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7"/>
  </p:notesMasterIdLst>
  <p:sldIdLst>
    <p:sldId id="402" r:id="rId2"/>
    <p:sldId id="403" r:id="rId3"/>
    <p:sldId id="256" r:id="rId4"/>
    <p:sldId id="404" r:id="rId5"/>
    <p:sldId id="405" r:id="rId6"/>
    <p:sldId id="406" r:id="rId7"/>
    <p:sldId id="407" r:id="rId8"/>
    <p:sldId id="321" r:id="rId9"/>
    <p:sldId id="322" r:id="rId10"/>
    <p:sldId id="335" r:id="rId11"/>
    <p:sldId id="329" r:id="rId12"/>
    <p:sldId id="330" r:id="rId13"/>
    <p:sldId id="277" r:id="rId14"/>
    <p:sldId id="283" r:id="rId15"/>
    <p:sldId id="317" r:id="rId16"/>
    <p:sldId id="298" r:id="rId17"/>
    <p:sldId id="288" r:id="rId18"/>
    <p:sldId id="324" r:id="rId19"/>
    <p:sldId id="332" r:id="rId20"/>
    <p:sldId id="336" r:id="rId21"/>
    <p:sldId id="333" r:id="rId22"/>
    <p:sldId id="338" r:id="rId23"/>
    <p:sldId id="340" r:id="rId24"/>
    <p:sldId id="341" r:id="rId25"/>
    <p:sldId id="342" r:id="rId26"/>
    <p:sldId id="343" r:id="rId27"/>
    <p:sldId id="344" r:id="rId28"/>
    <p:sldId id="345" r:id="rId29"/>
    <p:sldId id="346" r:id="rId30"/>
    <p:sldId id="347" r:id="rId31"/>
    <p:sldId id="348" r:id="rId32"/>
    <p:sldId id="349" r:id="rId33"/>
    <p:sldId id="350" r:id="rId34"/>
    <p:sldId id="351" r:id="rId35"/>
    <p:sldId id="352" r:id="rId36"/>
    <p:sldId id="353" r:id="rId37"/>
    <p:sldId id="354" r:id="rId38"/>
    <p:sldId id="355" r:id="rId39"/>
    <p:sldId id="356" r:id="rId40"/>
    <p:sldId id="357" r:id="rId41"/>
    <p:sldId id="358" r:id="rId42"/>
    <p:sldId id="359" r:id="rId43"/>
    <p:sldId id="360" r:id="rId44"/>
    <p:sldId id="361" r:id="rId45"/>
    <p:sldId id="362" r:id="rId46"/>
    <p:sldId id="363" r:id="rId47"/>
    <p:sldId id="364" r:id="rId48"/>
    <p:sldId id="365" r:id="rId49"/>
    <p:sldId id="366" r:id="rId50"/>
    <p:sldId id="367" r:id="rId51"/>
    <p:sldId id="368" r:id="rId52"/>
    <p:sldId id="369" r:id="rId53"/>
    <p:sldId id="370" r:id="rId54"/>
    <p:sldId id="371" r:id="rId55"/>
    <p:sldId id="372" r:id="rId56"/>
    <p:sldId id="373" r:id="rId57"/>
    <p:sldId id="374" r:id="rId58"/>
    <p:sldId id="375" r:id="rId59"/>
    <p:sldId id="376" r:id="rId60"/>
    <p:sldId id="377" r:id="rId61"/>
    <p:sldId id="378" r:id="rId62"/>
    <p:sldId id="379" r:id="rId63"/>
    <p:sldId id="380" r:id="rId64"/>
    <p:sldId id="381" r:id="rId65"/>
    <p:sldId id="382" r:id="rId66"/>
    <p:sldId id="383" r:id="rId67"/>
    <p:sldId id="384" r:id="rId68"/>
    <p:sldId id="385" r:id="rId69"/>
    <p:sldId id="386" r:id="rId70"/>
    <p:sldId id="387" r:id="rId71"/>
    <p:sldId id="388" r:id="rId72"/>
    <p:sldId id="389" r:id="rId73"/>
    <p:sldId id="390" r:id="rId74"/>
    <p:sldId id="391" r:id="rId75"/>
    <p:sldId id="392" r:id="rId76"/>
    <p:sldId id="393" r:id="rId77"/>
    <p:sldId id="394" r:id="rId78"/>
    <p:sldId id="395" r:id="rId79"/>
    <p:sldId id="396" r:id="rId80"/>
    <p:sldId id="397" r:id="rId81"/>
    <p:sldId id="398" r:id="rId82"/>
    <p:sldId id="399" r:id="rId83"/>
    <p:sldId id="400" r:id="rId84"/>
    <p:sldId id="401" r:id="rId85"/>
    <p:sldId id="261" r:id="rId86"/>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495A73"/>
    <a:srgbClr val="E6E6E6"/>
    <a:srgbClr val="D1D1D1"/>
    <a:srgbClr val="666666"/>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6357" autoAdjust="0"/>
  </p:normalViewPr>
  <p:slideViewPr>
    <p:cSldViewPr snapToGrid="0">
      <p:cViewPr varScale="1">
        <p:scale>
          <a:sx n="111" d="100"/>
          <a:sy n="111" d="100"/>
        </p:scale>
        <p:origin x="408" y="114"/>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Arkusz_programu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Arkusz_programu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Arkusz_programu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Arkusz_programu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Arkusz_programu_Microsoft_Excel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Arkusz_programu_Microsoft_Excel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Arkusz1!$B$1</c:f>
              <c:strCache>
                <c:ptCount val="1"/>
                <c:pt idx="0">
                  <c:v>Rok 2022</c:v>
                </c:pt>
              </c:strCache>
            </c:strRef>
          </c:tx>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Pt>
            <c:idx val="0"/>
            <c:invertIfNegative val="0"/>
            <c:bubble3D val="0"/>
            <c:spPr>
              <a:solidFill>
                <a:schemeClr val="tx2">
                  <a:lumMod val="60000"/>
                  <a:lumOff val="40000"/>
                </a:schemeClr>
              </a:solidFill>
              <a:ln>
                <a:noFill/>
              </a:ln>
              <a:effectLst>
                <a:outerShdw blurRad="76200" dir="18900000" sy="23000" kx="-1200000" algn="bl" rotWithShape="0">
                  <a:prstClr val="black">
                    <a:alpha val="20000"/>
                  </a:prstClr>
                </a:outerShdw>
              </a:effectLst>
            </c:spPr>
            <c:extLst>
              <c:ext xmlns:c16="http://schemas.microsoft.com/office/drawing/2014/chart" uri="{C3380CC4-5D6E-409C-BE32-E72D297353CC}">
                <c16:uniqueId val="{00000001-0556-47DB-B23F-ADF05EAE0666}"/>
              </c:ext>
            </c:extLst>
          </c:dPt>
          <c:dPt>
            <c:idx val="1"/>
            <c:invertIfNegative val="0"/>
            <c:bubble3D val="0"/>
            <c:spPr>
              <a:solidFill>
                <a:schemeClr val="tx2">
                  <a:lumMod val="60000"/>
                  <a:lumOff val="40000"/>
                </a:schemeClr>
              </a:solidFill>
              <a:ln>
                <a:noFill/>
              </a:ln>
              <a:effectLst>
                <a:outerShdw blurRad="76200" dir="18900000" sy="23000" kx="-1200000" algn="bl" rotWithShape="0">
                  <a:prstClr val="black">
                    <a:alpha val="20000"/>
                  </a:prstClr>
                </a:outerShdw>
              </a:effectLst>
            </c:spPr>
            <c:extLst>
              <c:ext xmlns:c16="http://schemas.microsoft.com/office/drawing/2014/chart" uri="{C3380CC4-5D6E-409C-BE32-E72D297353CC}">
                <c16:uniqueId val="{00000000-52FE-4D2F-AFBC-834D0DA9FCA5}"/>
              </c:ext>
            </c:extLst>
          </c:dPt>
          <c:dPt>
            <c:idx val="2"/>
            <c:invertIfNegative val="0"/>
            <c:bubble3D val="0"/>
            <c:spPr>
              <a:solidFill>
                <a:schemeClr val="tx2">
                  <a:lumMod val="75000"/>
                </a:schemeClr>
              </a:solidFill>
              <a:ln>
                <a:noFill/>
              </a:ln>
              <a:effectLst>
                <a:outerShdw blurRad="76200" dir="18900000" sy="23000" kx="-1200000" algn="bl" rotWithShape="0">
                  <a:prstClr val="black">
                    <a:alpha val="20000"/>
                  </a:prstClr>
                </a:outerShdw>
              </a:effectLst>
            </c:spPr>
            <c:extLst>
              <c:ext xmlns:c16="http://schemas.microsoft.com/office/drawing/2014/chart" uri="{C3380CC4-5D6E-409C-BE32-E72D297353CC}">
                <c16:uniqueId val="{00000001-52FE-4D2F-AFBC-834D0DA9FCA5}"/>
              </c:ext>
            </c:extLst>
          </c:dPt>
          <c:dLbls>
            <c:dLbl>
              <c:idx val="2"/>
              <c:numFmt formatCode="\+#,##0;\+#,##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65000"/>
                          <a:lumOff val="35000"/>
                        </a:schemeClr>
                      </a:solidFill>
                      <a:latin typeface="+mn-lt"/>
                      <a:ea typeface="+mn-ea"/>
                      <a:cs typeface="+mn-cs"/>
                    </a:defRPr>
                  </a:pPr>
                  <a:endParaRPr lang="pl-PL"/>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2FE-4D2F-AFBC-834D0DA9FCA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mn-lt"/>
                    <a:ea typeface="+mn-ea"/>
                    <a:cs typeface="+mn-cs"/>
                  </a:defRPr>
                </a:pPr>
                <a:endParaRPr lang="pl-P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Arkusz1!$A$2:$A$4</c:f>
              <c:strCache>
                <c:ptCount val="3"/>
                <c:pt idx="0">
                  <c:v>Dochody</c:v>
                </c:pt>
                <c:pt idx="1">
                  <c:v>Wydatki</c:v>
                </c:pt>
                <c:pt idx="2">
                  <c:v>Nadwyżka</c:v>
                </c:pt>
              </c:strCache>
            </c:strRef>
          </c:cat>
          <c:val>
            <c:numRef>
              <c:f>Arkusz1!$B$2:$B$4</c:f>
              <c:numCache>
                <c:formatCode>General</c:formatCode>
                <c:ptCount val="3"/>
                <c:pt idx="0">
                  <c:v>21653</c:v>
                </c:pt>
                <c:pt idx="1">
                  <c:v>21157</c:v>
                </c:pt>
                <c:pt idx="2">
                  <c:v>496</c:v>
                </c:pt>
              </c:numCache>
            </c:numRef>
          </c:val>
          <c:extLst>
            <c:ext xmlns:c16="http://schemas.microsoft.com/office/drawing/2014/chart" uri="{C3380CC4-5D6E-409C-BE32-E72D297353CC}">
              <c16:uniqueId val="{00000002-0556-47DB-B23F-ADF05EAE0666}"/>
            </c:ext>
          </c:extLst>
        </c:ser>
        <c:dLbls>
          <c:dLblPos val="inEnd"/>
          <c:showLegendKey val="0"/>
          <c:showVal val="1"/>
          <c:showCatName val="0"/>
          <c:showSerName val="0"/>
          <c:showPercent val="0"/>
          <c:showBubbleSize val="0"/>
        </c:dLbls>
        <c:gapWidth val="41"/>
        <c:axId val="-838228544"/>
        <c:axId val="-838228000"/>
      </c:barChart>
      <c:catAx>
        <c:axId val="-83822854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dk1">
                    <a:lumMod val="65000"/>
                    <a:lumOff val="35000"/>
                  </a:schemeClr>
                </a:solidFill>
                <a:effectLst/>
                <a:latin typeface="+mn-lt"/>
                <a:ea typeface="+mn-ea"/>
                <a:cs typeface="+mn-cs"/>
              </a:defRPr>
            </a:pPr>
            <a:endParaRPr lang="pl-PL"/>
          </a:p>
        </c:txPr>
        <c:crossAx val="-838228000"/>
        <c:crosses val="autoZero"/>
        <c:auto val="1"/>
        <c:lblAlgn val="ctr"/>
        <c:lblOffset val="100"/>
        <c:noMultiLvlLbl val="0"/>
      </c:catAx>
      <c:valAx>
        <c:axId val="-838228000"/>
        <c:scaling>
          <c:orientation val="minMax"/>
        </c:scaling>
        <c:delete val="1"/>
        <c:axPos val="l"/>
        <c:title>
          <c:tx>
            <c:rich>
              <a:bodyPr rot="-5400000" spcFirstLastPara="1" vertOverflow="ellipsis" vert="horz" wrap="square" anchor="ctr" anchorCtr="1"/>
              <a:lstStyle/>
              <a:p>
                <a:pPr>
                  <a:defRPr sz="1000" b="1" i="0" u="none" strike="noStrike" kern="1200" baseline="0">
                    <a:solidFill>
                      <a:schemeClr val="dk1">
                        <a:lumMod val="65000"/>
                        <a:lumOff val="35000"/>
                      </a:schemeClr>
                    </a:solidFill>
                    <a:latin typeface="+mn-lt"/>
                    <a:ea typeface="+mn-ea"/>
                    <a:cs typeface="+mn-cs"/>
                  </a:defRPr>
                </a:pPr>
                <a:r>
                  <a:rPr lang="pl-PL" sz="1000" dirty="0" smtClean="0"/>
                  <a:t>w mln zł</a:t>
                </a:r>
                <a:endParaRPr lang="pl-PL" sz="1000" dirty="0"/>
              </a:p>
            </c:rich>
          </c:tx>
          <c:layout>
            <c:manualLayout>
              <c:xMode val="edge"/>
              <c:yMode val="edge"/>
              <c:x val="3.2693089375955851E-2"/>
              <c:y val="0.44319186878019107"/>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chemeClr val="dk1">
                      <a:lumMod val="65000"/>
                      <a:lumOff val="35000"/>
                    </a:schemeClr>
                  </a:solidFill>
                  <a:latin typeface="+mn-lt"/>
                  <a:ea typeface="+mn-ea"/>
                  <a:cs typeface="+mn-cs"/>
                </a:defRPr>
              </a:pPr>
              <a:endParaRPr lang="pl-PL"/>
            </a:p>
          </c:txPr>
        </c:title>
        <c:numFmt formatCode="#,##0" sourceLinked="0"/>
        <c:majorTickMark val="none"/>
        <c:minorTickMark val="none"/>
        <c:tickLblPos val="nextTo"/>
        <c:crossAx val="-838228544"/>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noFill/>
      <a:round/>
    </a:ln>
    <a:effectLst/>
  </c:spPr>
  <c:txPr>
    <a:bodyPr/>
    <a:lstStyle/>
    <a:p>
      <a:pPr>
        <a:defRPr/>
      </a:pPr>
      <a:endParaRPr lang="pl-P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b="0" i="0" u="none" strike="noStrike" kern="1200" baseline="0">
                <a:solidFill>
                  <a:schemeClr val="tx1"/>
                </a:solidFill>
                <a:effectLst/>
                <a:latin typeface="+mn-lt"/>
                <a:ea typeface="+mn-ea"/>
                <a:cs typeface="+mn-cs"/>
              </a:defRPr>
            </a:pPr>
            <a:r>
              <a:rPr lang="pl-PL" sz="1200" dirty="0" smtClean="0">
                <a:solidFill>
                  <a:schemeClr val="tx1"/>
                </a:solidFill>
              </a:rPr>
              <a:t>Stopień realizacji planu w 2022 roku</a:t>
            </a:r>
            <a:endParaRPr lang="pl-PL" sz="1200" dirty="0">
              <a:solidFill>
                <a:schemeClr val="tx1"/>
              </a:solidFill>
            </a:endParaRPr>
          </a:p>
        </c:rich>
      </c:tx>
      <c:overlay val="0"/>
      <c:spPr>
        <a:noFill/>
        <a:ln>
          <a:noFill/>
        </a:ln>
        <a:effectLst/>
      </c:spPr>
      <c:txPr>
        <a:bodyPr rot="0" spcFirstLastPara="1" vertOverflow="ellipsis" vert="horz" wrap="square" anchor="ctr" anchorCtr="1"/>
        <a:lstStyle/>
        <a:p>
          <a:pPr>
            <a:defRPr b="0" i="0" u="none" strike="noStrike" kern="1200" baseline="0">
              <a:solidFill>
                <a:schemeClr val="tx1"/>
              </a:solidFill>
              <a:effectLst/>
              <a:latin typeface="+mn-lt"/>
              <a:ea typeface="+mn-ea"/>
              <a:cs typeface="+mn-cs"/>
            </a:defRPr>
          </a:pPr>
          <a:endParaRPr lang="pl-PL"/>
        </a:p>
      </c:txPr>
    </c:title>
    <c:autoTitleDeleted val="0"/>
    <c:plotArea>
      <c:layout/>
      <c:barChart>
        <c:barDir val="col"/>
        <c:grouping val="clustered"/>
        <c:varyColors val="0"/>
        <c:ser>
          <c:idx val="0"/>
          <c:order val="0"/>
          <c:tx>
            <c:strRef>
              <c:f>Arkusz1!$B$1</c:f>
              <c:strCache>
                <c:ptCount val="1"/>
                <c:pt idx="0">
                  <c:v>Rok 2022</c:v>
                </c:pt>
              </c:strCache>
            </c:strRef>
          </c:tx>
          <c:spPr>
            <a:solidFill>
              <a:schemeClr val="tx2">
                <a:lumMod val="60000"/>
                <a:lumOff val="40000"/>
              </a:schemeClr>
            </a:solidFill>
            <a:ln>
              <a:noFill/>
            </a:ln>
            <a:effectLst>
              <a:outerShdw blurRad="76200" dir="18900000" sy="23000" kx="-1200000" algn="bl" rotWithShape="0">
                <a:prstClr val="black">
                  <a:alpha val="20000"/>
                </a:prstClr>
              </a:outerShdw>
            </a:effectLst>
          </c:spPr>
          <c:invertIfNegative val="0"/>
          <c:dPt>
            <c:idx val="0"/>
            <c:invertIfNegative val="0"/>
            <c:bubble3D val="0"/>
            <c:spPr>
              <a:solidFill>
                <a:schemeClr val="tx2">
                  <a:lumMod val="60000"/>
                  <a:lumOff val="40000"/>
                </a:schemeClr>
              </a:solidFill>
              <a:ln>
                <a:noFill/>
              </a:ln>
              <a:effectLst>
                <a:outerShdw blurRad="76200" dir="18900000" sy="23000" kx="-1200000" algn="bl" rotWithShape="0">
                  <a:prstClr val="black">
                    <a:alpha val="20000"/>
                  </a:prstClr>
                </a:outerShdw>
              </a:effectLst>
            </c:spPr>
            <c:extLst>
              <c:ext xmlns:c16="http://schemas.microsoft.com/office/drawing/2014/chart" uri="{C3380CC4-5D6E-409C-BE32-E72D297353CC}">
                <c16:uniqueId val="{00000001-5FA2-4573-9D99-8D284CE4AAB8}"/>
              </c:ext>
            </c:extLst>
          </c:dPt>
          <c:dPt>
            <c:idx val="1"/>
            <c:invertIfNegative val="0"/>
            <c:bubble3D val="0"/>
            <c:spPr>
              <a:solidFill>
                <a:schemeClr val="tx2">
                  <a:lumMod val="60000"/>
                  <a:lumOff val="40000"/>
                </a:schemeClr>
              </a:solidFill>
              <a:ln>
                <a:noFill/>
              </a:ln>
              <a:effectLst>
                <a:outerShdw blurRad="76200" dir="18900000" sy="23000" kx="-1200000" algn="bl" rotWithShape="0">
                  <a:prstClr val="black">
                    <a:alpha val="20000"/>
                  </a:prstClr>
                </a:outerShdw>
              </a:effectLst>
            </c:spPr>
            <c:extLst>
              <c:ext xmlns:c16="http://schemas.microsoft.com/office/drawing/2014/chart" uri="{C3380CC4-5D6E-409C-BE32-E72D297353CC}">
                <c16:uniqueId val="{00000003-5FA2-4573-9D99-8D284CE4AAB8}"/>
              </c:ext>
            </c:extLst>
          </c:dPt>
          <c:dPt>
            <c:idx val="2"/>
            <c:invertIfNegative val="0"/>
            <c:bubble3D val="0"/>
            <c:spPr>
              <a:solidFill>
                <a:schemeClr val="tx2">
                  <a:lumMod val="60000"/>
                  <a:lumOff val="40000"/>
                </a:schemeClr>
              </a:solidFill>
              <a:ln>
                <a:noFill/>
              </a:ln>
              <a:effectLst>
                <a:outerShdw blurRad="76200" dir="18900000" sy="23000" kx="-1200000" algn="bl" rotWithShape="0">
                  <a:prstClr val="black">
                    <a:alpha val="20000"/>
                  </a:prstClr>
                </a:outerShdw>
              </a:effectLst>
            </c:spPr>
            <c:extLst>
              <c:ext xmlns:c16="http://schemas.microsoft.com/office/drawing/2014/chart" uri="{C3380CC4-5D6E-409C-BE32-E72D297353CC}">
                <c16:uniqueId val="{00000005-5FA2-4573-9D99-8D284CE4AAB8}"/>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pl-P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Arkusz1!$A$2:$A$4</c:f>
              <c:strCache>
                <c:ptCount val="3"/>
                <c:pt idx="0">
                  <c:v>Dochody ogółem</c:v>
                </c:pt>
                <c:pt idx="1">
                  <c:v>Wydatki bieżące</c:v>
                </c:pt>
                <c:pt idx="2">
                  <c:v>Wydatki majątkowe</c:v>
                </c:pt>
              </c:strCache>
            </c:strRef>
          </c:cat>
          <c:val>
            <c:numRef>
              <c:f>Arkusz1!$B$2:$B$4</c:f>
              <c:numCache>
                <c:formatCode>0.00%</c:formatCode>
                <c:ptCount val="3"/>
                <c:pt idx="0">
                  <c:v>1.028</c:v>
                </c:pt>
                <c:pt idx="1">
                  <c:v>0.95899999999999996</c:v>
                </c:pt>
                <c:pt idx="2">
                  <c:v>0.89700000000000002</c:v>
                </c:pt>
              </c:numCache>
            </c:numRef>
          </c:val>
          <c:extLst>
            <c:ext xmlns:c16="http://schemas.microsoft.com/office/drawing/2014/chart" uri="{C3380CC4-5D6E-409C-BE32-E72D297353CC}">
              <c16:uniqueId val="{00000006-5FA2-4573-9D99-8D284CE4AAB8}"/>
            </c:ext>
          </c:extLst>
        </c:ser>
        <c:dLbls>
          <c:dLblPos val="inEnd"/>
          <c:showLegendKey val="0"/>
          <c:showVal val="1"/>
          <c:showCatName val="0"/>
          <c:showSerName val="0"/>
          <c:showPercent val="0"/>
          <c:showBubbleSize val="0"/>
        </c:dLbls>
        <c:gapWidth val="41"/>
        <c:axId val="-838228544"/>
        <c:axId val="-838228000"/>
      </c:barChart>
      <c:catAx>
        <c:axId val="-83822854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dk1">
                    <a:lumMod val="65000"/>
                    <a:lumOff val="35000"/>
                  </a:schemeClr>
                </a:solidFill>
                <a:effectLst/>
                <a:latin typeface="+mn-lt"/>
                <a:ea typeface="+mn-ea"/>
                <a:cs typeface="+mn-cs"/>
              </a:defRPr>
            </a:pPr>
            <a:endParaRPr lang="pl-PL"/>
          </a:p>
        </c:txPr>
        <c:crossAx val="-838228000"/>
        <c:crosses val="autoZero"/>
        <c:auto val="1"/>
        <c:lblAlgn val="ctr"/>
        <c:lblOffset val="100"/>
        <c:noMultiLvlLbl val="0"/>
      </c:catAx>
      <c:valAx>
        <c:axId val="-838228000"/>
        <c:scaling>
          <c:orientation val="minMax"/>
          <c:min val="0"/>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dk1">
                    <a:lumMod val="65000"/>
                    <a:lumOff val="35000"/>
                  </a:schemeClr>
                </a:solidFill>
                <a:latin typeface="+mn-lt"/>
                <a:ea typeface="+mn-ea"/>
                <a:cs typeface="+mn-cs"/>
              </a:defRPr>
            </a:pPr>
            <a:endParaRPr lang="pl-PL"/>
          </a:p>
        </c:txPr>
        <c:crossAx val="-838228544"/>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noFill/>
      <a:round/>
    </a:ln>
    <a:effectLst/>
  </c:spPr>
  <c:txPr>
    <a:bodyPr/>
    <a:lstStyle/>
    <a:p>
      <a:pPr>
        <a:defRPr/>
      </a:pPr>
      <a:endParaRPr lang="pl-P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b="0" i="0" u="none" strike="noStrike" kern="1200" baseline="0">
                <a:solidFill>
                  <a:schemeClr val="tx1"/>
                </a:solidFill>
                <a:effectLst/>
                <a:latin typeface="+mn-lt"/>
                <a:ea typeface="+mn-ea"/>
                <a:cs typeface="+mn-cs"/>
              </a:defRPr>
            </a:pPr>
            <a:r>
              <a:rPr lang="pl-PL" sz="1200" dirty="0" smtClean="0">
                <a:solidFill>
                  <a:schemeClr val="tx1"/>
                </a:solidFill>
              </a:rPr>
              <a:t>Dynamika 2022 / 2021</a:t>
            </a:r>
            <a:endParaRPr lang="pl-PL" sz="1200" dirty="0">
              <a:solidFill>
                <a:schemeClr val="tx1"/>
              </a:solidFill>
            </a:endParaRPr>
          </a:p>
        </c:rich>
      </c:tx>
      <c:overlay val="0"/>
      <c:spPr>
        <a:noFill/>
        <a:ln>
          <a:noFill/>
        </a:ln>
        <a:effectLst/>
      </c:spPr>
      <c:txPr>
        <a:bodyPr rot="0" spcFirstLastPara="1" vertOverflow="ellipsis" vert="horz" wrap="square" anchor="ctr" anchorCtr="1"/>
        <a:lstStyle/>
        <a:p>
          <a:pPr>
            <a:defRPr b="0" i="0" u="none" strike="noStrike" kern="1200" baseline="0">
              <a:solidFill>
                <a:schemeClr val="tx1"/>
              </a:solidFill>
              <a:effectLst/>
              <a:latin typeface="+mn-lt"/>
              <a:ea typeface="+mn-ea"/>
              <a:cs typeface="+mn-cs"/>
            </a:defRPr>
          </a:pPr>
          <a:endParaRPr lang="pl-PL"/>
        </a:p>
      </c:txPr>
    </c:title>
    <c:autoTitleDeleted val="0"/>
    <c:plotArea>
      <c:layout/>
      <c:barChart>
        <c:barDir val="col"/>
        <c:grouping val="clustered"/>
        <c:varyColors val="0"/>
        <c:ser>
          <c:idx val="0"/>
          <c:order val="0"/>
          <c:tx>
            <c:strRef>
              <c:f>Arkusz1!$B$1</c:f>
              <c:strCache>
                <c:ptCount val="1"/>
                <c:pt idx="0">
                  <c:v>Rok 2022</c:v>
                </c:pt>
              </c:strCache>
            </c:strRef>
          </c:tx>
          <c:spPr>
            <a:solidFill>
              <a:schemeClr val="tx2">
                <a:lumMod val="60000"/>
                <a:lumOff val="40000"/>
              </a:schemeClr>
            </a:solidFill>
            <a:ln>
              <a:noFill/>
            </a:ln>
            <a:effectLst>
              <a:outerShdw blurRad="76200" dir="18900000" sy="23000" kx="-1200000" algn="bl" rotWithShape="0">
                <a:prstClr val="black">
                  <a:alpha val="20000"/>
                </a:prstClr>
              </a:outerShdw>
            </a:effectLst>
          </c:spPr>
          <c:invertIfNegative val="0"/>
          <c:dPt>
            <c:idx val="0"/>
            <c:invertIfNegative val="0"/>
            <c:bubble3D val="0"/>
            <c:spPr>
              <a:solidFill>
                <a:schemeClr val="tx2">
                  <a:lumMod val="60000"/>
                  <a:lumOff val="40000"/>
                </a:schemeClr>
              </a:solidFill>
              <a:ln>
                <a:noFill/>
              </a:ln>
              <a:effectLst>
                <a:outerShdw blurRad="76200" dir="18900000" sy="23000" kx="-1200000" algn="bl" rotWithShape="0">
                  <a:prstClr val="black">
                    <a:alpha val="20000"/>
                  </a:prstClr>
                </a:outerShdw>
              </a:effectLst>
            </c:spPr>
            <c:extLst>
              <c:ext xmlns:c16="http://schemas.microsoft.com/office/drawing/2014/chart" uri="{C3380CC4-5D6E-409C-BE32-E72D297353CC}">
                <c16:uniqueId val="{00000001-5FA2-4573-9D99-8D284CE4AAB8}"/>
              </c:ext>
            </c:extLst>
          </c:dPt>
          <c:dPt>
            <c:idx val="1"/>
            <c:invertIfNegative val="0"/>
            <c:bubble3D val="0"/>
            <c:spPr>
              <a:solidFill>
                <a:schemeClr val="tx2">
                  <a:lumMod val="60000"/>
                  <a:lumOff val="40000"/>
                </a:schemeClr>
              </a:solidFill>
              <a:ln>
                <a:noFill/>
              </a:ln>
              <a:effectLst>
                <a:outerShdw blurRad="76200" dir="18900000" sy="23000" kx="-1200000" algn="bl" rotWithShape="0">
                  <a:prstClr val="black">
                    <a:alpha val="20000"/>
                  </a:prstClr>
                </a:outerShdw>
              </a:effectLst>
            </c:spPr>
            <c:extLst>
              <c:ext xmlns:c16="http://schemas.microsoft.com/office/drawing/2014/chart" uri="{C3380CC4-5D6E-409C-BE32-E72D297353CC}">
                <c16:uniqueId val="{00000003-5FA2-4573-9D99-8D284CE4AAB8}"/>
              </c:ext>
            </c:extLst>
          </c:dPt>
          <c:dPt>
            <c:idx val="2"/>
            <c:invertIfNegative val="0"/>
            <c:bubble3D val="0"/>
            <c:spPr>
              <a:solidFill>
                <a:schemeClr val="tx2">
                  <a:lumMod val="60000"/>
                  <a:lumOff val="40000"/>
                </a:schemeClr>
              </a:solidFill>
              <a:ln>
                <a:noFill/>
              </a:ln>
              <a:effectLst>
                <a:outerShdw blurRad="76200" dir="18900000" sy="23000" kx="-1200000" algn="bl" rotWithShape="0">
                  <a:prstClr val="black">
                    <a:alpha val="20000"/>
                  </a:prstClr>
                </a:outerShdw>
              </a:effectLst>
            </c:spPr>
            <c:extLst>
              <c:ext xmlns:c16="http://schemas.microsoft.com/office/drawing/2014/chart" uri="{C3380CC4-5D6E-409C-BE32-E72D297353CC}">
                <c16:uniqueId val="{00000005-5FA2-4573-9D99-8D284CE4AAB8}"/>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pl-P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Arkusz1!$A$2:$A$4</c:f>
              <c:strCache>
                <c:ptCount val="3"/>
                <c:pt idx="0">
                  <c:v>Dochody ogółem</c:v>
                </c:pt>
                <c:pt idx="1">
                  <c:v>Wydatki bieżące</c:v>
                </c:pt>
                <c:pt idx="2">
                  <c:v>Wydatki majątkowe</c:v>
                </c:pt>
              </c:strCache>
            </c:strRef>
          </c:cat>
          <c:val>
            <c:numRef>
              <c:f>Arkusz1!$B$2:$B$4</c:f>
              <c:numCache>
                <c:formatCode>0.00%</c:formatCode>
                <c:ptCount val="3"/>
                <c:pt idx="0">
                  <c:v>1.0029999999999999</c:v>
                </c:pt>
                <c:pt idx="1">
                  <c:v>1.0309999999999999</c:v>
                </c:pt>
                <c:pt idx="2">
                  <c:v>1.1479999999999999</c:v>
                </c:pt>
              </c:numCache>
            </c:numRef>
          </c:val>
          <c:extLst>
            <c:ext xmlns:c16="http://schemas.microsoft.com/office/drawing/2014/chart" uri="{C3380CC4-5D6E-409C-BE32-E72D297353CC}">
              <c16:uniqueId val="{00000006-5FA2-4573-9D99-8D284CE4AAB8}"/>
            </c:ext>
          </c:extLst>
        </c:ser>
        <c:dLbls>
          <c:dLblPos val="inEnd"/>
          <c:showLegendKey val="0"/>
          <c:showVal val="1"/>
          <c:showCatName val="0"/>
          <c:showSerName val="0"/>
          <c:showPercent val="0"/>
          <c:showBubbleSize val="0"/>
        </c:dLbls>
        <c:gapWidth val="41"/>
        <c:axId val="-838228544"/>
        <c:axId val="-838228000"/>
      </c:barChart>
      <c:catAx>
        <c:axId val="-83822854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dk1">
                    <a:lumMod val="65000"/>
                    <a:lumOff val="35000"/>
                  </a:schemeClr>
                </a:solidFill>
                <a:effectLst/>
                <a:latin typeface="+mn-lt"/>
                <a:ea typeface="+mn-ea"/>
                <a:cs typeface="+mn-cs"/>
              </a:defRPr>
            </a:pPr>
            <a:endParaRPr lang="pl-PL"/>
          </a:p>
        </c:txPr>
        <c:crossAx val="-838228000"/>
        <c:crosses val="autoZero"/>
        <c:auto val="1"/>
        <c:lblAlgn val="ctr"/>
        <c:lblOffset val="100"/>
        <c:noMultiLvlLbl val="0"/>
      </c:catAx>
      <c:valAx>
        <c:axId val="-838228000"/>
        <c:scaling>
          <c:orientation val="minMax"/>
          <c:min val="0"/>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dk1">
                    <a:lumMod val="65000"/>
                    <a:lumOff val="35000"/>
                  </a:schemeClr>
                </a:solidFill>
                <a:latin typeface="+mn-lt"/>
                <a:ea typeface="+mn-ea"/>
                <a:cs typeface="+mn-cs"/>
              </a:defRPr>
            </a:pPr>
            <a:endParaRPr lang="pl-PL"/>
          </a:p>
        </c:txPr>
        <c:crossAx val="-838228544"/>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noFill/>
      <a:round/>
    </a:ln>
    <a:effectLst/>
  </c:spPr>
  <c:txPr>
    <a:bodyPr/>
    <a:lstStyle/>
    <a:p>
      <a:pPr>
        <a:defRPr/>
      </a:pPr>
      <a:endParaRPr lang="pl-P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936911555682434E-2"/>
          <c:y val="2.938639235440536E-2"/>
          <c:w val="0.80932321347111402"/>
          <c:h val="0.94122721529118925"/>
        </c:manualLayout>
      </c:layout>
      <c:barChart>
        <c:barDir val="bar"/>
        <c:grouping val="clustered"/>
        <c:varyColors val="0"/>
        <c:ser>
          <c:idx val="0"/>
          <c:order val="0"/>
          <c:tx>
            <c:strRef>
              <c:f>Arkusz1!$B$1</c:f>
              <c:strCache>
                <c:ptCount val="1"/>
                <c:pt idx="0">
                  <c:v>Edukacja</c:v>
                </c:pt>
              </c:strCache>
            </c:strRef>
          </c:tx>
          <c:spPr>
            <a:solidFill>
              <a:schemeClr val="tx2">
                <a:lumMod val="60000"/>
                <a:lumOff val="40000"/>
              </a:schemeClr>
            </a:solidFill>
            <a:ln>
              <a:noFill/>
            </a:ln>
            <a:effectLst>
              <a:outerShdw blurRad="76200" dir="18900000" sy="23000" kx="-1200000" algn="bl" rotWithShape="0">
                <a:prstClr val="black">
                  <a:alpha val="0"/>
                </a:prstClr>
              </a:outerShdw>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2">
                        <a:lumMod val="75000"/>
                      </a:schemeClr>
                    </a:solidFill>
                    <a:latin typeface="+mn-lt"/>
                    <a:ea typeface="+mn-ea"/>
                    <a:cs typeface="+mn-cs"/>
                  </a:defRPr>
                </a:pPr>
                <a:endParaRPr lang="pl-P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Arkusz1!$A$2:$A$16</c:f>
              <c:strCache>
                <c:ptCount val="8"/>
                <c:pt idx="0">
                  <c:v>2015 r.</c:v>
                </c:pt>
                <c:pt idx="1">
                  <c:v>2016 r.</c:v>
                </c:pt>
                <c:pt idx="2">
                  <c:v>2017 r.</c:v>
                </c:pt>
                <c:pt idx="3">
                  <c:v>2018 r.</c:v>
                </c:pt>
                <c:pt idx="4">
                  <c:v>2019 r.</c:v>
                </c:pt>
                <c:pt idx="5">
                  <c:v>2020 r.</c:v>
                </c:pt>
                <c:pt idx="6">
                  <c:v>2021 r.</c:v>
                </c:pt>
                <c:pt idx="7">
                  <c:v>2022 r.</c:v>
                </c:pt>
              </c:strCache>
            </c:strRef>
          </c:cat>
          <c:val>
            <c:numRef>
              <c:f>Arkusz1!$B$2:$B$16</c:f>
              <c:numCache>
                <c:formatCode>General</c:formatCode>
                <c:ptCount val="8"/>
                <c:pt idx="0">
                  <c:v>1424</c:v>
                </c:pt>
                <c:pt idx="1">
                  <c:v>1580</c:v>
                </c:pt>
                <c:pt idx="2">
                  <c:v>1824</c:v>
                </c:pt>
                <c:pt idx="3">
                  <c:v>2037</c:v>
                </c:pt>
                <c:pt idx="4">
                  <c:v>2338</c:v>
                </c:pt>
                <c:pt idx="5">
                  <c:v>2398</c:v>
                </c:pt>
                <c:pt idx="6">
                  <c:v>2559</c:v>
                </c:pt>
                <c:pt idx="7">
                  <c:v>2836</c:v>
                </c:pt>
              </c:numCache>
            </c:numRef>
          </c:val>
          <c:extLst>
            <c:ext xmlns:c16="http://schemas.microsoft.com/office/drawing/2014/chart" uri="{C3380CC4-5D6E-409C-BE32-E72D297353CC}">
              <c16:uniqueId val="{00000002-0556-47DB-B23F-ADF05EAE0666}"/>
            </c:ext>
          </c:extLst>
        </c:ser>
        <c:dLbls>
          <c:dLblPos val="inEnd"/>
          <c:showLegendKey val="0"/>
          <c:showVal val="1"/>
          <c:showCatName val="0"/>
          <c:showSerName val="0"/>
          <c:showPercent val="0"/>
          <c:showBubbleSize val="0"/>
        </c:dLbls>
        <c:gapWidth val="41"/>
        <c:axId val="-838228544"/>
        <c:axId val="-838228000"/>
      </c:barChart>
      <c:catAx>
        <c:axId val="-838228544"/>
        <c:scaling>
          <c:orientation val="minMax"/>
        </c:scaling>
        <c:delete val="0"/>
        <c:axPos val="l"/>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1000" b="1" i="0" u="none" strike="noStrike" kern="1200" baseline="0">
                <a:solidFill>
                  <a:schemeClr val="dk1">
                    <a:lumMod val="65000"/>
                    <a:lumOff val="35000"/>
                  </a:schemeClr>
                </a:solidFill>
                <a:effectLst/>
                <a:latin typeface="+mn-lt"/>
                <a:ea typeface="+mn-ea"/>
                <a:cs typeface="+mn-cs"/>
              </a:defRPr>
            </a:pPr>
            <a:endParaRPr lang="pl-PL"/>
          </a:p>
        </c:txPr>
        <c:crossAx val="-838228000"/>
        <c:crosses val="autoZero"/>
        <c:auto val="1"/>
        <c:lblAlgn val="ctr"/>
        <c:lblOffset val="100"/>
        <c:noMultiLvlLbl val="0"/>
      </c:catAx>
      <c:valAx>
        <c:axId val="-838228000"/>
        <c:scaling>
          <c:orientation val="minMax"/>
          <c:max val="3500"/>
          <c:min val="0"/>
        </c:scaling>
        <c:delete val="1"/>
        <c:axPos val="b"/>
        <c:numFmt formatCode="#,##0" sourceLinked="0"/>
        <c:majorTickMark val="out"/>
        <c:minorTickMark val="none"/>
        <c:tickLblPos val="nextTo"/>
        <c:crossAx val="-838228544"/>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noFill/>
      <a:round/>
    </a:ln>
    <a:effectLst/>
  </c:spPr>
  <c:txPr>
    <a:bodyPr/>
    <a:lstStyle/>
    <a:p>
      <a:pPr>
        <a:defRPr/>
      </a:pPr>
      <a:endParaRPr lang="pl-P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Arkusz1!$B$1</c:f>
              <c:strCache>
                <c:ptCount val="1"/>
                <c:pt idx="0">
                  <c:v>Komunikacja miejska</c:v>
                </c:pt>
              </c:strCache>
            </c:strRef>
          </c:tx>
          <c:spPr>
            <a:solidFill>
              <a:schemeClr val="tx2">
                <a:lumMod val="60000"/>
                <a:lumOff val="40000"/>
              </a:schemeClr>
            </a:solidFill>
            <a:ln>
              <a:noFill/>
            </a:ln>
            <a:effectLst>
              <a:outerShdw blurRad="76200" dir="18900000" sy="23000" kx="-1200000" algn="bl" rotWithShape="0">
                <a:prstClr val="black">
                  <a:alpha val="0"/>
                </a:prstClr>
              </a:outerShdw>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2">
                        <a:lumMod val="75000"/>
                      </a:schemeClr>
                    </a:solidFill>
                    <a:latin typeface="+mn-lt"/>
                    <a:ea typeface="+mn-ea"/>
                    <a:cs typeface="+mn-cs"/>
                  </a:defRPr>
                </a:pPr>
                <a:endParaRPr lang="pl-P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Arkusz1!$A$2:$A$16</c:f>
              <c:strCache>
                <c:ptCount val="8"/>
                <c:pt idx="0">
                  <c:v>2015 r.</c:v>
                </c:pt>
                <c:pt idx="1">
                  <c:v>2016 r.</c:v>
                </c:pt>
                <c:pt idx="2">
                  <c:v>2017 r.</c:v>
                </c:pt>
                <c:pt idx="3">
                  <c:v>2018 r.</c:v>
                </c:pt>
                <c:pt idx="4">
                  <c:v>2019 r.</c:v>
                </c:pt>
                <c:pt idx="5">
                  <c:v>2020 r.</c:v>
                </c:pt>
                <c:pt idx="6">
                  <c:v>2021 r.</c:v>
                </c:pt>
                <c:pt idx="7">
                  <c:v>2022 r.</c:v>
                </c:pt>
              </c:strCache>
            </c:strRef>
          </c:cat>
          <c:val>
            <c:numRef>
              <c:f>Arkusz1!$B$2:$B$16</c:f>
              <c:numCache>
                <c:formatCode>General</c:formatCode>
                <c:ptCount val="8"/>
                <c:pt idx="0">
                  <c:v>1621</c:v>
                </c:pt>
                <c:pt idx="1">
                  <c:v>1753</c:v>
                </c:pt>
                <c:pt idx="2">
                  <c:v>1695</c:v>
                </c:pt>
                <c:pt idx="3">
                  <c:v>1811</c:v>
                </c:pt>
                <c:pt idx="4">
                  <c:v>1813</c:v>
                </c:pt>
                <c:pt idx="5">
                  <c:v>2105</c:v>
                </c:pt>
                <c:pt idx="6">
                  <c:v>2189</c:v>
                </c:pt>
                <c:pt idx="7">
                  <c:v>2156</c:v>
                </c:pt>
              </c:numCache>
            </c:numRef>
          </c:val>
          <c:extLst>
            <c:ext xmlns:c16="http://schemas.microsoft.com/office/drawing/2014/chart" uri="{C3380CC4-5D6E-409C-BE32-E72D297353CC}">
              <c16:uniqueId val="{00000002-0556-47DB-B23F-ADF05EAE0666}"/>
            </c:ext>
          </c:extLst>
        </c:ser>
        <c:dLbls>
          <c:dLblPos val="inEnd"/>
          <c:showLegendKey val="0"/>
          <c:showVal val="1"/>
          <c:showCatName val="0"/>
          <c:showSerName val="0"/>
          <c:showPercent val="0"/>
          <c:showBubbleSize val="0"/>
        </c:dLbls>
        <c:gapWidth val="41"/>
        <c:axId val="-838228544"/>
        <c:axId val="-838228000"/>
      </c:barChart>
      <c:catAx>
        <c:axId val="-838228544"/>
        <c:scaling>
          <c:orientation val="minMax"/>
        </c:scaling>
        <c:delete val="0"/>
        <c:axPos val="l"/>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1000" b="1" i="0" u="none" strike="noStrike" kern="1200" baseline="0">
                <a:solidFill>
                  <a:schemeClr val="dk1">
                    <a:lumMod val="65000"/>
                    <a:lumOff val="35000"/>
                  </a:schemeClr>
                </a:solidFill>
                <a:effectLst/>
                <a:latin typeface="+mn-lt"/>
                <a:ea typeface="+mn-ea"/>
                <a:cs typeface="+mn-cs"/>
              </a:defRPr>
            </a:pPr>
            <a:endParaRPr lang="pl-PL"/>
          </a:p>
        </c:txPr>
        <c:crossAx val="-838228000"/>
        <c:crosses val="autoZero"/>
        <c:auto val="1"/>
        <c:lblAlgn val="ctr"/>
        <c:lblOffset val="100"/>
        <c:noMultiLvlLbl val="0"/>
      </c:catAx>
      <c:valAx>
        <c:axId val="-838228000"/>
        <c:scaling>
          <c:orientation val="minMax"/>
          <c:max val="3500"/>
          <c:min val="0"/>
        </c:scaling>
        <c:delete val="1"/>
        <c:axPos val="b"/>
        <c:numFmt formatCode="#,##0" sourceLinked="0"/>
        <c:majorTickMark val="out"/>
        <c:minorTickMark val="none"/>
        <c:tickLblPos val="nextTo"/>
        <c:crossAx val="-838228544"/>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noFill/>
      <a:round/>
    </a:ln>
    <a:effectLst/>
  </c:spPr>
  <c:txPr>
    <a:bodyPr/>
    <a:lstStyle/>
    <a:p>
      <a:pPr>
        <a:defRPr/>
      </a:pPr>
      <a:endParaRPr lang="pl-P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Arkusz1!$B$1</c:f>
              <c:strCache>
                <c:ptCount val="1"/>
                <c:pt idx="0">
                  <c:v>Gospodarka odpadami</c:v>
                </c:pt>
              </c:strCache>
            </c:strRef>
          </c:tx>
          <c:spPr>
            <a:solidFill>
              <a:schemeClr val="accent3">
                <a:lumMod val="40000"/>
                <a:lumOff val="60000"/>
              </a:schemeClr>
            </a:solidFill>
            <a:ln>
              <a:noFill/>
            </a:ln>
            <a:effectLst>
              <a:outerShdw blurRad="76200" dir="18900000" sy="23000" kx="-1200000" algn="bl" rotWithShape="0">
                <a:prstClr val="black">
                  <a:alpha val="0"/>
                </a:prstClr>
              </a:outerShdw>
            </a:effectLst>
          </c:spPr>
          <c:invertIfNegative val="0"/>
          <c:dPt>
            <c:idx val="0"/>
            <c:invertIfNegative val="0"/>
            <c:bubble3D val="0"/>
            <c:spPr>
              <a:solidFill>
                <a:srgbClr val="92D050"/>
              </a:solidFill>
              <a:ln>
                <a:noFill/>
              </a:ln>
              <a:effectLst>
                <a:outerShdw blurRad="76200" dir="18900000" sy="23000" kx="-1200000" algn="bl" rotWithShape="0">
                  <a:prstClr val="black">
                    <a:alpha val="0"/>
                  </a:prstClr>
                </a:outerShdw>
              </a:effectLst>
            </c:spPr>
            <c:extLst>
              <c:ext xmlns:c16="http://schemas.microsoft.com/office/drawing/2014/chart" uri="{C3380CC4-5D6E-409C-BE32-E72D297353CC}">
                <c16:uniqueId val="{00000002-37A7-4B7B-8704-F920DD472585}"/>
              </c:ext>
            </c:extLst>
          </c:dPt>
          <c:dPt>
            <c:idx val="8"/>
            <c:invertIfNegative val="0"/>
            <c:bubble3D val="0"/>
            <c:spPr>
              <a:solidFill>
                <a:srgbClr val="92D050"/>
              </a:solidFill>
              <a:ln>
                <a:noFill/>
              </a:ln>
              <a:effectLst>
                <a:outerShdw blurRad="76200" dir="18900000" sy="23000" kx="-1200000" algn="bl" rotWithShape="0">
                  <a:prstClr val="black">
                    <a:alpha val="0"/>
                  </a:prstClr>
                </a:outerShdw>
              </a:effectLst>
            </c:spPr>
            <c:extLst>
              <c:ext xmlns:c16="http://schemas.microsoft.com/office/drawing/2014/chart" uri="{C3380CC4-5D6E-409C-BE32-E72D297353CC}">
                <c16:uniqueId val="{00000001-37A7-4B7B-8704-F920DD472585}"/>
              </c:ext>
            </c:extLst>
          </c:dPt>
          <c:dPt>
            <c:idx val="9"/>
            <c:invertIfNegative val="0"/>
            <c:bubble3D val="0"/>
            <c:spPr>
              <a:solidFill>
                <a:srgbClr val="92D050"/>
              </a:solidFill>
              <a:ln>
                <a:noFill/>
              </a:ln>
              <a:effectLst>
                <a:outerShdw blurRad="76200" dir="18900000" sy="23000" kx="-1200000" algn="bl" rotWithShape="0">
                  <a:prstClr val="black">
                    <a:alpha val="0"/>
                  </a:prstClr>
                </a:outerShdw>
              </a:effectLst>
            </c:spPr>
            <c:extLst>
              <c:ext xmlns:c16="http://schemas.microsoft.com/office/drawing/2014/chart" uri="{C3380CC4-5D6E-409C-BE32-E72D297353CC}">
                <c16:uniqueId val="{00000000-37A7-4B7B-8704-F920DD472585}"/>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2">
                        <a:lumMod val="75000"/>
                      </a:schemeClr>
                    </a:solidFill>
                    <a:latin typeface="+mn-lt"/>
                    <a:ea typeface="+mn-ea"/>
                    <a:cs typeface="+mn-cs"/>
                  </a:defRPr>
                </a:pPr>
                <a:endParaRPr lang="pl-P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Arkusz1!$A$2:$A$19</c:f>
              <c:strCache>
                <c:ptCount val="13"/>
                <c:pt idx="0">
                  <c:v>2013 r.</c:v>
                </c:pt>
                <c:pt idx="1">
                  <c:v>2014 r.</c:v>
                </c:pt>
                <c:pt idx="2">
                  <c:v>2015 r.</c:v>
                </c:pt>
                <c:pt idx="3">
                  <c:v>2016 r.</c:v>
                </c:pt>
                <c:pt idx="4">
                  <c:v>2017 r.</c:v>
                </c:pt>
                <c:pt idx="5">
                  <c:v>2018 r.</c:v>
                </c:pt>
                <c:pt idx="6">
                  <c:v>2019 r.</c:v>
                </c:pt>
                <c:pt idx="7">
                  <c:v>2020 r.</c:v>
                </c:pt>
                <c:pt idx="8">
                  <c:v>2021 r.</c:v>
                </c:pt>
                <c:pt idx="9">
                  <c:v>2022 r.</c:v>
                </c:pt>
                <c:pt idx="10">
                  <c:v>2023 r.</c:v>
                </c:pt>
                <c:pt idx="11">
                  <c:v>2024 r.</c:v>
                </c:pt>
                <c:pt idx="12">
                  <c:v>2025 r.</c:v>
                </c:pt>
              </c:strCache>
            </c:strRef>
          </c:cat>
          <c:val>
            <c:numRef>
              <c:f>Arkusz1!$B$2:$B$19</c:f>
              <c:numCache>
                <c:formatCode>General</c:formatCode>
                <c:ptCount val="13"/>
                <c:pt idx="0">
                  <c:v>13</c:v>
                </c:pt>
                <c:pt idx="1">
                  <c:v>-2</c:v>
                </c:pt>
                <c:pt idx="2">
                  <c:v>-28</c:v>
                </c:pt>
                <c:pt idx="3">
                  <c:v>-36</c:v>
                </c:pt>
                <c:pt idx="4">
                  <c:v>-35</c:v>
                </c:pt>
                <c:pt idx="5">
                  <c:v>-62</c:v>
                </c:pt>
                <c:pt idx="6">
                  <c:v>-506</c:v>
                </c:pt>
                <c:pt idx="7">
                  <c:v>-517</c:v>
                </c:pt>
                <c:pt idx="8">
                  <c:v>6</c:v>
                </c:pt>
                <c:pt idx="9">
                  <c:v>180</c:v>
                </c:pt>
                <c:pt idx="10">
                  <c:v>-58</c:v>
                </c:pt>
                <c:pt idx="11">
                  <c:v>-101</c:v>
                </c:pt>
                <c:pt idx="12">
                  <c:v>-75</c:v>
                </c:pt>
              </c:numCache>
            </c:numRef>
          </c:val>
          <c:extLst>
            <c:ext xmlns:c16="http://schemas.microsoft.com/office/drawing/2014/chart" uri="{C3380CC4-5D6E-409C-BE32-E72D297353CC}">
              <c16:uniqueId val="{00000002-0556-47DB-B23F-ADF05EAE0666}"/>
            </c:ext>
          </c:extLst>
        </c:ser>
        <c:dLbls>
          <c:dLblPos val="inEnd"/>
          <c:showLegendKey val="0"/>
          <c:showVal val="1"/>
          <c:showCatName val="0"/>
          <c:showSerName val="0"/>
          <c:showPercent val="0"/>
          <c:showBubbleSize val="0"/>
        </c:dLbls>
        <c:gapWidth val="41"/>
        <c:axId val="-838228544"/>
        <c:axId val="-838228000"/>
      </c:barChart>
      <c:catAx>
        <c:axId val="-838228544"/>
        <c:scaling>
          <c:orientation val="minMax"/>
        </c:scaling>
        <c:delete val="0"/>
        <c:axPos val="l"/>
        <c:numFmt formatCode="General" sourceLinked="1"/>
        <c:majorTickMark val="none"/>
        <c:minorTickMark val="none"/>
        <c:tickLblPos val="high"/>
        <c:spPr>
          <a:noFill/>
          <a:ln>
            <a:noFill/>
          </a:ln>
          <a:effectLst/>
        </c:spPr>
        <c:txPr>
          <a:bodyPr rot="-60000000" spcFirstLastPara="1" vertOverflow="ellipsis" vert="horz" wrap="square" anchor="ctr" anchorCtr="1"/>
          <a:lstStyle/>
          <a:p>
            <a:pPr>
              <a:defRPr sz="800" b="1" i="0" u="none" strike="noStrike" kern="1200" baseline="0">
                <a:solidFill>
                  <a:schemeClr val="dk1">
                    <a:lumMod val="65000"/>
                    <a:lumOff val="35000"/>
                  </a:schemeClr>
                </a:solidFill>
                <a:effectLst/>
                <a:latin typeface="+mn-lt"/>
                <a:ea typeface="+mn-ea"/>
                <a:cs typeface="+mn-cs"/>
              </a:defRPr>
            </a:pPr>
            <a:endParaRPr lang="pl-PL"/>
          </a:p>
        </c:txPr>
        <c:crossAx val="-838228000"/>
        <c:crosses val="autoZero"/>
        <c:auto val="1"/>
        <c:lblAlgn val="ctr"/>
        <c:lblOffset val="100"/>
        <c:noMultiLvlLbl val="0"/>
      </c:catAx>
      <c:valAx>
        <c:axId val="-838228000"/>
        <c:scaling>
          <c:orientation val="minMax"/>
        </c:scaling>
        <c:delete val="1"/>
        <c:axPos val="b"/>
        <c:numFmt formatCode="#,##0" sourceLinked="0"/>
        <c:majorTickMark val="out"/>
        <c:minorTickMark val="none"/>
        <c:tickLblPos val="nextTo"/>
        <c:crossAx val="-838228544"/>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noFill/>
      <a:round/>
    </a:ln>
    <a:effectLst/>
  </c:spPr>
  <c:txPr>
    <a:bodyPr/>
    <a:lstStyle/>
    <a:p>
      <a:pPr>
        <a:defRPr/>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4E3E98F-710C-451B-8FA2-3F3CF8121B50}" type="datetimeFigureOut">
              <a:rPr lang="pl-PL" smtClean="0"/>
              <a:t>09.03.2023</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F2F8F6-4D00-4E6D-A406-3A443E38E913}" type="slidenum">
              <a:rPr lang="pl-PL" smtClean="0"/>
              <a:t>‹#›</a:t>
            </a:fld>
            <a:endParaRPr lang="pl-PL"/>
          </a:p>
        </p:txBody>
      </p:sp>
    </p:spTree>
    <p:extLst>
      <p:ext uri="{BB962C8B-B14F-4D97-AF65-F5344CB8AC3E}">
        <p14:creationId xmlns:p14="http://schemas.microsoft.com/office/powerpoint/2010/main" val="24099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a:t>
            </a:fld>
            <a:endParaRPr lang="pl-PL"/>
          </a:p>
        </p:txBody>
      </p:sp>
    </p:spTree>
    <p:extLst>
      <p:ext uri="{BB962C8B-B14F-4D97-AF65-F5344CB8AC3E}">
        <p14:creationId xmlns:p14="http://schemas.microsoft.com/office/powerpoint/2010/main" val="322629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a:t>
            </a:fld>
            <a:endParaRPr lang="pl-PL"/>
          </a:p>
        </p:txBody>
      </p:sp>
    </p:spTree>
    <p:extLst>
      <p:ext uri="{BB962C8B-B14F-4D97-AF65-F5344CB8AC3E}">
        <p14:creationId xmlns:p14="http://schemas.microsoft.com/office/powerpoint/2010/main" val="2248477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22</a:t>
            </a:fld>
            <a:endParaRPr lang="pl-PL"/>
          </a:p>
        </p:txBody>
      </p:sp>
    </p:spTree>
    <p:extLst>
      <p:ext uri="{BB962C8B-B14F-4D97-AF65-F5344CB8AC3E}">
        <p14:creationId xmlns:p14="http://schemas.microsoft.com/office/powerpoint/2010/main" val="1653030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42</a:t>
            </a:fld>
            <a:endParaRPr lang="pl-PL"/>
          </a:p>
        </p:txBody>
      </p:sp>
    </p:spTree>
    <p:extLst>
      <p:ext uri="{BB962C8B-B14F-4D97-AF65-F5344CB8AC3E}">
        <p14:creationId xmlns:p14="http://schemas.microsoft.com/office/powerpoint/2010/main" val="2364036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54</a:t>
            </a:fld>
            <a:endParaRPr lang="pl-PL"/>
          </a:p>
        </p:txBody>
      </p:sp>
    </p:spTree>
    <p:extLst>
      <p:ext uri="{BB962C8B-B14F-4D97-AF65-F5344CB8AC3E}">
        <p14:creationId xmlns:p14="http://schemas.microsoft.com/office/powerpoint/2010/main" val="1669509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66</a:t>
            </a:fld>
            <a:endParaRPr lang="pl-PL"/>
          </a:p>
        </p:txBody>
      </p:sp>
    </p:spTree>
    <p:extLst>
      <p:ext uri="{BB962C8B-B14F-4D97-AF65-F5344CB8AC3E}">
        <p14:creationId xmlns:p14="http://schemas.microsoft.com/office/powerpoint/2010/main" val="2550846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75</a:t>
            </a:fld>
            <a:endParaRPr lang="pl-PL"/>
          </a:p>
        </p:txBody>
      </p:sp>
    </p:spTree>
    <p:extLst>
      <p:ext uri="{BB962C8B-B14F-4D97-AF65-F5344CB8AC3E}">
        <p14:creationId xmlns:p14="http://schemas.microsoft.com/office/powerpoint/2010/main" val="3765569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78</a:t>
            </a:fld>
            <a:endParaRPr lang="pl-PL"/>
          </a:p>
        </p:txBody>
      </p:sp>
    </p:spTree>
    <p:extLst>
      <p:ext uri="{BB962C8B-B14F-4D97-AF65-F5344CB8AC3E}">
        <p14:creationId xmlns:p14="http://schemas.microsoft.com/office/powerpoint/2010/main" val="130118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81</a:t>
            </a:fld>
            <a:endParaRPr lang="pl-PL"/>
          </a:p>
        </p:txBody>
      </p:sp>
    </p:spTree>
    <p:extLst>
      <p:ext uri="{BB962C8B-B14F-4D97-AF65-F5344CB8AC3E}">
        <p14:creationId xmlns:p14="http://schemas.microsoft.com/office/powerpoint/2010/main" val="37559424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
        <p:nvSpPr>
          <p:cNvPr id="3" name="Symbol zastępczy tekstu 8">
            <a:extLst>
              <a:ext uri="{FF2B5EF4-FFF2-40B4-BE49-F238E27FC236}">
                <a16:creationId xmlns:a16="http://schemas.microsoft.com/office/drawing/2014/main" id="{AE921C64-0565-41B9-8D4A-B4701B52F323}"/>
              </a:ext>
            </a:extLst>
          </p:cNvPr>
          <p:cNvSpPr>
            <a:spLocks noGrp="1"/>
          </p:cNvSpPr>
          <p:nvPr>
            <p:ph type="body" sz="quarter" idx="10"/>
          </p:nvPr>
        </p:nvSpPr>
        <p:spPr>
          <a:xfrm>
            <a:off x="1884727" y="4116721"/>
            <a:ext cx="8422546" cy="958176"/>
          </a:xfrm>
          <a:prstGeom prst="rect">
            <a:avLst/>
          </a:prstGeom>
        </p:spPr>
        <p:txBody>
          <a:bodyPr anchor="ctr"/>
          <a:lstStyle>
            <a:lvl1pPr marL="0" indent="0" algn="ctr">
              <a:buNone/>
              <a:defRPr sz="3200">
                <a:latin typeface="Engram Warsaw"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Tree>
    <p:extLst>
      <p:ext uri="{BB962C8B-B14F-4D97-AF65-F5344CB8AC3E}">
        <p14:creationId xmlns:p14="http://schemas.microsoft.com/office/powerpoint/2010/main" val="280966062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główek rozdział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ytuł 1"/>
          <p:cNvSpPr>
            <a:spLocks noGrp="1"/>
          </p:cNvSpPr>
          <p:nvPr>
            <p:ph type="title"/>
          </p:nvPr>
        </p:nvSpPr>
        <p:spPr>
          <a:xfrm>
            <a:off x="838200" y="2766219"/>
            <a:ext cx="10515600" cy="1325563"/>
          </a:xfrm>
          <a:prstGeom prst="rect">
            <a:avLst/>
          </a:prstGeom>
        </p:spPr>
        <p:txBody>
          <a:bodyPr anchor="ctr"/>
          <a:lstStyle>
            <a:lvl1pPr algn="ctr">
              <a:defRPr sz="4400">
                <a:latin typeface="Engram Warsaw" pitchFamily="50" charset="-18"/>
              </a:defRPr>
            </a:lvl1pPr>
          </a:lstStyle>
          <a:p>
            <a:r>
              <a:rPr lang="pl-PL" dirty="0"/>
              <a:t>Kliknij, aby edytować styl</a:t>
            </a:r>
          </a:p>
        </p:txBody>
      </p:sp>
      <p:sp>
        <p:nvSpPr>
          <p:cNvPr id="5"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6" name="Symbol zastępczy stopki 1"/>
          <p:cNvSpPr>
            <a:spLocks noGrp="1"/>
          </p:cNvSpPr>
          <p:nvPr>
            <p:ph type="ftr" sz="quarter" idx="3"/>
          </p:nvPr>
        </p:nvSpPr>
        <p:spPr>
          <a:xfrm>
            <a:off x="6819900" y="6613800"/>
            <a:ext cx="4840797"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r>
              <a:rPr lang="pl-PL" dirty="0" smtClean="0"/>
              <a:t>Wykonanie budżetu m.st. Warszawy w 2022 roku – informacja wstępna</a:t>
            </a:r>
            <a:endParaRPr lang="pl-PL" dirty="0"/>
          </a:p>
        </p:txBody>
      </p:sp>
    </p:spTree>
    <p:extLst>
      <p:ext uri="{BB962C8B-B14F-4D97-AF65-F5344CB8AC3E}">
        <p14:creationId xmlns:p14="http://schemas.microsoft.com/office/powerpoint/2010/main" val="380549692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6" y="1286872"/>
            <a:ext cx="6506332" cy="4525962"/>
          </a:xfrm>
          <a:prstGeom prst="rect">
            <a:avLst/>
          </a:prstGeom>
        </p:spPr>
        <p:txBody>
          <a:bodyPr/>
          <a:lstStyle>
            <a:lvl1pPr>
              <a:lnSpc>
                <a:spcPct val="125000"/>
              </a:lnSpc>
              <a:defRPr sz="1500">
                <a:latin typeface="Engram Warsaw" pitchFamily="50" charset="-18"/>
              </a:defRPr>
            </a:lvl1pPr>
            <a:lvl2pPr>
              <a:lnSpc>
                <a:spcPct val="125000"/>
              </a:lnSpc>
              <a:defRPr sz="1500">
                <a:latin typeface="Engram Warsaw" pitchFamily="50" charset="-18"/>
              </a:defRPr>
            </a:lvl2pPr>
            <a:lvl3pPr>
              <a:lnSpc>
                <a:spcPct val="125000"/>
              </a:lnSpc>
              <a:defRPr sz="1500">
                <a:latin typeface="Engram Warsaw" pitchFamily="50" charset="-18"/>
              </a:defRPr>
            </a:lvl3pPr>
            <a:lvl4pPr>
              <a:lnSpc>
                <a:spcPct val="125000"/>
              </a:lnSpc>
              <a:defRPr sz="1500">
                <a:latin typeface="Engram Warsaw" pitchFamily="50" charset="-18"/>
              </a:defRPr>
            </a:lvl4pPr>
            <a:lvl5pPr>
              <a:lnSpc>
                <a:spcPct val="125000"/>
              </a:lnSpc>
              <a:defRPr sz="1500">
                <a:latin typeface="Engram Warsaw" pitchFamily="50" charset="-18"/>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7" name="Symbol zastępczy wykresu 16"/>
          <p:cNvSpPr>
            <a:spLocks noGrp="1"/>
          </p:cNvSpPr>
          <p:nvPr>
            <p:ph type="chart" sz="quarter" idx="11"/>
          </p:nvPr>
        </p:nvSpPr>
        <p:spPr>
          <a:xfrm>
            <a:off x="7794625" y="1286872"/>
            <a:ext cx="3884613" cy="4525962"/>
          </a:xfrm>
          <a:prstGeom prst="rect">
            <a:avLst/>
          </a:prstGeom>
        </p:spPr>
        <p:txBody>
          <a:bodyPr/>
          <a:lstStyle/>
          <a:p>
            <a:endParaRPr lang="pl-PL"/>
          </a:p>
        </p:txBody>
      </p:sp>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8"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9" name="Symbol zastępczy stopki 1"/>
          <p:cNvSpPr>
            <a:spLocks noGrp="1"/>
          </p:cNvSpPr>
          <p:nvPr>
            <p:ph type="ftr" sz="quarter" idx="3"/>
          </p:nvPr>
        </p:nvSpPr>
        <p:spPr>
          <a:xfrm>
            <a:off x="6467476" y="6613800"/>
            <a:ext cx="5193222"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smtClean="0"/>
              <a:t>Wykonanie budżetu m.st. Warszawy w 2022 roku – informacja wstępna</a:t>
            </a:r>
            <a:endParaRPr lang="pl-PL" dirty="0"/>
          </a:p>
        </p:txBody>
      </p:sp>
    </p:spTree>
    <p:extLst>
      <p:ext uri="{BB962C8B-B14F-4D97-AF65-F5344CB8AC3E}">
        <p14:creationId xmlns:p14="http://schemas.microsoft.com/office/powerpoint/2010/main" val="89327331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e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3" name="Symbol zastępczy tabeli 2"/>
          <p:cNvSpPr>
            <a:spLocks noGrp="1"/>
          </p:cNvSpPr>
          <p:nvPr>
            <p:ph type="tbl" sz="quarter" idx="10"/>
          </p:nvPr>
        </p:nvSpPr>
        <p:spPr>
          <a:xfrm>
            <a:off x="498475" y="1266825"/>
            <a:ext cx="11180763" cy="4505325"/>
          </a:xfrm>
          <a:prstGeom prst="rect">
            <a:avLst/>
          </a:prstGeom>
        </p:spPr>
        <p:txBody>
          <a:bodyPr/>
          <a:lstStyle/>
          <a:p>
            <a:endParaRPr lang="pl-PL"/>
          </a:p>
        </p:txBody>
      </p:sp>
      <p:sp>
        <p:nvSpPr>
          <p:cNvPr id="9"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10" name="Symbol zastępczy stopki 1"/>
          <p:cNvSpPr>
            <a:spLocks noGrp="1"/>
          </p:cNvSpPr>
          <p:nvPr>
            <p:ph type="ftr" sz="quarter" idx="3"/>
          </p:nvPr>
        </p:nvSpPr>
        <p:spPr>
          <a:xfrm>
            <a:off x="6953250" y="6613800"/>
            <a:ext cx="4707447"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smtClean="0"/>
              <a:t>Wykonanie budżetu m.st. Warszawy w 2022 roku – informacja wstępna</a:t>
            </a:r>
            <a:endParaRPr lang="pl-PL" dirty="0"/>
          </a:p>
        </p:txBody>
      </p:sp>
    </p:spTree>
    <p:extLst>
      <p:ext uri="{BB962C8B-B14F-4D97-AF65-F5344CB8AC3E}">
        <p14:creationId xmlns:p14="http://schemas.microsoft.com/office/powerpoint/2010/main" val="3509812893"/>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braz pion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7548594" y="0"/>
            <a:ext cx="4643406"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6862445"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14"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3228640583"/>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braz poziom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5291398" y="1293017"/>
            <a:ext cx="6894000" cy="44005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4451031"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9"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
        <p:nvSpPr>
          <p:cNvPr id="11"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12" name="Symbol zastępczy stopki 1"/>
          <p:cNvSpPr>
            <a:spLocks noGrp="1"/>
          </p:cNvSpPr>
          <p:nvPr>
            <p:ph type="ftr" sz="quarter" idx="3"/>
          </p:nvPr>
        </p:nvSpPr>
        <p:spPr>
          <a:xfrm>
            <a:off x="7548594" y="6613800"/>
            <a:ext cx="4112103"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endParaRPr lang="pl-PL" dirty="0"/>
          </a:p>
        </p:txBody>
      </p:sp>
    </p:spTree>
    <p:extLst>
      <p:ext uri="{BB962C8B-B14F-4D97-AF65-F5344CB8AC3E}">
        <p14:creationId xmlns:p14="http://schemas.microsoft.com/office/powerpoint/2010/main" val="166003782"/>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ońc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ymbol zastępczy tekstu 8"/>
          <p:cNvSpPr>
            <a:spLocks noGrp="1"/>
          </p:cNvSpPr>
          <p:nvPr>
            <p:ph type="body" sz="quarter" idx="10"/>
          </p:nvPr>
        </p:nvSpPr>
        <p:spPr>
          <a:xfrm>
            <a:off x="1904302" y="4328719"/>
            <a:ext cx="8422546" cy="2197916"/>
          </a:xfrm>
          <a:prstGeom prst="rect">
            <a:avLst/>
          </a:prstGeom>
        </p:spPr>
        <p:txBody>
          <a:bodyPr anchor="ctr"/>
          <a:lstStyle>
            <a:lvl1pPr marL="0" indent="0" algn="ctr">
              <a:buNone/>
              <a:defRPr sz="1800">
                <a:latin typeface="Engram Warsaw Light"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
        <p:nvSpPr>
          <p:cNvPr id="10"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100769184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69122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9" r:id="rId4"/>
    <p:sldLayoutId id="2147483660" r:id="rId5"/>
    <p:sldLayoutId id="2147483661" r:id="rId6"/>
    <p:sldLayoutId id="2147483654" r:id="rId7"/>
  </p:sldLayoutIdLst>
  <p:transition spd="slow">
    <p:cover/>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99845" y="2019301"/>
            <a:ext cx="11792310" cy="3705224"/>
          </a:xfrm>
        </p:spPr>
        <p:txBody>
          <a:bodyPr/>
          <a:lstStyle/>
          <a:p>
            <a:pPr>
              <a:lnSpc>
                <a:spcPct val="114000"/>
              </a:lnSpc>
            </a:pPr>
            <a:r>
              <a:rPr lang="pl-PL" sz="3200" dirty="0">
                <a:latin typeface="+mn-lt"/>
              </a:rPr>
              <a:t>Projekty zmiany budżetu </a:t>
            </a:r>
            <a:r>
              <a:rPr lang="pl-PL" sz="3200" dirty="0" smtClean="0">
                <a:latin typeface="+mn-lt"/>
              </a:rPr>
              <a:t/>
            </a:r>
            <a:br>
              <a:rPr lang="pl-PL" sz="3200" dirty="0" smtClean="0">
                <a:latin typeface="+mn-lt"/>
              </a:rPr>
            </a:br>
            <a:r>
              <a:rPr lang="pl-PL" sz="3200" dirty="0" smtClean="0">
                <a:latin typeface="+mn-lt"/>
              </a:rPr>
              <a:t>i </a:t>
            </a:r>
            <a:r>
              <a:rPr lang="pl-PL" sz="3200" dirty="0">
                <a:latin typeface="+mn-lt"/>
              </a:rPr>
              <a:t>Wieloletniej Prognozy Finansowej</a:t>
            </a:r>
            <a:br>
              <a:rPr lang="pl-PL" sz="3200" dirty="0">
                <a:latin typeface="+mn-lt"/>
              </a:rPr>
            </a:br>
            <a:r>
              <a:rPr lang="pl-PL" sz="3200" dirty="0">
                <a:latin typeface="+mn-lt"/>
              </a:rPr>
              <a:t>na sesję Rady m.st. Warszawy </a:t>
            </a:r>
            <a:r>
              <a:rPr lang="pl-PL" sz="3200" dirty="0" smtClean="0">
                <a:latin typeface="+mn-lt"/>
              </a:rPr>
              <a:t/>
            </a:r>
            <a:br>
              <a:rPr lang="pl-PL" sz="3200" dirty="0" smtClean="0">
                <a:latin typeface="+mn-lt"/>
              </a:rPr>
            </a:br>
            <a:r>
              <a:rPr lang="pl-PL" sz="3200" b="0" dirty="0" smtClean="0">
                <a:latin typeface="+mn-lt"/>
              </a:rPr>
              <a:t>w </a:t>
            </a:r>
            <a:r>
              <a:rPr lang="pl-PL" sz="3200" b="0" dirty="0">
                <a:latin typeface="+mn-lt"/>
              </a:rPr>
              <a:t>dniu </a:t>
            </a:r>
            <a:r>
              <a:rPr lang="pl-PL" sz="3200" b="0" dirty="0" smtClean="0">
                <a:latin typeface="+mn-lt"/>
              </a:rPr>
              <a:t>9 marca 2023 </a:t>
            </a:r>
            <a:r>
              <a:rPr lang="pl-PL" sz="3200" b="0" dirty="0">
                <a:latin typeface="+mn-lt"/>
              </a:rPr>
              <a:t>r</a:t>
            </a:r>
            <a:r>
              <a:rPr lang="pl-PL" sz="3200" b="0" dirty="0" smtClean="0">
                <a:latin typeface="+mn-lt"/>
              </a:rPr>
              <a:t>.</a:t>
            </a:r>
            <a:br>
              <a:rPr lang="pl-PL" sz="3200" b="0" dirty="0" smtClean="0">
                <a:latin typeface="+mn-lt"/>
              </a:rPr>
            </a:br>
            <a:r>
              <a:rPr lang="pl-PL" sz="3200" b="0" dirty="0" smtClean="0">
                <a:latin typeface="+mn-lt"/>
              </a:rPr>
              <a:t>wraz z autopoprawkami A i B</a:t>
            </a:r>
            <a:r>
              <a:rPr lang="pl-PL" sz="3200" b="0" dirty="0">
                <a:latin typeface="+mn-lt"/>
              </a:rPr>
              <a:t/>
            </a:r>
            <a:br>
              <a:rPr lang="pl-PL" sz="3200" b="0" dirty="0">
                <a:latin typeface="+mn-lt"/>
              </a:rPr>
            </a:br>
            <a:endParaRPr lang="pl-PL" sz="3200" b="0" dirty="0">
              <a:latin typeface="+mn-lt"/>
            </a:endParaRPr>
          </a:p>
        </p:txBody>
      </p:sp>
      <p:sp>
        <p:nvSpPr>
          <p:cNvPr id="5" name="Tytuł 1"/>
          <p:cNvSpPr>
            <a:spLocks noGrp="1"/>
          </p:cNvSpPr>
          <p:nvPr/>
        </p:nvSpPr>
        <p:spPr>
          <a:xfrm>
            <a:off x="3792855" y="6437207"/>
            <a:ext cx="4606290" cy="309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200" dirty="0">
                <a:latin typeface="Engram Warsaw" pitchFamily="50" charset="-18"/>
              </a:rPr>
              <a:t>9</a:t>
            </a:r>
            <a:r>
              <a:rPr lang="pl-PL" sz="1200" dirty="0" smtClean="0">
                <a:solidFill>
                  <a:schemeClr val="tx1"/>
                </a:solidFill>
                <a:latin typeface="Engram Warsaw" pitchFamily="50" charset="-18"/>
              </a:rPr>
              <a:t> marca 2023 r</a:t>
            </a:r>
            <a:r>
              <a:rPr lang="pl-PL" sz="1200" dirty="0" smtClean="0">
                <a:latin typeface="Engram Warsaw" pitchFamily="50" charset="-18"/>
              </a:rPr>
              <a:t>.     |     </a:t>
            </a:r>
            <a:r>
              <a:rPr lang="pl-PL" sz="1200" dirty="0" smtClean="0">
                <a:solidFill>
                  <a:schemeClr val="tx1"/>
                </a:solidFill>
                <a:latin typeface="Engram Warsaw" pitchFamily="50" charset="-18"/>
              </a:rPr>
              <a:t>Warszawa</a:t>
            </a:r>
            <a:endParaRPr lang="pl-PL" sz="1200" dirty="0">
              <a:solidFill>
                <a:schemeClr val="tx1"/>
              </a:solidFill>
              <a:latin typeface="Engram Warsaw" pitchFamily="50" charset="-18"/>
            </a:endParaRPr>
          </a:p>
        </p:txBody>
      </p:sp>
    </p:spTree>
    <p:extLst>
      <p:ext uri="{BB962C8B-B14F-4D97-AF65-F5344CB8AC3E}">
        <p14:creationId xmlns:p14="http://schemas.microsoft.com/office/powerpoint/2010/main" val="1908105004"/>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10</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graphicFrame>
        <p:nvGraphicFramePr>
          <p:cNvPr id="12" name="Tabela 11"/>
          <p:cNvGraphicFramePr>
            <a:graphicFrameLocks noGrp="1"/>
          </p:cNvGraphicFramePr>
          <p:nvPr>
            <p:extLst>
              <p:ext uri="{D42A27DB-BD31-4B8C-83A1-F6EECF244321}">
                <p14:modId xmlns:p14="http://schemas.microsoft.com/office/powerpoint/2010/main" val="2956710730"/>
              </p:ext>
            </p:extLst>
          </p:nvPr>
        </p:nvGraphicFramePr>
        <p:xfrm>
          <a:off x="379996" y="1192681"/>
          <a:ext cx="8822202" cy="3443418"/>
        </p:xfrm>
        <a:graphic>
          <a:graphicData uri="http://schemas.openxmlformats.org/drawingml/2006/table">
            <a:tbl>
              <a:tblPr firstRow="1" bandRow="1">
                <a:tableStyleId>{9D7B26C5-4107-4FEC-AEDC-1716B250A1EF}</a:tableStyleId>
              </a:tblPr>
              <a:tblGrid>
                <a:gridCol w="5320209">
                  <a:extLst>
                    <a:ext uri="{9D8B030D-6E8A-4147-A177-3AD203B41FA5}">
                      <a16:colId xmlns:a16="http://schemas.microsoft.com/office/drawing/2014/main" val="2847789616"/>
                    </a:ext>
                  </a:extLst>
                </a:gridCol>
                <a:gridCol w="3501993">
                  <a:extLst>
                    <a:ext uri="{9D8B030D-6E8A-4147-A177-3AD203B41FA5}">
                      <a16:colId xmlns:a16="http://schemas.microsoft.com/office/drawing/2014/main" val="1367803127"/>
                    </a:ext>
                  </a:extLst>
                </a:gridCol>
              </a:tblGrid>
              <a:tr h="1127830">
                <a:tc>
                  <a:txBody>
                    <a:bodyPr/>
                    <a:lstStyle/>
                    <a:p>
                      <a:r>
                        <a:rPr lang="pl-PL" sz="1600" b="0" dirty="0" smtClean="0"/>
                        <a:t>Dochody z PIT wykonane w </a:t>
                      </a:r>
                      <a:r>
                        <a:rPr lang="pl-PL" sz="1600" b="1" dirty="0" smtClean="0"/>
                        <a:t>2022 roku</a:t>
                      </a:r>
                      <a:endParaRPr lang="pl-PL" sz="1600" b="1" dirty="0"/>
                    </a:p>
                  </a:txBody>
                  <a:tcPr anchor="ctr">
                    <a:lnB w="12700" cap="flat" cmpd="sng" algn="ctr">
                      <a:solidFill>
                        <a:schemeClr val="tx1"/>
                      </a:solidFill>
                      <a:prstDash val="solid"/>
                      <a:round/>
                      <a:headEnd type="none" w="med" len="med"/>
                      <a:tailEnd type="none" w="med" len="med"/>
                    </a:lnB>
                    <a:noFill/>
                  </a:tcPr>
                </a:tc>
                <a:tc>
                  <a:txBody>
                    <a:bodyPr/>
                    <a:lstStyle/>
                    <a:p>
                      <a:pPr algn="r"/>
                      <a:r>
                        <a:rPr lang="pl-PL" sz="2400" b="1" dirty="0" smtClean="0"/>
                        <a:t>6 </a:t>
                      </a:r>
                      <a:r>
                        <a:rPr lang="pl-PL" sz="2000" b="1" dirty="0" smtClean="0"/>
                        <a:t>mld</a:t>
                      </a:r>
                      <a:r>
                        <a:rPr lang="pl-PL" sz="2400" b="1" dirty="0" smtClean="0"/>
                        <a:t> 084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2952282"/>
                  </a:ext>
                </a:extLst>
              </a:tr>
              <a:tr h="1157794">
                <a:tc>
                  <a:txBody>
                    <a:bodyPr/>
                    <a:lstStyle/>
                    <a:p>
                      <a:pPr marL="0" indent="0"/>
                      <a:r>
                        <a:rPr lang="pl-PL" sz="1600" b="0" dirty="0" smtClean="0"/>
                        <a:t>Niepełna rekompensata</a:t>
                      </a:r>
                      <a:r>
                        <a:rPr lang="pl-PL" sz="1600" b="0" baseline="0" dirty="0" smtClean="0"/>
                        <a:t> skutków Polskiego Ładu </a:t>
                      </a:r>
                      <a:br>
                        <a:rPr lang="pl-PL" sz="1600" b="0" baseline="0" dirty="0" smtClean="0"/>
                      </a:br>
                      <a:r>
                        <a:rPr lang="pl-PL" sz="1600" b="0" baseline="0" dirty="0" smtClean="0"/>
                        <a:t>dot. 2023 r. przesunięta na </a:t>
                      </a:r>
                      <a:r>
                        <a:rPr lang="pl-PL" sz="1600" b="1" baseline="0" dirty="0" smtClean="0"/>
                        <a:t>IV kwartał 2022 roku</a:t>
                      </a:r>
                      <a:br>
                        <a:rPr lang="pl-PL" sz="1600" b="1" baseline="0" dirty="0" smtClean="0"/>
                      </a:br>
                      <a:r>
                        <a:rPr lang="pl-PL" sz="1600" b="0" baseline="0" dirty="0" smtClean="0"/>
                        <a:t>zakwalifikowana jako dochody z PIT</a:t>
                      </a:r>
                      <a:endParaRPr lang="pl-PL" sz="1600" b="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pl-PL" sz="2400" b="1" kern="1200" dirty="0" smtClean="0">
                          <a:solidFill>
                            <a:schemeClr val="tx1"/>
                          </a:solidFill>
                          <a:latin typeface="+mn-lt"/>
                          <a:ea typeface="+mn-ea"/>
                          <a:cs typeface="+mn-cs"/>
                        </a:rPr>
                        <a:t>852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5178717"/>
                  </a:ext>
                </a:extLst>
              </a:tr>
              <a:tr h="1157794">
                <a:tc>
                  <a:txBody>
                    <a:bodyPr/>
                    <a:lstStyle/>
                    <a:p>
                      <a:pPr marL="0" indent="0"/>
                      <a:r>
                        <a:rPr lang="pl-PL" sz="1600" b="0" dirty="0" smtClean="0"/>
                        <a:t>Łączne wykonanie </a:t>
                      </a:r>
                      <a:r>
                        <a:rPr lang="pl-PL" sz="1600" b="0" baseline="0" dirty="0" smtClean="0"/>
                        <a:t>dochodów z PIT w </a:t>
                      </a:r>
                      <a:r>
                        <a:rPr lang="pl-PL" sz="1600" b="1" baseline="0" dirty="0" smtClean="0"/>
                        <a:t>2022 roku</a:t>
                      </a:r>
                      <a:endParaRPr lang="pl-PL" sz="1600" b="1"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400" b="1" dirty="0" smtClean="0"/>
                        <a:t>6 </a:t>
                      </a:r>
                      <a:r>
                        <a:rPr lang="pl-PL" sz="2000" b="1" dirty="0" smtClean="0"/>
                        <a:t>mld</a:t>
                      </a:r>
                      <a:r>
                        <a:rPr lang="pl-PL" sz="2400" b="1" dirty="0" smtClean="0"/>
                        <a:t> 936 </a:t>
                      </a:r>
                      <a:r>
                        <a:rPr lang="pl-PL" sz="2000" b="1" kern="1200" dirty="0" smtClean="0">
                          <a:solidFill>
                            <a:schemeClr val="tx1"/>
                          </a:solidFill>
                          <a:latin typeface="+mn-lt"/>
                          <a:ea typeface="+mn-ea"/>
                          <a:cs typeface="+mn-cs"/>
                        </a:rPr>
                        <a:t>mln zł</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8372012"/>
                  </a:ext>
                </a:extLst>
              </a:tr>
            </a:tbl>
          </a:graphicData>
        </a:graphic>
      </p:graphicFrame>
      <p:sp>
        <p:nvSpPr>
          <p:cNvPr id="13" name="Tytuł 1"/>
          <p:cNvSpPr txBox="1">
            <a:spLocks/>
          </p:cNvSpPr>
          <p:nvPr/>
        </p:nvSpPr>
        <p:spPr>
          <a:xfrm>
            <a:off x="285939" y="385030"/>
            <a:ext cx="11822179" cy="486930"/>
          </a:xfrm>
          <a:prstGeom prst="rect">
            <a:avLst/>
          </a:prstGeom>
        </p:spPr>
        <p:txBody>
          <a:bodyPr anchor="ctr">
            <a:normAutofit/>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600"/>
              </a:spcBef>
              <a:spcAft>
                <a:spcPts val="600"/>
              </a:spcAft>
              <a:buSzPct val="80000"/>
            </a:pPr>
            <a:r>
              <a:rPr lang="pl-PL" sz="2200" b="1" dirty="0"/>
              <a:t>Przyspieszona rekompensata części negatywnych skutków Polskiego Ładu</a:t>
            </a:r>
          </a:p>
        </p:txBody>
      </p:sp>
    </p:spTree>
    <p:extLst>
      <p:ext uri="{BB962C8B-B14F-4D97-AF65-F5344CB8AC3E}">
        <p14:creationId xmlns:p14="http://schemas.microsoft.com/office/powerpoint/2010/main" val="1588634790"/>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11</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graphicFrame>
        <p:nvGraphicFramePr>
          <p:cNvPr id="12" name="Tabela 11"/>
          <p:cNvGraphicFramePr>
            <a:graphicFrameLocks noGrp="1"/>
          </p:cNvGraphicFramePr>
          <p:nvPr>
            <p:extLst>
              <p:ext uri="{D42A27DB-BD31-4B8C-83A1-F6EECF244321}">
                <p14:modId xmlns:p14="http://schemas.microsoft.com/office/powerpoint/2010/main" val="3270361387"/>
              </p:ext>
            </p:extLst>
          </p:nvPr>
        </p:nvGraphicFramePr>
        <p:xfrm>
          <a:off x="285939" y="1085106"/>
          <a:ext cx="10489637" cy="4329575"/>
        </p:xfrm>
        <a:graphic>
          <a:graphicData uri="http://schemas.openxmlformats.org/drawingml/2006/table">
            <a:tbl>
              <a:tblPr firstRow="1" bandRow="1">
                <a:tableStyleId>{9D7B26C5-4107-4FEC-AEDC-1716B250A1EF}</a:tableStyleId>
              </a:tblPr>
              <a:tblGrid>
                <a:gridCol w="7459567">
                  <a:extLst>
                    <a:ext uri="{9D8B030D-6E8A-4147-A177-3AD203B41FA5}">
                      <a16:colId xmlns:a16="http://schemas.microsoft.com/office/drawing/2014/main" val="2847789616"/>
                    </a:ext>
                  </a:extLst>
                </a:gridCol>
                <a:gridCol w="3030070">
                  <a:extLst>
                    <a:ext uri="{9D8B030D-6E8A-4147-A177-3AD203B41FA5}">
                      <a16:colId xmlns:a16="http://schemas.microsoft.com/office/drawing/2014/main" val="1367803127"/>
                    </a:ext>
                  </a:extLst>
                </a:gridCol>
              </a:tblGrid>
              <a:tr h="865915">
                <a:tc>
                  <a:txBody>
                    <a:bodyPr/>
                    <a:lstStyle/>
                    <a:p>
                      <a:r>
                        <a:rPr lang="pl-PL" sz="1600" b="0" dirty="0" smtClean="0"/>
                        <a:t>Dochody z PIT wykonane w </a:t>
                      </a:r>
                      <a:r>
                        <a:rPr lang="pl-PL" sz="1600" b="1" dirty="0" smtClean="0"/>
                        <a:t>2021 roku</a:t>
                      </a:r>
                      <a:endParaRPr lang="pl-PL" sz="1600" b="1" dirty="0"/>
                    </a:p>
                  </a:txBody>
                  <a:tcPr anchor="ctr">
                    <a:lnT w="12700" cap="flat" cmpd="sng" algn="ctr">
                      <a:solidFill>
                        <a:schemeClr val="tx1"/>
                      </a:solidFill>
                      <a:prstDash val="solid"/>
                      <a:round/>
                      <a:headEnd type="none" w="med" len="med"/>
                      <a:tailEnd type="none" w="med" len="med"/>
                    </a:lnT>
                    <a:noFill/>
                  </a:tcPr>
                </a:tc>
                <a:tc>
                  <a:txBody>
                    <a:bodyPr/>
                    <a:lstStyle/>
                    <a:p>
                      <a:pPr algn="r"/>
                      <a:r>
                        <a:rPr lang="pl-PL" sz="2400" b="1" dirty="0" smtClean="0"/>
                        <a:t>6 </a:t>
                      </a:r>
                      <a:r>
                        <a:rPr lang="pl-PL" sz="2000" b="1" dirty="0" smtClean="0"/>
                        <a:t>mld</a:t>
                      </a:r>
                      <a:r>
                        <a:rPr lang="pl-PL" sz="2400" b="1" dirty="0" smtClean="0"/>
                        <a:t> 932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615169165"/>
                  </a:ext>
                </a:extLst>
              </a:tr>
              <a:tr h="865915">
                <a:tc>
                  <a:txBody>
                    <a:bodyPr/>
                    <a:lstStyle/>
                    <a:p>
                      <a:r>
                        <a:rPr lang="pl-PL" sz="1600" b="0" dirty="0" smtClean="0"/>
                        <a:t>Dochody z PIT wykonane w </a:t>
                      </a:r>
                      <a:r>
                        <a:rPr lang="pl-PL" sz="1600" b="1" dirty="0" smtClean="0"/>
                        <a:t>2022 roku</a:t>
                      </a:r>
                      <a:endParaRPr lang="pl-PL" sz="1600" b="1" dirty="0"/>
                    </a:p>
                  </a:txBody>
                  <a:tcPr anchor="ctr">
                    <a:lnB w="12700" cap="flat" cmpd="sng" algn="ctr">
                      <a:solidFill>
                        <a:schemeClr val="tx1"/>
                      </a:solidFill>
                      <a:prstDash val="solid"/>
                      <a:round/>
                      <a:headEnd type="none" w="med" len="med"/>
                      <a:tailEnd type="none" w="med" len="med"/>
                    </a:lnB>
                    <a:noFill/>
                  </a:tcPr>
                </a:tc>
                <a:tc>
                  <a:txBody>
                    <a:bodyPr/>
                    <a:lstStyle/>
                    <a:p>
                      <a:pPr algn="r"/>
                      <a:r>
                        <a:rPr lang="pl-PL" sz="2400" b="1" dirty="0" smtClean="0"/>
                        <a:t>6 </a:t>
                      </a:r>
                      <a:r>
                        <a:rPr lang="pl-PL" sz="2000" b="1" dirty="0" smtClean="0"/>
                        <a:t>mld</a:t>
                      </a:r>
                      <a:r>
                        <a:rPr lang="pl-PL" sz="2400" b="1" dirty="0" smtClean="0"/>
                        <a:t> 084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2952282"/>
                  </a:ext>
                </a:extLst>
              </a:tr>
              <a:tr h="865915">
                <a:tc>
                  <a:txBody>
                    <a:bodyPr/>
                    <a:lstStyle/>
                    <a:p>
                      <a:r>
                        <a:rPr lang="pl-PL" sz="1600" b="0" dirty="0" smtClean="0"/>
                        <a:t>Dochody z PIT zaplanowane przez Ministerstwo</a:t>
                      </a:r>
                      <a:r>
                        <a:rPr lang="pl-PL" sz="1600" b="0" baseline="0" dirty="0" smtClean="0"/>
                        <a:t> Finansów na</a:t>
                      </a:r>
                      <a:r>
                        <a:rPr lang="pl-PL" sz="1600" b="0" dirty="0" smtClean="0"/>
                        <a:t> </a:t>
                      </a:r>
                      <a:r>
                        <a:rPr lang="pl-PL" sz="1600" b="1" dirty="0" smtClean="0"/>
                        <a:t>2023 rok</a:t>
                      </a:r>
                      <a:endParaRPr lang="pl-PL" sz="1600" b="1"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pl-PL" sz="2400" b="1" dirty="0" smtClean="0"/>
                        <a:t>5 </a:t>
                      </a:r>
                      <a:r>
                        <a:rPr lang="pl-PL" sz="2000" b="1" dirty="0" smtClean="0"/>
                        <a:t>mld</a:t>
                      </a:r>
                      <a:r>
                        <a:rPr lang="pl-PL" sz="2400" b="1" dirty="0" smtClean="0"/>
                        <a:t> 799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0903463"/>
                  </a:ext>
                </a:extLst>
              </a:tr>
              <a:tr h="865915">
                <a:tc>
                  <a:txBody>
                    <a:bodyPr/>
                    <a:lstStyle/>
                    <a:p>
                      <a:pPr marL="0" indent="0"/>
                      <a:r>
                        <a:rPr lang="pl-PL" sz="1600" b="0" dirty="0" smtClean="0"/>
                        <a:t>Niepełna rekompensata</a:t>
                      </a:r>
                      <a:r>
                        <a:rPr lang="pl-PL" sz="1600" b="0" baseline="0" dirty="0" smtClean="0"/>
                        <a:t> skutków Polskiego Ładu </a:t>
                      </a:r>
                      <a:br>
                        <a:rPr lang="pl-PL" sz="1600" b="0" baseline="0" dirty="0" smtClean="0"/>
                      </a:br>
                      <a:r>
                        <a:rPr lang="pl-PL" sz="1600" b="0" baseline="0" dirty="0" smtClean="0"/>
                        <a:t>dot. 2023 r. przesunięta na </a:t>
                      </a:r>
                      <a:r>
                        <a:rPr lang="pl-PL" sz="1600" b="1" baseline="0" dirty="0" smtClean="0"/>
                        <a:t>IV kwartał 2022 roku</a:t>
                      </a:r>
                      <a:br>
                        <a:rPr lang="pl-PL" sz="1600" b="1" baseline="0" dirty="0" smtClean="0"/>
                      </a:br>
                      <a:r>
                        <a:rPr lang="pl-PL" sz="1600" b="0" baseline="0" dirty="0" smtClean="0"/>
                        <a:t>zakwalifikowana jako dochody z PIT</a:t>
                      </a:r>
                      <a:endParaRPr lang="pl-PL" sz="1600" b="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pl-PL" sz="2400" b="1" kern="1200" dirty="0" smtClean="0">
                          <a:solidFill>
                            <a:schemeClr val="tx1"/>
                          </a:solidFill>
                          <a:latin typeface="+mn-lt"/>
                          <a:ea typeface="+mn-ea"/>
                          <a:cs typeface="+mn-cs"/>
                        </a:rPr>
                        <a:t>852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5178717"/>
                  </a:ext>
                </a:extLst>
              </a:tr>
              <a:tr h="865915">
                <a:tc>
                  <a:txBody>
                    <a:bodyPr/>
                    <a:lstStyle/>
                    <a:p>
                      <a:r>
                        <a:rPr lang="pl-PL" sz="1600" b="0" dirty="0" smtClean="0"/>
                        <a:t>Dochody z PIT wykonane w </a:t>
                      </a:r>
                      <a:r>
                        <a:rPr lang="pl-PL" sz="1600" b="1" dirty="0" smtClean="0"/>
                        <a:t>2022 roku</a:t>
                      </a:r>
                      <a:r>
                        <a:rPr lang="pl-PL" sz="1600" b="0" dirty="0" smtClean="0"/>
                        <a:t> </a:t>
                      </a:r>
                      <a:br>
                        <a:rPr lang="pl-PL" sz="1600" b="0" dirty="0" smtClean="0"/>
                      </a:br>
                      <a:r>
                        <a:rPr lang="pl-PL" sz="1600" b="0" dirty="0" smtClean="0"/>
                        <a:t>łącznie z rekompensatą dotyczącą 2023 roku</a:t>
                      </a:r>
                      <a:endParaRPr lang="pl-PL" sz="1600" b="1"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pl-PL" sz="2400" b="1" dirty="0" smtClean="0"/>
                        <a:t>6 </a:t>
                      </a:r>
                      <a:r>
                        <a:rPr lang="pl-PL" sz="2000" b="1" dirty="0" smtClean="0"/>
                        <a:t>mld</a:t>
                      </a:r>
                      <a:r>
                        <a:rPr lang="pl-PL" sz="2400" b="1" dirty="0" smtClean="0"/>
                        <a:t> 936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0548845"/>
                  </a:ext>
                </a:extLst>
              </a:tr>
            </a:tbl>
          </a:graphicData>
        </a:graphic>
      </p:graphicFrame>
      <p:sp>
        <p:nvSpPr>
          <p:cNvPr id="13" name="Tytuł 1"/>
          <p:cNvSpPr txBox="1">
            <a:spLocks/>
          </p:cNvSpPr>
          <p:nvPr/>
        </p:nvSpPr>
        <p:spPr>
          <a:xfrm>
            <a:off x="285939" y="385030"/>
            <a:ext cx="11822179" cy="486930"/>
          </a:xfrm>
          <a:prstGeom prst="rect">
            <a:avLst/>
          </a:prstGeom>
        </p:spPr>
        <p:txBody>
          <a:bodyPr anchor="ctr">
            <a:normAutofit/>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600"/>
              </a:spcBef>
              <a:spcAft>
                <a:spcPts val="600"/>
              </a:spcAft>
              <a:buSzPct val="80000"/>
            </a:pPr>
            <a:r>
              <a:rPr lang="pl-PL" sz="2200" b="1" dirty="0"/>
              <a:t>Przyspieszona rekompensata części negatywnych skutków Polskiego Ładu</a:t>
            </a:r>
          </a:p>
        </p:txBody>
      </p:sp>
    </p:spTree>
    <p:extLst>
      <p:ext uri="{BB962C8B-B14F-4D97-AF65-F5344CB8AC3E}">
        <p14:creationId xmlns:p14="http://schemas.microsoft.com/office/powerpoint/2010/main" val="874290702"/>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6712" y="161943"/>
            <a:ext cx="11409922" cy="555234"/>
          </a:xfrm>
          <a:prstGeom prst="rect">
            <a:avLst/>
          </a:prstGeom>
        </p:spPr>
        <p:txBody>
          <a:bodyPr>
            <a:normAutofit fontScale="90000"/>
          </a:bodyPr>
          <a:lstStyle/>
          <a:p>
            <a:pPr>
              <a:spcBef>
                <a:spcPts val="600"/>
              </a:spcBef>
              <a:spcAft>
                <a:spcPts val="600"/>
              </a:spcAft>
              <a:buSzPct val="80000"/>
            </a:pPr>
            <a:r>
              <a:rPr lang="pl-PL" sz="2200" b="1" dirty="0"/>
              <a:t>Nowe</a:t>
            </a:r>
            <a:r>
              <a:rPr lang="pl-PL" sz="2400" b="1" dirty="0"/>
              <a:t> zadania związane z dystrybucją </a:t>
            </a:r>
            <a:r>
              <a:rPr lang="pl-PL" sz="2400" b="1" dirty="0" smtClean="0"/>
              <a:t>węgla i dodatkami energetycznymi</a:t>
            </a:r>
            <a:endParaRPr lang="pl-PL" sz="2400" b="1" dirty="0"/>
          </a:p>
        </p:txBody>
      </p:sp>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12</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pic>
        <p:nvPicPr>
          <p:cNvPr id="3" name="Obraz 2"/>
          <p:cNvPicPr>
            <a:picLocks noChangeAspect="1"/>
          </p:cNvPicPr>
          <p:nvPr/>
        </p:nvPicPr>
        <p:blipFill>
          <a:blip r:embed="rId2"/>
          <a:stretch>
            <a:fillRect/>
          </a:stretch>
        </p:blipFill>
        <p:spPr>
          <a:xfrm>
            <a:off x="456358" y="881062"/>
            <a:ext cx="8357593" cy="4479833"/>
          </a:xfrm>
          <a:prstGeom prst="rect">
            <a:avLst/>
          </a:prstGeom>
        </p:spPr>
      </p:pic>
    </p:spTree>
    <p:extLst>
      <p:ext uri="{BB962C8B-B14F-4D97-AF65-F5344CB8AC3E}">
        <p14:creationId xmlns:p14="http://schemas.microsoft.com/office/powerpoint/2010/main" val="563104797"/>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66700" y="129556"/>
            <a:ext cx="9921587" cy="486930"/>
          </a:xfrm>
          <a:prstGeom prst="rect">
            <a:avLst/>
          </a:prstGeom>
        </p:spPr>
        <p:txBody>
          <a:bodyPr>
            <a:normAutofit/>
          </a:bodyPr>
          <a:lstStyle/>
          <a:p>
            <a:r>
              <a:rPr lang="pl-PL" dirty="0" smtClean="0"/>
              <a:t>Główne dochody w 2022 roku</a:t>
            </a:r>
            <a:endParaRPr lang="pl-PL" dirty="0"/>
          </a:p>
        </p:txBody>
      </p:sp>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13</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graphicFrame>
        <p:nvGraphicFramePr>
          <p:cNvPr id="5" name="Tabela 4"/>
          <p:cNvGraphicFramePr>
            <a:graphicFrameLocks noGrp="1"/>
          </p:cNvGraphicFramePr>
          <p:nvPr>
            <p:extLst>
              <p:ext uri="{D42A27DB-BD31-4B8C-83A1-F6EECF244321}">
                <p14:modId xmlns:p14="http://schemas.microsoft.com/office/powerpoint/2010/main" val="1449708497"/>
              </p:ext>
            </p:extLst>
          </p:nvPr>
        </p:nvGraphicFramePr>
        <p:xfrm>
          <a:off x="383241" y="735854"/>
          <a:ext cx="7335371" cy="5249269"/>
        </p:xfrm>
        <a:graphic>
          <a:graphicData uri="http://schemas.openxmlformats.org/drawingml/2006/table">
            <a:tbl>
              <a:tblPr firstRow="1" bandRow="1">
                <a:tableStyleId>{9D7B26C5-4107-4FEC-AEDC-1716B250A1EF}</a:tableStyleId>
              </a:tblPr>
              <a:tblGrid>
                <a:gridCol w="4295573">
                  <a:extLst>
                    <a:ext uri="{9D8B030D-6E8A-4147-A177-3AD203B41FA5}">
                      <a16:colId xmlns:a16="http://schemas.microsoft.com/office/drawing/2014/main" val="2847789616"/>
                    </a:ext>
                  </a:extLst>
                </a:gridCol>
                <a:gridCol w="1519899">
                  <a:extLst>
                    <a:ext uri="{9D8B030D-6E8A-4147-A177-3AD203B41FA5}">
                      <a16:colId xmlns:a16="http://schemas.microsoft.com/office/drawing/2014/main" val="1367803127"/>
                    </a:ext>
                  </a:extLst>
                </a:gridCol>
                <a:gridCol w="1519899">
                  <a:extLst>
                    <a:ext uri="{9D8B030D-6E8A-4147-A177-3AD203B41FA5}">
                      <a16:colId xmlns:a16="http://schemas.microsoft.com/office/drawing/2014/main" val="1513841306"/>
                    </a:ext>
                  </a:extLst>
                </a:gridCol>
              </a:tblGrid>
              <a:tr h="573299">
                <a:tc>
                  <a:txBody>
                    <a:bodyPr/>
                    <a:lstStyle/>
                    <a:p>
                      <a:r>
                        <a:rPr lang="pl-PL" sz="1600" b="0" dirty="0" smtClean="0"/>
                        <a:t>w mln zł</a:t>
                      </a:r>
                      <a:endParaRPr lang="pl-PL" sz="1600" b="0" dirty="0"/>
                    </a:p>
                  </a:txBody>
                  <a:tcPr anchor="ctr">
                    <a:lnT w="12700" cap="flat" cmpd="sng" algn="ctr">
                      <a:solidFill>
                        <a:schemeClr val="tx1"/>
                      </a:solidFill>
                      <a:prstDash val="solid"/>
                      <a:round/>
                      <a:headEnd type="none" w="med" len="med"/>
                      <a:tailEnd type="none" w="med" len="med"/>
                    </a:lnT>
                  </a:tcPr>
                </a:tc>
                <a:tc>
                  <a:txBody>
                    <a:bodyPr/>
                    <a:lstStyle/>
                    <a:p>
                      <a:pPr algn="ctr"/>
                      <a:r>
                        <a:rPr lang="pl-PL" sz="1200" b="1" kern="1200" dirty="0" smtClean="0">
                          <a:solidFill>
                            <a:schemeClr val="tx1"/>
                          </a:solidFill>
                          <a:latin typeface="+mn-lt"/>
                          <a:ea typeface="+mn-ea"/>
                          <a:cs typeface="+mn-cs"/>
                        </a:rPr>
                        <a:t>Plan </a:t>
                      </a:r>
                      <a:endParaRPr lang="pl-PL" sz="12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tcPr>
                </a:tc>
                <a:tc>
                  <a:txBody>
                    <a:bodyPr/>
                    <a:lstStyle/>
                    <a:p>
                      <a:pPr algn="ctr"/>
                      <a:r>
                        <a:rPr lang="pl-PL" sz="1200" b="1" kern="1200" dirty="0" smtClean="0">
                          <a:solidFill>
                            <a:schemeClr val="tx1"/>
                          </a:solidFill>
                          <a:latin typeface="+mn-lt"/>
                          <a:ea typeface="+mn-ea"/>
                          <a:cs typeface="+mn-cs"/>
                        </a:rPr>
                        <a:t>Wykonanie</a:t>
                      </a:r>
                      <a:endParaRPr lang="pl-PL" sz="12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2030515960"/>
                  </a:ext>
                </a:extLst>
              </a:tr>
              <a:tr h="359690">
                <a:tc>
                  <a:txBody>
                    <a:bodyPr/>
                    <a:lstStyle/>
                    <a:p>
                      <a:r>
                        <a:rPr lang="pl-PL" sz="1400" b="1" dirty="0" smtClean="0"/>
                        <a:t>Dochody ogółem</a:t>
                      </a:r>
                      <a:endParaRPr lang="pl-PL" sz="1400" b="1" dirty="0"/>
                    </a:p>
                  </a:txBody>
                  <a:tcPr anchor="ctr">
                    <a:noFill/>
                  </a:tcPr>
                </a:tc>
                <a:tc>
                  <a:txBody>
                    <a:bodyPr/>
                    <a:lstStyle/>
                    <a:p>
                      <a:pPr algn="r"/>
                      <a:r>
                        <a:rPr lang="pl-PL" sz="1600" b="1" kern="1200" dirty="0" smtClean="0">
                          <a:solidFill>
                            <a:schemeClr val="tx1"/>
                          </a:solidFill>
                          <a:latin typeface="+mn-lt"/>
                          <a:ea typeface="+mn-ea"/>
                          <a:cs typeface="+mn-cs"/>
                        </a:rPr>
                        <a:t>21 062</a:t>
                      </a:r>
                      <a:endParaRPr lang="pl-PL" sz="1600" b="1" kern="1200" dirty="0">
                        <a:solidFill>
                          <a:schemeClr val="tx1"/>
                        </a:solidFill>
                        <a:latin typeface="+mn-lt"/>
                        <a:ea typeface="+mn-ea"/>
                        <a:cs typeface="+mn-cs"/>
                      </a:endParaRPr>
                    </a:p>
                  </a:txBody>
                  <a:tcPr anchor="ctr">
                    <a:noFill/>
                  </a:tcPr>
                </a:tc>
                <a:tc>
                  <a:txBody>
                    <a:bodyPr/>
                    <a:lstStyle/>
                    <a:p>
                      <a:pPr algn="r"/>
                      <a:r>
                        <a:rPr lang="pl-PL" sz="1600" b="1" kern="1200" dirty="0" smtClean="0">
                          <a:solidFill>
                            <a:schemeClr val="tx1"/>
                          </a:solidFill>
                          <a:latin typeface="+mn-lt"/>
                          <a:ea typeface="+mn-ea"/>
                          <a:cs typeface="+mn-cs"/>
                        </a:rPr>
                        <a:t>21 653</a:t>
                      </a:r>
                      <a:endParaRPr lang="pl-PL" sz="1600" b="1" kern="1200" dirty="0">
                        <a:solidFill>
                          <a:schemeClr val="tx1"/>
                        </a:solidFill>
                        <a:latin typeface="+mn-lt"/>
                        <a:ea typeface="+mn-ea"/>
                        <a:cs typeface="+mn-cs"/>
                      </a:endParaRPr>
                    </a:p>
                  </a:txBody>
                  <a:tcPr anchor="ctr">
                    <a:solidFill>
                      <a:schemeClr val="bg1">
                        <a:lumMod val="85000"/>
                      </a:schemeClr>
                    </a:solidFill>
                  </a:tcPr>
                </a:tc>
                <a:extLst>
                  <a:ext uri="{0D108BD9-81ED-4DB2-BD59-A6C34878D82A}">
                    <a16:rowId xmlns:a16="http://schemas.microsoft.com/office/drawing/2014/main" val="1615169165"/>
                  </a:ext>
                </a:extLst>
              </a:tr>
              <a:tr h="359690">
                <a:tc>
                  <a:txBody>
                    <a:bodyPr/>
                    <a:lstStyle/>
                    <a:p>
                      <a:r>
                        <a:rPr lang="pl-PL" sz="1400" b="0" dirty="0" smtClean="0"/>
                        <a:t>  - udział w PIT</a:t>
                      </a:r>
                      <a:endParaRPr lang="pl-PL" sz="1400" b="0" dirty="0"/>
                    </a:p>
                  </a:txBody>
                  <a:tcPr anchor="ctr">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6 084</a:t>
                      </a:r>
                      <a:endParaRPr lang="pl-PL" sz="1400" b="1" kern="1200" dirty="0">
                        <a:solidFill>
                          <a:schemeClr val="tx1"/>
                        </a:solidFill>
                        <a:latin typeface="+mn-lt"/>
                        <a:ea typeface="+mn-ea"/>
                        <a:cs typeface="+mn-cs"/>
                      </a:endParaRPr>
                    </a:p>
                  </a:txBody>
                  <a:tcPr anchor="ctr">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6 084</a:t>
                      </a:r>
                      <a:endParaRPr lang="pl-PL" sz="1400" b="1" kern="1200" dirty="0">
                        <a:solidFill>
                          <a:schemeClr val="tx1"/>
                        </a:solidFill>
                        <a:latin typeface="+mn-lt"/>
                        <a:ea typeface="+mn-ea"/>
                        <a:cs typeface="+mn-cs"/>
                      </a:endParaRPr>
                    </a:p>
                  </a:txBody>
                  <a:tcPr anchor="ctr">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047691063"/>
                  </a:ext>
                </a:extLst>
              </a:tr>
              <a:tr h="359690">
                <a:tc>
                  <a:txBody>
                    <a:bodyPr/>
                    <a:lstStyle/>
                    <a:p>
                      <a:r>
                        <a:rPr lang="pl-PL" sz="1400" b="0" dirty="0" smtClean="0"/>
                        <a:t>   - rekompensata</a:t>
                      </a:r>
                      <a:r>
                        <a:rPr lang="pl-PL" sz="1400" b="0" baseline="0" dirty="0" smtClean="0"/>
                        <a:t> zakwalifikowana jako PIT</a:t>
                      </a:r>
                      <a:endParaRPr lang="pl-PL" sz="1400" b="0" dirty="0"/>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852</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852</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292129552"/>
                  </a:ext>
                </a:extLst>
              </a:tr>
              <a:tr h="359690">
                <a:tc>
                  <a:txBody>
                    <a:bodyPr/>
                    <a:lstStyle/>
                    <a:p>
                      <a:r>
                        <a:rPr lang="pl-PL" sz="1400" b="0" kern="1200" dirty="0" smtClean="0">
                          <a:solidFill>
                            <a:schemeClr val="tx1"/>
                          </a:solidFill>
                          <a:latin typeface="+mn-lt"/>
                          <a:ea typeface="+mn-ea"/>
                          <a:cs typeface="+mn-cs"/>
                        </a:rPr>
                        <a:t>  - subwencja oświatowa</a:t>
                      </a:r>
                      <a:endParaRPr lang="pl-PL" sz="1400" b="0"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2 733</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2 733</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884673101"/>
                  </a:ext>
                </a:extLst>
              </a:tr>
              <a:tr h="359690">
                <a:tc>
                  <a:txBody>
                    <a:bodyPr/>
                    <a:lstStyle/>
                    <a:p>
                      <a:r>
                        <a:rPr lang="pl-PL" sz="1400" b="0" dirty="0" smtClean="0"/>
                        <a:t>  - podatek od nieruchomości</a:t>
                      </a:r>
                      <a:endParaRPr lang="pl-PL" sz="1400" b="0" dirty="0"/>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1 411</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1 451</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824433485"/>
                  </a:ext>
                </a:extLst>
              </a:tr>
              <a:tr h="3596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0" dirty="0" smtClean="0"/>
                        <a:t>  - udział w CIT</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1 365</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1 365</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824622137"/>
                  </a:ext>
                </a:extLst>
              </a:tr>
              <a:tr h="359690">
                <a:tc>
                  <a:txBody>
                    <a:bodyPr/>
                    <a:lstStyle/>
                    <a:p>
                      <a:r>
                        <a:rPr lang="pl-PL" sz="1400" b="0" dirty="0" smtClean="0"/>
                        <a:t>  - opłaty za odbiór odpadów</a:t>
                      </a:r>
                      <a:endParaRPr lang="pl-PL" sz="1400" b="0" dirty="0"/>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1 115</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1 076</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956058874"/>
                  </a:ext>
                </a:extLst>
              </a:tr>
              <a:tr h="3596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0" dirty="0" smtClean="0"/>
                        <a:t>  - sprzedaż biletów</a:t>
                      </a:r>
                      <a:r>
                        <a:rPr lang="pl-PL" sz="1400" b="0" baseline="0" dirty="0" smtClean="0"/>
                        <a:t> komunikacji miejskiej</a:t>
                      </a:r>
                      <a:endParaRPr lang="pl-PL" sz="1400" b="0" dirty="0" smtClean="0"/>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907</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824</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930512667"/>
                  </a:ext>
                </a:extLst>
              </a:tr>
              <a:tr h="359690">
                <a:tc>
                  <a:txBody>
                    <a:bodyPr/>
                    <a:lstStyle/>
                    <a:p>
                      <a:r>
                        <a:rPr lang="pl-PL" sz="1400" b="0" kern="1200" dirty="0" smtClean="0">
                          <a:solidFill>
                            <a:schemeClr val="tx1"/>
                          </a:solidFill>
                          <a:latin typeface="+mn-lt"/>
                          <a:ea typeface="+mn-ea"/>
                          <a:cs typeface="+mn-cs"/>
                        </a:rPr>
                        <a:t>  - PCC</a:t>
                      </a:r>
                      <a:endParaRPr lang="pl-PL" sz="1400" b="0"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600</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778</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362787557"/>
                  </a:ext>
                </a:extLst>
              </a:tr>
              <a:tr h="3596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0" dirty="0" smtClean="0"/>
                        <a:t>  - dochody z UE</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497</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633</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72381398"/>
                  </a:ext>
                </a:extLst>
              </a:tr>
              <a:tr h="359690">
                <a:tc>
                  <a:txBody>
                    <a:bodyPr/>
                    <a:lstStyle/>
                    <a:p>
                      <a:r>
                        <a:rPr lang="pl-PL" sz="1400" b="0" dirty="0" smtClean="0"/>
                        <a:t>  -</a:t>
                      </a:r>
                      <a:r>
                        <a:rPr lang="pl-PL" sz="1400" b="0" baseline="0" dirty="0" smtClean="0"/>
                        <a:t> odsetki od lokat</a:t>
                      </a:r>
                      <a:endParaRPr lang="pl-PL" sz="1400" b="0" dirty="0"/>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50</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248</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61840445"/>
                  </a:ext>
                </a:extLst>
              </a:tr>
              <a:tr h="359690">
                <a:tc>
                  <a:txBody>
                    <a:bodyPr/>
                    <a:lstStyle/>
                    <a:p>
                      <a:r>
                        <a:rPr lang="pl-PL" sz="1400" b="0" dirty="0" smtClean="0"/>
                        <a:t> - sprzedaż lokali i nieruchomości</a:t>
                      </a:r>
                      <a:endParaRPr lang="pl-PL" sz="1400" b="0" dirty="0"/>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328</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215</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143386947"/>
                  </a:ext>
                </a:extLst>
              </a:tr>
              <a:tr h="359690">
                <a:tc>
                  <a:txBody>
                    <a:bodyPr/>
                    <a:lstStyle/>
                    <a:p>
                      <a:r>
                        <a:rPr lang="pl-PL" sz="1400" b="0" kern="1200" dirty="0" smtClean="0">
                          <a:solidFill>
                            <a:schemeClr val="tx1"/>
                          </a:solidFill>
                          <a:latin typeface="+mn-lt"/>
                          <a:ea typeface="+mn-ea"/>
                          <a:cs typeface="+mn-cs"/>
                        </a:rPr>
                        <a:t>   - opłaty parkingowe w SPPN</a:t>
                      </a:r>
                      <a:endParaRPr lang="pl-PL" sz="1400" b="0"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203</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pl-PL" sz="1400" b="1" kern="1200" dirty="0" smtClean="0">
                          <a:solidFill>
                            <a:schemeClr val="tx1"/>
                          </a:solidFill>
                          <a:latin typeface="+mn-lt"/>
                          <a:ea typeface="+mn-ea"/>
                          <a:cs typeface="+mn-cs"/>
                        </a:rPr>
                        <a:t>197</a:t>
                      </a:r>
                      <a:endParaRPr lang="pl-PL" sz="14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966359378"/>
                  </a:ext>
                </a:extLst>
              </a:tr>
            </a:tbl>
          </a:graphicData>
        </a:graphic>
      </p:graphicFrame>
    </p:spTree>
    <p:extLst>
      <p:ext uri="{BB962C8B-B14F-4D97-AF65-F5344CB8AC3E}">
        <p14:creationId xmlns:p14="http://schemas.microsoft.com/office/powerpoint/2010/main" val="1273510297"/>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66700" y="83264"/>
            <a:ext cx="9921587" cy="486930"/>
          </a:xfrm>
          <a:prstGeom prst="rect">
            <a:avLst/>
          </a:prstGeom>
        </p:spPr>
        <p:txBody>
          <a:bodyPr>
            <a:normAutofit/>
          </a:bodyPr>
          <a:lstStyle/>
          <a:p>
            <a:r>
              <a:rPr lang="pl-PL" dirty="0" smtClean="0"/>
              <a:t>Wydatki bieżące w 2022 roku</a:t>
            </a:r>
            <a:endParaRPr lang="pl-PL" dirty="0"/>
          </a:p>
        </p:txBody>
      </p:sp>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14</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sp>
        <p:nvSpPr>
          <p:cNvPr id="3" name="Prostokąt 2"/>
          <p:cNvSpPr/>
          <p:nvPr/>
        </p:nvSpPr>
        <p:spPr>
          <a:xfrm>
            <a:off x="399826" y="5491153"/>
            <a:ext cx="1246094" cy="1111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aphicFrame>
        <p:nvGraphicFramePr>
          <p:cNvPr id="5" name="Tabela 4"/>
          <p:cNvGraphicFramePr>
            <a:graphicFrameLocks noGrp="1"/>
          </p:cNvGraphicFramePr>
          <p:nvPr>
            <p:extLst>
              <p:ext uri="{D42A27DB-BD31-4B8C-83A1-F6EECF244321}">
                <p14:modId xmlns:p14="http://schemas.microsoft.com/office/powerpoint/2010/main" val="1229805266"/>
              </p:ext>
            </p:extLst>
          </p:nvPr>
        </p:nvGraphicFramePr>
        <p:xfrm>
          <a:off x="399826" y="824405"/>
          <a:ext cx="8886267" cy="5222560"/>
        </p:xfrm>
        <a:graphic>
          <a:graphicData uri="http://schemas.openxmlformats.org/drawingml/2006/table">
            <a:tbl>
              <a:tblPr firstRow="1" bandRow="1">
                <a:tableStyleId>{9D7B26C5-4107-4FEC-AEDC-1716B250A1EF}</a:tableStyleId>
              </a:tblPr>
              <a:tblGrid>
                <a:gridCol w="5712761">
                  <a:extLst>
                    <a:ext uri="{9D8B030D-6E8A-4147-A177-3AD203B41FA5}">
                      <a16:colId xmlns:a16="http://schemas.microsoft.com/office/drawing/2014/main" val="2847789616"/>
                    </a:ext>
                  </a:extLst>
                </a:gridCol>
                <a:gridCol w="1586753">
                  <a:extLst>
                    <a:ext uri="{9D8B030D-6E8A-4147-A177-3AD203B41FA5}">
                      <a16:colId xmlns:a16="http://schemas.microsoft.com/office/drawing/2014/main" val="1367803127"/>
                    </a:ext>
                  </a:extLst>
                </a:gridCol>
                <a:gridCol w="1586753">
                  <a:extLst>
                    <a:ext uri="{9D8B030D-6E8A-4147-A177-3AD203B41FA5}">
                      <a16:colId xmlns:a16="http://schemas.microsoft.com/office/drawing/2014/main" val="1513841306"/>
                    </a:ext>
                  </a:extLst>
                </a:gridCol>
              </a:tblGrid>
              <a:tr h="568552">
                <a:tc>
                  <a:txBody>
                    <a:bodyPr/>
                    <a:lstStyle/>
                    <a:p>
                      <a:r>
                        <a:rPr lang="pl-PL" sz="1600" b="0" dirty="0" smtClean="0"/>
                        <a:t>w mln zł</a:t>
                      </a:r>
                      <a:endParaRPr lang="pl-PL" sz="1600" b="0" dirty="0"/>
                    </a:p>
                  </a:txBody>
                  <a:tcPr anchor="ctr">
                    <a:lnT w="12700" cap="flat" cmpd="sng" algn="ctr">
                      <a:solidFill>
                        <a:schemeClr val="tx1"/>
                      </a:solidFill>
                      <a:prstDash val="solid"/>
                      <a:round/>
                      <a:headEnd type="none" w="med" len="med"/>
                      <a:tailEnd type="none" w="med" len="med"/>
                    </a:lnT>
                  </a:tcPr>
                </a:tc>
                <a:tc>
                  <a:txBody>
                    <a:bodyPr/>
                    <a:lstStyle/>
                    <a:p>
                      <a:pPr algn="ctr"/>
                      <a:r>
                        <a:rPr lang="pl-PL" sz="1200" b="1" kern="1200" dirty="0" smtClean="0">
                          <a:solidFill>
                            <a:schemeClr val="tx1"/>
                          </a:solidFill>
                          <a:latin typeface="+mn-lt"/>
                          <a:ea typeface="+mn-ea"/>
                          <a:cs typeface="+mn-cs"/>
                        </a:rPr>
                        <a:t>Plan </a:t>
                      </a:r>
                      <a:endParaRPr lang="pl-PL" sz="12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tcPr>
                </a:tc>
                <a:tc>
                  <a:txBody>
                    <a:bodyPr/>
                    <a:lstStyle/>
                    <a:p>
                      <a:pPr algn="ctr"/>
                      <a:r>
                        <a:rPr lang="pl-PL" sz="1200" b="1" kern="1200" dirty="0" smtClean="0">
                          <a:solidFill>
                            <a:schemeClr val="tx1"/>
                          </a:solidFill>
                          <a:latin typeface="+mn-lt"/>
                          <a:ea typeface="+mn-ea"/>
                          <a:cs typeface="+mn-cs"/>
                        </a:rPr>
                        <a:t>Wykonanie</a:t>
                      </a:r>
                      <a:endParaRPr lang="pl-PL" sz="12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2030515960"/>
                  </a:ext>
                </a:extLst>
              </a:tr>
              <a:tr h="387834">
                <a:tc>
                  <a:txBody>
                    <a:bodyPr/>
                    <a:lstStyle/>
                    <a:p>
                      <a:r>
                        <a:rPr lang="pl-PL" sz="1400" b="1" dirty="0" smtClean="0"/>
                        <a:t>Wydatki bieżące</a:t>
                      </a:r>
                      <a:endParaRPr lang="pl-PL" sz="1400" b="1" dirty="0"/>
                    </a:p>
                  </a:txBody>
                  <a:tcPr anchor="ctr">
                    <a:noFill/>
                  </a:tcPr>
                </a:tc>
                <a:tc>
                  <a:txBody>
                    <a:bodyPr/>
                    <a:lstStyle/>
                    <a:p>
                      <a:pPr algn="r"/>
                      <a:r>
                        <a:rPr lang="pl-PL" sz="1600" b="1" kern="1200" dirty="0" smtClean="0">
                          <a:solidFill>
                            <a:schemeClr val="tx1"/>
                          </a:solidFill>
                          <a:latin typeface="+mn-lt"/>
                          <a:ea typeface="+mn-ea"/>
                          <a:cs typeface="+mn-cs"/>
                        </a:rPr>
                        <a:t>19 687</a:t>
                      </a:r>
                      <a:endParaRPr lang="pl-PL" sz="1600" b="1" kern="1200" dirty="0">
                        <a:solidFill>
                          <a:schemeClr val="tx1"/>
                        </a:solidFill>
                        <a:latin typeface="+mn-lt"/>
                        <a:ea typeface="+mn-ea"/>
                        <a:cs typeface="+mn-cs"/>
                      </a:endParaRPr>
                    </a:p>
                  </a:txBody>
                  <a:tcPr anchor="ctr">
                    <a:noFill/>
                  </a:tcPr>
                </a:tc>
                <a:tc>
                  <a:txBody>
                    <a:bodyPr/>
                    <a:lstStyle/>
                    <a:p>
                      <a:pPr algn="r"/>
                      <a:r>
                        <a:rPr lang="pl-PL" sz="1600" b="1" kern="1200" dirty="0" smtClean="0">
                          <a:solidFill>
                            <a:schemeClr val="tx1"/>
                          </a:solidFill>
                          <a:latin typeface="+mn-lt"/>
                          <a:ea typeface="+mn-ea"/>
                          <a:cs typeface="+mn-cs"/>
                        </a:rPr>
                        <a:t>18 874</a:t>
                      </a:r>
                      <a:endParaRPr lang="pl-PL" sz="1600" b="1" kern="1200" dirty="0">
                        <a:solidFill>
                          <a:schemeClr val="tx1"/>
                        </a:solidFill>
                        <a:latin typeface="+mn-lt"/>
                        <a:ea typeface="+mn-ea"/>
                        <a:cs typeface="+mn-cs"/>
                      </a:endParaRPr>
                    </a:p>
                  </a:txBody>
                  <a:tcPr anchor="ctr">
                    <a:solidFill>
                      <a:schemeClr val="bg1">
                        <a:lumMod val="85000"/>
                      </a:schemeClr>
                    </a:solidFill>
                  </a:tcPr>
                </a:tc>
                <a:extLst>
                  <a:ext uri="{0D108BD9-81ED-4DB2-BD59-A6C34878D82A}">
                    <a16:rowId xmlns:a16="http://schemas.microsoft.com/office/drawing/2014/main" val="1615169165"/>
                  </a:ext>
                </a:extLst>
              </a:tr>
              <a:tr h="387834">
                <a:tc>
                  <a:txBody>
                    <a:bodyPr/>
                    <a:lstStyle/>
                    <a:p>
                      <a:r>
                        <a:rPr lang="pl-PL" sz="1400" b="0" dirty="0" smtClean="0"/>
                        <a:t>  - edukacja</a:t>
                      </a:r>
                      <a:endParaRPr lang="pl-PL" sz="1400" b="0" dirty="0"/>
                    </a:p>
                  </a:txBody>
                  <a:tcPr anchor="ctr">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5 722</a:t>
                      </a:r>
                      <a:endParaRPr lang="pl-PL" sz="1600" b="1" kern="1200" dirty="0">
                        <a:solidFill>
                          <a:schemeClr val="tx1"/>
                        </a:solidFill>
                        <a:latin typeface="+mn-lt"/>
                        <a:ea typeface="+mn-ea"/>
                        <a:cs typeface="+mn-cs"/>
                      </a:endParaRPr>
                    </a:p>
                  </a:txBody>
                  <a:tcPr anchor="ctr">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5 664</a:t>
                      </a:r>
                      <a:endParaRPr lang="pl-PL" sz="1600" b="1" kern="1200" dirty="0">
                        <a:solidFill>
                          <a:schemeClr val="tx1"/>
                        </a:solidFill>
                        <a:latin typeface="+mn-lt"/>
                        <a:ea typeface="+mn-ea"/>
                        <a:cs typeface="+mn-cs"/>
                      </a:endParaRPr>
                    </a:p>
                  </a:txBody>
                  <a:tcPr anchor="ctr">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047691063"/>
                  </a:ext>
                </a:extLst>
              </a:tr>
              <a:tr h="387834">
                <a:tc>
                  <a:txBody>
                    <a:bodyPr/>
                    <a:lstStyle/>
                    <a:p>
                      <a:r>
                        <a:rPr lang="pl-PL" sz="1400" b="0" dirty="0" smtClean="0"/>
                        <a:t>  - transport i komunikacja</a:t>
                      </a:r>
                      <a:endParaRPr lang="pl-PL" sz="1400" b="0" dirty="0"/>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3 679</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3 606</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759814170"/>
                  </a:ext>
                </a:extLst>
              </a:tr>
              <a:tr h="3878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0" dirty="0" smtClean="0"/>
                        <a:t>  - ochrona zdrowia i pomoc społeczna</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2 891</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2 819</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884673101"/>
                  </a:ext>
                </a:extLst>
              </a:tr>
              <a:tr h="387834">
                <a:tc>
                  <a:txBody>
                    <a:bodyPr/>
                    <a:lstStyle/>
                    <a:p>
                      <a:r>
                        <a:rPr lang="pl-PL" sz="1400" b="0" kern="1200" dirty="0" smtClean="0">
                          <a:solidFill>
                            <a:schemeClr val="tx1"/>
                          </a:solidFill>
                          <a:latin typeface="+mn-lt"/>
                          <a:ea typeface="+mn-ea"/>
                          <a:cs typeface="+mn-cs"/>
                        </a:rPr>
                        <a:t>  - finanse</a:t>
                      </a:r>
                      <a:r>
                        <a:rPr lang="pl-PL" sz="1400" b="0" kern="1200" baseline="0" dirty="0" smtClean="0">
                          <a:solidFill>
                            <a:schemeClr val="tx1"/>
                          </a:solidFill>
                          <a:latin typeface="+mn-lt"/>
                          <a:ea typeface="+mn-ea"/>
                          <a:cs typeface="+mn-cs"/>
                        </a:rPr>
                        <a:t> i różne rozliczenia</a:t>
                      </a:r>
                      <a:endParaRPr lang="pl-PL" sz="1400" b="0"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1 625</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1 510</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824433485"/>
                  </a:ext>
                </a:extLst>
              </a:tr>
              <a:tr h="387834">
                <a:tc>
                  <a:txBody>
                    <a:bodyPr/>
                    <a:lstStyle/>
                    <a:p>
                      <a:r>
                        <a:rPr lang="pl-PL" sz="1400" b="0" kern="1200" dirty="0" smtClean="0">
                          <a:solidFill>
                            <a:schemeClr val="tx1"/>
                          </a:solidFill>
                          <a:latin typeface="+mn-lt"/>
                          <a:ea typeface="+mn-ea"/>
                          <a:cs typeface="+mn-cs"/>
                        </a:rPr>
                        <a:t>  - gospodarka komunalna i ochrona środowiska</a:t>
                      </a:r>
                      <a:endParaRPr lang="pl-PL" sz="1400" b="0"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1 783</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1 469</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132791164"/>
                  </a:ext>
                </a:extLst>
              </a:tr>
              <a:tr h="387834">
                <a:tc>
                  <a:txBody>
                    <a:bodyPr/>
                    <a:lstStyle/>
                    <a:p>
                      <a:r>
                        <a:rPr lang="pl-PL" sz="1400" b="0" dirty="0" smtClean="0"/>
                        <a:t>  - zarządzanie</a:t>
                      </a:r>
                      <a:r>
                        <a:rPr lang="pl-PL" sz="1400" b="0" baseline="0" dirty="0" smtClean="0"/>
                        <a:t> strukturami samorządowymi</a:t>
                      </a:r>
                      <a:endParaRPr lang="pl-PL" sz="1400" b="0" dirty="0"/>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1 548</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1 439</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824622137"/>
                  </a:ext>
                </a:extLst>
              </a:tr>
              <a:tr h="3878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0" kern="1200" dirty="0" smtClean="0">
                          <a:solidFill>
                            <a:schemeClr val="tx1"/>
                          </a:solidFill>
                          <a:latin typeface="+mn-lt"/>
                          <a:ea typeface="+mn-ea"/>
                          <a:cs typeface="+mn-cs"/>
                        </a:rPr>
                        <a:t>  - ład przestrzenny i gospodarka nieruchomościami</a:t>
                      </a:r>
                      <a:endParaRPr lang="pl-PL" sz="1400" b="0" dirty="0" smtClean="0"/>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1 239</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1 179</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956058874"/>
                  </a:ext>
                </a:extLst>
              </a:tr>
              <a:tr h="387834">
                <a:tc>
                  <a:txBody>
                    <a:bodyPr/>
                    <a:lstStyle/>
                    <a:p>
                      <a:r>
                        <a:rPr lang="pl-PL" sz="1400" b="0" kern="1200" dirty="0" smtClean="0">
                          <a:solidFill>
                            <a:schemeClr val="tx1"/>
                          </a:solidFill>
                          <a:latin typeface="+mn-lt"/>
                          <a:ea typeface="+mn-ea"/>
                          <a:cs typeface="+mn-cs"/>
                        </a:rPr>
                        <a:t>  - kultura i ochrona dziedzictwa kulturowego</a:t>
                      </a:r>
                      <a:endParaRPr lang="pl-PL" sz="1400" b="0"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543</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542</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930512667"/>
                  </a:ext>
                </a:extLst>
              </a:tr>
              <a:tr h="387834">
                <a:tc>
                  <a:txBody>
                    <a:bodyPr/>
                    <a:lstStyle/>
                    <a:p>
                      <a:r>
                        <a:rPr lang="pl-PL" sz="1400" b="0" dirty="0" smtClean="0"/>
                        <a:t>  - bezpieczeństwo i porządek publiczny</a:t>
                      </a:r>
                      <a:endParaRPr lang="pl-PL" sz="1400" b="0" dirty="0"/>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368</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368</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362787557"/>
                  </a:ext>
                </a:extLst>
              </a:tr>
              <a:tr h="387834">
                <a:tc>
                  <a:txBody>
                    <a:bodyPr/>
                    <a:lstStyle/>
                    <a:p>
                      <a:r>
                        <a:rPr lang="pl-PL" sz="1400" b="0" dirty="0" smtClean="0"/>
                        <a:t>  - rekreacja,</a:t>
                      </a:r>
                      <a:r>
                        <a:rPr lang="pl-PL" sz="1400" b="0" baseline="0" dirty="0" smtClean="0"/>
                        <a:t> sport i turystyka</a:t>
                      </a:r>
                      <a:endParaRPr lang="pl-PL" sz="1400" b="0" dirty="0"/>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245</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242</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72381398"/>
                  </a:ext>
                </a:extLst>
              </a:tr>
              <a:tr h="3878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0" dirty="0" smtClean="0"/>
                        <a:t>  - działalność</a:t>
                      </a:r>
                      <a:r>
                        <a:rPr lang="pl-PL" sz="1400" b="0" baseline="0" dirty="0" smtClean="0"/>
                        <a:t> promocyjna i wspieranie rozwoju gospodarczego</a:t>
                      </a:r>
                      <a:endParaRPr lang="pl-PL" sz="1400" b="0" dirty="0" smtClean="0"/>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45</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37</a:t>
                      </a:r>
                      <a:endParaRPr lang="pl-PL" sz="1600" b="1" kern="1200" dirty="0">
                        <a:solidFill>
                          <a:schemeClr val="tx1"/>
                        </a:solidFill>
                        <a:latin typeface="+mn-lt"/>
                        <a:ea typeface="+mn-ea"/>
                        <a:cs typeface="+mn-cs"/>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143386947"/>
                  </a:ext>
                </a:extLst>
              </a:tr>
            </a:tbl>
          </a:graphicData>
        </a:graphic>
      </p:graphicFrame>
    </p:spTree>
    <p:extLst>
      <p:ext uri="{BB962C8B-B14F-4D97-AF65-F5344CB8AC3E}">
        <p14:creationId xmlns:p14="http://schemas.microsoft.com/office/powerpoint/2010/main" val="3288668563"/>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15</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sp>
        <p:nvSpPr>
          <p:cNvPr id="3" name="Prostokąt 2"/>
          <p:cNvSpPr/>
          <p:nvPr/>
        </p:nvSpPr>
        <p:spPr>
          <a:xfrm>
            <a:off x="399826" y="5491153"/>
            <a:ext cx="1246094" cy="1111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aphicFrame>
        <p:nvGraphicFramePr>
          <p:cNvPr id="5" name="Tabela 4"/>
          <p:cNvGraphicFramePr>
            <a:graphicFrameLocks noGrp="1"/>
          </p:cNvGraphicFramePr>
          <p:nvPr>
            <p:extLst>
              <p:ext uri="{D42A27DB-BD31-4B8C-83A1-F6EECF244321}">
                <p14:modId xmlns:p14="http://schemas.microsoft.com/office/powerpoint/2010/main" val="4167516770"/>
              </p:ext>
            </p:extLst>
          </p:nvPr>
        </p:nvGraphicFramePr>
        <p:xfrm>
          <a:off x="399826" y="824405"/>
          <a:ext cx="8886267" cy="4834726"/>
        </p:xfrm>
        <a:graphic>
          <a:graphicData uri="http://schemas.openxmlformats.org/drawingml/2006/table">
            <a:tbl>
              <a:tblPr firstRow="1" bandRow="1">
                <a:tableStyleId>{9D7B26C5-4107-4FEC-AEDC-1716B250A1EF}</a:tableStyleId>
              </a:tblPr>
              <a:tblGrid>
                <a:gridCol w="5712761">
                  <a:extLst>
                    <a:ext uri="{9D8B030D-6E8A-4147-A177-3AD203B41FA5}">
                      <a16:colId xmlns:a16="http://schemas.microsoft.com/office/drawing/2014/main" val="2847789616"/>
                    </a:ext>
                  </a:extLst>
                </a:gridCol>
                <a:gridCol w="1586753">
                  <a:extLst>
                    <a:ext uri="{9D8B030D-6E8A-4147-A177-3AD203B41FA5}">
                      <a16:colId xmlns:a16="http://schemas.microsoft.com/office/drawing/2014/main" val="1367803127"/>
                    </a:ext>
                  </a:extLst>
                </a:gridCol>
                <a:gridCol w="1586753">
                  <a:extLst>
                    <a:ext uri="{9D8B030D-6E8A-4147-A177-3AD203B41FA5}">
                      <a16:colId xmlns:a16="http://schemas.microsoft.com/office/drawing/2014/main" val="1513841306"/>
                    </a:ext>
                  </a:extLst>
                </a:gridCol>
              </a:tblGrid>
              <a:tr h="568552">
                <a:tc>
                  <a:txBody>
                    <a:bodyPr/>
                    <a:lstStyle/>
                    <a:p>
                      <a:r>
                        <a:rPr lang="pl-PL" sz="1600" b="0" dirty="0" smtClean="0"/>
                        <a:t>w mln zł</a:t>
                      </a:r>
                      <a:endParaRPr lang="pl-PL" sz="1600" b="0" dirty="0"/>
                    </a:p>
                  </a:txBody>
                  <a:tcPr anchor="ctr">
                    <a:lnT w="12700" cap="flat" cmpd="sng" algn="ctr">
                      <a:solidFill>
                        <a:schemeClr val="tx1"/>
                      </a:solidFill>
                      <a:prstDash val="solid"/>
                      <a:round/>
                      <a:headEnd type="none" w="med" len="med"/>
                      <a:tailEnd type="none" w="med" len="med"/>
                    </a:lnT>
                  </a:tcPr>
                </a:tc>
                <a:tc>
                  <a:txBody>
                    <a:bodyPr/>
                    <a:lstStyle/>
                    <a:p>
                      <a:pPr algn="ctr"/>
                      <a:r>
                        <a:rPr lang="pl-PL" sz="1200" b="1" kern="1200" dirty="0" smtClean="0">
                          <a:solidFill>
                            <a:schemeClr val="tx1"/>
                          </a:solidFill>
                          <a:latin typeface="+mn-lt"/>
                          <a:ea typeface="+mn-ea"/>
                          <a:cs typeface="+mn-cs"/>
                        </a:rPr>
                        <a:t>Plan </a:t>
                      </a:r>
                      <a:endParaRPr lang="pl-PL" sz="12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tcPr>
                </a:tc>
                <a:tc>
                  <a:txBody>
                    <a:bodyPr/>
                    <a:lstStyle/>
                    <a:p>
                      <a:pPr algn="ctr"/>
                      <a:r>
                        <a:rPr lang="pl-PL" sz="1200" b="1" kern="1200" dirty="0" smtClean="0">
                          <a:solidFill>
                            <a:schemeClr val="tx1"/>
                          </a:solidFill>
                          <a:latin typeface="+mn-lt"/>
                          <a:ea typeface="+mn-ea"/>
                          <a:cs typeface="+mn-cs"/>
                        </a:rPr>
                        <a:t>Wykonanie</a:t>
                      </a:r>
                      <a:endParaRPr lang="pl-PL" sz="12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2030515960"/>
                  </a:ext>
                </a:extLst>
              </a:tr>
              <a:tr h="387834">
                <a:tc>
                  <a:txBody>
                    <a:bodyPr/>
                    <a:lstStyle/>
                    <a:p>
                      <a:r>
                        <a:rPr lang="pl-PL" sz="1400" b="1" dirty="0"/>
                        <a:t>Wydatki majątkowe</a:t>
                      </a:r>
                    </a:p>
                  </a:txBody>
                  <a:tcPr anchor="ctr">
                    <a:noFill/>
                  </a:tcPr>
                </a:tc>
                <a:tc>
                  <a:txBody>
                    <a:bodyPr/>
                    <a:lstStyle/>
                    <a:p>
                      <a:pPr algn="r"/>
                      <a:r>
                        <a:rPr lang="pl-PL" sz="1600" b="1" kern="1200" dirty="0">
                          <a:solidFill>
                            <a:schemeClr val="tx1"/>
                          </a:solidFill>
                          <a:latin typeface="+mn-lt"/>
                          <a:ea typeface="+mn-ea"/>
                          <a:cs typeface="+mn-cs"/>
                        </a:rPr>
                        <a:t>2 544</a:t>
                      </a:r>
                    </a:p>
                  </a:txBody>
                  <a:tcPr anchor="ctr">
                    <a:noFill/>
                  </a:tcPr>
                </a:tc>
                <a:tc>
                  <a:txBody>
                    <a:bodyPr/>
                    <a:lstStyle/>
                    <a:p>
                      <a:pPr algn="r"/>
                      <a:r>
                        <a:rPr lang="pl-PL" sz="1600" b="1" kern="1200" dirty="0">
                          <a:solidFill>
                            <a:schemeClr val="tx1"/>
                          </a:solidFill>
                          <a:latin typeface="+mn-lt"/>
                          <a:ea typeface="+mn-ea"/>
                          <a:cs typeface="+mn-cs"/>
                        </a:rPr>
                        <a:t>2 282</a:t>
                      </a:r>
                    </a:p>
                  </a:txBody>
                  <a:tcPr anchor="ctr">
                    <a:solidFill>
                      <a:schemeClr val="bg1">
                        <a:lumMod val="85000"/>
                      </a:schemeClr>
                    </a:solidFill>
                  </a:tcPr>
                </a:tc>
                <a:extLst>
                  <a:ext uri="{0D108BD9-81ED-4DB2-BD59-A6C34878D82A}">
                    <a16:rowId xmlns:a16="http://schemas.microsoft.com/office/drawing/2014/main" val="1615169165"/>
                  </a:ext>
                </a:extLst>
              </a:tr>
              <a:tr h="387834">
                <a:tc>
                  <a:txBody>
                    <a:bodyPr/>
                    <a:lstStyle/>
                    <a:p>
                      <a:pPr algn="l" fontAlgn="b"/>
                      <a:r>
                        <a:rPr lang="pl-PL" sz="1100" b="0" i="0" u="none" strike="noStrike" dirty="0">
                          <a:solidFill>
                            <a:srgbClr val="000000"/>
                          </a:solidFill>
                          <a:effectLst/>
                          <a:latin typeface="Engram Warsaw" pitchFamily="2" charset="-18"/>
                        </a:rPr>
                        <a:t>- transport i komunikacja</a:t>
                      </a:r>
                    </a:p>
                  </a:txBody>
                  <a:tcPr anchor="ctr">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1 394</a:t>
                      </a:r>
                    </a:p>
                  </a:txBody>
                  <a:tcPr anchor="ctr">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1 296</a:t>
                      </a:r>
                    </a:p>
                  </a:txBody>
                  <a:tcPr anchor="ctr">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047691063"/>
                  </a:ext>
                </a:extLst>
              </a:tr>
              <a:tr h="387834">
                <a:tc>
                  <a:txBody>
                    <a:bodyPr/>
                    <a:lstStyle/>
                    <a:p>
                      <a:pPr algn="l" fontAlgn="b"/>
                      <a:r>
                        <a:rPr lang="pl-PL" sz="1100" b="0" i="0" u="none" strike="noStrike" dirty="0">
                          <a:solidFill>
                            <a:srgbClr val="000000"/>
                          </a:solidFill>
                          <a:effectLst/>
                          <a:latin typeface="Engram Warsaw" pitchFamily="2" charset="-18"/>
                        </a:rPr>
                        <a:t>- ochrona zdrowia i pomoc </a:t>
                      </a:r>
                      <a:r>
                        <a:rPr lang="pl-PL" sz="1100" b="0" i="0" u="none" strike="noStrike" dirty="0" smtClean="0">
                          <a:solidFill>
                            <a:srgbClr val="000000"/>
                          </a:solidFill>
                          <a:effectLst/>
                          <a:latin typeface="Engram Warsaw" pitchFamily="2" charset="-18"/>
                        </a:rPr>
                        <a:t>społeczna</a:t>
                      </a:r>
                      <a:endParaRPr lang="pl-PL" sz="1100" b="0" i="0" u="none" strike="noStrike" dirty="0">
                        <a:solidFill>
                          <a:srgbClr val="000000"/>
                        </a:solidFill>
                        <a:effectLst/>
                        <a:latin typeface="Engram Warsaw" pitchFamily="2" charset="-1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371</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a:solidFill>
                            <a:srgbClr val="000000"/>
                          </a:solidFill>
                          <a:effectLst/>
                          <a:latin typeface="+mn-lt"/>
                        </a:rPr>
                        <a:t>328</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759814170"/>
                  </a:ext>
                </a:extLst>
              </a:tr>
              <a:tr h="387834">
                <a:tc>
                  <a:txBody>
                    <a:bodyPr/>
                    <a:lstStyle/>
                    <a:p>
                      <a:pPr algn="l" fontAlgn="b"/>
                      <a:r>
                        <a:rPr lang="pl-PL" sz="1100" b="0" i="0" u="none" strike="noStrike" dirty="0">
                          <a:solidFill>
                            <a:srgbClr val="000000"/>
                          </a:solidFill>
                          <a:effectLst/>
                          <a:latin typeface="Engram Warsaw" pitchFamily="2" charset="-18"/>
                        </a:rPr>
                        <a:t>- edukacja</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224</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196</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884673101"/>
                  </a:ext>
                </a:extLst>
              </a:tr>
              <a:tr h="387834">
                <a:tc>
                  <a:txBody>
                    <a:bodyPr/>
                    <a:lstStyle/>
                    <a:p>
                      <a:pPr algn="l" fontAlgn="b"/>
                      <a:r>
                        <a:rPr lang="pl-PL" sz="1100" b="0" i="0" u="none" strike="noStrike" dirty="0">
                          <a:solidFill>
                            <a:srgbClr val="000000"/>
                          </a:solidFill>
                          <a:effectLst/>
                          <a:latin typeface="Engram Warsaw" pitchFamily="2" charset="-18"/>
                        </a:rPr>
                        <a:t>- gospodarka komunalna i </a:t>
                      </a:r>
                      <a:r>
                        <a:rPr lang="pl-PL" sz="1100" b="0" i="0" u="none" strike="noStrike" dirty="0" smtClean="0">
                          <a:solidFill>
                            <a:srgbClr val="000000"/>
                          </a:solidFill>
                          <a:effectLst/>
                          <a:latin typeface="Engram Warsaw" pitchFamily="2" charset="-18"/>
                        </a:rPr>
                        <a:t>ochrona </a:t>
                      </a:r>
                      <a:r>
                        <a:rPr lang="pl-PL" sz="1100" b="0" i="0" u="none" strike="noStrike" dirty="0">
                          <a:solidFill>
                            <a:srgbClr val="000000"/>
                          </a:solidFill>
                          <a:effectLst/>
                          <a:latin typeface="Engram Warsaw" pitchFamily="2" charset="-18"/>
                        </a:rPr>
                        <a:t>środowiska</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208</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151</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824433485"/>
                  </a:ext>
                </a:extLst>
              </a:tr>
              <a:tr h="387834">
                <a:tc>
                  <a:txBody>
                    <a:bodyPr/>
                    <a:lstStyle/>
                    <a:p>
                      <a:pPr algn="l" fontAlgn="b"/>
                      <a:r>
                        <a:rPr lang="pl-PL" sz="1100" b="0" i="0" u="none" strike="noStrike" dirty="0">
                          <a:solidFill>
                            <a:srgbClr val="000000"/>
                          </a:solidFill>
                          <a:effectLst/>
                          <a:latin typeface="Engram Warsaw" pitchFamily="2" charset="-18"/>
                        </a:rPr>
                        <a:t>- kultura i ochrona </a:t>
                      </a:r>
                      <a:r>
                        <a:rPr lang="pl-PL" sz="1100" b="0" i="0" u="none" strike="noStrike" dirty="0" smtClean="0">
                          <a:solidFill>
                            <a:srgbClr val="000000"/>
                          </a:solidFill>
                          <a:effectLst/>
                          <a:latin typeface="Engram Warsaw" pitchFamily="2" charset="-18"/>
                        </a:rPr>
                        <a:t>dziedzictwa </a:t>
                      </a:r>
                      <a:r>
                        <a:rPr lang="pl-PL" sz="1100" b="0" i="0" u="none" strike="noStrike" dirty="0">
                          <a:solidFill>
                            <a:srgbClr val="000000"/>
                          </a:solidFill>
                          <a:effectLst/>
                          <a:latin typeface="Engram Warsaw" pitchFamily="2" charset="-18"/>
                        </a:rPr>
                        <a:t>kulturowego</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141</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133</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132791164"/>
                  </a:ext>
                </a:extLst>
              </a:tr>
              <a:tr h="387834">
                <a:tc>
                  <a:txBody>
                    <a:bodyPr/>
                    <a:lstStyle/>
                    <a:p>
                      <a:pPr algn="l" fontAlgn="b"/>
                      <a:r>
                        <a:rPr lang="pl-PL" sz="1100" b="0" i="0" u="none" strike="noStrike" dirty="0">
                          <a:solidFill>
                            <a:srgbClr val="000000"/>
                          </a:solidFill>
                          <a:effectLst/>
                          <a:latin typeface="Engram Warsaw" pitchFamily="2" charset="-18"/>
                        </a:rPr>
                        <a:t>- ład przestrzenny i </a:t>
                      </a:r>
                      <a:r>
                        <a:rPr lang="pl-PL" sz="1100" b="0" i="0" u="none" strike="noStrike" dirty="0" smtClean="0">
                          <a:solidFill>
                            <a:srgbClr val="000000"/>
                          </a:solidFill>
                          <a:effectLst/>
                          <a:latin typeface="Engram Warsaw" pitchFamily="2" charset="-18"/>
                        </a:rPr>
                        <a:t>gospodarka nieruchomościami</a:t>
                      </a:r>
                      <a:endParaRPr lang="pl-PL" sz="1100" b="0" i="0" u="none" strike="noStrike" dirty="0">
                        <a:solidFill>
                          <a:srgbClr val="000000"/>
                        </a:solidFill>
                        <a:effectLst/>
                        <a:latin typeface="Engram Warsaw" pitchFamily="2" charset="-1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136</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125</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824622137"/>
                  </a:ext>
                </a:extLst>
              </a:tr>
              <a:tr h="387834">
                <a:tc>
                  <a:txBody>
                    <a:bodyPr/>
                    <a:lstStyle/>
                    <a:p>
                      <a:pPr algn="l" fontAlgn="b"/>
                      <a:r>
                        <a:rPr lang="pl-PL" sz="1100" b="0" i="0" u="none" strike="noStrike" dirty="0">
                          <a:solidFill>
                            <a:srgbClr val="000000"/>
                          </a:solidFill>
                          <a:effectLst/>
                          <a:latin typeface="Engram Warsaw" pitchFamily="2" charset="-18"/>
                        </a:rPr>
                        <a:t>- zarządzanie strukturami </a:t>
                      </a:r>
                      <a:r>
                        <a:rPr lang="pl-PL" sz="1100" b="0" i="0" u="none" strike="noStrike" dirty="0" smtClean="0">
                          <a:solidFill>
                            <a:srgbClr val="000000"/>
                          </a:solidFill>
                          <a:effectLst/>
                          <a:latin typeface="Engram Warsaw" pitchFamily="2" charset="-18"/>
                        </a:rPr>
                        <a:t>samorządowymi</a:t>
                      </a:r>
                      <a:endParaRPr lang="pl-PL" sz="1100" b="0" i="0" u="none" strike="noStrike" dirty="0">
                        <a:solidFill>
                          <a:srgbClr val="000000"/>
                        </a:solidFill>
                        <a:effectLst/>
                        <a:latin typeface="Engram Warsaw" pitchFamily="2" charset="-1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35</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26</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956058874"/>
                  </a:ext>
                </a:extLst>
              </a:tr>
              <a:tr h="387834">
                <a:tc>
                  <a:txBody>
                    <a:bodyPr/>
                    <a:lstStyle/>
                    <a:p>
                      <a:pPr algn="l" fontAlgn="b"/>
                      <a:r>
                        <a:rPr lang="pl-PL" sz="1100" b="0" i="0" u="none" strike="noStrike" dirty="0">
                          <a:solidFill>
                            <a:srgbClr val="000000"/>
                          </a:solidFill>
                          <a:effectLst/>
                          <a:latin typeface="Engram Warsaw" pitchFamily="2" charset="-18"/>
                        </a:rPr>
                        <a:t>- rekreacja, </a:t>
                      </a:r>
                      <a:r>
                        <a:rPr lang="pl-PL" sz="1100" b="0" i="0" u="none" strike="noStrike" dirty="0" smtClean="0">
                          <a:solidFill>
                            <a:srgbClr val="000000"/>
                          </a:solidFill>
                          <a:effectLst/>
                          <a:latin typeface="Engram Warsaw" pitchFamily="2" charset="-18"/>
                        </a:rPr>
                        <a:t>sport </a:t>
                      </a:r>
                      <a:r>
                        <a:rPr lang="pl-PL" sz="1100" b="0" i="0" u="none" strike="noStrike" dirty="0">
                          <a:solidFill>
                            <a:srgbClr val="000000"/>
                          </a:solidFill>
                          <a:effectLst/>
                          <a:latin typeface="Engram Warsaw" pitchFamily="2" charset="-18"/>
                        </a:rPr>
                        <a:t>i </a:t>
                      </a:r>
                      <a:r>
                        <a:rPr lang="pl-PL" sz="1100" b="0" i="0" u="none" strike="noStrike" dirty="0" smtClean="0">
                          <a:solidFill>
                            <a:srgbClr val="000000"/>
                          </a:solidFill>
                          <a:effectLst/>
                          <a:latin typeface="Engram Warsaw" pitchFamily="2" charset="-18"/>
                        </a:rPr>
                        <a:t>turystyka</a:t>
                      </a:r>
                      <a:endParaRPr lang="pl-PL" sz="1100" b="0" i="0" u="none" strike="noStrike" dirty="0">
                        <a:solidFill>
                          <a:srgbClr val="000000"/>
                        </a:solidFill>
                        <a:effectLst/>
                        <a:latin typeface="Engram Warsaw" pitchFamily="2" charset="-1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27</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22</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930512667"/>
                  </a:ext>
                </a:extLst>
              </a:tr>
              <a:tr h="387834">
                <a:tc>
                  <a:txBody>
                    <a:bodyPr/>
                    <a:lstStyle/>
                    <a:p>
                      <a:pPr algn="l" fontAlgn="b"/>
                      <a:r>
                        <a:rPr lang="pl-PL" sz="1100" b="0" i="0" u="none" strike="noStrike" dirty="0">
                          <a:solidFill>
                            <a:srgbClr val="000000"/>
                          </a:solidFill>
                          <a:effectLst/>
                          <a:latin typeface="Engram Warsaw" pitchFamily="2" charset="-18"/>
                        </a:rPr>
                        <a:t>- bezpieczeństwo i </a:t>
                      </a:r>
                      <a:r>
                        <a:rPr lang="pl-PL" sz="1100" b="0" i="0" u="none" strike="noStrike" dirty="0" smtClean="0">
                          <a:solidFill>
                            <a:srgbClr val="000000"/>
                          </a:solidFill>
                          <a:effectLst/>
                          <a:latin typeface="Engram Warsaw" pitchFamily="2" charset="-18"/>
                        </a:rPr>
                        <a:t>porządek </a:t>
                      </a:r>
                      <a:r>
                        <a:rPr lang="pl-PL" sz="1100" b="0" i="0" u="none" strike="noStrike" dirty="0">
                          <a:solidFill>
                            <a:srgbClr val="000000"/>
                          </a:solidFill>
                          <a:effectLst/>
                          <a:latin typeface="Engram Warsaw" pitchFamily="2" charset="-18"/>
                        </a:rPr>
                        <a:t>publiczny</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a:solidFill>
                            <a:srgbClr val="000000"/>
                          </a:solidFill>
                          <a:effectLst/>
                          <a:latin typeface="+mn-lt"/>
                        </a:rPr>
                        <a:t>6,2</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6,2</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362787557"/>
                  </a:ext>
                </a:extLst>
              </a:tr>
              <a:tr h="387834">
                <a:tc>
                  <a:txBody>
                    <a:bodyPr/>
                    <a:lstStyle/>
                    <a:p>
                      <a:pPr algn="l" fontAlgn="b"/>
                      <a:r>
                        <a:rPr lang="pl-PL" sz="1100" b="0" i="0" u="none" strike="noStrike" dirty="0">
                          <a:solidFill>
                            <a:srgbClr val="000000"/>
                          </a:solidFill>
                          <a:effectLst/>
                          <a:latin typeface="Engram Warsaw" pitchFamily="2" charset="-18"/>
                        </a:rPr>
                        <a:t>- działalność promocyjna  i </a:t>
                      </a:r>
                      <a:r>
                        <a:rPr lang="pl-PL" sz="1100" b="0" i="0" u="none" strike="noStrike" dirty="0" smtClean="0">
                          <a:solidFill>
                            <a:srgbClr val="000000"/>
                          </a:solidFill>
                          <a:effectLst/>
                          <a:latin typeface="Engram Warsaw" pitchFamily="2" charset="-18"/>
                        </a:rPr>
                        <a:t>wspieranie </a:t>
                      </a:r>
                      <a:r>
                        <a:rPr lang="pl-PL" sz="1100" b="0" i="0" u="none" strike="noStrike" dirty="0">
                          <a:solidFill>
                            <a:srgbClr val="000000"/>
                          </a:solidFill>
                          <a:effectLst/>
                          <a:latin typeface="Engram Warsaw" pitchFamily="2" charset="-18"/>
                        </a:rPr>
                        <a:t>rozwoju </a:t>
                      </a:r>
                      <a:r>
                        <a:rPr lang="pl-PL" sz="1100" b="0" i="0" u="none" strike="noStrike" dirty="0" smtClean="0">
                          <a:solidFill>
                            <a:srgbClr val="000000"/>
                          </a:solidFill>
                          <a:effectLst/>
                          <a:latin typeface="Engram Warsaw" pitchFamily="2" charset="-18"/>
                        </a:rPr>
                        <a:t>gospodarczego</a:t>
                      </a:r>
                      <a:endParaRPr lang="pl-PL" sz="1100" b="0" i="0" u="none" strike="noStrike" dirty="0">
                        <a:solidFill>
                          <a:srgbClr val="000000"/>
                        </a:solidFill>
                        <a:effectLst/>
                        <a:latin typeface="Engram Warsaw" pitchFamily="2" charset="-1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a:solidFill>
                            <a:srgbClr val="000000"/>
                          </a:solidFill>
                          <a:effectLst/>
                          <a:latin typeface="+mn-lt"/>
                        </a:rPr>
                        <a:t>1,3</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600" b="1" i="0" u="none" strike="noStrike" dirty="0">
                          <a:solidFill>
                            <a:srgbClr val="000000"/>
                          </a:solidFill>
                          <a:effectLst/>
                          <a:latin typeface="+mn-lt"/>
                        </a:rPr>
                        <a:t>0</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72381398"/>
                  </a:ext>
                </a:extLst>
              </a:tr>
            </a:tbl>
          </a:graphicData>
        </a:graphic>
      </p:graphicFrame>
      <p:sp>
        <p:nvSpPr>
          <p:cNvPr id="9" name="Tytuł 1"/>
          <p:cNvSpPr>
            <a:spLocks noGrp="1"/>
          </p:cNvSpPr>
          <p:nvPr>
            <p:ph type="title"/>
          </p:nvPr>
        </p:nvSpPr>
        <p:spPr>
          <a:xfrm>
            <a:off x="266700" y="83264"/>
            <a:ext cx="9921587" cy="486930"/>
          </a:xfrm>
          <a:prstGeom prst="rect">
            <a:avLst/>
          </a:prstGeom>
        </p:spPr>
        <p:txBody>
          <a:bodyPr>
            <a:normAutofit/>
          </a:bodyPr>
          <a:lstStyle/>
          <a:p>
            <a:r>
              <a:rPr lang="pl-PL" dirty="0" smtClean="0"/>
              <a:t>Wydatki majątkowe w 2022 roku</a:t>
            </a:r>
            <a:endParaRPr lang="pl-PL" dirty="0"/>
          </a:p>
        </p:txBody>
      </p:sp>
    </p:spTree>
    <p:extLst>
      <p:ext uri="{BB962C8B-B14F-4D97-AF65-F5344CB8AC3E}">
        <p14:creationId xmlns:p14="http://schemas.microsoft.com/office/powerpoint/2010/main" val="3467968662"/>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0488" y="70171"/>
            <a:ext cx="9921587" cy="486930"/>
          </a:xfrm>
          <a:prstGeom prst="rect">
            <a:avLst/>
          </a:prstGeom>
        </p:spPr>
        <p:txBody>
          <a:bodyPr>
            <a:normAutofit/>
          </a:bodyPr>
          <a:lstStyle/>
          <a:p>
            <a:r>
              <a:rPr lang="pl-PL" dirty="0"/>
              <a:t>Największe inwestycje w 2022 roku</a:t>
            </a:r>
          </a:p>
        </p:txBody>
      </p:sp>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16</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sp>
        <p:nvSpPr>
          <p:cNvPr id="3" name="Prostokąt 2"/>
          <p:cNvSpPr/>
          <p:nvPr/>
        </p:nvSpPr>
        <p:spPr>
          <a:xfrm>
            <a:off x="399826" y="5491153"/>
            <a:ext cx="1246094" cy="1111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aphicFrame>
        <p:nvGraphicFramePr>
          <p:cNvPr id="7" name="Tabela 6"/>
          <p:cNvGraphicFramePr>
            <a:graphicFrameLocks noGrp="1"/>
          </p:cNvGraphicFramePr>
          <p:nvPr>
            <p:extLst>
              <p:ext uri="{D42A27DB-BD31-4B8C-83A1-F6EECF244321}">
                <p14:modId xmlns:p14="http://schemas.microsoft.com/office/powerpoint/2010/main" val="1929069032"/>
              </p:ext>
            </p:extLst>
          </p:nvPr>
        </p:nvGraphicFramePr>
        <p:xfrm>
          <a:off x="399826" y="649720"/>
          <a:ext cx="10248902" cy="5767818"/>
        </p:xfrm>
        <a:graphic>
          <a:graphicData uri="http://schemas.openxmlformats.org/drawingml/2006/table">
            <a:tbl>
              <a:tblPr firstRow="1" bandRow="1">
                <a:tableStyleId>{9D7B26C5-4107-4FEC-AEDC-1716B250A1EF}</a:tableStyleId>
              </a:tblPr>
              <a:tblGrid>
                <a:gridCol w="6946442">
                  <a:extLst>
                    <a:ext uri="{9D8B030D-6E8A-4147-A177-3AD203B41FA5}">
                      <a16:colId xmlns:a16="http://schemas.microsoft.com/office/drawing/2014/main" val="2847789616"/>
                    </a:ext>
                  </a:extLst>
                </a:gridCol>
                <a:gridCol w="1631336">
                  <a:extLst>
                    <a:ext uri="{9D8B030D-6E8A-4147-A177-3AD203B41FA5}">
                      <a16:colId xmlns:a16="http://schemas.microsoft.com/office/drawing/2014/main" val="1367803127"/>
                    </a:ext>
                  </a:extLst>
                </a:gridCol>
                <a:gridCol w="1671124">
                  <a:extLst>
                    <a:ext uri="{9D8B030D-6E8A-4147-A177-3AD203B41FA5}">
                      <a16:colId xmlns:a16="http://schemas.microsoft.com/office/drawing/2014/main" val="1513841306"/>
                    </a:ext>
                  </a:extLst>
                </a:gridCol>
              </a:tblGrid>
              <a:tr h="615724">
                <a:tc>
                  <a:txBody>
                    <a:bodyPr/>
                    <a:lstStyle/>
                    <a:p>
                      <a:r>
                        <a:rPr lang="pl-PL" sz="1600" b="0" dirty="0"/>
                        <a:t>w mln zł</a:t>
                      </a:r>
                    </a:p>
                  </a:txBody>
                  <a:tcPr anchor="ctr">
                    <a:lnT w="12700" cap="flat" cmpd="sng" algn="ctr">
                      <a:solidFill>
                        <a:schemeClr val="tx1"/>
                      </a:solidFill>
                      <a:prstDash val="solid"/>
                      <a:round/>
                      <a:headEnd type="none" w="med" len="med"/>
                      <a:tailEnd type="none" w="med" len="med"/>
                    </a:lnT>
                  </a:tcPr>
                </a:tc>
                <a:tc>
                  <a:txBody>
                    <a:bodyPr/>
                    <a:lstStyle/>
                    <a:p>
                      <a:pPr algn="ctr"/>
                      <a:r>
                        <a:rPr lang="pl-PL" sz="1200" b="1" kern="1200" dirty="0">
                          <a:solidFill>
                            <a:schemeClr val="tx1"/>
                          </a:solidFill>
                          <a:latin typeface="+mn-lt"/>
                          <a:ea typeface="+mn-ea"/>
                          <a:cs typeface="+mn-cs"/>
                        </a:rPr>
                        <a:t>Plan </a:t>
                      </a:r>
                    </a:p>
                  </a:txBody>
                  <a:tcPr anchor="ctr">
                    <a:lnT w="12700" cap="flat" cmpd="sng" algn="ctr">
                      <a:solidFill>
                        <a:schemeClr val="tx1"/>
                      </a:solidFill>
                      <a:prstDash val="solid"/>
                      <a:round/>
                      <a:headEnd type="none" w="med" len="med"/>
                      <a:tailEnd type="none" w="med" len="med"/>
                    </a:lnT>
                  </a:tcPr>
                </a:tc>
                <a:tc>
                  <a:txBody>
                    <a:bodyPr/>
                    <a:lstStyle/>
                    <a:p>
                      <a:pPr algn="ctr"/>
                      <a:r>
                        <a:rPr lang="pl-PL" sz="1200" b="1" kern="1200" dirty="0">
                          <a:solidFill>
                            <a:schemeClr val="tx1"/>
                          </a:solidFill>
                          <a:latin typeface="+mn-lt"/>
                          <a:ea typeface="+mn-ea"/>
                          <a:cs typeface="+mn-cs"/>
                        </a:rPr>
                        <a:t>Wykonanie</a:t>
                      </a:r>
                    </a:p>
                  </a:txBody>
                  <a:tcPr anchor="ct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2030515960"/>
                  </a:ext>
                </a:extLst>
              </a:tr>
              <a:tr h="293202">
                <a:tc>
                  <a:txBody>
                    <a:bodyPr/>
                    <a:lstStyle/>
                    <a:p>
                      <a:pPr algn="l" fontAlgn="b"/>
                      <a:r>
                        <a:rPr lang="pl-PL" sz="1100" b="0" i="0" u="none" strike="noStrike" dirty="0">
                          <a:effectLst/>
                          <a:latin typeface="Engram Warsaw" pitchFamily="2" charset="-18"/>
                        </a:rPr>
                        <a:t> 1.   Projekt i budowa II linii metra</a:t>
                      </a:r>
                    </a:p>
                  </a:txBody>
                  <a:tcPr anchor="ctr">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584,6</a:t>
                      </a:r>
                    </a:p>
                  </a:txBody>
                  <a:tcPr anchor="ctr">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549,2</a:t>
                      </a:r>
                    </a:p>
                  </a:txBody>
                  <a:tcPr anchor="ctr">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047691063"/>
                  </a:ext>
                </a:extLst>
              </a:tr>
              <a:tr h="293202">
                <a:tc>
                  <a:txBody>
                    <a:bodyPr/>
                    <a:lstStyle/>
                    <a:p>
                      <a:pPr algn="l" fontAlgn="b"/>
                      <a:r>
                        <a:rPr lang="pl-PL" sz="1100" b="0" i="0" u="none" strike="noStrike" dirty="0">
                          <a:effectLst/>
                          <a:latin typeface="Engram Warsaw" pitchFamily="2" charset="-18"/>
                        </a:rPr>
                        <a:t> 2.  Dokapitalizowanie spółki Tramwaje Warszawskie Sp. z o.o.</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246,0</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246,0</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759814170"/>
                  </a:ext>
                </a:extLst>
              </a:tr>
              <a:tr h="293202">
                <a:tc>
                  <a:txBody>
                    <a:bodyPr/>
                    <a:lstStyle/>
                    <a:p>
                      <a:pPr algn="l" fontAlgn="b"/>
                      <a:r>
                        <a:rPr lang="pl-PL" sz="1100" b="0" i="0" u="none" strike="noStrike" dirty="0">
                          <a:effectLst/>
                          <a:latin typeface="Engram Warsaw" pitchFamily="2" charset="-18"/>
                        </a:rPr>
                        <a:t> 3.  Wniesienie wkładów do spółki Miejskie Zakłady Autobusowe Sp. z o.o.</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100,0</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100,0</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884673101"/>
                  </a:ext>
                </a:extLst>
              </a:tr>
              <a:tr h="293202">
                <a:tc>
                  <a:txBody>
                    <a:bodyPr/>
                    <a:lstStyle/>
                    <a:p>
                      <a:pPr algn="l" fontAlgn="b"/>
                      <a:r>
                        <a:rPr lang="pl-PL" sz="1100" b="0" i="0" u="none" strike="noStrike" dirty="0">
                          <a:effectLst/>
                          <a:latin typeface="Engram Warsaw" pitchFamily="2" charset="-18"/>
                        </a:rPr>
                        <a:t> 4.  Budowa Muzeum Sztuki Nowoczesnej</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86,3</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81,6</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824433485"/>
                  </a:ext>
                </a:extLst>
              </a:tr>
              <a:tr h="571744">
                <a:tc>
                  <a:txBody>
                    <a:bodyPr/>
                    <a:lstStyle/>
                    <a:p>
                      <a:pPr algn="l" fontAlgn="b"/>
                      <a:r>
                        <a:rPr lang="pl-PL" sz="1100" b="0" i="0" u="none" strike="noStrike" dirty="0">
                          <a:effectLst/>
                          <a:latin typeface="Engram Warsaw" pitchFamily="2" charset="-18"/>
                        </a:rPr>
                        <a:t> 5.  Wniesienie wkładów do spółki Miejskie Przedsiębiorstwo </a:t>
                      </a:r>
                      <a:r>
                        <a:rPr lang="pl-PL" sz="1100" b="0" i="0" u="none" strike="noStrike" dirty="0" err="1" smtClean="0">
                          <a:effectLst/>
                          <a:latin typeface="Engram Warsaw" pitchFamily="2" charset="-18"/>
                        </a:rPr>
                        <a:t>ReaIizacji</a:t>
                      </a:r>
                      <a:r>
                        <a:rPr lang="pl-PL" sz="1100" b="0" i="0" u="none" strike="noStrike" dirty="0" smtClean="0">
                          <a:effectLst/>
                          <a:latin typeface="Engram Warsaw" pitchFamily="2" charset="-18"/>
                        </a:rPr>
                        <a:t> </a:t>
                      </a:r>
                      <a:r>
                        <a:rPr lang="pl-PL" sz="1100" b="0" i="0" u="none" strike="noStrike" dirty="0">
                          <a:effectLst/>
                          <a:latin typeface="Engram Warsaw" pitchFamily="2" charset="-18"/>
                        </a:rPr>
                        <a:t>Inwestycji Sp. z o.o. w związku </a:t>
                      </a:r>
                      <a:r>
                        <a:rPr lang="pl-PL" sz="1100" b="0" i="0" u="none" strike="noStrike" dirty="0" smtClean="0">
                          <a:effectLst/>
                          <a:latin typeface="Engram Warsaw" pitchFamily="2" charset="-18"/>
                        </a:rPr>
                        <a:t/>
                      </a:r>
                      <a:br>
                        <a:rPr lang="pl-PL" sz="1100" b="0" i="0" u="none" strike="noStrike" dirty="0" smtClean="0">
                          <a:effectLst/>
                          <a:latin typeface="Engram Warsaw" pitchFamily="2" charset="-18"/>
                        </a:rPr>
                      </a:br>
                      <a:r>
                        <a:rPr lang="pl-PL" sz="1100" b="0" i="0" u="none" strike="noStrike" dirty="0" smtClean="0">
                          <a:effectLst/>
                          <a:latin typeface="Engram Warsaw" pitchFamily="2" charset="-18"/>
                        </a:rPr>
                        <a:t>       z </a:t>
                      </a:r>
                      <a:r>
                        <a:rPr lang="pl-PL" sz="1100" b="0" i="0" u="none" strike="noStrike" dirty="0">
                          <a:effectLst/>
                          <a:latin typeface="Engram Warsaw" pitchFamily="2" charset="-18"/>
                        </a:rPr>
                        <a:t>realizacją zadania "Zakupy inwestycyjne   </a:t>
                      </a:r>
                      <a:r>
                        <a:rPr lang="pl-PL" sz="1100" b="0" i="0" u="none" strike="noStrike" dirty="0" smtClean="0">
                          <a:effectLst/>
                          <a:latin typeface="Engram Warsaw" pitchFamily="2" charset="-18"/>
                        </a:rPr>
                        <a:t>związane </a:t>
                      </a:r>
                      <a:r>
                        <a:rPr lang="pl-PL" sz="1100" b="0" i="0" u="none" strike="noStrike" dirty="0">
                          <a:effectLst/>
                          <a:latin typeface="Engram Warsaw" pitchFamily="2" charset="-18"/>
                        </a:rPr>
                        <a:t>z modernizacją i rozbudową Szpitala </a:t>
                      </a:r>
                      <a:r>
                        <a:rPr lang="pl-PL" sz="1100" b="0" i="0" u="none" strike="noStrike" dirty="0" smtClean="0">
                          <a:effectLst/>
                          <a:latin typeface="Engram Warsaw" pitchFamily="2" charset="-18"/>
                        </a:rPr>
                        <a:t> </a:t>
                      </a:r>
                      <a:br>
                        <a:rPr lang="pl-PL" sz="1100" b="0" i="0" u="none" strike="noStrike" dirty="0" smtClean="0">
                          <a:effectLst/>
                          <a:latin typeface="Engram Warsaw" pitchFamily="2" charset="-18"/>
                        </a:rPr>
                      </a:br>
                      <a:r>
                        <a:rPr lang="pl-PL" sz="1100" b="0" i="0" u="none" strike="noStrike" dirty="0" smtClean="0">
                          <a:effectLst/>
                          <a:latin typeface="Engram Warsaw" pitchFamily="2" charset="-18"/>
                        </a:rPr>
                        <a:t>       Bielańskiego</a:t>
                      </a:r>
                      <a:r>
                        <a:rPr lang="pl-PL" sz="1100" b="0" i="0" u="none" strike="noStrike" dirty="0">
                          <a:effectLst/>
                          <a:latin typeface="Engram Warsaw" pitchFamily="2" charset="-18"/>
                        </a:rPr>
                        <a:t>"</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66,5</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66,5</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132791164"/>
                  </a:ext>
                </a:extLst>
              </a:tr>
              <a:tr h="473414">
                <a:tc>
                  <a:txBody>
                    <a:bodyPr/>
                    <a:lstStyle/>
                    <a:p>
                      <a:pPr algn="l" fontAlgn="b"/>
                      <a:r>
                        <a:rPr lang="pl-PL" sz="1100" b="0" i="0" u="none" strike="noStrike" dirty="0">
                          <a:effectLst/>
                          <a:latin typeface="Engram Warsaw" pitchFamily="2" charset="-18"/>
                        </a:rPr>
                        <a:t> 6.  Wniesienie wkładów do spółki Miejskie Przedsiębiorstwo Realizacji </a:t>
                      </a:r>
                      <a:r>
                        <a:rPr lang="pl-PL" sz="1100" b="0" i="0" u="none" strike="noStrike" dirty="0" smtClean="0">
                          <a:effectLst/>
                          <a:latin typeface="Engram Warsaw" pitchFamily="2" charset="-18"/>
                        </a:rPr>
                        <a:t>Inwestycji </a:t>
                      </a:r>
                      <a:r>
                        <a:rPr lang="pl-PL" sz="1100" b="0" i="0" u="none" strike="noStrike" dirty="0">
                          <a:effectLst/>
                          <a:latin typeface="Engram Warsaw" pitchFamily="2" charset="-18"/>
                        </a:rPr>
                        <a:t>Sp. z o.o. w związku </a:t>
                      </a:r>
                      <a:r>
                        <a:rPr lang="pl-PL" sz="1100" b="0" i="0" u="none" strike="noStrike" dirty="0" smtClean="0">
                          <a:effectLst/>
                          <a:latin typeface="Engram Warsaw" pitchFamily="2" charset="-18"/>
                        </a:rPr>
                        <a:t/>
                      </a:r>
                      <a:br>
                        <a:rPr lang="pl-PL" sz="1100" b="0" i="0" u="none" strike="noStrike" dirty="0" smtClean="0">
                          <a:effectLst/>
                          <a:latin typeface="Engram Warsaw" pitchFamily="2" charset="-18"/>
                        </a:rPr>
                      </a:br>
                      <a:r>
                        <a:rPr lang="pl-PL" sz="1100" b="0" i="0" u="none" strike="noStrike" dirty="0" smtClean="0">
                          <a:effectLst/>
                          <a:latin typeface="Engram Warsaw" pitchFamily="2" charset="-18"/>
                        </a:rPr>
                        <a:t>        z </a:t>
                      </a:r>
                      <a:r>
                        <a:rPr lang="pl-PL" sz="1100" b="0" i="0" u="none" strike="noStrike" dirty="0">
                          <a:effectLst/>
                          <a:latin typeface="Engram Warsaw" pitchFamily="2" charset="-18"/>
                        </a:rPr>
                        <a:t>realizacją zadania "Modernizacja i </a:t>
                      </a:r>
                      <a:r>
                        <a:rPr lang="pl-PL" sz="1100" b="0" i="0" u="none" strike="noStrike" dirty="0" smtClean="0">
                          <a:effectLst/>
                          <a:latin typeface="Engram Warsaw" pitchFamily="2" charset="-18"/>
                        </a:rPr>
                        <a:t>rozbudowa </a:t>
                      </a:r>
                      <a:r>
                        <a:rPr lang="pl-PL" sz="1100" b="0" i="0" u="none" strike="noStrike" dirty="0">
                          <a:effectLst/>
                          <a:latin typeface="Engram Warsaw" pitchFamily="2" charset="-18"/>
                        </a:rPr>
                        <a:t>Szpitala Bielańskiego"</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50,0</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50,0</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824622137"/>
                  </a:ext>
                </a:extLst>
              </a:tr>
              <a:tr h="295835">
                <a:tc>
                  <a:txBody>
                    <a:bodyPr/>
                    <a:lstStyle/>
                    <a:p>
                      <a:pPr algn="l" fontAlgn="b"/>
                      <a:r>
                        <a:rPr lang="pl-PL" sz="1100" b="0" i="0" u="none" strike="noStrike" dirty="0">
                          <a:effectLst/>
                          <a:latin typeface="Engram Warsaw" pitchFamily="2" charset="-18"/>
                        </a:rPr>
                        <a:t> 7.  Modernizacja ciągu ulic Marsa - Żołnierska odc. węzeł Marsa- granica </a:t>
                      </a:r>
                      <a:r>
                        <a:rPr lang="pl-PL" sz="1100" b="0" i="0" u="none" strike="noStrike" dirty="0" smtClean="0">
                          <a:effectLst/>
                          <a:latin typeface="Engram Warsaw" pitchFamily="2" charset="-18"/>
                        </a:rPr>
                        <a:t>miasta</a:t>
                      </a:r>
                      <a:endParaRPr lang="pl-PL" sz="1100" b="0" i="0" u="none" strike="noStrike" dirty="0">
                        <a:effectLst/>
                        <a:latin typeface="Engram Warsaw" pitchFamily="2" charset="-1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51,0</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49,9</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956058874"/>
                  </a:ext>
                </a:extLst>
              </a:tr>
              <a:tr h="293202">
                <a:tc>
                  <a:txBody>
                    <a:bodyPr/>
                    <a:lstStyle/>
                    <a:p>
                      <a:pPr algn="l" fontAlgn="b"/>
                      <a:r>
                        <a:rPr lang="pl-PL" sz="1100" b="0" i="0" u="none" strike="noStrike" dirty="0">
                          <a:effectLst/>
                          <a:latin typeface="Engram Warsaw" pitchFamily="2" charset="-18"/>
                        </a:rPr>
                        <a:t> 8.  Wniesienie wkładów do spółki Szpital Czerniakowski Sp. z o.o.</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47,0</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47,0</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930512667"/>
                  </a:ext>
                </a:extLst>
              </a:tr>
              <a:tr h="293202">
                <a:tc>
                  <a:txBody>
                    <a:bodyPr/>
                    <a:lstStyle/>
                    <a:p>
                      <a:pPr algn="l" fontAlgn="b"/>
                      <a:r>
                        <a:rPr lang="pl-PL" sz="1100" b="0" i="0" u="none" strike="noStrike" dirty="0">
                          <a:effectLst/>
                          <a:latin typeface="Engram Warsaw" pitchFamily="2" charset="-18"/>
                        </a:rPr>
                        <a:t> 9.  Rozbudowa wiaduktów w ciągu Trasy Łazienkowskiej przy Agrykoli</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39,3</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38,5</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362787557"/>
                  </a:ext>
                </a:extLst>
              </a:tr>
              <a:tr h="293202">
                <a:tc>
                  <a:txBody>
                    <a:bodyPr/>
                    <a:lstStyle/>
                    <a:p>
                      <a:pPr algn="l" fontAlgn="b"/>
                      <a:r>
                        <a:rPr lang="pl-PL" sz="1100" b="0" i="0" u="none" strike="noStrike" dirty="0">
                          <a:effectLst/>
                          <a:latin typeface="Engram Warsaw" pitchFamily="2" charset="-18"/>
                        </a:rPr>
                        <a:t>10. Przebudowa ul. Kondratowicza</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30,2</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27,8</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72381398"/>
                  </a:ext>
                </a:extLst>
              </a:tr>
              <a:tr h="293202">
                <a:tc>
                  <a:txBody>
                    <a:bodyPr/>
                    <a:lstStyle/>
                    <a:p>
                      <a:pPr algn="l" fontAlgn="b"/>
                      <a:r>
                        <a:rPr lang="pl-PL" sz="1100" b="0" i="0" u="none" strike="noStrike" dirty="0">
                          <a:effectLst/>
                          <a:latin typeface="Engram Warsaw" pitchFamily="2" charset="-18"/>
                        </a:rPr>
                        <a:t>11. Modernizacja kotłowni</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35,7</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25,6</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143386947"/>
                  </a:ext>
                </a:extLst>
              </a:tr>
              <a:tr h="293202">
                <a:tc>
                  <a:txBody>
                    <a:bodyPr/>
                    <a:lstStyle/>
                    <a:p>
                      <a:pPr algn="l" fontAlgn="b"/>
                      <a:r>
                        <a:rPr lang="pl-PL" sz="1100" b="0" i="0" u="none" strike="noStrike" dirty="0">
                          <a:effectLst/>
                          <a:latin typeface="Engram Warsaw" pitchFamily="2" charset="-18"/>
                        </a:rPr>
                        <a:t>12. Budowa kładki pieszo-rowerowej nad Wisłą</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25,0</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24,9</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032170951"/>
                  </a:ext>
                </a:extLst>
              </a:tr>
              <a:tr h="410483">
                <a:tc>
                  <a:txBody>
                    <a:bodyPr/>
                    <a:lstStyle/>
                    <a:p>
                      <a:pPr algn="l" fontAlgn="b"/>
                      <a:r>
                        <a:rPr lang="pl-PL" sz="1100" b="0" i="0" u="none" strike="noStrike" dirty="0">
                          <a:effectLst/>
                          <a:latin typeface="Engram Warsaw" pitchFamily="2" charset="-18"/>
                        </a:rPr>
                        <a:t>13. Rozwój i uporządkowanie terenów zieleni wraz z elementami </a:t>
                      </a:r>
                      <a:r>
                        <a:rPr lang="pl-PL" sz="1100" b="0" i="0" u="none" strike="noStrike" dirty="0" smtClean="0">
                          <a:effectLst/>
                          <a:latin typeface="Engram Warsaw" pitchFamily="2" charset="-18"/>
                        </a:rPr>
                        <a:t>rekreacyjnymi </a:t>
                      </a:r>
                      <a:r>
                        <a:rPr lang="pl-PL" sz="1100" b="0" i="0" u="none" strike="noStrike" dirty="0">
                          <a:effectLst/>
                          <a:latin typeface="Engram Warsaw" pitchFamily="2" charset="-18"/>
                        </a:rPr>
                        <a:t>na terenie </a:t>
                      </a:r>
                      <a:r>
                        <a:rPr lang="pl-PL" sz="1100" b="0" i="0" u="none" strike="noStrike" dirty="0" smtClean="0">
                          <a:effectLst/>
                          <a:latin typeface="Engram Warsaw" pitchFamily="2" charset="-18"/>
                        </a:rPr>
                        <a:t/>
                      </a:r>
                      <a:br>
                        <a:rPr lang="pl-PL" sz="1100" b="0" i="0" u="none" strike="noStrike" dirty="0" smtClean="0">
                          <a:effectLst/>
                          <a:latin typeface="Engram Warsaw" pitchFamily="2" charset="-18"/>
                        </a:rPr>
                      </a:br>
                      <a:r>
                        <a:rPr lang="pl-PL" sz="1100" b="0" i="0" u="none" strike="noStrike" dirty="0" smtClean="0">
                          <a:effectLst/>
                          <a:latin typeface="Engram Warsaw" pitchFamily="2" charset="-18"/>
                        </a:rPr>
                        <a:t>        Pola </a:t>
                      </a:r>
                      <a:r>
                        <a:rPr lang="pl-PL" sz="1100" b="0" i="0" u="none" strike="noStrike" dirty="0">
                          <a:effectLst/>
                          <a:latin typeface="Engram Warsaw" pitchFamily="2" charset="-18"/>
                        </a:rPr>
                        <a:t>Mokotowskiego</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29,8</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24,8</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518505930"/>
                  </a:ext>
                </a:extLst>
              </a:tr>
              <a:tr h="293202">
                <a:tc>
                  <a:txBody>
                    <a:bodyPr/>
                    <a:lstStyle/>
                    <a:p>
                      <a:pPr algn="l" fontAlgn="b"/>
                      <a:r>
                        <a:rPr lang="pl-PL" sz="1100" b="0" i="0" u="none" strike="noStrike" dirty="0">
                          <a:effectLst/>
                          <a:latin typeface="Engram Warsaw" pitchFamily="2" charset="-18"/>
                        </a:rPr>
                        <a:t>14. Wykup nieruchomości do zasobu m.st. Warszawy</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23,3</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23,3</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28257467"/>
                  </a:ext>
                </a:extLst>
              </a:tr>
              <a:tr h="293202">
                <a:tc>
                  <a:txBody>
                    <a:bodyPr/>
                    <a:lstStyle/>
                    <a:p>
                      <a:pPr algn="l" fontAlgn="b"/>
                      <a:r>
                        <a:rPr lang="pl-PL" sz="1100" b="0" i="0" u="none" strike="noStrike" dirty="0">
                          <a:effectLst/>
                          <a:latin typeface="Engram Warsaw" pitchFamily="2" charset="-18"/>
                        </a:rPr>
                        <a:t>15. Izba Pamięci przy Cmentarzu Powstańców Warszawy na Woli</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a:effectLst/>
                          <a:latin typeface="+mn-lt"/>
                        </a:rPr>
                        <a:t>18,9</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r" fontAlgn="b"/>
                      <a:r>
                        <a:rPr lang="pl-PL" sz="1400" b="1" i="0" u="none" strike="noStrike" dirty="0">
                          <a:effectLst/>
                          <a:latin typeface="+mn-lt"/>
                        </a:rPr>
                        <a:t>18,9</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808554881"/>
                  </a:ext>
                </a:extLst>
              </a:tr>
            </a:tbl>
          </a:graphicData>
        </a:graphic>
      </p:graphicFrame>
    </p:spTree>
    <p:extLst>
      <p:ext uri="{BB962C8B-B14F-4D97-AF65-F5344CB8AC3E}">
        <p14:creationId xmlns:p14="http://schemas.microsoft.com/office/powerpoint/2010/main" val="3062359131"/>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00151" y="253407"/>
            <a:ext cx="6975765" cy="486930"/>
          </a:xfrm>
          <a:prstGeom prst="rect">
            <a:avLst/>
          </a:prstGeom>
        </p:spPr>
        <p:txBody>
          <a:bodyPr>
            <a:normAutofit/>
          </a:bodyPr>
          <a:lstStyle/>
          <a:p>
            <a:r>
              <a:rPr lang="pl-PL" dirty="0" smtClean="0"/>
              <a:t>Finansowanie edukacji w 2022 roku</a:t>
            </a:r>
            <a:endParaRPr lang="pl-PL" dirty="0"/>
          </a:p>
        </p:txBody>
      </p:sp>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17</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graphicFrame>
        <p:nvGraphicFramePr>
          <p:cNvPr id="5" name="Tabela 4"/>
          <p:cNvGraphicFramePr>
            <a:graphicFrameLocks noGrp="1"/>
          </p:cNvGraphicFramePr>
          <p:nvPr>
            <p:extLst>
              <p:ext uri="{D42A27DB-BD31-4B8C-83A1-F6EECF244321}">
                <p14:modId xmlns:p14="http://schemas.microsoft.com/office/powerpoint/2010/main" val="332056170"/>
              </p:ext>
            </p:extLst>
          </p:nvPr>
        </p:nvGraphicFramePr>
        <p:xfrm>
          <a:off x="498762" y="1048572"/>
          <a:ext cx="9819614" cy="4113935"/>
        </p:xfrm>
        <a:graphic>
          <a:graphicData uri="http://schemas.openxmlformats.org/drawingml/2006/table">
            <a:tbl>
              <a:tblPr firstRow="1" bandRow="1">
                <a:tableStyleId>{9D7B26C5-4107-4FEC-AEDC-1716B250A1EF}</a:tableStyleId>
              </a:tblPr>
              <a:tblGrid>
                <a:gridCol w="6739482">
                  <a:extLst>
                    <a:ext uri="{9D8B030D-6E8A-4147-A177-3AD203B41FA5}">
                      <a16:colId xmlns:a16="http://schemas.microsoft.com/office/drawing/2014/main" val="2847789616"/>
                    </a:ext>
                  </a:extLst>
                </a:gridCol>
                <a:gridCol w="3080132">
                  <a:extLst>
                    <a:ext uri="{9D8B030D-6E8A-4147-A177-3AD203B41FA5}">
                      <a16:colId xmlns:a16="http://schemas.microsoft.com/office/drawing/2014/main" val="1367803127"/>
                    </a:ext>
                  </a:extLst>
                </a:gridCol>
              </a:tblGrid>
              <a:tr h="822787">
                <a:tc>
                  <a:txBody>
                    <a:bodyPr/>
                    <a:lstStyle/>
                    <a:p>
                      <a:r>
                        <a:rPr lang="pl-PL" sz="2000" b="0" dirty="0" smtClean="0"/>
                        <a:t>Subwencja oświatowa</a:t>
                      </a:r>
                      <a:endParaRPr lang="pl-PL" sz="2000" b="0" dirty="0"/>
                    </a:p>
                  </a:txBody>
                  <a:tcPr anchor="ctr">
                    <a:lnT w="12700" cap="flat" cmpd="sng" algn="ctr">
                      <a:solidFill>
                        <a:schemeClr val="tx1"/>
                      </a:solidFill>
                      <a:prstDash val="solid"/>
                      <a:round/>
                      <a:headEnd type="none" w="med" len="med"/>
                      <a:tailEnd type="none" w="med" len="med"/>
                    </a:lnT>
                    <a:noFill/>
                  </a:tcPr>
                </a:tc>
                <a:tc>
                  <a:txBody>
                    <a:bodyPr/>
                    <a:lstStyle/>
                    <a:p>
                      <a:pPr algn="r"/>
                      <a:r>
                        <a:rPr lang="pl-PL" sz="2400" b="1" dirty="0" smtClean="0"/>
                        <a:t>2 </a:t>
                      </a:r>
                      <a:r>
                        <a:rPr lang="pl-PL" sz="2000" b="1" dirty="0" smtClean="0"/>
                        <a:t>mld</a:t>
                      </a:r>
                      <a:r>
                        <a:rPr lang="pl-PL" sz="2400" b="1" dirty="0" smtClean="0"/>
                        <a:t> 733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615169165"/>
                  </a:ext>
                </a:extLst>
              </a:tr>
              <a:tr h="822787">
                <a:tc>
                  <a:txBody>
                    <a:bodyPr/>
                    <a:lstStyle/>
                    <a:p>
                      <a:r>
                        <a:rPr lang="pl-PL" sz="2000" b="0" dirty="0" smtClean="0"/>
                        <a:t>Dotacja przedszkolna</a:t>
                      </a:r>
                      <a:endParaRPr lang="pl-PL" sz="2000" b="0" dirty="0"/>
                    </a:p>
                  </a:txBody>
                  <a:tcPr anchor="ctr">
                    <a:lnB w="12700" cap="flat" cmpd="sng" algn="ctr">
                      <a:solidFill>
                        <a:schemeClr val="tx1"/>
                      </a:solidFill>
                      <a:prstDash val="solid"/>
                      <a:round/>
                      <a:headEnd type="none" w="med" len="med"/>
                      <a:tailEnd type="none" w="med" len="med"/>
                    </a:lnB>
                    <a:noFill/>
                  </a:tcPr>
                </a:tc>
                <a:tc>
                  <a:txBody>
                    <a:bodyPr/>
                    <a:lstStyle/>
                    <a:p>
                      <a:pPr algn="r"/>
                      <a:r>
                        <a:rPr lang="pl-PL" sz="2400" b="1" kern="1200" dirty="0" smtClean="0">
                          <a:solidFill>
                            <a:schemeClr val="tx1"/>
                          </a:solidFill>
                          <a:latin typeface="+mn-lt"/>
                          <a:ea typeface="+mn-ea"/>
                          <a:cs typeface="+mn-cs"/>
                        </a:rPr>
                        <a:t>95</a:t>
                      </a:r>
                      <a:r>
                        <a:rPr lang="pl-PL" sz="2000" b="1" kern="1200" dirty="0" smtClean="0">
                          <a:solidFill>
                            <a:schemeClr val="tx1"/>
                          </a:solidFill>
                          <a:latin typeface="+mn-lt"/>
                          <a:ea typeface="+mn-ea"/>
                          <a:cs typeface="+mn-cs"/>
                        </a:rPr>
                        <a:t> mln zł</a:t>
                      </a:r>
                      <a:endParaRPr lang="pl-PL" sz="2000" b="1" kern="1200" dirty="0">
                        <a:solidFill>
                          <a:schemeClr val="tx1"/>
                        </a:solidFill>
                        <a:latin typeface="+mn-lt"/>
                        <a:ea typeface="+mn-ea"/>
                        <a:cs typeface="+mn-cs"/>
                      </a:endParaRPr>
                    </a:p>
                  </a:txBody>
                  <a:tcPr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2952282"/>
                  </a:ext>
                </a:extLst>
              </a:tr>
              <a:tr h="822787">
                <a:tc>
                  <a:txBody>
                    <a:bodyPr/>
                    <a:lstStyle/>
                    <a:p>
                      <a:r>
                        <a:rPr lang="pl-PL" sz="2000" b="0" dirty="0" smtClean="0"/>
                        <a:t>Wydatki bieżące na edukację</a:t>
                      </a:r>
                      <a:endParaRPr lang="pl-PL" sz="2000" b="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pl-PL" sz="2400" b="1" dirty="0" smtClean="0"/>
                        <a:t>5 </a:t>
                      </a:r>
                      <a:r>
                        <a:rPr lang="pl-PL" sz="2000" b="1" kern="1200" dirty="0" smtClean="0">
                          <a:solidFill>
                            <a:schemeClr val="tx1"/>
                          </a:solidFill>
                          <a:latin typeface="+mn-lt"/>
                          <a:ea typeface="+mn-ea"/>
                          <a:cs typeface="+mn-cs"/>
                        </a:rPr>
                        <a:t>mld</a:t>
                      </a:r>
                      <a:r>
                        <a:rPr lang="pl-PL" sz="2400" b="1" dirty="0" smtClean="0"/>
                        <a:t> 664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5178717"/>
                  </a:ext>
                </a:extLst>
              </a:tr>
              <a:tr h="822787">
                <a:tc>
                  <a:txBody>
                    <a:bodyPr/>
                    <a:lstStyle/>
                    <a:p>
                      <a:r>
                        <a:rPr lang="pl-PL" sz="2000" b="0" dirty="0" smtClean="0"/>
                        <a:t>Dopłata do edukacji</a:t>
                      </a:r>
                      <a:endParaRPr lang="pl-PL" sz="2000" b="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6E6"/>
                    </a:solidFill>
                  </a:tcPr>
                </a:tc>
                <a:tc>
                  <a:txBody>
                    <a:bodyPr/>
                    <a:lstStyle/>
                    <a:p>
                      <a:pPr algn="r"/>
                      <a:r>
                        <a:rPr lang="pl-PL" sz="2400" b="1" dirty="0" smtClean="0">
                          <a:solidFill>
                            <a:srgbClr val="C00000"/>
                          </a:solidFill>
                        </a:rPr>
                        <a:t>2 </a:t>
                      </a:r>
                      <a:r>
                        <a:rPr lang="pl-PL" sz="2000" b="1" kern="1200" dirty="0" smtClean="0">
                          <a:solidFill>
                            <a:srgbClr val="C00000"/>
                          </a:solidFill>
                          <a:latin typeface="+mn-lt"/>
                          <a:ea typeface="+mn-ea"/>
                          <a:cs typeface="+mn-cs"/>
                        </a:rPr>
                        <a:t>mld</a:t>
                      </a:r>
                      <a:r>
                        <a:rPr lang="pl-PL" sz="2400" b="1" dirty="0" smtClean="0">
                          <a:solidFill>
                            <a:srgbClr val="C00000"/>
                          </a:solidFill>
                        </a:rPr>
                        <a:t> 836 </a:t>
                      </a:r>
                      <a:r>
                        <a:rPr lang="pl-PL" sz="2000" b="1" kern="1200" dirty="0" smtClean="0">
                          <a:solidFill>
                            <a:srgbClr val="C00000"/>
                          </a:solidFill>
                          <a:latin typeface="+mn-lt"/>
                          <a:ea typeface="+mn-ea"/>
                          <a:cs typeface="+mn-cs"/>
                        </a:rPr>
                        <a:t>mln zł</a:t>
                      </a:r>
                      <a:endParaRPr lang="pl-PL" sz="2000" b="1" kern="1200" dirty="0">
                        <a:solidFill>
                          <a:srgbClr val="C00000"/>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189725063"/>
                  </a:ext>
                </a:extLst>
              </a:tr>
              <a:tr h="822787">
                <a:tc>
                  <a:txBody>
                    <a:bodyPr/>
                    <a:lstStyle/>
                    <a:p>
                      <a:r>
                        <a:rPr lang="pl-PL" sz="2000" b="0" dirty="0" smtClean="0"/>
                        <a:t>Poziom finansowania środkami z budżetu państwa</a:t>
                      </a:r>
                      <a:endParaRPr lang="pl-PL" sz="2000" b="0" dirty="0"/>
                    </a:p>
                  </a:txBody>
                  <a:tcPr anchor="ctr">
                    <a:lnT w="12700" cap="flat" cmpd="sng" algn="ctr">
                      <a:solidFill>
                        <a:schemeClr val="tx1"/>
                      </a:solidFill>
                      <a:prstDash val="solid"/>
                      <a:round/>
                      <a:headEnd type="none" w="med" len="med"/>
                      <a:tailEnd type="none" w="med" len="med"/>
                    </a:lnT>
                    <a:noFill/>
                  </a:tcPr>
                </a:tc>
                <a:tc>
                  <a:txBody>
                    <a:bodyPr/>
                    <a:lstStyle/>
                    <a:p>
                      <a:pPr algn="r"/>
                      <a:r>
                        <a:rPr lang="pl-PL" sz="2000" b="1" kern="1200" dirty="0" smtClean="0">
                          <a:solidFill>
                            <a:schemeClr val="tx1"/>
                          </a:solidFill>
                          <a:latin typeface="+mn-lt"/>
                          <a:ea typeface="+mn-ea"/>
                          <a:cs typeface="+mn-cs"/>
                        </a:rPr>
                        <a:t>49,9%</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240548845"/>
                  </a:ext>
                </a:extLst>
              </a:tr>
            </a:tbl>
          </a:graphicData>
        </a:graphic>
      </p:graphicFrame>
    </p:spTree>
    <p:extLst>
      <p:ext uri="{BB962C8B-B14F-4D97-AF65-F5344CB8AC3E}">
        <p14:creationId xmlns:p14="http://schemas.microsoft.com/office/powerpoint/2010/main" val="56695970"/>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00151" y="253407"/>
            <a:ext cx="10843582" cy="486930"/>
          </a:xfrm>
          <a:prstGeom prst="rect">
            <a:avLst/>
          </a:prstGeom>
        </p:spPr>
        <p:txBody>
          <a:bodyPr>
            <a:normAutofit/>
          </a:bodyPr>
          <a:lstStyle/>
          <a:p>
            <a:r>
              <a:rPr lang="pl-PL" dirty="0" smtClean="0"/>
              <a:t>Finansowanie edukacji  - dopłaty ponad środki z budżetu państwa</a:t>
            </a:r>
            <a:endParaRPr lang="pl-PL" dirty="0"/>
          </a:p>
        </p:txBody>
      </p:sp>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18</a:t>
            </a:fld>
            <a:endParaRPr lang="pl-PL"/>
          </a:p>
        </p:txBody>
      </p:sp>
      <p:graphicFrame>
        <p:nvGraphicFramePr>
          <p:cNvPr id="7" name="Symbol zastępczy zawartości 5">
            <a:extLst>
              <a:ext uri="{FF2B5EF4-FFF2-40B4-BE49-F238E27FC236}">
                <a16:creationId xmlns:a16="http://schemas.microsoft.com/office/drawing/2014/main" id="{EE8DABD3-71F4-4010-8FA2-AB385F37D5D0}"/>
              </a:ext>
            </a:extLst>
          </p:cNvPr>
          <p:cNvGraphicFramePr>
            <a:graphicFrameLocks noGrp="1"/>
          </p:cNvGraphicFramePr>
          <p:nvPr>
            <p:ph type="chart" sz="quarter" idx="11"/>
            <p:extLst>
              <p:ext uri="{D42A27DB-BD31-4B8C-83A1-F6EECF244321}">
                <p14:modId xmlns:p14="http://schemas.microsoft.com/office/powerpoint/2010/main" val="2631241519"/>
              </p:ext>
            </p:extLst>
          </p:nvPr>
        </p:nvGraphicFramePr>
        <p:xfrm>
          <a:off x="510339" y="935435"/>
          <a:ext cx="7874152" cy="3941366"/>
        </p:xfrm>
        <a:graphic>
          <a:graphicData uri="http://schemas.openxmlformats.org/drawingml/2006/chart">
            <c:chart xmlns:c="http://schemas.openxmlformats.org/drawingml/2006/chart" xmlns:r="http://schemas.openxmlformats.org/officeDocument/2006/relationships" r:id="rId2"/>
          </a:graphicData>
        </a:graphic>
      </p:graphicFrame>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sp>
        <p:nvSpPr>
          <p:cNvPr id="16" name="Tytuł 1"/>
          <p:cNvSpPr txBox="1">
            <a:spLocks/>
          </p:cNvSpPr>
          <p:nvPr/>
        </p:nvSpPr>
        <p:spPr>
          <a:xfrm flipH="1">
            <a:off x="10778067" y="513887"/>
            <a:ext cx="618066" cy="5370546"/>
          </a:xfrm>
          <a:prstGeom prst="rect">
            <a:avLst/>
          </a:prstGeom>
        </p:spPr>
        <p:txBody>
          <a:bodyPr anchor="ctr">
            <a:normAutofit/>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endParaRPr lang="pl-PL" sz="1000" dirty="0"/>
          </a:p>
        </p:txBody>
      </p:sp>
      <p:sp>
        <p:nvSpPr>
          <p:cNvPr id="3" name="pole tekstowe 2"/>
          <p:cNvSpPr txBox="1"/>
          <p:nvPr/>
        </p:nvSpPr>
        <p:spPr>
          <a:xfrm>
            <a:off x="905435" y="839218"/>
            <a:ext cx="671704" cy="246221"/>
          </a:xfrm>
          <a:prstGeom prst="rect">
            <a:avLst/>
          </a:prstGeom>
          <a:noFill/>
        </p:spPr>
        <p:txBody>
          <a:bodyPr wrap="square" rtlCol="0">
            <a:spAutoFit/>
          </a:bodyPr>
          <a:lstStyle/>
          <a:p>
            <a:pPr algn="ctr"/>
            <a:r>
              <a:rPr lang="pl-PL" sz="1000" dirty="0" smtClean="0"/>
              <a:t>[mln zł]</a:t>
            </a:r>
            <a:endParaRPr lang="pl-PL" sz="1000" dirty="0"/>
          </a:p>
        </p:txBody>
      </p:sp>
      <p:sp>
        <p:nvSpPr>
          <p:cNvPr id="9" name="Tytuł 1"/>
          <p:cNvSpPr txBox="1">
            <a:spLocks/>
          </p:cNvSpPr>
          <p:nvPr/>
        </p:nvSpPr>
        <p:spPr>
          <a:xfrm>
            <a:off x="510339" y="5107993"/>
            <a:ext cx="11425121" cy="651193"/>
          </a:xfrm>
          <a:prstGeom prst="rect">
            <a:avLst/>
          </a:prstGeom>
        </p:spPr>
        <p:txBody>
          <a:bodyPr anchor="ctr">
            <a:normAutofit/>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r>
              <a:rPr lang="pl-PL" sz="1800" dirty="0" smtClean="0"/>
              <a:t>W stosunku do 2015 r. dopłata Miasta w 2022 r. wzrosła z </a:t>
            </a:r>
            <a:r>
              <a:rPr lang="pl-PL" sz="1800" b="1" dirty="0" smtClean="0"/>
              <a:t>1 mld 424 mln zł </a:t>
            </a:r>
            <a:r>
              <a:rPr lang="pl-PL" sz="1800" dirty="0" smtClean="0"/>
              <a:t>do </a:t>
            </a:r>
            <a:r>
              <a:rPr lang="pl-PL" sz="1800" b="1" dirty="0" smtClean="0"/>
              <a:t>2 mld 836 mln zł</a:t>
            </a:r>
            <a:r>
              <a:rPr lang="pl-PL" sz="1800" dirty="0" smtClean="0"/>
              <a:t>, </a:t>
            </a:r>
            <a:br>
              <a:rPr lang="pl-PL" sz="1800" dirty="0" smtClean="0"/>
            </a:br>
            <a:r>
              <a:rPr lang="pl-PL" sz="1800" dirty="0" smtClean="0"/>
              <a:t>tj. o </a:t>
            </a:r>
            <a:r>
              <a:rPr lang="pl-PL" sz="1800" b="1" dirty="0" smtClean="0"/>
              <a:t>100%</a:t>
            </a:r>
            <a:r>
              <a:rPr lang="pl-PL" sz="1800" dirty="0" smtClean="0"/>
              <a:t>, czyli uległa podwojeniu</a:t>
            </a:r>
            <a:endParaRPr lang="pl-PL" sz="1800" dirty="0"/>
          </a:p>
        </p:txBody>
      </p:sp>
    </p:spTree>
    <p:extLst>
      <p:ext uri="{BB962C8B-B14F-4D97-AF65-F5344CB8AC3E}">
        <p14:creationId xmlns:p14="http://schemas.microsoft.com/office/powerpoint/2010/main" val="3527157020"/>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00151" y="253407"/>
            <a:ext cx="7246743" cy="486930"/>
          </a:xfrm>
          <a:prstGeom prst="rect">
            <a:avLst/>
          </a:prstGeom>
        </p:spPr>
        <p:txBody>
          <a:bodyPr>
            <a:normAutofit fontScale="90000"/>
          </a:bodyPr>
          <a:lstStyle/>
          <a:p>
            <a:r>
              <a:rPr lang="pl-PL" dirty="0" smtClean="0"/>
              <a:t>Finansowanie komunikacji miejskiej w 2022 roku</a:t>
            </a:r>
            <a:endParaRPr lang="pl-PL" dirty="0"/>
          </a:p>
        </p:txBody>
      </p:sp>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19</a:t>
            </a:fld>
            <a:endParaRPr lang="pl-PL"/>
          </a:p>
        </p:txBody>
      </p:sp>
      <p:graphicFrame>
        <p:nvGraphicFramePr>
          <p:cNvPr id="7" name="Symbol zastępczy zawartości 5">
            <a:extLst>
              <a:ext uri="{FF2B5EF4-FFF2-40B4-BE49-F238E27FC236}">
                <a16:creationId xmlns:a16="http://schemas.microsoft.com/office/drawing/2014/main" id="{EE8DABD3-71F4-4010-8FA2-AB385F37D5D0}"/>
              </a:ext>
            </a:extLst>
          </p:cNvPr>
          <p:cNvGraphicFramePr>
            <a:graphicFrameLocks noGrp="1"/>
          </p:cNvGraphicFramePr>
          <p:nvPr>
            <p:ph type="chart" sz="quarter" idx="11"/>
            <p:extLst>
              <p:ext uri="{D42A27DB-BD31-4B8C-83A1-F6EECF244321}">
                <p14:modId xmlns:p14="http://schemas.microsoft.com/office/powerpoint/2010/main" val="3359082757"/>
              </p:ext>
            </p:extLst>
          </p:nvPr>
        </p:nvGraphicFramePr>
        <p:xfrm>
          <a:off x="7358905" y="841533"/>
          <a:ext cx="3686585" cy="4439173"/>
        </p:xfrm>
        <a:graphic>
          <a:graphicData uri="http://schemas.openxmlformats.org/drawingml/2006/chart">
            <c:chart xmlns:c="http://schemas.openxmlformats.org/drawingml/2006/chart" xmlns:r="http://schemas.openxmlformats.org/officeDocument/2006/relationships" r:id="rId2"/>
          </a:graphicData>
        </a:graphic>
      </p:graphicFrame>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graphicFrame>
        <p:nvGraphicFramePr>
          <p:cNvPr id="5" name="Tabela 4"/>
          <p:cNvGraphicFramePr>
            <a:graphicFrameLocks noGrp="1"/>
          </p:cNvGraphicFramePr>
          <p:nvPr>
            <p:extLst>
              <p:ext uri="{D42A27DB-BD31-4B8C-83A1-F6EECF244321}">
                <p14:modId xmlns:p14="http://schemas.microsoft.com/office/powerpoint/2010/main" val="4181608990"/>
              </p:ext>
            </p:extLst>
          </p:nvPr>
        </p:nvGraphicFramePr>
        <p:xfrm>
          <a:off x="498763" y="1048572"/>
          <a:ext cx="5863937" cy="3474201"/>
        </p:xfrm>
        <a:graphic>
          <a:graphicData uri="http://schemas.openxmlformats.org/drawingml/2006/table">
            <a:tbl>
              <a:tblPr firstRow="1" bandRow="1">
                <a:tableStyleId>{9D7B26C5-4107-4FEC-AEDC-1716B250A1EF}</a:tableStyleId>
              </a:tblPr>
              <a:tblGrid>
                <a:gridCol w="2983465">
                  <a:extLst>
                    <a:ext uri="{9D8B030D-6E8A-4147-A177-3AD203B41FA5}">
                      <a16:colId xmlns:a16="http://schemas.microsoft.com/office/drawing/2014/main" val="2847789616"/>
                    </a:ext>
                  </a:extLst>
                </a:gridCol>
                <a:gridCol w="2880472">
                  <a:extLst>
                    <a:ext uri="{9D8B030D-6E8A-4147-A177-3AD203B41FA5}">
                      <a16:colId xmlns:a16="http://schemas.microsoft.com/office/drawing/2014/main" val="1367803127"/>
                    </a:ext>
                  </a:extLst>
                </a:gridCol>
              </a:tblGrid>
              <a:tr h="822787">
                <a:tc>
                  <a:txBody>
                    <a:bodyPr/>
                    <a:lstStyle/>
                    <a:p>
                      <a:r>
                        <a:rPr lang="pl-PL" sz="2000" b="0" dirty="0" smtClean="0"/>
                        <a:t>Dochody z biletów</a:t>
                      </a:r>
                      <a:endParaRPr lang="pl-PL" sz="2000" b="0" dirty="0"/>
                    </a:p>
                  </a:txBody>
                  <a:tcPr anchor="ctr">
                    <a:lnT w="12700" cap="flat" cmpd="sng" algn="ctr">
                      <a:solidFill>
                        <a:schemeClr val="tx1"/>
                      </a:solidFill>
                      <a:prstDash val="solid"/>
                      <a:round/>
                      <a:headEnd type="none" w="med" len="med"/>
                      <a:tailEnd type="none" w="med" len="med"/>
                    </a:lnT>
                    <a:noFill/>
                  </a:tcPr>
                </a:tc>
                <a:tc>
                  <a:txBody>
                    <a:bodyPr/>
                    <a:lstStyle/>
                    <a:p>
                      <a:pPr algn="r"/>
                      <a:r>
                        <a:rPr lang="pl-PL" sz="2400" b="1" dirty="0" smtClean="0"/>
                        <a:t>824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615169165"/>
                  </a:ext>
                </a:extLst>
              </a:tr>
              <a:tr h="822787">
                <a:tc>
                  <a:txBody>
                    <a:bodyPr/>
                    <a:lstStyle/>
                    <a:p>
                      <a:r>
                        <a:rPr lang="pl-PL" sz="2000" b="0" dirty="0" smtClean="0"/>
                        <a:t>Dotacje z innych JST</a:t>
                      </a:r>
                      <a:endParaRPr lang="pl-PL" sz="2000" b="0" dirty="0"/>
                    </a:p>
                  </a:txBody>
                  <a:tcPr anchor="ctr">
                    <a:lnB w="12700" cap="flat" cmpd="sng" algn="ctr">
                      <a:solidFill>
                        <a:schemeClr val="tx1"/>
                      </a:solidFill>
                      <a:prstDash val="solid"/>
                      <a:round/>
                      <a:headEnd type="none" w="med" len="med"/>
                      <a:tailEnd type="none" w="med" len="med"/>
                    </a:lnB>
                    <a:noFill/>
                  </a:tcPr>
                </a:tc>
                <a:tc>
                  <a:txBody>
                    <a:bodyPr/>
                    <a:lstStyle/>
                    <a:p>
                      <a:pPr algn="r"/>
                      <a:r>
                        <a:rPr lang="pl-PL" sz="2400" b="1" kern="1200" dirty="0" smtClean="0">
                          <a:solidFill>
                            <a:schemeClr val="tx1"/>
                          </a:solidFill>
                          <a:latin typeface="+mn-lt"/>
                          <a:ea typeface="+mn-ea"/>
                          <a:cs typeface="+mn-cs"/>
                        </a:rPr>
                        <a:t>96</a:t>
                      </a:r>
                      <a:r>
                        <a:rPr lang="pl-PL" sz="2000" b="1" kern="1200" dirty="0" smtClean="0">
                          <a:solidFill>
                            <a:schemeClr val="tx1"/>
                          </a:solidFill>
                          <a:latin typeface="+mn-lt"/>
                          <a:ea typeface="+mn-ea"/>
                          <a:cs typeface="+mn-cs"/>
                        </a:rPr>
                        <a:t> mln zł</a:t>
                      </a:r>
                      <a:endParaRPr lang="pl-PL" sz="2000" b="1" kern="1200" dirty="0">
                        <a:solidFill>
                          <a:schemeClr val="tx1"/>
                        </a:solidFill>
                        <a:latin typeface="+mn-lt"/>
                        <a:ea typeface="+mn-ea"/>
                        <a:cs typeface="+mn-cs"/>
                      </a:endParaRPr>
                    </a:p>
                  </a:txBody>
                  <a:tcPr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2952282"/>
                  </a:ext>
                </a:extLst>
              </a:tr>
              <a:tr h="822787">
                <a:tc>
                  <a:txBody>
                    <a:bodyPr/>
                    <a:lstStyle/>
                    <a:p>
                      <a:r>
                        <a:rPr lang="pl-PL" sz="2000" b="0" dirty="0" smtClean="0"/>
                        <a:t>Wydatki bieżące </a:t>
                      </a:r>
                      <a:br>
                        <a:rPr lang="pl-PL" sz="2000" b="0" dirty="0" smtClean="0"/>
                      </a:br>
                      <a:r>
                        <a:rPr lang="pl-PL" sz="2000" b="0" dirty="0" smtClean="0"/>
                        <a:t>na komunikację miejską</a:t>
                      </a:r>
                      <a:endParaRPr lang="pl-PL" sz="2000" b="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pl-PL" sz="2400" b="1" dirty="0" smtClean="0"/>
                        <a:t>3 </a:t>
                      </a:r>
                      <a:r>
                        <a:rPr lang="pl-PL" sz="2000" b="1" kern="1200" dirty="0" smtClean="0">
                          <a:solidFill>
                            <a:schemeClr val="tx1"/>
                          </a:solidFill>
                          <a:latin typeface="+mn-lt"/>
                          <a:ea typeface="+mn-ea"/>
                          <a:cs typeface="+mn-cs"/>
                        </a:rPr>
                        <a:t>mld</a:t>
                      </a:r>
                      <a:r>
                        <a:rPr lang="pl-PL" sz="2400" b="1" dirty="0" smtClean="0"/>
                        <a:t> 076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5178717"/>
                  </a:ext>
                </a:extLst>
              </a:tr>
              <a:tr h="822787">
                <a:tc>
                  <a:txBody>
                    <a:bodyPr/>
                    <a:lstStyle/>
                    <a:p>
                      <a:r>
                        <a:rPr lang="pl-PL" sz="2000" b="0" dirty="0" smtClean="0"/>
                        <a:t>Dopłata do komunikacji miejskiej</a:t>
                      </a:r>
                      <a:endParaRPr lang="pl-PL" sz="2000" b="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6E6"/>
                    </a:solidFill>
                  </a:tcPr>
                </a:tc>
                <a:tc>
                  <a:txBody>
                    <a:bodyPr/>
                    <a:lstStyle/>
                    <a:p>
                      <a:pPr algn="r"/>
                      <a:r>
                        <a:rPr lang="pl-PL" sz="2400" b="1" dirty="0" smtClean="0">
                          <a:solidFill>
                            <a:srgbClr val="C00000"/>
                          </a:solidFill>
                        </a:rPr>
                        <a:t>2 </a:t>
                      </a:r>
                      <a:r>
                        <a:rPr lang="pl-PL" sz="2000" b="1" kern="1200" dirty="0" smtClean="0">
                          <a:solidFill>
                            <a:srgbClr val="C00000"/>
                          </a:solidFill>
                          <a:latin typeface="+mn-lt"/>
                          <a:ea typeface="+mn-ea"/>
                          <a:cs typeface="+mn-cs"/>
                        </a:rPr>
                        <a:t>mld</a:t>
                      </a:r>
                      <a:r>
                        <a:rPr lang="pl-PL" sz="2400" b="1" dirty="0" smtClean="0">
                          <a:solidFill>
                            <a:srgbClr val="C00000"/>
                          </a:solidFill>
                        </a:rPr>
                        <a:t> 156 </a:t>
                      </a:r>
                      <a:r>
                        <a:rPr lang="pl-PL" sz="2000" b="1" kern="1200" dirty="0" smtClean="0">
                          <a:solidFill>
                            <a:srgbClr val="C00000"/>
                          </a:solidFill>
                          <a:latin typeface="+mn-lt"/>
                          <a:ea typeface="+mn-ea"/>
                          <a:cs typeface="+mn-cs"/>
                        </a:rPr>
                        <a:t>mln zł</a:t>
                      </a:r>
                      <a:endParaRPr lang="pl-PL" sz="2000" b="1" kern="1200" dirty="0">
                        <a:solidFill>
                          <a:srgbClr val="C00000"/>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6E6"/>
                    </a:solidFill>
                  </a:tcPr>
                </a:tc>
                <a:extLst>
                  <a:ext uri="{0D108BD9-81ED-4DB2-BD59-A6C34878D82A}">
                    <a16:rowId xmlns:a16="http://schemas.microsoft.com/office/drawing/2014/main" val="189725063"/>
                  </a:ext>
                </a:extLst>
              </a:tr>
            </a:tbl>
          </a:graphicData>
        </a:graphic>
      </p:graphicFrame>
      <p:sp>
        <p:nvSpPr>
          <p:cNvPr id="16" name="Tytuł 1"/>
          <p:cNvSpPr txBox="1">
            <a:spLocks/>
          </p:cNvSpPr>
          <p:nvPr/>
        </p:nvSpPr>
        <p:spPr>
          <a:xfrm>
            <a:off x="7895273" y="178807"/>
            <a:ext cx="2355876" cy="636130"/>
          </a:xfrm>
          <a:prstGeom prst="rect">
            <a:avLst/>
          </a:prstGeom>
        </p:spPr>
        <p:txBody>
          <a:bodyPr anchor="ctr">
            <a:normAutofit/>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r>
              <a:rPr lang="pl-PL" sz="1400" dirty="0" smtClean="0"/>
              <a:t>Dopłata do komunikacji miejskiej </a:t>
            </a:r>
            <a:r>
              <a:rPr lang="pl-PL" sz="1000" dirty="0" smtClean="0"/>
              <a:t>[mln zł]</a:t>
            </a:r>
            <a:endParaRPr lang="pl-PL" sz="1000" dirty="0"/>
          </a:p>
        </p:txBody>
      </p:sp>
      <p:sp>
        <p:nvSpPr>
          <p:cNvPr id="11" name="Tytuł 1"/>
          <p:cNvSpPr txBox="1">
            <a:spLocks/>
          </p:cNvSpPr>
          <p:nvPr/>
        </p:nvSpPr>
        <p:spPr>
          <a:xfrm>
            <a:off x="400151" y="5193651"/>
            <a:ext cx="11425121" cy="651193"/>
          </a:xfrm>
          <a:prstGeom prst="rect">
            <a:avLst/>
          </a:prstGeom>
        </p:spPr>
        <p:txBody>
          <a:bodyPr anchor="ctr">
            <a:normAutofit/>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r>
              <a:rPr lang="pl-PL" sz="1700" dirty="0" smtClean="0"/>
              <a:t>W stosunku do 2015 r. dopłata Miasta w 2022 r. wzrosła z </a:t>
            </a:r>
            <a:r>
              <a:rPr lang="pl-PL" sz="1700" b="1" dirty="0" smtClean="0"/>
              <a:t>1 mld 621 mln zł </a:t>
            </a:r>
            <a:r>
              <a:rPr lang="pl-PL" sz="1700" dirty="0" smtClean="0"/>
              <a:t>do </a:t>
            </a:r>
            <a:r>
              <a:rPr lang="pl-PL" sz="1700" b="1" dirty="0" smtClean="0"/>
              <a:t>2 mld 156 mln zł</a:t>
            </a:r>
            <a:r>
              <a:rPr lang="pl-PL" sz="1700" dirty="0" smtClean="0"/>
              <a:t>, tj. o </a:t>
            </a:r>
            <a:r>
              <a:rPr lang="pl-PL" sz="1700" b="1" dirty="0" smtClean="0"/>
              <a:t>33%</a:t>
            </a:r>
            <a:endParaRPr lang="pl-PL" sz="1700" b="1" dirty="0"/>
          </a:p>
        </p:txBody>
      </p:sp>
    </p:spTree>
    <p:extLst>
      <p:ext uri="{BB962C8B-B14F-4D97-AF65-F5344CB8AC3E}">
        <p14:creationId xmlns:p14="http://schemas.microsoft.com/office/powerpoint/2010/main" val="1878159428"/>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a:t>
            </a:fld>
            <a:endParaRPr lang="pl-PL" dirty="0"/>
          </a:p>
        </p:txBody>
      </p:sp>
      <p:sp>
        <p:nvSpPr>
          <p:cNvPr id="3" name="Tytuł 2"/>
          <p:cNvSpPr>
            <a:spLocks noGrp="1"/>
          </p:cNvSpPr>
          <p:nvPr>
            <p:ph type="title"/>
          </p:nvPr>
        </p:nvSpPr>
        <p:spPr/>
        <p:txBody>
          <a:bodyPr/>
          <a:lstStyle/>
          <a:p>
            <a:pPr>
              <a:spcBef>
                <a:spcPts val="800"/>
              </a:spcBef>
              <a:spcAft>
                <a:spcPts val="800"/>
              </a:spcAft>
            </a:pPr>
            <a:r>
              <a:rPr lang="pl-PL" altLang="pl-PL" sz="2400" b="1" dirty="0">
                <a:latin typeface="+mj-lt"/>
              </a:rPr>
              <a:t>Główne przyczyny zmian w budżecie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8" name="pole tekstowe 13"/>
          <p:cNvSpPr txBox="1">
            <a:spLocks noChangeArrowheads="1"/>
          </p:cNvSpPr>
          <p:nvPr/>
        </p:nvSpPr>
        <p:spPr bwMode="auto">
          <a:xfrm>
            <a:off x="406950" y="1004870"/>
            <a:ext cx="11340000" cy="372409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ts val="600"/>
              </a:spcBef>
              <a:spcAft>
                <a:spcPts val="600"/>
              </a:spcAft>
              <a:buClr>
                <a:schemeClr val="tx1"/>
              </a:buClr>
              <a:buSzPct val="80000"/>
              <a:buFont typeface="Wingdings" panose="05000000000000000000" pitchFamily="2" charset="2"/>
              <a:buChar char="q"/>
            </a:pPr>
            <a:r>
              <a:rPr lang="pl-PL" sz="1600" dirty="0" smtClean="0">
                <a:latin typeface="+mj-lt"/>
                <a:ea typeface="Times New Roman" panose="02020603050405020304" pitchFamily="18" charset="0"/>
              </a:rPr>
              <a:t>Wprowadzenie </a:t>
            </a:r>
            <a:r>
              <a:rPr lang="pl-PL" sz="1600" dirty="0">
                <a:latin typeface="+mj-lt"/>
                <a:ea typeface="Times New Roman" panose="02020603050405020304" pitchFamily="18" charset="0"/>
              </a:rPr>
              <a:t>zmian budżetowych wynikających z rozliczenia </a:t>
            </a:r>
            <a:r>
              <a:rPr lang="pl-PL" sz="1600" dirty="0" smtClean="0">
                <a:latin typeface="+mj-lt"/>
                <a:ea typeface="Times New Roman" panose="02020603050405020304" pitchFamily="18" charset="0"/>
              </a:rPr>
              <a:t>2022 roku</a:t>
            </a:r>
            <a:r>
              <a:rPr lang="pl-PL" sz="1600" dirty="0" smtClean="0">
                <a:latin typeface="+mj-lt"/>
              </a:rPr>
              <a:t>.</a:t>
            </a:r>
          </a:p>
          <a:p>
            <a:pPr>
              <a:spcBef>
                <a:spcPts val="600"/>
              </a:spcBef>
              <a:spcAft>
                <a:spcPts val="600"/>
              </a:spcAft>
              <a:buClr>
                <a:schemeClr val="tx1"/>
              </a:buClr>
              <a:buSzPct val="80000"/>
              <a:buFont typeface="Wingdings" panose="05000000000000000000" pitchFamily="2" charset="2"/>
              <a:buChar char="q"/>
            </a:pPr>
            <a:r>
              <a:rPr lang="pl-PL" sz="1600" dirty="0" smtClean="0">
                <a:latin typeface="+mj-lt"/>
                <a:ea typeface="Times New Roman" panose="02020603050405020304" pitchFamily="18" charset="0"/>
              </a:rPr>
              <a:t>Korekty </a:t>
            </a:r>
            <a:r>
              <a:rPr lang="pl-PL" sz="1600" dirty="0">
                <a:latin typeface="+mj-lt"/>
                <a:ea typeface="Times New Roman" panose="02020603050405020304" pitchFamily="18" charset="0"/>
              </a:rPr>
              <a:t>w planie dochodów i wydatków związanych z realizacją projektów unijnych m.in. w związku z uzyskaniem przyspieszonego transferu środków unijnych pierwotnie planowanych do uzyskania w 2023 </a:t>
            </a:r>
            <a:r>
              <a:rPr lang="pl-PL" sz="1600" dirty="0" smtClean="0">
                <a:latin typeface="+mj-lt"/>
                <a:ea typeface="Times New Roman" panose="02020603050405020304" pitchFamily="18" charset="0"/>
              </a:rPr>
              <a:t>r.</a:t>
            </a:r>
          </a:p>
          <a:p>
            <a:pPr>
              <a:spcBef>
                <a:spcPts val="600"/>
              </a:spcBef>
              <a:spcAft>
                <a:spcPts val="600"/>
              </a:spcAft>
              <a:buClr>
                <a:schemeClr val="tx1"/>
              </a:buClr>
              <a:buSzPct val="80000"/>
              <a:buFont typeface="Wingdings" panose="05000000000000000000" pitchFamily="2" charset="2"/>
              <a:buChar char="q"/>
            </a:pPr>
            <a:r>
              <a:rPr lang="pl-PL" sz="1600" dirty="0" smtClean="0">
                <a:latin typeface="+mj-lt"/>
                <a:ea typeface="Times New Roman" panose="02020603050405020304" pitchFamily="18" charset="0"/>
              </a:rPr>
              <a:t>Ujęcie </a:t>
            </a:r>
            <a:r>
              <a:rPr lang="pl-PL" sz="1600" dirty="0">
                <a:latin typeface="+mj-lt"/>
                <a:ea typeface="Times New Roman" panose="02020603050405020304" pitchFamily="18" charset="0"/>
              </a:rPr>
              <a:t>w planie dochodów środków z Rządowego Programu Rozwoju Dróg, Funduszu Termomodernizacji </a:t>
            </a:r>
            <a:r>
              <a:rPr lang="pl-PL" sz="1600" dirty="0" smtClean="0">
                <a:latin typeface="+mj-lt"/>
                <a:ea typeface="Times New Roman" panose="02020603050405020304" pitchFamily="18" charset="0"/>
              </a:rPr>
              <a:t/>
            </a:r>
            <a:br>
              <a:rPr lang="pl-PL" sz="1600" dirty="0" smtClean="0">
                <a:latin typeface="+mj-lt"/>
                <a:ea typeface="Times New Roman" panose="02020603050405020304" pitchFamily="18" charset="0"/>
              </a:rPr>
            </a:br>
            <a:r>
              <a:rPr lang="pl-PL" sz="1600" dirty="0" smtClean="0">
                <a:latin typeface="+mj-lt"/>
                <a:ea typeface="Times New Roman" panose="02020603050405020304" pitchFamily="18" charset="0"/>
              </a:rPr>
              <a:t>i </a:t>
            </a:r>
            <a:r>
              <a:rPr lang="pl-PL" sz="1600" dirty="0">
                <a:latin typeface="+mj-lt"/>
                <a:ea typeface="Times New Roman" panose="02020603050405020304" pitchFamily="18" charset="0"/>
              </a:rPr>
              <a:t>Remontów oraz Funduszu Pomocy z jednoczesnym zwiększeniem planu </a:t>
            </a:r>
            <a:r>
              <a:rPr lang="pl-PL" sz="1600" dirty="0" smtClean="0">
                <a:latin typeface="+mj-lt"/>
                <a:ea typeface="Times New Roman" panose="02020603050405020304" pitchFamily="18" charset="0"/>
              </a:rPr>
              <a:t>wydatków.</a:t>
            </a:r>
          </a:p>
          <a:p>
            <a:pPr>
              <a:spcBef>
                <a:spcPts val="600"/>
              </a:spcBef>
              <a:spcAft>
                <a:spcPts val="600"/>
              </a:spcAft>
              <a:buClr>
                <a:schemeClr val="tx1"/>
              </a:buClr>
              <a:buSzPct val="80000"/>
              <a:buFont typeface="Wingdings" panose="05000000000000000000" pitchFamily="2" charset="2"/>
              <a:buChar char="q"/>
            </a:pPr>
            <a:r>
              <a:rPr lang="pl-PL" sz="1600" dirty="0" smtClean="0">
                <a:latin typeface="+mj-lt"/>
                <a:ea typeface="Times New Roman" panose="02020603050405020304" pitchFamily="18" charset="0"/>
              </a:rPr>
              <a:t>Korekty </a:t>
            </a:r>
            <a:r>
              <a:rPr lang="pl-PL" sz="1600" dirty="0">
                <a:latin typeface="+mj-lt"/>
                <a:ea typeface="Times New Roman" panose="02020603050405020304" pitchFamily="18" charset="0"/>
              </a:rPr>
              <a:t>planu dochodów i wydatków wynikających ze środków z Funduszu Narodów Zjednoczonych na rzecz Dzieci – </a:t>
            </a:r>
            <a:r>
              <a:rPr lang="pl-PL" sz="1600" dirty="0" smtClean="0">
                <a:latin typeface="+mj-lt"/>
                <a:ea typeface="Times New Roman" panose="02020603050405020304" pitchFamily="18" charset="0"/>
              </a:rPr>
              <a:t>UNICEF.</a:t>
            </a:r>
          </a:p>
          <a:p>
            <a:pPr>
              <a:spcBef>
                <a:spcPts val="600"/>
              </a:spcBef>
              <a:spcAft>
                <a:spcPts val="600"/>
              </a:spcAft>
              <a:buClr>
                <a:schemeClr val="tx1"/>
              </a:buClr>
              <a:buSzPct val="80000"/>
              <a:buFont typeface="Wingdings" panose="05000000000000000000" pitchFamily="2" charset="2"/>
              <a:buChar char="q"/>
            </a:pPr>
            <a:r>
              <a:rPr lang="pl-PL" sz="1600" dirty="0">
                <a:latin typeface="+mj-lt"/>
                <a:ea typeface="Times New Roman" panose="02020603050405020304" pitchFamily="18" charset="0"/>
              </a:rPr>
              <a:t>K</a:t>
            </a:r>
            <a:r>
              <a:rPr lang="pl-PL" sz="1600" dirty="0" smtClean="0">
                <a:latin typeface="+mj-lt"/>
                <a:ea typeface="Times New Roman" panose="02020603050405020304" pitchFamily="18" charset="0"/>
              </a:rPr>
              <a:t>orekta </a:t>
            </a:r>
            <a:r>
              <a:rPr lang="pl-PL" sz="1600" dirty="0">
                <a:latin typeface="+mj-lt"/>
                <a:ea typeface="Times New Roman" panose="02020603050405020304" pitchFamily="18" charset="0"/>
              </a:rPr>
              <a:t>poziomu kosztów obsługi zadłużenia z jednoczesnym przeniesieniem środków na 2025 r</a:t>
            </a:r>
            <a:r>
              <a:rPr lang="pl-PL" sz="1600" dirty="0" smtClean="0">
                <a:latin typeface="+mj-lt"/>
                <a:ea typeface="Times New Roman" panose="02020603050405020304" pitchFamily="18" charset="0"/>
              </a:rPr>
              <a:t>.</a:t>
            </a:r>
          </a:p>
          <a:p>
            <a:pPr>
              <a:spcBef>
                <a:spcPts val="600"/>
              </a:spcBef>
              <a:spcAft>
                <a:spcPts val="600"/>
              </a:spcAft>
              <a:buClr>
                <a:schemeClr val="tx1"/>
              </a:buClr>
              <a:buSzPct val="80000"/>
              <a:buFont typeface="Wingdings" panose="05000000000000000000" pitchFamily="2" charset="2"/>
              <a:buChar char="q"/>
            </a:pPr>
            <a:r>
              <a:rPr lang="pl-PL" sz="1600" dirty="0" smtClean="0">
                <a:latin typeface="+mj-lt"/>
                <a:ea typeface="Times New Roman" panose="02020603050405020304" pitchFamily="18" charset="0"/>
              </a:rPr>
              <a:t>Korekty </a:t>
            </a:r>
            <a:r>
              <a:rPr lang="pl-PL" sz="1600" dirty="0">
                <a:latin typeface="+mj-lt"/>
                <a:ea typeface="Times New Roman" panose="02020603050405020304" pitchFamily="18" charset="0"/>
              </a:rPr>
              <a:t>programu inwestycyjnego m.in. w związku z zapewnieniem finansowania dla kontynuacji realizacji zadań ujętych </a:t>
            </a:r>
            <a:r>
              <a:rPr lang="pl-PL" sz="1600" dirty="0" smtClean="0">
                <a:latin typeface="+mj-lt"/>
                <a:ea typeface="Times New Roman" panose="02020603050405020304" pitchFamily="18" charset="0"/>
              </a:rPr>
              <a:t>w </a:t>
            </a:r>
            <a:r>
              <a:rPr lang="pl-PL" sz="1600" dirty="0">
                <a:latin typeface="+mj-lt"/>
                <a:ea typeface="Times New Roman" panose="02020603050405020304" pitchFamily="18" charset="0"/>
              </a:rPr>
              <a:t>programie </a:t>
            </a:r>
            <a:r>
              <a:rPr lang="pl-PL" sz="1600" dirty="0" smtClean="0">
                <a:latin typeface="+mj-lt"/>
                <a:ea typeface="Times New Roman" panose="02020603050405020304" pitchFamily="18" charset="0"/>
              </a:rPr>
              <a:t>inwestycyjnym,</a:t>
            </a:r>
          </a:p>
          <a:p>
            <a:pPr>
              <a:spcBef>
                <a:spcPts val="600"/>
              </a:spcBef>
              <a:spcAft>
                <a:spcPts val="600"/>
              </a:spcAft>
              <a:buClr>
                <a:schemeClr val="tx1"/>
              </a:buClr>
              <a:buSzPct val="80000"/>
              <a:buFont typeface="Wingdings" panose="05000000000000000000" pitchFamily="2" charset="2"/>
              <a:buChar char="q"/>
            </a:pPr>
            <a:r>
              <a:rPr lang="pl-PL" sz="1600" dirty="0" smtClean="0">
                <a:latin typeface="+mj-lt"/>
                <a:ea typeface="Times New Roman" panose="02020603050405020304" pitchFamily="18" charset="0"/>
              </a:rPr>
              <a:t>Realizacja </a:t>
            </a:r>
            <a:r>
              <a:rPr lang="pl-PL" sz="1600" dirty="0">
                <a:latin typeface="+mj-lt"/>
                <a:ea typeface="Times New Roman" panose="02020603050405020304" pitchFamily="18" charset="0"/>
              </a:rPr>
              <a:t>wniosków dysponentów środków budżetowych dotyczących zmian w planach </a:t>
            </a:r>
            <a:r>
              <a:rPr lang="pl-PL" sz="1600" dirty="0" smtClean="0">
                <a:latin typeface="+mj-lt"/>
                <a:ea typeface="Times New Roman" panose="02020603050405020304" pitchFamily="18" charset="0"/>
              </a:rPr>
              <a:t>finansowych.</a:t>
            </a:r>
          </a:p>
        </p:txBody>
      </p:sp>
    </p:spTree>
    <p:extLst>
      <p:ext uri="{BB962C8B-B14F-4D97-AF65-F5344CB8AC3E}">
        <p14:creationId xmlns:p14="http://schemas.microsoft.com/office/powerpoint/2010/main" val="4251131160"/>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342" y="130550"/>
            <a:ext cx="7246743" cy="486930"/>
          </a:xfrm>
          <a:prstGeom prst="rect">
            <a:avLst/>
          </a:prstGeom>
        </p:spPr>
        <p:txBody>
          <a:bodyPr>
            <a:normAutofit fontScale="90000"/>
          </a:bodyPr>
          <a:lstStyle/>
          <a:p>
            <a:r>
              <a:rPr lang="pl-PL" dirty="0" smtClean="0"/>
              <a:t>Finansowanie gospodarki odpadami w 2022 roku</a:t>
            </a:r>
            <a:endParaRPr lang="pl-PL" dirty="0"/>
          </a:p>
        </p:txBody>
      </p:sp>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20</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graphicFrame>
        <p:nvGraphicFramePr>
          <p:cNvPr id="5" name="Tabela 4"/>
          <p:cNvGraphicFramePr>
            <a:graphicFrameLocks noGrp="1"/>
          </p:cNvGraphicFramePr>
          <p:nvPr>
            <p:extLst>
              <p:ext uri="{D42A27DB-BD31-4B8C-83A1-F6EECF244321}">
                <p14:modId xmlns:p14="http://schemas.microsoft.com/office/powerpoint/2010/main" val="3451384116"/>
              </p:ext>
            </p:extLst>
          </p:nvPr>
        </p:nvGraphicFramePr>
        <p:xfrm>
          <a:off x="433056" y="846374"/>
          <a:ext cx="9374150" cy="4389263"/>
        </p:xfrm>
        <a:graphic>
          <a:graphicData uri="http://schemas.openxmlformats.org/drawingml/2006/table">
            <a:tbl>
              <a:tblPr firstRow="1" bandRow="1">
                <a:tableStyleId>{9D7B26C5-4107-4FEC-AEDC-1716B250A1EF}</a:tableStyleId>
              </a:tblPr>
              <a:tblGrid>
                <a:gridCol w="6460803">
                  <a:extLst>
                    <a:ext uri="{9D8B030D-6E8A-4147-A177-3AD203B41FA5}">
                      <a16:colId xmlns:a16="http://schemas.microsoft.com/office/drawing/2014/main" val="2847789616"/>
                    </a:ext>
                  </a:extLst>
                </a:gridCol>
                <a:gridCol w="2913347">
                  <a:extLst>
                    <a:ext uri="{9D8B030D-6E8A-4147-A177-3AD203B41FA5}">
                      <a16:colId xmlns:a16="http://schemas.microsoft.com/office/drawing/2014/main" val="1367803127"/>
                    </a:ext>
                  </a:extLst>
                </a:gridCol>
              </a:tblGrid>
              <a:tr h="641240">
                <a:tc>
                  <a:txBody>
                    <a:bodyPr/>
                    <a:lstStyle/>
                    <a:p>
                      <a:r>
                        <a:rPr lang="pl-PL" sz="2000" b="0" dirty="0" smtClean="0"/>
                        <a:t>Dochody z opłat za odbiór odpadów</a:t>
                      </a:r>
                      <a:endParaRPr lang="pl-PL" sz="2000" b="0" dirty="0"/>
                    </a:p>
                  </a:txBody>
                  <a:tcPr anchor="ctr">
                    <a:lnT w="12700" cap="flat" cmpd="sng" algn="ctr">
                      <a:solidFill>
                        <a:schemeClr val="tx1"/>
                      </a:solidFill>
                      <a:prstDash val="solid"/>
                      <a:round/>
                      <a:headEnd type="none" w="med" len="med"/>
                      <a:tailEnd type="none" w="med" len="med"/>
                    </a:lnT>
                    <a:noFill/>
                  </a:tcPr>
                </a:tc>
                <a:tc>
                  <a:txBody>
                    <a:bodyPr/>
                    <a:lstStyle/>
                    <a:p>
                      <a:pPr algn="r"/>
                      <a:r>
                        <a:rPr lang="pl-PL" sz="2400" b="1" dirty="0" smtClean="0"/>
                        <a:t>1 </a:t>
                      </a:r>
                      <a:r>
                        <a:rPr lang="pl-PL" sz="2000" b="1" kern="1200" dirty="0" smtClean="0">
                          <a:solidFill>
                            <a:schemeClr val="tx1"/>
                          </a:solidFill>
                          <a:latin typeface="+mn-lt"/>
                          <a:ea typeface="+mn-ea"/>
                          <a:cs typeface="+mn-cs"/>
                        </a:rPr>
                        <a:t>mld</a:t>
                      </a:r>
                      <a:r>
                        <a:rPr lang="pl-PL" sz="2400" b="1" dirty="0" smtClean="0"/>
                        <a:t> 076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060443408"/>
                  </a:ext>
                </a:extLst>
              </a:tr>
              <a:tr h="641240">
                <a:tc>
                  <a:txBody>
                    <a:bodyPr/>
                    <a:lstStyle/>
                    <a:p>
                      <a:r>
                        <a:rPr lang="pl-PL" sz="2000" b="0" dirty="0" smtClean="0"/>
                        <a:t>Wydatki bieżące na gospodarkę odpadami</a:t>
                      </a:r>
                      <a:endParaRPr lang="pl-PL" sz="2000" b="0" dirty="0"/>
                    </a:p>
                  </a:txBody>
                  <a:tcPr anchor="ctr">
                    <a:lnB w="12700" cap="flat" cmpd="sng" algn="ctr">
                      <a:solidFill>
                        <a:schemeClr val="tx1"/>
                      </a:solidFill>
                      <a:prstDash val="solid"/>
                      <a:round/>
                      <a:headEnd type="none" w="med" len="med"/>
                      <a:tailEnd type="none" w="med" len="med"/>
                    </a:lnB>
                    <a:noFill/>
                  </a:tcPr>
                </a:tc>
                <a:tc>
                  <a:txBody>
                    <a:bodyPr/>
                    <a:lstStyle/>
                    <a:p>
                      <a:pPr algn="r"/>
                      <a:r>
                        <a:rPr lang="pl-PL" sz="2400" b="1" dirty="0" smtClean="0"/>
                        <a:t>896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5552408"/>
                  </a:ext>
                </a:extLst>
              </a:tr>
              <a:tr h="641240">
                <a:tc>
                  <a:txBody>
                    <a:bodyPr/>
                    <a:lstStyle/>
                    <a:p>
                      <a:r>
                        <a:rPr lang="pl-PL" sz="2000" b="0" dirty="0" smtClean="0"/>
                        <a:t>Nadwyżka w gospodarce odpadami w 2022 roku</a:t>
                      </a:r>
                      <a:endParaRPr lang="pl-PL" sz="2000" b="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pl-PL" sz="2400" b="1" dirty="0" smtClean="0">
                          <a:solidFill>
                            <a:srgbClr val="006600"/>
                          </a:solidFill>
                        </a:rPr>
                        <a:t>180 </a:t>
                      </a:r>
                      <a:r>
                        <a:rPr lang="pl-PL" sz="2000" b="1" kern="1200" dirty="0" smtClean="0">
                          <a:solidFill>
                            <a:srgbClr val="006600"/>
                          </a:solidFill>
                          <a:latin typeface="+mn-lt"/>
                          <a:ea typeface="+mn-ea"/>
                          <a:cs typeface="+mn-cs"/>
                        </a:rPr>
                        <a:t>mln zł</a:t>
                      </a:r>
                      <a:endParaRPr lang="pl-PL" sz="2000" b="1" kern="1200" dirty="0">
                        <a:solidFill>
                          <a:srgbClr val="006600"/>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9061805"/>
                  </a:ext>
                </a:extLst>
              </a:tr>
              <a:tr h="246554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dirty="0" smtClean="0"/>
                        <a:t>Nadwyżka</a:t>
                      </a:r>
                      <a:r>
                        <a:rPr lang="pl-PL" sz="2000" b="0" baseline="0" dirty="0" smtClean="0"/>
                        <a:t> wynika z oszczędności w wydatkach  związanych </a:t>
                      </a:r>
                      <a:br>
                        <a:rPr lang="pl-PL" sz="2000" b="0" baseline="0" dirty="0" smtClean="0"/>
                      </a:br>
                      <a:r>
                        <a:rPr lang="pl-PL" sz="2000" b="0" baseline="0" dirty="0" smtClean="0"/>
                        <a:t>z gospodarowaniem odpadami:</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2000" b="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baseline="0" dirty="0" smtClean="0"/>
                        <a:t>Wydatki</a:t>
                      </a:r>
                      <a:r>
                        <a:rPr lang="pl-PL" sz="2000" b="0" baseline="0" dirty="0" smtClean="0"/>
                        <a:t>:     plan </a:t>
                      </a:r>
                      <a:r>
                        <a:rPr lang="pl-PL" sz="2000" b="1" baseline="0" dirty="0" smtClean="0"/>
                        <a:t>1.152 mln zł    </a:t>
                      </a:r>
                      <a:r>
                        <a:rPr lang="pl-PL" sz="2000" b="0" baseline="0" dirty="0" smtClean="0"/>
                        <a:t>wyk. </a:t>
                      </a:r>
                      <a:r>
                        <a:rPr lang="pl-PL" sz="2000" b="1" baseline="0" dirty="0" smtClean="0"/>
                        <a:t>896 mln zł       </a:t>
                      </a:r>
                      <a:r>
                        <a:rPr lang="pl-PL" sz="2000" b="0" baseline="0" dirty="0" smtClean="0"/>
                        <a:t>oszczędność </a:t>
                      </a:r>
                      <a:r>
                        <a:rPr lang="pl-PL" sz="2000" b="1" baseline="0" dirty="0" smtClean="0">
                          <a:solidFill>
                            <a:srgbClr val="006600"/>
                          </a:solidFill>
                        </a:rPr>
                        <a:t>256 mln zł</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baseline="0" dirty="0" smtClean="0"/>
                        <a:t>Dochody</a:t>
                      </a:r>
                      <a:r>
                        <a:rPr lang="pl-PL" sz="2000" b="0" baseline="0" dirty="0" smtClean="0"/>
                        <a:t>:   plan </a:t>
                      </a:r>
                      <a:r>
                        <a:rPr lang="pl-PL" sz="2000" b="1" baseline="0" dirty="0" smtClean="0"/>
                        <a:t>1.115 mln zł    </a:t>
                      </a:r>
                      <a:r>
                        <a:rPr lang="pl-PL" sz="2000" b="0" baseline="0" dirty="0" smtClean="0"/>
                        <a:t>wyk. </a:t>
                      </a:r>
                      <a:r>
                        <a:rPr lang="pl-PL" sz="2000" b="1" baseline="0" dirty="0" smtClean="0"/>
                        <a:t>1.076 mln zł    </a:t>
                      </a:r>
                      <a:r>
                        <a:rPr lang="pl-PL" sz="2000" b="0" baseline="0" dirty="0" smtClean="0"/>
                        <a:t>niewykonanie  </a:t>
                      </a:r>
                      <a:r>
                        <a:rPr lang="pl-PL" sz="2000" b="1" baseline="0" dirty="0" smtClean="0">
                          <a:solidFill>
                            <a:srgbClr val="C00000"/>
                          </a:solidFill>
                        </a:rPr>
                        <a:t>39 mln zł</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2000" b="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baseline="0" dirty="0" smtClean="0"/>
                        <a:t>Wynik</a:t>
                      </a:r>
                      <a:r>
                        <a:rPr lang="pl-PL" sz="2000" b="0" baseline="0" dirty="0" smtClean="0"/>
                        <a:t>:     planowana dopłata  </a:t>
                      </a:r>
                      <a:r>
                        <a:rPr lang="pl-PL" sz="2000" b="1" baseline="0" dirty="0" smtClean="0">
                          <a:solidFill>
                            <a:srgbClr val="C00000"/>
                          </a:solidFill>
                        </a:rPr>
                        <a:t>37 mln zł    </a:t>
                      </a:r>
                      <a:r>
                        <a:rPr lang="pl-PL" sz="2000" b="0" baseline="0" dirty="0" smtClean="0"/>
                        <a:t>wyk. nadwyżka </a:t>
                      </a:r>
                      <a:r>
                        <a:rPr lang="pl-PL" sz="2000" b="1" baseline="0" dirty="0" smtClean="0">
                          <a:solidFill>
                            <a:srgbClr val="006600"/>
                          </a:solidFill>
                        </a:rPr>
                        <a:t>180 mln zł</a:t>
                      </a:r>
                      <a:endParaRPr lang="pl-PL" sz="2000" b="1" dirty="0">
                        <a:solidFill>
                          <a:srgbClr val="006600"/>
                        </a:solidFill>
                      </a:endParaRPr>
                    </a:p>
                  </a:txBody>
                  <a:tcPr anchor="b">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699345746"/>
                  </a:ext>
                </a:extLst>
              </a:tr>
            </a:tbl>
          </a:graphicData>
        </a:graphic>
      </p:graphicFrame>
    </p:spTree>
    <p:extLst>
      <p:ext uri="{BB962C8B-B14F-4D97-AF65-F5344CB8AC3E}">
        <p14:creationId xmlns:p14="http://schemas.microsoft.com/office/powerpoint/2010/main" val="1527680581"/>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2377" y="253407"/>
            <a:ext cx="7246743" cy="486930"/>
          </a:xfrm>
          <a:prstGeom prst="rect">
            <a:avLst/>
          </a:prstGeom>
        </p:spPr>
        <p:txBody>
          <a:bodyPr>
            <a:normAutofit/>
          </a:bodyPr>
          <a:lstStyle/>
          <a:p>
            <a:r>
              <a:rPr lang="pl-PL" dirty="0" smtClean="0"/>
              <a:t>Finansowanie gospodarki odpadami</a:t>
            </a:r>
            <a:endParaRPr lang="pl-PL" dirty="0"/>
          </a:p>
        </p:txBody>
      </p:sp>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21</a:t>
            </a:fld>
            <a:endParaRPr lang="pl-PL"/>
          </a:p>
        </p:txBody>
      </p:sp>
      <p:graphicFrame>
        <p:nvGraphicFramePr>
          <p:cNvPr id="7" name="Symbol zastępczy zawartości 5">
            <a:extLst>
              <a:ext uri="{FF2B5EF4-FFF2-40B4-BE49-F238E27FC236}">
                <a16:creationId xmlns:a16="http://schemas.microsoft.com/office/drawing/2014/main" id="{EE8DABD3-71F4-4010-8FA2-AB385F37D5D0}"/>
              </a:ext>
            </a:extLst>
          </p:cNvPr>
          <p:cNvGraphicFramePr>
            <a:graphicFrameLocks noGrp="1"/>
          </p:cNvGraphicFramePr>
          <p:nvPr>
            <p:ph type="chart" sz="quarter" idx="11"/>
            <p:extLst/>
          </p:nvPr>
        </p:nvGraphicFramePr>
        <p:xfrm>
          <a:off x="7976497" y="1007373"/>
          <a:ext cx="2957259" cy="4828241"/>
        </p:xfrm>
        <a:graphic>
          <a:graphicData uri="http://schemas.openxmlformats.org/drawingml/2006/chart">
            <c:chart xmlns:c="http://schemas.openxmlformats.org/drawingml/2006/chart" xmlns:r="http://schemas.openxmlformats.org/officeDocument/2006/relationships" r:id="rId2"/>
          </a:graphicData>
        </a:graphic>
      </p:graphicFrame>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sp>
        <p:nvSpPr>
          <p:cNvPr id="3" name="pole tekstowe 2"/>
          <p:cNvSpPr txBox="1"/>
          <p:nvPr/>
        </p:nvSpPr>
        <p:spPr>
          <a:xfrm>
            <a:off x="10430728" y="2189833"/>
            <a:ext cx="802640" cy="307777"/>
          </a:xfrm>
          <a:prstGeom prst="rect">
            <a:avLst/>
          </a:prstGeom>
          <a:solidFill>
            <a:schemeClr val="bg1"/>
          </a:solidFill>
        </p:spPr>
        <p:txBody>
          <a:bodyPr wrap="square" rtlCol="0">
            <a:spAutoFit/>
          </a:bodyPr>
          <a:lstStyle/>
          <a:p>
            <a:pPr algn="ctr"/>
            <a:r>
              <a:rPr lang="pl-PL" sz="1400" b="1" dirty="0" smtClean="0">
                <a:solidFill>
                  <a:schemeClr val="tx1">
                    <a:lumMod val="65000"/>
                    <a:lumOff val="35000"/>
                  </a:schemeClr>
                </a:solidFill>
              </a:rPr>
              <a:t>2022 r.</a:t>
            </a:r>
            <a:endParaRPr lang="pl-PL" sz="1400" b="1" dirty="0">
              <a:solidFill>
                <a:schemeClr val="tx1">
                  <a:lumMod val="65000"/>
                  <a:lumOff val="35000"/>
                </a:schemeClr>
              </a:solidFill>
            </a:endParaRPr>
          </a:p>
        </p:txBody>
      </p:sp>
      <p:sp>
        <p:nvSpPr>
          <p:cNvPr id="16" name="Tytuł 1"/>
          <p:cNvSpPr txBox="1">
            <a:spLocks/>
          </p:cNvSpPr>
          <p:nvPr/>
        </p:nvSpPr>
        <p:spPr>
          <a:xfrm>
            <a:off x="7913202" y="216151"/>
            <a:ext cx="3608238" cy="636130"/>
          </a:xfrm>
          <a:prstGeom prst="rect">
            <a:avLst/>
          </a:prstGeom>
        </p:spPr>
        <p:txBody>
          <a:bodyPr anchor="ctr">
            <a:normAutofit/>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r>
              <a:rPr lang="pl-PL" sz="1400" dirty="0" smtClean="0"/>
              <a:t>Różnica między dochodami </a:t>
            </a:r>
            <a:br>
              <a:rPr lang="pl-PL" sz="1400" dirty="0" smtClean="0"/>
            </a:br>
            <a:r>
              <a:rPr lang="pl-PL" sz="1400" dirty="0" smtClean="0"/>
              <a:t>a wydatkami w gospodarce odpadami </a:t>
            </a:r>
            <a:r>
              <a:rPr lang="pl-PL" sz="1000" dirty="0" smtClean="0"/>
              <a:t>[mln zł]</a:t>
            </a:r>
            <a:endParaRPr lang="pl-PL" sz="1000" dirty="0"/>
          </a:p>
        </p:txBody>
      </p:sp>
      <p:sp>
        <p:nvSpPr>
          <p:cNvPr id="9" name="Tytuł 1"/>
          <p:cNvSpPr txBox="1">
            <a:spLocks/>
          </p:cNvSpPr>
          <p:nvPr/>
        </p:nvSpPr>
        <p:spPr>
          <a:xfrm>
            <a:off x="360912" y="1080074"/>
            <a:ext cx="5632722" cy="3136901"/>
          </a:xfrm>
          <a:prstGeom prst="rect">
            <a:avLst/>
          </a:prstGeom>
        </p:spPr>
        <p:txBody>
          <a:bodyPr anchor="ctr">
            <a:normAutofit fontScale="97500" lnSpcReduction="10000"/>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marL="285750" indent="-285750">
              <a:spcBef>
                <a:spcPts val="600"/>
              </a:spcBef>
              <a:spcAft>
                <a:spcPts val="600"/>
              </a:spcAft>
              <a:buSzPct val="80000"/>
              <a:buFont typeface="Wingdings" panose="05000000000000000000" pitchFamily="2" charset="2"/>
              <a:buChar char="q"/>
            </a:pPr>
            <a:r>
              <a:rPr lang="pl-PL" sz="1800" b="1" dirty="0" smtClean="0"/>
              <a:t>Skumulowany deficyt </a:t>
            </a:r>
            <a:r>
              <a:rPr lang="pl-PL" sz="1800" dirty="0" smtClean="0"/>
              <a:t>w finansowaniu gospodarki odpadami </a:t>
            </a:r>
            <a:r>
              <a:rPr lang="pl-PL" sz="1800" b="1" dirty="0" smtClean="0"/>
              <a:t>w latach 2013-2021 </a:t>
            </a:r>
            <a:r>
              <a:rPr lang="pl-PL" sz="1800" dirty="0" smtClean="0"/>
              <a:t>wyniósł </a:t>
            </a:r>
            <a:r>
              <a:rPr lang="pl-PL" sz="1800" b="1" dirty="0" smtClean="0"/>
              <a:t>1 mld 168 mln zł</a:t>
            </a:r>
            <a:r>
              <a:rPr lang="pl-PL" sz="1800" dirty="0" smtClean="0"/>
              <a:t>.</a:t>
            </a:r>
          </a:p>
          <a:p>
            <a:pPr marL="285750" indent="-285750">
              <a:spcBef>
                <a:spcPts val="600"/>
              </a:spcBef>
              <a:spcAft>
                <a:spcPts val="600"/>
              </a:spcAft>
              <a:buSzPct val="80000"/>
              <a:buFont typeface="Wingdings" panose="05000000000000000000" pitchFamily="2" charset="2"/>
              <a:buChar char="q"/>
            </a:pPr>
            <a:r>
              <a:rPr lang="pl-PL" sz="1800" b="1" dirty="0" smtClean="0"/>
              <a:t>Nadwyżka</a:t>
            </a:r>
            <a:r>
              <a:rPr lang="pl-PL" sz="1800" dirty="0" smtClean="0"/>
              <a:t> dochodów nad wydatkami </a:t>
            </a:r>
            <a:br>
              <a:rPr lang="pl-PL" sz="1800" dirty="0" smtClean="0"/>
            </a:br>
            <a:r>
              <a:rPr lang="pl-PL" sz="1800" dirty="0" smtClean="0"/>
              <a:t>w gospodarce odpadami zrealizowana </a:t>
            </a:r>
            <a:br>
              <a:rPr lang="pl-PL" sz="1800" dirty="0" smtClean="0"/>
            </a:br>
            <a:r>
              <a:rPr lang="pl-PL" sz="1800" b="1" dirty="0" smtClean="0"/>
              <a:t>w 2022 roku </a:t>
            </a:r>
            <a:r>
              <a:rPr lang="pl-PL" sz="1800" dirty="0" smtClean="0"/>
              <a:t>w kwocie </a:t>
            </a:r>
            <a:r>
              <a:rPr lang="pl-PL" sz="1800" b="1" dirty="0" smtClean="0"/>
              <a:t>180 mln zł</a:t>
            </a:r>
            <a:br>
              <a:rPr lang="pl-PL" sz="1800" b="1" dirty="0" smtClean="0"/>
            </a:br>
            <a:r>
              <a:rPr lang="pl-PL" sz="1800" b="1" dirty="0" smtClean="0"/>
              <a:t/>
            </a:r>
            <a:br>
              <a:rPr lang="pl-PL" sz="1800" b="1" dirty="0" smtClean="0"/>
            </a:br>
            <a:r>
              <a:rPr lang="pl-PL" sz="1800" b="1" dirty="0" smtClean="0"/>
              <a:t>posłuży finansowaniu deficytu</a:t>
            </a:r>
            <a:br>
              <a:rPr lang="pl-PL" sz="1800" b="1" dirty="0" smtClean="0"/>
            </a:br>
            <a:r>
              <a:rPr lang="pl-PL" sz="1800" b="1" dirty="0" smtClean="0"/>
              <a:t> </a:t>
            </a:r>
            <a:br>
              <a:rPr lang="pl-PL" sz="1800" b="1" dirty="0" smtClean="0"/>
            </a:br>
            <a:r>
              <a:rPr lang="pl-PL" sz="1800" dirty="0" smtClean="0"/>
              <a:t>w gospodarce odpadami zaplanowanego </a:t>
            </a:r>
            <a:br>
              <a:rPr lang="pl-PL" sz="1800" dirty="0" smtClean="0"/>
            </a:br>
            <a:r>
              <a:rPr lang="pl-PL" sz="1800" dirty="0" smtClean="0"/>
              <a:t>na lata 2023-2025 w kwotach odpowiednio </a:t>
            </a:r>
            <a:r>
              <a:rPr lang="pl-PL" sz="1800" b="1" dirty="0" smtClean="0"/>
              <a:t>58 mln zł</a:t>
            </a:r>
            <a:r>
              <a:rPr lang="pl-PL" sz="1800" dirty="0" smtClean="0"/>
              <a:t>, </a:t>
            </a:r>
            <a:r>
              <a:rPr lang="pl-PL" sz="1800" b="1" dirty="0" smtClean="0"/>
              <a:t>101 mln zł</a:t>
            </a:r>
            <a:r>
              <a:rPr lang="pl-PL" sz="1800" dirty="0" smtClean="0"/>
              <a:t> i </a:t>
            </a:r>
            <a:r>
              <a:rPr lang="pl-PL" sz="1800" b="1" dirty="0" smtClean="0"/>
              <a:t>75 mln zł</a:t>
            </a:r>
            <a:r>
              <a:rPr lang="pl-PL" sz="1800" dirty="0" smtClean="0"/>
              <a:t>. </a:t>
            </a:r>
            <a:endParaRPr lang="pl-PL" sz="1800" dirty="0"/>
          </a:p>
        </p:txBody>
      </p:sp>
      <p:sp>
        <p:nvSpPr>
          <p:cNvPr id="4" name="Nawias klamrowy otwierający 3"/>
          <p:cNvSpPr/>
          <p:nvPr/>
        </p:nvSpPr>
        <p:spPr>
          <a:xfrm rot="10800000">
            <a:off x="9731242" y="1194777"/>
            <a:ext cx="165111" cy="995269"/>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grpSp>
        <p:nvGrpSpPr>
          <p:cNvPr id="15" name="Grupa 14"/>
          <p:cNvGrpSpPr/>
          <p:nvPr/>
        </p:nvGrpSpPr>
        <p:grpSpPr>
          <a:xfrm>
            <a:off x="9974357" y="1703135"/>
            <a:ext cx="200949" cy="546124"/>
            <a:chOff x="8793181" y="1645023"/>
            <a:chExt cx="278416" cy="738675"/>
          </a:xfrm>
        </p:grpSpPr>
        <p:cxnSp>
          <p:nvCxnSpPr>
            <p:cNvPr id="12" name="Łącznik prosty 11"/>
            <p:cNvCxnSpPr/>
            <p:nvPr/>
          </p:nvCxnSpPr>
          <p:spPr>
            <a:xfrm flipH="1" flipV="1">
              <a:off x="9063828" y="1653306"/>
              <a:ext cx="7769" cy="730392"/>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 name="Łącznik prosty ze strzałką 13"/>
            <p:cNvCxnSpPr/>
            <p:nvPr/>
          </p:nvCxnSpPr>
          <p:spPr>
            <a:xfrm>
              <a:off x="8793181" y="1645023"/>
              <a:ext cx="277906" cy="0"/>
            </a:xfrm>
            <a:prstGeom prst="straightConnector1">
              <a:avLst/>
            </a:prstGeom>
            <a:ln w="15875">
              <a:headEnd type="triangle"/>
              <a:tailEnd type="none"/>
            </a:ln>
          </p:spPr>
          <p:style>
            <a:lnRef idx="1">
              <a:schemeClr val="accent1"/>
            </a:lnRef>
            <a:fillRef idx="0">
              <a:schemeClr val="accent1"/>
            </a:fillRef>
            <a:effectRef idx="0">
              <a:schemeClr val="accent1"/>
            </a:effectRef>
            <a:fontRef idx="minor">
              <a:schemeClr val="tx1"/>
            </a:fontRef>
          </p:style>
        </p:cxnSp>
      </p:grpSp>
      <p:sp>
        <p:nvSpPr>
          <p:cNvPr id="18" name="Nawias klamrowy otwierający 17"/>
          <p:cNvSpPr/>
          <p:nvPr/>
        </p:nvSpPr>
        <p:spPr>
          <a:xfrm>
            <a:off x="8103661" y="2476036"/>
            <a:ext cx="310578" cy="3192316"/>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9" name="Tytuł 1"/>
          <p:cNvSpPr txBox="1">
            <a:spLocks/>
          </p:cNvSpPr>
          <p:nvPr/>
        </p:nvSpPr>
        <p:spPr>
          <a:xfrm>
            <a:off x="6635522" y="3539512"/>
            <a:ext cx="1468138" cy="1010681"/>
          </a:xfrm>
          <a:prstGeom prst="rect">
            <a:avLst/>
          </a:prstGeom>
        </p:spPr>
        <p:txBody>
          <a:bodyPr anchor="ctr">
            <a:normAutofit fontScale="92500"/>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r>
              <a:rPr lang="pl-PL" sz="1400" dirty="0" smtClean="0"/>
              <a:t>Łączny </a:t>
            </a:r>
            <a:r>
              <a:rPr lang="pl-PL" sz="1400" b="1" dirty="0" smtClean="0"/>
              <a:t>deficyt</a:t>
            </a:r>
            <a:r>
              <a:rPr lang="pl-PL" sz="1400" dirty="0" smtClean="0"/>
              <a:t> w latach </a:t>
            </a:r>
            <a:br>
              <a:rPr lang="pl-PL" sz="1400" dirty="0" smtClean="0"/>
            </a:br>
            <a:r>
              <a:rPr lang="pl-PL" sz="1400" dirty="0" smtClean="0"/>
              <a:t>2013-2021 </a:t>
            </a:r>
            <a:br>
              <a:rPr lang="pl-PL" sz="1400" dirty="0" smtClean="0"/>
            </a:br>
            <a:r>
              <a:rPr lang="pl-PL" sz="1400" dirty="0" smtClean="0"/>
              <a:t>w kwocie </a:t>
            </a:r>
            <a:br>
              <a:rPr lang="pl-PL" sz="1400" dirty="0" smtClean="0"/>
            </a:br>
            <a:r>
              <a:rPr lang="pl-PL" sz="1400" b="1" dirty="0" smtClean="0"/>
              <a:t>1.168 mln zł</a:t>
            </a:r>
            <a:endParaRPr lang="pl-PL" sz="1000" b="1" dirty="0"/>
          </a:p>
        </p:txBody>
      </p:sp>
      <p:sp>
        <p:nvSpPr>
          <p:cNvPr id="20" name="Nawias klamrowy otwierający 19"/>
          <p:cNvSpPr/>
          <p:nvPr/>
        </p:nvSpPr>
        <p:spPr>
          <a:xfrm>
            <a:off x="8103660" y="1191573"/>
            <a:ext cx="289224" cy="880234"/>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21" name="Tytuł 1"/>
          <p:cNvSpPr txBox="1">
            <a:spLocks/>
          </p:cNvSpPr>
          <p:nvPr/>
        </p:nvSpPr>
        <p:spPr>
          <a:xfrm>
            <a:off x="6674405" y="1166240"/>
            <a:ext cx="1436476" cy="1010681"/>
          </a:xfrm>
          <a:prstGeom prst="rect">
            <a:avLst/>
          </a:prstGeom>
        </p:spPr>
        <p:txBody>
          <a:bodyPr anchor="ctr">
            <a:normAutofit fontScale="92500"/>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r>
              <a:rPr lang="pl-PL" sz="1400" dirty="0" smtClean="0"/>
              <a:t>Łączny </a:t>
            </a:r>
            <a:r>
              <a:rPr lang="pl-PL" sz="1400" b="1" dirty="0" smtClean="0"/>
              <a:t>deficyt</a:t>
            </a:r>
            <a:r>
              <a:rPr lang="pl-PL" sz="1400" dirty="0" smtClean="0"/>
              <a:t> w latach </a:t>
            </a:r>
            <a:br>
              <a:rPr lang="pl-PL" sz="1400" dirty="0" smtClean="0"/>
            </a:br>
            <a:r>
              <a:rPr lang="pl-PL" sz="1400" dirty="0" smtClean="0"/>
              <a:t>2023-2025 </a:t>
            </a:r>
            <a:br>
              <a:rPr lang="pl-PL" sz="1400" dirty="0" smtClean="0"/>
            </a:br>
            <a:r>
              <a:rPr lang="pl-PL" sz="1400" dirty="0" smtClean="0"/>
              <a:t>w kwocie </a:t>
            </a:r>
            <a:br>
              <a:rPr lang="pl-PL" sz="1400" dirty="0" smtClean="0"/>
            </a:br>
            <a:r>
              <a:rPr lang="pl-PL" sz="1400" b="1" dirty="0" smtClean="0"/>
              <a:t>234 mln zł</a:t>
            </a:r>
            <a:endParaRPr lang="pl-PL" sz="1000" b="1" dirty="0"/>
          </a:p>
        </p:txBody>
      </p:sp>
      <p:sp>
        <p:nvSpPr>
          <p:cNvPr id="22" name="Tytuł 1"/>
          <p:cNvSpPr txBox="1">
            <a:spLocks/>
          </p:cNvSpPr>
          <p:nvPr/>
        </p:nvSpPr>
        <p:spPr>
          <a:xfrm>
            <a:off x="9050648" y="958832"/>
            <a:ext cx="986117" cy="207408"/>
          </a:xfrm>
          <a:prstGeom prst="rect">
            <a:avLst/>
          </a:prstGeom>
        </p:spPr>
        <p:txBody>
          <a:bodyPr anchor="ctr">
            <a:normAutofit fontScale="70000" lnSpcReduction="20000"/>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r>
              <a:rPr lang="pl-PL" sz="1400" b="1" dirty="0" smtClean="0">
                <a:solidFill>
                  <a:schemeClr val="accent3">
                    <a:lumMod val="40000"/>
                    <a:lumOff val="60000"/>
                  </a:schemeClr>
                </a:solidFill>
              </a:rPr>
              <a:t>Deficyt</a:t>
            </a:r>
            <a:endParaRPr lang="pl-PL" sz="1000" b="1" dirty="0">
              <a:solidFill>
                <a:schemeClr val="accent3">
                  <a:lumMod val="40000"/>
                  <a:lumOff val="60000"/>
                </a:schemeClr>
              </a:solidFill>
            </a:endParaRPr>
          </a:p>
        </p:txBody>
      </p:sp>
      <p:sp>
        <p:nvSpPr>
          <p:cNvPr id="23" name="Tytuł 1"/>
          <p:cNvSpPr txBox="1">
            <a:spLocks/>
          </p:cNvSpPr>
          <p:nvPr/>
        </p:nvSpPr>
        <p:spPr>
          <a:xfrm>
            <a:off x="9493706" y="958832"/>
            <a:ext cx="986117" cy="207408"/>
          </a:xfrm>
          <a:prstGeom prst="rect">
            <a:avLst/>
          </a:prstGeom>
        </p:spPr>
        <p:txBody>
          <a:bodyPr anchor="ctr">
            <a:normAutofit fontScale="70000" lnSpcReduction="20000"/>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r"/>
            <a:r>
              <a:rPr lang="pl-PL" sz="1400" b="1" dirty="0" smtClean="0">
                <a:solidFill>
                  <a:srgbClr val="92D050"/>
                </a:solidFill>
              </a:rPr>
              <a:t>Nadwyżka</a:t>
            </a:r>
            <a:endParaRPr lang="pl-PL" sz="1000" b="1" dirty="0">
              <a:solidFill>
                <a:srgbClr val="92D050"/>
              </a:solidFill>
            </a:endParaRPr>
          </a:p>
        </p:txBody>
      </p:sp>
    </p:spTree>
    <p:extLst>
      <p:ext uri="{BB962C8B-B14F-4D97-AF65-F5344CB8AC3E}">
        <p14:creationId xmlns:p14="http://schemas.microsoft.com/office/powerpoint/2010/main" val="1402529888"/>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619952"/>
            <a:ext cx="11491546" cy="1325563"/>
          </a:xfrm>
          <a:prstGeom prst="rect">
            <a:avLst/>
          </a:prstGeom>
        </p:spPr>
        <p:txBody>
          <a:bodyPr/>
          <a:lstStyle/>
          <a:p>
            <a:pPr>
              <a:lnSpc>
                <a:spcPct val="114000"/>
              </a:lnSpc>
              <a:spcBef>
                <a:spcPts val="600"/>
              </a:spcBef>
              <a:spcAft>
                <a:spcPts val="600"/>
              </a:spcAft>
              <a:defRPr/>
            </a:pPr>
            <a:r>
              <a:rPr lang="pl-PL" b="1" dirty="0"/>
              <a:t>Projekt zmiany budżetu na 2023 rok</a:t>
            </a:r>
            <a:r>
              <a:rPr lang="pl-PL" altLang="pl-PL" b="1" dirty="0">
                <a:cs typeface="Arial" charset="0"/>
              </a:rPr>
              <a:t/>
            </a:r>
            <a:br>
              <a:rPr lang="pl-PL" altLang="pl-PL" b="1" dirty="0">
                <a:cs typeface="Arial" charset="0"/>
              </a:rPr>
            </a:br>
            <a:r>
              <a:rPr lang="pl-PL" altLang="pl-PL" sz="3200" dirty="0">
                <a:cs typeface="Arial" charset="0"/>
              </a:rPr>
              <a:t>na sesję Rady m.st. Warszawy w dn. </a:t>
            </a:r>
            <a:r>
              <a:rPr lang="pl-PL" altLang="pl-PL" sz="3200" dirty="0" smtClean="0">
                <a:cs typeface="Arial" charset="0"/>
              </a:rPr>
              <a:t>9 marca 2023 </a:t>
            </a:r>
            <a:r>
              <a:rPr lang="pl-PL" altLang="pl-PL" sz="3200" dirty="0">
                <a:cs typeface="Arial" charset="0"/>
              </a:rPr>
              <a:t>r.</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22</a:t>
            </a:fld>
            <a:endParaRPr lang="pl-PL" dirty="0"/>
          </a:p>
        </p:txBody>
      </p:sp>
    </p:spTree>
    <p:extLst>
      <p:ext uri="{BB962C8B-B14F-4D97-AF65-F5344CB8AC3E}">
        <p14:creationId xmlns:p14="http://schemas.microsoft.com/office/powerpoint/2010/main" val="1936331712"/>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23</a:t>
            </a:fld>
            <a:endParaRPr lang="pl-PL" dirty="0"/>
          </a:p>
        </p:txBody>
      </p:sp>
      <p:sp>
        <p:nvSpPr>
          <p:cNvPr id="3" name="Tytuł 2"/>
          <p:cNvSpPr>
            <a:spLocks noGrp="1"/>
          </p:cNvSpPr>
          <p:nvPr>
            <p:ph type="title"/>
          </p:nvPr>
        </p:nvSpPr>
        <p:spPr>
          <a:xfrm>
            <a:off x="498474" y="121763"/>
            <a:ext cx="10008499" cy="742304"/>
          </a:xfrm>
        </p:spPr>
        <p:txBody>
          <a:bodyPr/>
          <a:lstStyle/>
          <a:p>
            <a:pPr algn="ctr">
              <a:spcBef>
                <a:spcPts val="800"/>
              </a:spcBef>
              <a:spcAft>
                <a:spcPts val="800"/>
              </a:spcAft>
            </a:pPr>
            <a:r>
              <a:rPr lang="pl-PL" altLang="pl-PL" sz="2400" b="1" dirty="0">
                <a:latin typeface="+mj-lt"/>
              </a:rPr>
              <a:t>Zmiana głównych parametrów budżetowych w </a:t>
            </a:r>
            <a:r>
              <a:rPr lang="pl-PL" altLang="pl-PL" sz="2400" b="1" dirty="0" smtClean="0">
                <a:latin typeface="+mj-lt"/>
              </a:rPr>
              <a:t>2023 </a:t>
            </a:r>
            <a:r>
              <a:rPr lang="pl-PL" altLang="pl-PL" sz="2400" b="1" dirty="0">
                <a:latin typeface="+mj-lt"/>
              </a:rPr>
              <a:t>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8" name="Tabela 7"/>
          <p:cNvGraphicFramePr>
            <a:graphicFrameLocks noGrp="1"/>
          </p:cNvGraphicFramePr>
          <p:nvPr>
            <p:extLst/>
          </p:nvPr>
        </p:nvGraphicFramePr>
        <p:xfrm>
          <a:off x="2316000" y="1072620"/>
          <a:ext cx="7560000" cy="4985874"/>
        </p:xfrm>
        <a:graphic>
          <a:graphicData uri="http://schemas.openxmlformats.org/drawingml/2006/table">
            <a:tbl>
              <a:tblPr firstRow="1" bandRow="1">
                <a:tableStyleId>{2D5ABB26-0587-4C30-8999-92F81FD0307C}</a:tableStyleId>
              </a:tblPr>
              <a:tblGrid>
                <a:gridCol w="3470218">
                  <a:extLst>
                    <a:ext uri="{9D8B030D-6E8A-4147-A177-3AD203B41FA5}">
                      <a16:colId xmlns:a16="http://schemas.microsoft.com/office/drawing/2014/main" val="20000"/>
                    </a:ext>
                  </a:extLst>
                </a:gridCol>
                <a:gridCol w="1809591">
                  <a:extLst>
                    <a:ext uri="{9D8B030D-6E8A-4147-A177-3AD203B41FA5}">
                      <a16:colId xmlns:a16="http://schemas.microsoft.com/office/drawing/2014/main" val="2530149875"/>
                    </a:ext>
                  </a:extLst>
                </a:gridCol>
                <a:gridCol w="2280191">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Projekt zmiany</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Po zmianie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smtClean="0">
                          <a:latin typeface="+mj-lt"/>
                          <a:cs typeface="Calibri" panose="020F0502020204030204" pitchFamily="34" charset="0"/>
                        </a:rPr>
                        <a:t>w mln zł</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-51,9</a:t>
                      </a: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pl-PL" sz="2800" b="1" dirty="0" smtClean="0">
                          <a:latin typeface="+mj-lt"/>
                        </a:rPr>
                        <a:t>20.196</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+450,0</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24.857</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a:t>
                      </a:r>
                      <a:r>
                        <a:rPr lang="pl-PL" sz="1600" b="0" dirty="0" smtClean="0">
                          <a:latin typeface="+mj-lt"/>
                          <a:cs typeface="Calibri" panose="020F0502020204030204" pitchFamily="34" charset="0"/>
                        </a:rPr>
                        <a:t>z tego:</a:t>
                      </a:r>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+75,3</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20.891</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+374,7</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3.966</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-501,9</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-4.661</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3">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Tree>
    <p:extLst>
      <p:ext uri="{BB962C8B-B14F-4D97-AF65-F5344CB8AC3E}">
        <p14:creationId xmlns:p14="http://schemas.microsoft.com/office/powerpoint/2010/main" val="2018485531"/>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24</a:t>
            </a:fld>
            <a:endParaRPr lang="pl-PL" dirty="0"/>
          </a:p>
        </p:txBody>
      </p:sp>
      <p:sp>
        <p:nvSpPr>
          <p:cNvPr id="3" name="Tytuł 2"/>
          <p:cNvSpPr>
            <a:spLocks noGrp="1"/>
          </p:cNvSpPr>
          <p:nvPr>
            <p:ph type="title"/>
          </p:nvPr>
        </p:nvSpPr>
        <p:spPr>
          <a:xfrm>
            <a:off x="419819" y="66305"/>
            <a:ext cx="9439155" cy="742304"/>
          </a:xfrm>
        </p:spPr>
        <p:txBody>
          <a:bodyPr/>
          <a:lstStyle/>
          <a:p>
            <a:pPr>
              <a:spcBef>
                <a:spcPts val="800"/>
              </a:spcBef>
              <a:spcAft>
                <a:spcPts val="800"/>
              </a:spcAft>
            </a:pPr>
            <a:r>
              <a:rPr lang="pl-PL" altLang="pl-PL" sz="2400" b="1" dirty="0"/>
              <a:t>Zmniejszenie</a:t>
            </a:r>
            <a:r>
              <a:rPr lang="pl-PL" altLang="pl-PL" sz="2400" dirty="0"/>
              <a:t> planu </a:t>
            </a:r>
            <a:r>
              <a:rPr lang="pl-PL" altLang="pl-PL" sz="2400" b="1" dirty="0"/>
              <a:t>dochodów</a:t>
            </a:r>
            <a:r>
              <a:rPr lang="pl-PL" altLang="pl-PL" sz="2400" dirty="0"/>
              <a:t> w </a:t>
            </a:r>
            <a:r>
              <a:rPr lang="pl-PL" altLang="pl-PL" sz="2400" dirty="0" smtClean="0"/>
              <a:t>2023 </a:t>
            </a:r>
            <a:r>
              <a:rPr lang="pl-PL" altLang="pl-PL" sz="2400" dirty="0"/>
              <a:t>r. o </a:t>
            </a:r>
            <a:r>
              <a:rPr lang="pl-PL" altLang="pl-PL" sz="2400" b="1" dirty="0" smtClean="0"/>
              <a:t>51,9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419819" y="1176845"/>
          <a:ext cx="11352362" cy="4840799"/>
        </p:xfrm>
        <a:graphic>
          <a:graphicData uri="http://schemas.openxmlformats.org/drawingml/2006/table">
            <a:tbl>
              <a:tblPr firstRow="1" bandRow="1">
                <a:tableStyleId>{2D5ABB26-0587-4C30-8999-92F81FD0307C}</a:tableStyleId>
              </a:tblPr>
              <a:tblGrid>
                <a:gridCol w="2260112">
                  <a:extLst>
                    <a:ext uri="{9D8B030D-6E8A-4147-A177-3AD203B41FA5}">
                      <a16:colId xmlns:a16="http://schemas.microsoft.com/office/drawing/2014/main" val="20000"/>
                    </a:ext>
                  </a:extLst>
                </a:gridCol>
                <a:gridCol w="9092250">
                  <a:extLst>
                    <a:ext uri="{9D8B030D-6E8A-4147-A177-3AD203B41FA5}">
                      <a16:colId xmlns:a16="http://schemas.microsoft.com/office/drawing/2014/main" val="20001"/>
                    </a:ext>
                  </a:extLst>
                </a:gridCol>
              </a:tblGrid>
              <a:tr h="432000">
                <a:tc>
                  <a:txBody>
                    <a:bodyPr/>
                    <a:lstStyle/>
                    <a:p>
                      <a:pPr algn="r"/>
                      <a:r>
                        <a:rPr lang="pl-PL" sz="2000" b="1" baseline="0" dirty="0" smtClean="0">
                          <a:solidFill>
                            <a:srgbClr val="C00000"/>
                          </a:solidFill>
                          <a:latin typeface="+mj-lt"/>
                          <a:cs typeface="Calibri" panose="020F0502020204030204" pitchFamily="34" charset="0"/>
                        </a:rPr>
                        <a:t>-126.172.710 zł</a:t>
                      </a:r>
                      <a:endParaRPr lang="pl-PL" sz="2000" b="1" dirty="0" smtClean="0">
                        <a:solidFill>
                          <a:srgbClr val="C00000"/>
                        </a:solidFill>
                        <a:latin typeface="+mj-lt"/>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29804"/>
                      </a:schemeClr>
                    </a:solidFill>
                  </a:tcPr>
                </a:tc>
                <a:tc>
                  <a:txBody>
                    <a:bodyPr/>
                    <a:lstStyle/>
                    <a:p>
                      <a:pPr algn="l"/>
                      <a:r>
                        <a:rPr lang="pl-PL" sz="1600" b="1" kern="1200" baseline="0" dirty="0" smtClean="0">
                          <a:solidFill>
                            <a:schemeClr val="tx1"/>
                          </a:solidFill>
                          <a:latin typeface="+mj-lt"/>
                          <a:ea typeface="+mn-ea"/>
                          <a:cs typeface="Calibri" panose="020F0502020204030204" pitchFamily="34" charset="0"/>
                        </a:rPr>
                        <a:t>Część </a:t>
                      </a:r>
                      <a:r>
                        <a:rPr lang="pl-PL" sz="1600" b="1" kern="1200" baseline="0" dirty="0" err="1" smtClean="0">
                          <a:solidFill>
                            <a:schemeClr val="tx1"/>
                          </a:solidFill>
                          <a:latin typeface="+mj-lt"/>
                          <a:ea typeface="+mn-ea"/>
                          <a:cs typeface="Calibri" panose="020F0502020204030204" pitchFamily="34" charset="0"/>
                        </a:rPr>
                        <a:t>ogólnomiejska</a:t>
                      </a:r>
                      <a:r>
                        <a:rPr lang="pl-PL" sz="1600" b="1" kern="1200" baseline="0" dirty="0" smtClean="0">
                          <a:solidFill>
                            <a:schemeClr val="tx1"/>
                          </a:solidFill>
                          <a:latin typeface="+mj-lt"/>
                          <a:ea typeface="+mn-ea"/>
                          <a:cs typeface="Calibri" panose="020F0502020204030204" pitchFamily="34" charset="0"/>
                        </a:rPr>
                        <a:t>, w tym:</a:t>
                      </a:r>
                      <a:endParaRPr lang="pl-PL" sz="1600" b="1" kern="1200" baseline="0" dirty="0">
                        <a:solidFill>
                          <a:schemeClr val="tx1"/>
                        </a:solidFill>
                        <a:latin typeface="+mj-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29804"/>
                      </a:schemeClr>
                    </a:solidFill>
                  </a:tcPr>
                </a:tc>
                <a:extLst>
                  <a:ext uri="{0D108BD9-81ED-4DB2-BD59-A6C34878D82A}">
                    <a16:rowId xmlns:a16="http://schemas.microsoft.com/office/drawing/2014/main" val="10001"/>
                  </a:ext>
                </a:extLst>
              </a:tr>
              <a:tr h="1764000">
                <a:tc>
                  <a:txBody>
                    <a:bodyPr/>
                    <a:lstStyle/>
                    <a:p>
                      <a:pPr algn="r"/>
                      <a:r>
                        <a:rPr lang="pl-PL" sz="1800" b="1" dirty="0" smtClean="0">
                          <a:solidFill>
                            <a:srgbClr val="C00000"/>
                          </a:solidFill>
                          <a:latin typeface="+mj-lt"/>
                          <a:cs typeface="Calibri" panose="020F0502020204030204" pitchFamily="34" charset="0"/>
                        </a:rPr>
                        <a:t>-159.442.008 </a:t>
                      </a:r>
                      <a:r>
                        <a:rPr lang="pl-PL" sz="1800" b="1" baseline="0" dirty="0" smtClean="0">
                          <a:solidFill>
                            <a:srgbClr val="C00000"/>
                          </a:solidFill>
                          <a:latin typeface="+mj-lt"/>
                          <a:cs typeface="Calibri" panose="020F0502020204030204" pitchFamily="34" charset="0"/>
                        </a:rPr>
                        <a:t>zł</a:t>
                      </a:r>
                      <a:br>
                        <a:rPr lang="pl-PL" sz="1800" b="1" baseline="0" dirty="0" smtClean="0">
                          <a:solidFill>
                            <a:srgbClr val="C00000"/>
                          </a:solidFill>
                          <a:latin typeface="+mj-lt"/>
                          <a:cs typeface="Calibri" panose="020F0502020204030204" pitchFamily="34" charset="0"/>
                        </a:rPr>
                      </a:br>
                      <a:r>
                        <a:rPr lang="pl-PL" sz="1400" b="1" baseline="0" dirty="0" smtClean="0">
                          <a:solidFill>
                            <a:srgbClr val="C00000"/>
                          </a:solidFill>
                          <a:latin typeface="+mj-lt"/>
                          <a:cs typeface="Calibri" panose="020F0502020204030204" pitchFamily="34" charset="0"/>
                        </a:rPr>
                        <a:t>(per saldo)</a:t>
                      </a:r>
                      <a:endParaRPr lang="pl-PL" sz="1400" b="1" dirty="0" smtClean="0">
                        <a:solidFill>
                          <a:srgbClr val="C00000"/>
                        </a:solidFill>
                        <a:latin typeface="+mj-lt"/>
                        <a:cs typeface="Calibri" panose="020F0502020204030204" pitchFamily="34" charset="0"/>
                      </a:endParaRP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Plan dochodów pochodzących ze środków UE</a:t>
                      </a:r>
                      <a:r>
                        <a:rPr lang="pl-PL" sz="1400" dirty="0" smtClean="0">
                          <a:effectLst/>
                          <a:latin typeface="+mj-lt"/>
                          <a:ea typeface="Times New Roman" panose="02020603050405020304" pitchFamily="18" charset="0"/>
                        </a:rPr>
                        <a:t>, w tym w związku z realizacją w 2022 r. łącznie </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w kwocie 165.841.220 zł dochodów planowanych na rok 2023, w tym związanych z realizacją projektów pn.: „Budowa II linii metra wraz zakupem taboru - etap III” (106.996.480 zł), „Budowa II linii metra, </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wraz z infrastrukturą towarzyszącą i zakupem taboru - etap II - odcinek 3+3” (25.159.513 zł), „Modernizacja ciągu ulic Marsa - Żołnierska odc. węzeł Marsa granica miasta - etap III” (10.292.606 zł) oraz w związku z przesunięciem środków na lata następne m.in. w zakresie realizacji projektu pn. „Analiza możliwości rozwoju zintegrowanego transportu w Warszawie w oparciu o metro </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i multimodalne węzły przesiadkowe” (7.374.748 zł).</a:t>
                      </a:r>
                      <a:endParaRPr lang="pl-PL" sz="1400" b="0" kern="1200" baseline="0" dirty="0" smtClean="0">
                        <a:solidFill>
                          <a:schemeClr val="tx1"/>
                        </a:solidFill>
                        <a:latin typeface="+mj-lt"/>
                        <a:ea typeface="+mn-ea"/>
                        <a:cs typeface="Calibri" panose="020F0502020204030204" pitchFamily="34" charset="0"/>
                      </a:endParaRP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720000">
                <a:tc>
                  <a:txBody>
                    <a:bodyPr/>
                    <a:lstStyle/>
                    <a:p>
                      <a:pPr algn="r"/>
                      <a:r>
                        <a:rPr lang="pl-PL" sz="1800" b="1" kern="1200" dirty="0" smtClean="0">
                          <a:solidFill>
                            <a:srgbClr val="C00000"/>
                          </a:solidFill>
                          <a:latin typeface="+mj-lt"/>
                          <a:ea typeface="+mn-ea"/>
                          <a:cs typeface="Calibri" panose="020F0502020204030204" pitchFamily="34" charset="0"/>
                        </a:rPr>
                        <a:t>-14.219.500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Środki z Funduszu Narodów Zjednoczonych na rzecz Dzieci – UNICEF </a:t>
                      </a:r>
                      <a:r>
                        <a:rPr lang="pl-PL" sz="1400" dirty="0" smtClean="0">
                          <a:effectLst/>
                          <a:latin typeface="+mj-lt"/>
                          <a:ea typeface="Times New Roman" panose="02020603050405020304" pitchFamily="18" charset="0"/>
                        </a:rPr>
                        <a:t>przeznaczone na pomoc dzieciom z Ukrainy w związku z otrzymaniem w 2022 r. środków w kwocie 14.219.500 zł planowanych</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na 2023 r.</a:t>
                      </a:r>
                      <a:endParaRPr lang="pl-PL" sz="1400" b="0" kern="1200" baseline="0" dirty="0" smtClean="0">
                        <a:solidFill>
                          <a:schemeClr val="tx1"/>
                        </a:solidFill>
                        <a:latin typeface="+mj-lt"/>
                        <a:ea typeface="+mn-ea"/>
                        <a:cs typeface="Calibri" panose="020F0502020204030204" pitchFamily="34" charset="0"/>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133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Calibri" panose="020F0502020204030204" pitchFamily="34" charset="0"/>
                        </a:rPr>
                        <a:t>-1.071.881 zł</a:t>
                      </a:r>
                    </a:p>
                    <a:p>
                      <a:pPr marL="0" marR="0" lvl="0"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rgbClr val="C00000"/>
                          </a:solidFill>
                          <a:latin typeface="+mj-lt"/>
                          <a:ea typeface="+mn-ea"/>
                          <a:cs typeface="Calibri" panose="020F0502020204030204" pitchFamily="34" charset="0"/>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Środki z Funduszu Przeciwdziałania COVID-19</a:t>
                      </a:r>
                      <a:r>
                        <a:rPr lang="pl-PL" sz="1400" dirty="0" smtClean="0">
                          <a:effectLst/>
                          <a:latin typeface="+mj-lt"/>
                          <a:ea typeface="Times New Roman" panose="02020603050405020304" pitchFamily="18" charset="0"/>
                        </a:rPr>
                        <a:t>, z tego zmniejszenie o 5.452.461 zł środków przeznaczonych na realizację wypłat świadczeń dotyczących dodatku węglowego oraz zwiększenie </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o 4.380.580 zł z przeznaczeniem na: wypłatę rekompensat dla przedsiębiorstw energetycznych wytwarzających ciepło (2.500.000 zł), realizację wypłat świadczeń dotyczących refundacji podatku VAT z opłaconych faktur za paliwo gazowe (1.800.000 zł), finansowanie lub dofinansowanie wypłaty dodatku dla gospodarstw domowych (80.580 zł).</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bl>
          </a:graphicData>
        </a:graphic>
      </p:graphicFrame>
      <p:sp>
        <p:nvSpPr>
          <p:cNvPr id="9" name="pole tekstowe 13"/>
          <p:cNvSpPr txBox="1">
            <a:spLocks noChangeArrowheads="1"/>
          </p:cNvSpPr>
          <p:nvPr/>
        </p:nvSpPr>
        <p:spPr bwMode="auto">
          <a:xfrm>
            <a:off x="1775173" y="6393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1600" b="1" dirty="0" smtClean="0">
                <a:latin typeface="+mj-lt"/>
              </a:rPr>
              <a:t> </a:t>
            </a:r>
            <a:r>
              <a:rPr lang="pl-PL" altLang="pl-PL" sz="2400" b="1" dirty="0" smtClean="0">
                <a:solidFill>
                  <a:srgbClr val="C00000"/>
                </a:solidFill>
                <a:latin typeface="+mj-lt"/>
              </a:rPr>
              <a:t>-126,2 </a:t>
            </a:r>
            <a:r>
              <a:rPr lang="pl-PL" altLang="pl-PL" sz="2000" b="1" dirty="0">
                <a:solidFill>
                  <a:srgbClr val="C00000"/>
                </a:solidFill>
                <a:latin typeface="+mj-lt"/>
              </a:rPr>
              <a:t>mln zł</a:t>
            </a:r>
          </a:p>
        </p:txBody>
      </p:sp>
    </p:spTree>
    <p:extLst>
      <p:ext uri="{BB962C8B-B14F-4D97-AF65-F5344CB8AC3E}">
        <p14:creationId xmlns:p14="http://schemas.microsoft.com/office/powerpoint/2010/main" val="1698472695"/>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25</a:t>
            </a:fld>
            <a:endParaRPr lang="pl-PL" dirty="0"/>
          </a:p>
        </p:txBody>
      </p:sp>
      <p:sp>
        <p:nvSpPr>
          <p:cNvPr id="3" name="Tytuł 2"/>
          <p:cNvSpPr>
            <a:spLocks noGrp="1"/>
          </p:cNvSpPr>
          <p:nvPr>
            <p:ph type="title"/>
          </p:nvPr>
        </p:nvSpPr>
        <p:spPr>
          <a:xfrm>
            <a:off x="498475" y="78633"/>
            <a:ext cx="9439155" cy="742304"/>
          </a:xfrm>
        </p:spPr>
        <p:txBody>
          <a:bodyPr/>
          <a:lstStyle/>
          <a:p>
            <a:pPr>
              <a:spcBef>
                <a:spcPts val="800"/>
              </a:spcBef>
              <a:spcAft>
                <a:spcPts val="800"/>
              </a:spcAft>
            </a:pPr>
            <a:r>
              <a:rPr lang="pl-PL" altLang="pl-PL" sz="2400" b="1" dirty="0"/>
              <a:t>Zmniejszenie</a:t>
            </a:r>
            <a:r>
              <a:rPr lang="pl-PL" altLang="pl-PL" sz="2400" dirty="0"/>
              <a:t> planu </a:t>
            </a:r>
            <a:r>
              <a:rPr lang="pl-PL" altLang="pl-PL" sz="2400" b="1" dirty="0"/>
              <a:t>dochodów</a:t>
            </a:r>
            <a:r>
              <a:rPr lang="pl-PL" altLang="pl-PL" sz="2400" dirty="0"/>
              <a:t> w </a:t>
            </a:r>
            <a:r>
              <a:rPr lang="pl-PL" altLang="pl-PL" sz="2400" dirty="0" smtClean="0"/>
              <a:t>2023 </a:t>
            </a:r>
            <a:r>
              <a:rPr lang="pl-PL" altLang="pl-PL" sz="2400" dirty="0"/>
              <a:t>r. o </a:t>
            </a:r>
            <a:r>
              <a:rPr lang="pl-PL" altLang="pl-PL" sz="2400" b="1" dirty="0" smtClean="0"/>
              <a:t>51,9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419819" y="1021569"/>
          <a:ext cx="11352362" cy="5259404"/>
        </p:xfrm>
        <a:graphic>
          <a:graphicData uri="http://schemas.openxmlformats.org/drawingml/2006/table">
            <a:tbl>
              <a:tblPr firstRow="1" bandRow="1">
                <a:tableStyleId>{2D5ABB26-0587-4C30-8999-92F81FD0307C}</a:tableStyleId>
              </a:tblPr>
              <a:tblGrid>
                <a:gridCol w="2260112">
                  <a:extLst>
                    <a:ext uri="{9D8B030D-6E8A-4147-A177-3AD203B41FA5}">
                      <a16:colId xmlns:a16="http://schemas.microsoft.com/office/drawing/2014/main" val="20000"/>
                    </a:ext>
                  </a:extLst>
                </a:gridCol>
                <a:gridCol w="9092250">
                  <a:extLst>
                    <a:ext uri="{9D8B030D-6E8A-4147-A177-3AD203B41FA5}">
                      <a16:colId xmlns:a16="http://schemas.microsoft.com/office/drawing/2014/main" val="20001"/>
                    </a:ext>
                  </a:extLst>
                </a:gridCol>
              </a:tblGrid>
              <a:tr h="393124">
                <a:tc>
                  <a:txBody>
                    <a:bodyPr/>
                    <a:lstStyle/>
                    <a:p>
                      <a:pPr algn="r"/>
                      <a:r>
                        <a:rPr lang="pl-PL" sz="2000" b="1" kern="1200" baseline="0" dirty="0" smtClean="0">
                          <a:solidFill>
                            <a:srgbClr val="C00000"/>
                          </a:solidFill>
                          <a:latin typeface="+mn-lt"/>
                          <a:ea typeface="+mn-ea"/>
                          <a:cs typeface="Calibri" panose="020F0502020204030204" pitchFamily="34" charset="0"/>
                        </a:rPr>
                        <a:t>-126.172.710 zł</a:t>
                      </a:r>
                      <a:endParaRPr lang="pl-PL" sz="2000" b="1" kern="1200" dirty="0" smtClean="0">
                        <a:solidFill>
                          <a:srgbClr val="C00000"/>
                        </a:solidFill>
                        <a:latin typeface="+mn-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29804"/>
                      </a:schemeClr>
                    </a:solidFill>
                  </a:tcPr>
                </a:tc>
                <a:tc>
                  <a:txBody>
                    <a:bodyPr/>
                    <a:lstStyle/>
                    <a:p>
                      <a:pPr algn="l"/>
                      <a:r>
                        <a:rPr lang="pl-PL" sz="1600" b="1" kern="1200" baseline="0" dirty="0" smtClean="0">
                          <a:solidFill>
                            <a:schemeClr val="tx1"/>
                          </a:solidFill>
                          <a:latin typeface="+mj-lt"/>
                          <a:ea typeface="+mn-ea"/>
                          <a:cs typeface="Calibri" panose="020F0502020204030204" pitchFamily="34" charset="0"/>
                        </a:rPr>
                        <a:t>Część </a:t>
                      </a:r>
                      <a:r>
                        <a:rPr lang="pl-PL" sz="1600" b="1" kern="1200" baseline="0" dirty="0" err="1" smtClean="0">
                          <a:solidFill>
                            <a:schemeClr val="tx1"/>
                          </a:solidFill>
                          <a:latin typeface="+mj-lt"/>
                          <a:ea typeface="+mn-ea"/>
                          <a:cs typeface="Calibri" panose="020F0502020204030204" pitchFamily="34" charset="0"/>
                        </a:rPr>
                        <a:t>ogólnomiejska</a:t>
                      </a:r>
                      <a:r>
                        <a:rPr lang="pl-PL" sz="1600" b="1" kern="1200" baseline="0" dirty="0" smtClean="0">
                          <a:solidFill>
                            <a:schemeClr val="tx1"/>
                          </a:solidFill>
                          <a:latin typeface="+mj-lt"/>
                          <a:ea typeface="+mn-ea"/>
                          <a:cs typeface="Calibri" panose="020F0502020204030204" pitchFamily="34" charset="0"/>
                        </a:rPr>
                        <a:t> (ciąg dalszy), w tym:</a:t>
                      </a:r>
                      <a:endParaRPr lang="pl-PL" sz="1600" b="1" kern="1200" baseline="0" dirty="0">
                        <a:solidFill>
                          <a:schemeClr val="tx1"/>
                        </a:solidFill>
                        <a:latin typeface="+mj-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29804"/>
                      </a:schemeClr>
                    </a:solidFill>
                  </a:tcPr>
                </a:tc>
                <a:extLst>
                  <a:ext uri="{0D108BD9-81ED-4DB2-BD59-A6C34878D82A}">
                    <a16:rowId xmlns:a16="http://schemas.microsoft.com/office/drawing/2014/main" val="10001"/>
                  </a:ext>
                </a:extLst>
              </a:tr>
              <a:tr h="757520">
                <a:tc>
                  <a:txBody>
                    <a:bodyPr/>
                    <a:lstStyle/>
                    <a:p>
                      <a:pPr algn="r">
                        <a:lnSpc>
                          <a:spcPct val="105000"/>
                        </a:lnSpc>
                      </a:pPr>
                      <a:r>
                        <a:rPr lang="pl-PL" sz="1800" b="1" dirty="0" smtClean="0">
                          <a:solidFill>
                            <a:srgbClr val="385723"/>
                          </a:solidFill>
                          <a:latin typeface="+mj-lt"/>
                          <a:cs typeface="Calibri" panose="020F0502020204030204" pitchFamily="34" charset="0"/>
                        </a:rPr>
                        <a:t>+15.374.372</a:t>
                      </a:r>
                      <a:r>
                        <a:rPr lang="pl-PL" sz="1800" b="1" baseline="0" dirty="0" smtClean="0">
                          <a:solidFill>
                            <a:srgbClr val="385723"/>
                          </a:solidFill>
                          <a:latin typeface="+mj-lt"/>
                          <a:cs typeface="Calibri" panose="020F0502020204030204" pitchFamily="34" charset="0"/>
                        </a:rPr>
                        <a:t> zł</a:t>
                      </a:r>
                      <a:endParaRPr lang="pl-PL" sz="1800" b="1" dirty="0" smtClean="0">
                        <a:solidFill>
                          <a:srgbClr val="385723"/>
                        </a:solidFill>
                        <a:latin typeface="+mj-lt"/>
                        <a:cs typeface="Calibri" panose="020F0502020204030204" pitchFamily="34" charset="0"/>
                      </a:endParaRP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algn="l">
                        <a:lnSpc>
                          <a:spcPct val="105000"/>
                        </a:lnSpc>
                      </a:pPr>
                      <a:r>
                        <a:rPr lang="pl-PL" sz="1400" b="1" dirty="0" smtClean="0">
                          <a:effectLst/>
                          <a:latin typeface="+mj-lt"/>
                          <a:ea typeface="Times New Roman" panose="02020603050405020304" pitchFamily="18" charset="0"/>
                        </a:rPr>
                        <a:t>Środki odprowadzone przez placówki oświatowe </a:t>
                      </a:r>
                      <a:r>
                        <a:rPr lang="pl-PL" sz="1400" dirty="0" smtClean="0">
                          <a:effectLst/>
                          <a:latin typeface="+mj-lt"/>
                          <a:ea typeface="Times New Roman" panose="02020603050405020304" pitchFamily="18" charset="0"/>
                        </a:rPr>
                        <a:t>na rachunek dochodów budżetowych pozostających na 31.12.2022 r. na wydzielonym rachunku dochodów jednostek budżetowych prowadzących działalność określoną w ustawie Prawo oświatowe.</a:t>
                      </a:r>
                      <a:endParaRPr lang="pl-PL" sz="1400" b="0" kern="1200" baseline="0" dirty="0" smtClean="0">
                        <a:solidFill>
                          <a:schemeClr val="tx1"/>
                        </a:solidFill>
                        <a:latin typeface="+mj-lt"/>
                        <a:ea typeface="+mn-ea"/>
                        <a:cs typeface="Calibri" panose="020F0502020204030204" pitchFamily="34" charset="0"/>
                      </a:endParaRP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535253">
                <a:tc>
                  <a:txBody>
                    <a:bodyPr/>
                    <a:lstStyle/>
                    <a:p>
                      <a:pPr algn="r">
                        <a:lnSpc>
                          <a:spcPct val="105000"/>
                        </a:lnSpc>
                      </a:pPr>
                      <a:r>
                        <a:rPr lang="pl-PL" sz="1800" b="1" dirty="0" smtClean="0">
                          <a:solidFill>
                            <a:srgbClr val="385723"/>
                          </a:solidFill>
                          <a:latin typeface="+mj-lt"/>
                          <a:cs typeface="Calibri" panose="020F0502020204030204" pitchFamily="34" charset="0"/>
                        </a:rPr>
                        <a:t>+11.222.543</a:t>
                      </a:r>
                      <a:r>
                        <a:rPr lang="pl-PL" sz="1800" b="1" baseline="0" dirty="0" smtClean="0">
                          <a:solidFill>
                            <a:srgbClr val="385723"/>
                          </a:solidFill>
                          <a:latin typeface="+mj-lt"/>
                          <a:cs typeface="Calibri" panose="020F0502020204030204" pitchFamily="34" charset="0"/>
                        </a:rPr>
                        <a:t> zł</a:t>
                      </a:r>
                      <a:endParaRPr lang="pl-PL" sz="1800" b="1" dirty="0" smtClean="0">
                        <a:solidFill>
                          <a:srgbClr val="385723"/>
                        </a:solidFill>
                        <a:latin typeface="+mj-lt"/>
                        <a:cs typeface="Calibri" panose="020F0502020204030204" pitchFamily="34" charset="0"/>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05000"/>
                        </a:lnSpc>
                      </a:pPr>
                      <a:r>
                        <a:rPr lang="pl-PL" sz="1400" b="1" dirty="0" smtClean="0">
                          <a:effectLst/>
                          <a:latin typeface="+mj-lt"/>
                          <a:ea typeface="Times New Roman" panose="02020603050405020304" pitchFamily="18" charset="0"/>
                        </a:rPr>
                        <a:t>Środki z Rządowego Programu Rozwoju Dróg</a:t>
                      </a:r>
                      <a:r>
                        <a:rPr lang="pl-PL" sz="1400" b="0" dirty="0" smtClean="0">
                          <a:effectLst/>
                          <a:latin typeface="+mj-lt"/>
                          <a:ea typeface="Times New Roman" panose="02020603050405020304" pitchFamily="18" charset="0"/>
                        </a:rPr>
                        <a:t> </a:t>
                      </a:r>
                      <a:r>
                        <a:rPr lang="pl-PL" sz="1400" dirty="0" smtClean="0">
                          <a:effectLst/>
                          <a:latin typeface="+mj-lt"/>
                          <a:ea typeface="Times New Roman" panose="02020603050405020304" pitchFamily="18" charset="0"/>
                        </a:rPr>
                        <a:t>z przeznaczeniem na realizację zadania inwestycyjnego pn. „Dostępna Trasa Łazienkowska - etap I”.</a:t>
                      </a:r>
                      <a:endParaRPr lang="pl-PL" sz="1400" b="0" kern="1200" baseline="0" dirty="0" smtClean="0">
                        <a:solidFill>
                          <a:schemeClr val="tx1"/>
                        </a:solidFill>
                        <a:latin typeface="+mj-lt"/>
                        <a:ea typeface="+mn-ea"/>
                        <a:cs typeface="Calibri" panose="020F0502020204030204" pitchFamily="34" charset="0"/>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1628066">
                <a:tc>
                  <a:txBody>
                    <a:bodyPr/>
                    <a:lstStyle/>
                    <a:p>
                      <a:pPr algn="r">
                        <a:lnSpc>
                          <a:spcPct val="105000"/>
                        </a:lnSpc>
                      </a:pPr>
                      <a:r>
                        <a:rPr lang="pl-PL" sz="1800" b="1" dirty="0" smtClean="0">
                          <a:solidFill>
                            <a:srgbClr val="385723"/>
                          </a:solidFill>
                          <a:latin typeface="+mj-lt"/>
                          <a:cs typeface="Calibri" panose="020F0502020204030204" pitchFamily="34" charset="0"/>
                        </a:rPr>
                        <a:t>+5</a:t>
                      </a:r>
                      <a:r>
                        <a:rPr lang="pl-PL" sz="1800" b="1" kern="1200" baseline="0" dirty="0" smtClean="0">
                          <a:solidFill>
                            <a:srgbClr val="385723"/>
                          </a:solidFill>
                          <a:latin typeface="+mj-lt"/>
                          <a:ea typeface="+mn-ea"/>
                          <a:cs typeface="Calibri" panose="020F0502020204030204" pitchFamily="34" charset="0"/>
                        </a:rPr>
                        <a:t>.601.783 </a:t>
                      </a:r>
                      <a:r>
                        <a:rPr lang="pl-PL" sz="1800" b="1" baseline="0" dirty="0" smtClean="0">
                          <a:solidFill>
                            <a:srgbClr val="385723"/>
                          </a:solidFill>
                          <a:latin typeface="+mj-lt"/>
                          <a:cs typeface="Calibri" panose="020F0502020204030204" pitchFamily="34" charset="0"/>
                        </a:rPr>
                        <a:t>zł</a:t>
                      </a:r>
                      <a:endParaRPr lang="pl-PL" sz="1800" b="1" dirty="0" smtClean="0">
                        <a:solidFill>
                          <a:srgbClr val="385723"/>
                        </a:solidFill>
                        <a:latin typeface="+mj-lt"/>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05000"/>
                        </a:lnSpc>
                      </a:pPr>
                      <a:r>
                        <a:rPr lang="pl-PL" sz="1400" b="1" dirty="0" smtClean="0">
                          <a:effectLst/>
                          <a:latin typeface="+mj-lt"/>
                          <a:ea typeface="Times New Roman" panose="02020603050405020304" pitchFamily="18" charset="0"/>
                        </a:rPr>
                        <a:t>Środki finansowe pochodzące z budżetu Województwa Mazowieckiego</a:t>
                      </a:r>
                      <a:r>
                        <a:rPr lang="pl-PL" sz="1400" dirty="0" smtClean="0">
                          <a:effectLst/>
                          <a:latin typeface="+mj-lt"/>
                          <a:ea typeface="Times New Roman" panose="02020603050405020304" pitchFamily="18" charset="0"/>
                        </a:rPr>
                        <a:t>, w tym przeznaczone na dofinansowanie realizacji zadań w ramach Instrumentu Wsparcia Zadań Ważnych dla Równomiernego Rozwoju Województwa Mazowieckiego m.in.: „Modernizacja Parku M. Skłodowskiej-Curie”(1.600.000 zł), „Modernizacja budynków Szkoły Podstawowej nr 336, przy ul. Małcużyńskiego i ul. Na uboczu 9” (1.000.000 zł), „Budowa Parku R. Kozłowskiego” (700.000 zł), „Dostosowanie budynku przy ul. Żytniej 40 do potrzeb funkcjonowania w nim 2 placówek: Szkoły Podstawowej nr 166 i filii Szkoły Podstawowej Specjalnej nr 147” (500.000 zł), „Budowa "Parku Polskich Wynalazców"” (500.000 zł).</a:t>
                      </a:r>
                      <a:endParaRPr lang="pl-PL" sz="1400" b="0" kern="1200" baseline="0" dirty="0" smtClean="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757520">
                <a:tc>
                  <a:txBody>
                    <a:bodyPr/>
                    <a:lstStyle/>
                    <a:p>
                      <a:pPr algn="r">
                        <a:lnSpc>
                          <a:spcPct val="105000"/>
                        </a:lnSpc>
                      </a:pPr>
                      <a:r>
                        <a:rPr lang="pl-PL" sz="1800" b="1" dirty="0" smtClean="0">
                          <a:solidFill>
                            <a:srgbClr val="385723"/>
                          </a:solidFill>
                          <a:latin typeface="+mj-lt"/>
                          <a:cs typeface="Calibri" panose="020F0502020204030204" pitchFamily="34" charset="0"/>
                        </a:rPr>
                        <a:t>+3.563.083</a:t>
                      </a:r>
                      <a:r>
                        <a:rPr lang="pl-PL" sz="1800" b="1" baseline="0" dirty="0" smtClean="0">
                          <a:solidFill>
                            <a:srgbClr val="385723"/>
                          </a:solidFill>
                          <a:latin typeface="+mj-lt"/>
                          <a:cs typeface="Calibri" panose="020F0502020204030204" pitchFamily="34" charset="0"/>
                        </a:rPr>
                        <a:t> zł</a:t>
                      </a:r>
                      <a:endParaRPr lang="pl-PL" sz="1800" b="1" dirty="0" smtClean="0">
                        <a:solidFill>
                          <a:srgbClr val="385723"/>
                        </a:solidFill>
                        <a:latin typeface="+mj-lt"/>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05000"/>
                        </a:lnSpc>
                      </a:pPr>
                      <a:r>
                        <a:rPr lang="pl-PL" sz="1400" b="1" kern="1200" baseline="0" dirty="0" smtClean="0">
                          <a:solidFill>
                            <a:schemeClr val="tx1"/>
                          </a:solidFill>
                          <a:latin typeface="+mj-lt"/>
                          <a:ea typeface="+mn-ea"/>
                          <a:cs typeface="Calibri" panose="020F0502020204030204" pitchFamily="34" charset="0"/>
                        </a:rPr>
                        <a:t>Środki z Funduszu Pomocy</a:t>
                      </a:r>
                      <a:r>
                        <a:rPr lang="pl-PL" sz="1400" b="0" kern="1200" baseline="0" dirty="0" smtClean="0">
                          <a:solidFill>
                            <a:schemeClr val="tx1"/>
                          </a:solidFill>
                          <a:latin typeface="+mj-lt"/>
                          <a:ea typeface="+mn-ea"/>
                          <a:cs typeface="Calibri" panose="020F0502020204030204" pitchFamily="34" charset="0"/>
                        </a:rPr>
                        <a:t> z przeznaczeniem na kształcenie uczniów będących obywatelami Ukrainy.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921122842"/>
                  </a:ext>
                </a:extLst>
              </a:tr>
              <a:tr h="757520">
                <a:tc>
                  <a:txBody>
                    <a:bodyPr/>
                    <a:lstStyle/>
                    <a:p>
                      <a:pPr algn="r">
                        <a:lnSpc>
                          <a:spcPct val="105000"/>
                        </a:lnSpc>
                      </a:pPr>
                      <a:r>
                        <a:rPr lang="pl-PL" sz="1800" b="1" dirty="0" smtClean="0">
                          <a:solidFill>
                            <a:srgbClr val="385723"/>
                          </a:solidFill>
                          <a:latin typeface="+mj-lt"/>
                          <a:cs typeface="Calibri" panose="020F0502020204030204" pitchFamily="34" charset="0"/>
                        </a:rPr>
                        <a:t>+3</a:t>
                      </a:r>
                      <a:r>
                        <a:rPr lang="pl-PL" sz="1800" b="1" kern="1200" baseline="0" dirty="0" smtClean="0">
                          <a:solidFill>
                            <a:srgbClr val="385723"/>
                          </a:solidFill>
                          <a:latin typeface="+mj-lt"/>
                          <a:ea typeface="+mn-ea"/>
                          <a:cs typeface="Calibri" panose="020F0502020204030204" pitchFamily="34" charset="0"/>
                        </a:rPr>
                        <a:t>.179.673 </a:t>
                      </a:r>
                      <a:r>
                        <a:rPr lang="pl-PL" sz="1800" b="1" baseline="0" dirty="0" smtClean="0">
                          <a:solidFill>
                            <a:srgbClr val="385723"/>
                          </a:solidFill>
                          <a:latin typeface="+mj-lt"/>
                          <a:cs typeface="Calibri" panose="020F0502020204030204" pitchFamily="34" charset="0"/>
                        </a:rPr>
                        <a:t>zł</a:t>
                      </a:r>
                      <a:endParaRPr lang="pl-PL" sz="1800" b="1" dirty="0" smtClean="0">
                        <a:solidFill>
                          <a:srgbClr val="385723"/>
                        </a:solidFill>
                        <a:latin typeface="+mj-lt"/>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05000"/>
                        </a:lnSpc>
                      </a:pPr>
                      <a:r>
                        <a:rPr lang="pl-PL" sz="1400" b="1" kern="1200" baseline="0" dirty="0" smtClean="0">
                          <a:solidFill>
                            <a:schemeClr val="tx1"/>
                          </a:solidFill>
                          <a:latin typeface="+mj-lt"/>
                          <a:ea typeface="+mn-ea"/>
                          <a:cs typeface="Calibri" panose="020F0502020204030204" pitchFamily="34" charset="0"/>
                        </a:rPr>
                        <a:t>Środki z </a:t>
                      </a:r>
                      <a:r>
                        <a:rPr lang="pl-PL" sz="1400" b="1" dirty="0" smtClean="0">
                          <a:effectLst/>
                          <a:latin typeface="+mj-lt"/>
                          <a:ea typeface="Times New Roman" panose="02020603050405020304" pitchFamily="18" charset="0"/>
                        </a:rPr>
                        <a:t>Funduszu Termomodernizacji i Remontów</a:t>
                      </a:r>
                      <a:r>
                        <a:rPr lang="pl-PL" sz="1400" dirty="0" smtClean="0">
                          <a:effectLst/>
                          <a:latin typeface="+mj-lt"/>
                          <a:ea typeface="Times New Roman" panose="02020603050405020304" pitchFamily="18" charset="0"/>
                        </a:rPr>
                        <a:t> z przeznaczeniem na realizację zadania niskoemisyjnego z Programu STOP SMOG pn. „Likwidacja kopciuchów i termomodernizacja budynków jednorodzinnych należących do najuboższych warszawiaków”.</a:t>
                      </a:r>
                      <a:endParaRPr lang="pl-PL" sz="1400" b="0" kern="1200" baseline="0" dirty="0" smtClean="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23833876"/>
                  </a:ext>
                </a:extLst>
              </a:tr>
              <a:tr h="376492">
                <a:tc>
                  <a:txBody>
                    <a:bodyPr/>
                    <a:lstStyle/>
                    <a:p>
                      <a:pPr algn="r">
                        <a:lnSpc>
                          <a:spcPct val="105000"/>
                        </a:lnSpc>
                      </a:pPr>
                      <a:endParaRPr lang="pl-PL" sz="1800" b="1" dirty="0" smtClean="0">
                        <a:solidFill>
                          <a:srgbClr val="385723"/>
                        </a:solidFill>
                        <a:latin typeface="+mj-lt"/>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05000"/>
                        </a:lnSpc>
                      </a:pPr>
                      <a:endParaRPr lang="pl-PL" sz="1400" b="0" kern="1200" baseline="0" dirty="0" smtClean="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79313084"/>
                  </a:ext>
                </a:extLst>
              </a:tr>
            </a:tbl>
          </a:graphicData>
        </a:graphic>
      </p:graphicFrame>
      <p:sp>
        <p:nvSpPr>
          <p:cNvPr id="9" name="pole tekstowe 13"/>
          <p:cNvSpPr txBox="1">
            <a:spLocks noChangeArrowheads="1"/>
          </p:cNvSpPr>
          <p:nvPr/>
        </p:nvSpPr>
        <p:spPr bwMode="auto">
          <a:xfrm>
            <a:off x="1775173" y="561692"/>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1600" b="1" dirty="0" smtClean="0">
                <a:latin typeface="+mj-lt"/>
              </a:rPr>
              <a:t> </a:t>
            </a:r>
            <a:r>
              <a:rPr lang="pl-PL" altLang="pl-PL" sz="2400" b="1" dirty="0" smtClean="0">
                <a:solidFill>
                  <a:srgbClr val="C00000"/>
                </a:solidFill>
                <a:latin typeface="+mj-lt"/>
              </a:rPr>
              <a:t>-126,2 </a:t>
            </a:r>
            <a:r>
              <a:rPr lang="pl-PL" altLang="pl-PL" sz="2000" b="1" dirty="0">
                <a:solidFill>
                  <a:srgbClr val="C00000"/>
                </a:solidFill>
                <a:latin typeface="+mj-lt"/>
              </a:rPr>
              <a:t>mln </a:t>
            </a:r>
            <a:r>
              <a:rPr lang="pl-PL" altLang="pl-PL" sz="2000" b="1" dirty="0" smtClean="0">
                <a:solidFill>
                  <a:srgbClr val="C00000"/>
                </a:solidFill>
                <a:latin typeface="+mj-lt"/>
              </a:rPr>
              <a:t>zł</a:t>
            </a:r>
            <a:endParaRPr lang="pl-PL" altLang="pl-PL" sz="1600" b="1" dirty="0">
              <a:latin typeface="+mj-lt"/>
            </a:endParaRPr>
          </a:p>
        </p:txBody>
      </p:sp>
    </p:spTree>
    <p:extLst>
      <p:ext uri="{BB962C8B-B14F-4D97-AF65-F5344CB8AC3E}">
        <p14:creationId xmlns:p14="http://schemas.microsoft.com/office/powerpoint/2010/main" val="3706404390"/>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26</a:t>
            </a:fld>
            <a:endParaRPr lang="pl-PL" dirty="0"/>
          </a:p>
        </p:txBody>
      </p:sp>
      <p:sp>
        <p:nvSpPr>
          <p:cNvPr id="3" name="Tytuł 2"/>
          <p:cNvSpPr>
            <a:spLocks noGrp="1"/>
          </p:cNvSpPr>
          <p:nvPr>
            <p:ph type="title"/>
          </p:nvPr>
        </p:nvSpPr>
        <p:spPr>
          <a:xfrm>
            <a:off x="498475" y="121763"/>
            <a:ext cx="9439155" cy="742304"/>
          </a:xfrm>
        </p:spPr>
        <p:txBody>
          <a:bodyPr/>
          <a:lstStyle/>
          <a:p>
            <a:pPr>
              <a:spcBef>
                <a:spcPts val="800"/>
              </a:spcBef>
              <a:spcAft>
                <a:spcPts val="800"/>
              </a:spcAft>
            </a:pPr>
            <a:r>
              <a:rPr lang="pl-PL" altLang="pl-PL" sz="2400" b="1" dirty="0"/>
              <a:t>Zmniejszenie</a:t>
            </a:r>
            <a:r>
              <a:rPr lang="pl-PL" altLang="pl-PL" sz="2400" dirty="0"/>
              <a:t> planu </a:t>
            </a:r>
            <a:r>
              <a:rPr lang="pl-PL" altLang="pl-PL" sz="2400" b="1" dirty="0"/>
              <a:t>dochodów</a:t>
            </a:r>
            <a:r>
              <a:rPr lang="pl-PL" altLang="pl-PL" sz="2400" dirty="0"/>
              <a:t> w </a:t>
            </a:r>
            <a:r>
              <a:rPr lang="pl-PL" altLang="pl-PL" sz="2400" dirty="0" smtClean="0"/>
              <a:t>2023 </a:t>
            </a:r>
            <a:r>
              <a:rPr lang="pl-PL" altLang="pl-PL" sz="2400" dirty="0"/>
              <a:t>r. o </a:t>
            </a:r>
            <a:r>
              <a:rPr lang="pl-PL" altLang="pl-PL" sz="2400" b="1" dirty="0" smtClean="0"/>
              <a:t>51,9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6393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+74,3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nvPr>
        </p:nvGraphicFramePr>
        <p:xfrm>
          <a:off x="426000" y="1167802"/>
          <a:ext cx="11340000" cy="4553245"/>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0">
                <a:tc>
                  <a:txBody>
                    <a:bodyPr/>
                    <a:lstStyle/>
                    <a:p>
                      <a:pPr algn="r"/>
                      <a:r>
                        <a:rPr lang="pl-PL" sz="2000" b="1" baseline="0" dirty="0" smtClean="0">
                          <a:solidFill>
                            <a:srgbClr val="385723"/>
                          </a:solidFill>
                        </a:rPr>
                        <a:t>+74.260.042</a:t>
                      </a:r>
                      <a:r>
                        <a:rPr lang="pl-PL" sz="1600" b="1" baseline="0" dirty="0" smtClean="0">
                          <a:solidFill>
                            <a:srgbClr val="385723"/>
                          </a:solidFill>
                        </a:rPr>
                        <a:t> </a:t>
                      </a:r>
                      <a:r>
                        <a:rPr lang="pl-PL" sz="2000" b="1" baseline="0" dirty="0" smtClean="0">
                          <a:solidFill>
                            <a:srgbClr val="385723"/>
                          </a:solidFill>
                        </a:rPr>
                        <a:t>zł</a:t>
                      </a:r>
                      <a:endParaRPr lang="pl-PL" sz="2000" b="1" dirty="0" smtClean="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tc>
                  <a:txBody>
                    <a:bodyPr/>
                    <a:lstStyle/>
                    <a:p>
                      <a:pPr algn="l"/>
                      <a:r>
                        <a:rPr lang="pl-PL" sz="1600" b="1" kern="1200" baseline="0" dirty="0" smtClean="0">
                          <a:solidFill>
                            <a:schemeClr val="tx1"/>
                          </a:solidFill>
                          <a:latin typeface="+mn-lt"/>
                          <a:ea typeface="+mn-ea"/>
                          <a:cs typeface="+mn-cs"/>
                        </a:rPr>
                        <a:t>Część dzielnicowa, w tym:</a:t>
                      </a:r>
                      <a:endParaRPr lang="pl-PL" sz="1600" b="1" kern="1200" baseline="0" dirty="0">
                        <a:solidFill>
                          <a:schemeClr val="tx1"/>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extLst>
                  <a:ext uri="{0D108BD9-81ED-4DB2-BD59-A6C34878D82A}">
                    <a16:rowId xmlns:a16="http://schemas.microsoft.com/office/drawing/2014/main" val="10001"/>
                  </a:ext>
                </a:extLst>
              </a:tr>
              <a:tr h="1116000">
                <a:tc>
                  <a:txBody>
                    <a:bodyPr/>
                    <a:lstStyle/>
                    <a:p>
                      <a:pPr algn="r"/>
                      <a:r>
                        <a:rPr lang="pl-PL" sz="1800" b="1" dirty="0" smtClean="0">
                          <a:solidFill>
                            <a:srgbClr val="385723"/>
                          </a:solidFill>
                        </a:rPr>
                        <a:t>+16.789.559 </a:t>
                      </a:r>
                      <a:r>
                        <a:rPr lang="pl-PL" sz="1800" b="1" baseline="0" dirty="0" smtClean="0">
                          <a:solidFill>
                            <a:srgbClr val="385723"/>
                          </a:solidFill>
                        </a:rPr>
                        <a:t>zł</a:t>
                      </a:r>
                      <a:endParaRPr lang="pl-PL" sz="1800" b="1" dirty="0" smtClean="0">
                        <a:solidFill>
                          <a:srgbClr val="385723"/>
                        </a:solidFill>
                      </a:endParaRP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Dz. Wola</a:t>
                      </a:r>
                      <a:r>
                        <a:rPr lang="pl-PL" sz="1400" b="0" kern="1200" baseline="0" dirty="0" smtClean="0">
                          <a:solidFill>
                            <a:schemeClr val="tx1"/>
                          </a:solidFill>
                          <a:latin typeface="+mj-lt"/>
                          <a:ea typeface="+mn-ea"/>
                          <a:cs typeface="+mn-cs"/>
                        </a:rPr>
                        <a:t>, planowane zbycie części nieruchomości położonej przy ul. Pańskiej 81/83 (15.452.988 zł) z jednoczesnym zwiększeniem środków na nabycie naniesień oraz z tytułu środków od inwestorów prywatnych na wypłatę odszkodowań za grunty zajęte pod inwestycje drogowe – ul. 1 KDD - ul. </a:t>
                      </a:r>
                      <a:r>
                        <a:rPr lang="pl-PL" sz="1400" b="0" kern="1200" baseline="0" dirty="0" err="1" smtClean="0">
                          <a:solidFill>
                            <a:schemeClr val="tx1"/>
                          </a:solidFill>
                          <a:latin typeface="+mj-lt"/>
                          <a:ea typeface="+mn-ea"/>
                          <a:cs typeface="+mn-cs"/>
                        </a:rPr>
                        <a:t>Słodowiecka</a:t>
                      </a:r>
                      <a:r>
                        <a:rPr lang="pl-PL" sz="1400" b="0" kern="1200" baseline="0" dirty="0" smtClean="0">
                          <a:solidFill>
                            <a:schemeClr val="tx1"/>
                          </a:solidFill>
                          <a:latin typeface="+mj-lt"/>
                          <a:ea typeface="+mn-ea"/>
                          <a:cs typeface="+mn-cs"/>
                        </a:rPr>
                        <a:t> i ul. Przasnyska (1.336.611 zł).</a:t>
                      </a: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algn="r"/>
                      <a:r>
                        <a:rPr lang="pl-PL" sz="1800" b="1" kern="1200" dirty="0" smtClean="0">
                          <a:solidFill>
                            <a:srgbClr val="385723"/>
                          </a:solidFill>
                          <a:effectLst/>
                          <a:latin typeface="+mn-lt"/>
                          <a:ea typeface="+mn-ea"/>
                          <a:cs typeface="+mn-cs"/>
                        </a:rPr>
                        <a:t>+13.451.428</a:t>
                      </a:r>
                      <a:r>
                        <a:rPr lang="pl-PL" sz="1800" b="1" kern="1200" baseline="0" dirty="0" smtClean="0">
                          <a:solidFill>
                            <a:srgbClr val="385723"/>
                          </a:solidFill>
                          <a:latin typeface="+mn-lt"/>
                          <a:ea typeface="+mn-ea"/>
                          <a:cs typeface="+mn-cs"/>
                        </a:rPr>
                        <a:t> </a:t>
                      </a:r>
                      <a:r>
                        <a:rPr lang="pl-PL" sz="1800" b="1" kern="1200" dirty="0" smtClean="0">
                          <a:solidFill>
                            <a:srgbClr val="385723"/>
                          </a:solidFill>
                          <a:latin typeface="+mn-lt"/>
                          <a:ea typeface="+mn-ea"/>
                          <a:cs typeface="+mn-cs"/>
                        </a:rPr>
                        <a:t>zł</a:t>
                      </a:r>
                      <a:endParaRPr lang="pl-PL" sz="1800" b="1" dirty="0" smtClean="0">
                        <a:solidFill>
                          <a:srgbClr val="385723"/>
                        </a:solidFill>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mn-cs"/>
                        </a:rPr>
                        <a:t>Dz. Śródmieście</a:t>
                      </a:r>
                      <a:r>
                        <a:rPr lang="pl-PL" sz="1400" b="0" kern="1200" baseline="0" dirty="0" smtClean="0">
                          <a:solidFill>
                            <a:schemeClr val="tx1"/>
                          </a:solidFill>
                          <a:latin typeface="+mj-lt"/>
                          <a:ea typeface="+mn-ea"/>
                          <a:cs typeface="+mn-cs"/>
                        </a:rPr>
                        <a:t>, </a:t>
                      </a:r>
                      <a:r>
                        <a:rPr lang="pl-PL" sz="1400" dirty="0" smtClean="0">
                          <a:effectLst/>
                          <a:latin typeface="+mj-lt"/>
                          <a:ea typeface="Times New Roman" panose="02020603050405020304" pitchFamily="18" charset="0"/>
                        </a:rPr>
                        <a:t>wpływy z czynszu za mieszkania komunalne (5.500.000 zł), dochody ze zrealizowanej sprzedaży części nieruchomości gruntowej położonej przy ul. Marszałkowskiej 41 (4.951.428 zł), wpływy z najmu lokali użytkowych (3.000.000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+6.875.000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mn-cs"/>
                        </a:rPr>
                        <a:t>Dz. Praga-Południe</a:t>
                      </a:r>
                      <a:r>
                        <a:rPr lang="pl-PL" sz="1400" b="0" kern="1200" baseline="0" dirty="0" smtClean="0">
                          <a:solidFill>
                            <a:schemeClr val="tx1"/>
                          </a:solidFill>
                          <a:latin typeface="+mj-lt"/>
                          <a:ea typeface="+mn-ea"/>
                          <a:cs typeface="+mn-cs"/>
                        </a:rPr>
                        <a:t>, zwrot odpłatności za media (2.600.000 zł) oraz wpływ z: najmu lokali użytkowych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i garaży (1.665.000 zł), czynsz za mieszkania komunalne (1.550.000 zł), różne dochody i rozliczenia z lat ubiegłych (1.060.000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+5.475.000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mn-cs"/>
                        </a:rPr>
                        <a:t>Dz. Bielany</a:t>
                      </a:r>
                      <a:r>
                        <a:rPr lang="pl-PL" sz="1400" b="0" kern="1200" baseline="0" dirty="0" smtClean="0">
                          <a:solidFill>
                            <a:schemeClr val="tx1"/>
                          </a:solidFill>
                          <a:latin typeface="+mj-lt"/>
                          <a:ea typeface="+mn-ea"/>
                          <a:cs typeface="+mn-cs"/>
                        </a:rPr>
                        <a:t>, zwrot odpłatności za media (3.163.000 zł) oraz dochody z najmu i dzierżawy mienia (2.307.000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7609941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+5.098.528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mn-cs"/>
                        </a:rPr>
                        <a:t>Dz. Mokotów</a:t>
                      </a:r>
                      <a:r>
                        <a:rPr lang="pl-PL" sz="1400" b="0" kern="1200" baseline="0" dirty="0" smtClean="0">
                          <a:solidFill>
                            <a:schemeClr val="tx1"/>
                          </a:solidFill>
                          <a:latin typeface="+mj-lt"/>
                          <a:ea typeface="+mn-ea"/>
                          <a:cs typeface="+mn-cs"/>
                        </a:rPr>
                        <a:t>, wpływy z czynszu za mieszkania komunalne (3.500.000 zł), środki od inwestorów prywatnych na wypłatę odszkodowań za grunty zajęte pod inwestycje drogowe (898.528 zł), wpływy</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z najmu lokali użytkowych i garaży (700.000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290018703"/>
                  </a:ext>
                </a:extLst>
              </a:tr>
            </a:tbl>
          </a:graphicData>
        </a:graphic>
      </p:graphicFrame>
    </p:spTree>
    <p:extLst>
      <p:ext uri="{BB962C8B-B14F-4D97-AF65-F5344CB8AC3E}">
        <p14:creationId xmlns:p14="http://schemas.microsoft.com/office/powerpoint/2010/main" val="4094670407"/>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27</a:t>
            </a:fld>
            <a:endParaRPr lang="pl-PL" dirty="0"/>
          </a:p>
        </p:txBody>
      </p:sp>
      <p:sp>
        <p:nvSpPr>
          <p:cNvPr id="3" name="Tytuł 2"/>
          <p:cNvSpPr>
            <a:spLocks noGrp="1"/>
          </p:cNvSpPr>
          <p:nvPr>
            <p:ph type="title"/>
          </p:nvPr>
        </p:nvSpPr>
        <p:spPr>
          <a:xfrm>
            <a:off x="498475" y="121763"/>
            <a:ext cx="9439155" cy="742304"/>
          </a:xfrm>
        </p:spPr>
        <p:txBody>
          <a:bodyPr/>
          <a:lstStyle/>
          <a:p>
            <a:pPr>
              <a:spcBef>
                <a:spcPts val="800"/>
              </a:spcBef>
              <a:spcAft>
                <a:spcPts val="800"/>
              </a:spcAft>
            </a:pPr>
            <a:r>
              <a:rPr lang="pl-PL" altLang="pl-PL" sz="2400" b="1" dirty="0"/>
              <a:t>Zmniejszenie</a:t>
            </a:r>
            <a:r>
              <a:rPr lang="pl-PL" altLang="pl-PL" sz="2400" dirty="0"/>
              <a:t> planu </a:t>
            </a:r>
            <a:r>
              <a:rPr lang="pl-PL" altLang="pl-PL" sz="2400" b="1" dirty="0"/>
              <a:t>dochodów</a:t>
            </a:r>
            <a:r>
              <a:rPr lang="pl-PL" altLang="pl-PL" sz="2400" dirty="0"/>
              <a:t> w </a:t>
            </a:r>
            <a:r>
              <a:rPr lang="pl-PL" altLang="pl-PL" sz="2400" dirty="0" smtClean="0"/>
              <a:t>2023 </a:t>
            </a:r>
            <a:r>
              <a:rPr lang="pl-PL" altLang="pl-PL" sz="2400" dirty="0"/>
              <a:t>r. o </a:t>
            </a:r>
            <a:r>
              <a:rPr lang="pl-PL" altLang="pl-PL" sz="2400" b="1" dirty="0" smtClean="0"/>
              <a:t>51,9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6393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+74,3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nvPr>
        </p:nvGraphicFramePr>
        <p:xfrm>
          <a:off x="426000" y="1159178"/>
          <a:ext cx="11340000" cy="4922502"/>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0">
                <a:tc>
                  <a:txBody>
                    <a:bodyPr/>
                    <a:lstStyle/>
                    <a:p>
                      <a:pPr algn="r"/>
                      <a:r>
                        <a:rPr lang="pl-PL" sz="2000" b="1" baseline="0" dirty="0" smtClean="0">
                          <a:solidFill>
                            <a:srgbClr val="385723"/>
                          </a:solidFill>
                          <a:latin typeface="+mj-lt"/>
                        </a:rPr>
                        <a:t>+74.260.042</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tc>
                  <a:txBody>
                    <a:bodyPr/>
                    <a:lstStyle/>
                    <a:p>
                      <a:pPr algn="l"/>
                      <a:r>
                        <a:rPr lang="pl-PL" sz="1600" b="1" kern="1200" baseline="0" dirty="0" smtClean="0">
                          <a:solidFill>
                            <a:schemeClr val="tx1"/>
                          </a:solidFill>
                          <a:latin typeface="+mj-lt"/>
                          <a:ea typeface="+mn-ea"/>
                          <a:cs typeface="+mn-cs"/>
                        </a:rPr>
                        <a:t>Część dzielnicowa (ciąg dalszy), 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extLst>
                  <a:ext uri="{0D108BD9-81ED-4DB2-BD59-A6C34878D82A}">
                    <a16:rowId xmlns:a16="http://schemas.microsoft.com/office/drawing/2014/main" val="10001"/>
                  </a:ext>
                </a:extLst>
              </a:tr>
              <a:tr h="0">
                <a:tc>
                  <a:txBody>
                    <a:bodyPr/>
                    <a:lstStyle/>
                    <a:p>
                      <a:pPr algn="r"/>
                      <a:r>
                        <a:rPr lang="pl-PL" sz="1800" b="1" dirty="0" smtClean="0">
                          <a:solidFill>
                            <a:srgbClr val="385723"/>
                          </a:solidFill>
                          <a:latin typeface="+mj-lt"/>
                        </a:rPr>
                        <a:t>+4.972.429 </a:t>
                      </a:r>
                      <a:r>
                        <a:rPr lang="pl-PL" sz="1800" b="1" baseline="0" dirty="0" smtClean="0">
                          <a:solidFill>
                            <a:srgbClr val="385723"/>
                          </a:solidFill>
                          <a:latin typeface="+mj-lt"/>
                        </a:rPr>
                        <a:t>zł</a:t>
                      </a:r>
                      <a:endParaRPr lang="pl-PL" sz="1800" b="1" dirty="0" smtClean="0">
                        <a:solidFill>
                          <a:srgbClr val="385723"/>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Dz. Ochota</a:t>
                      </a:r>
                      <a:r>
                        <a:rPr lang="pl-PL" sz="1400" b="0" kern="1200" baseline="0" dirty="0" smtClean="0">
                          <a:solidFill>
                            <a:schemeClr val="tx1"/>
                          </a:solidFill>
                          <a:latin typeface="+mj-lt"/>
                          <a:ea typeface="+mn-ea"/>
                          <a:cs typeface="+mn-cs"/>
                        </a:rPr>
                        <a:t>, </a:t>
                      </a:r>
                      <a:r>
                        <a:rPr lang="pl-PL" sz="1400" dirty="0" smtClean="0">
                          <a:effectLst/>
                          <a:latin typeface="+mj-lt"/>
                          <a:ea typeface="Times New Roman" panose="02020603050405020304" pitchFamily="18" charset="0"/>
                        </a:rPr>
                        <a:t>głównie z tytułu dochodów z najmu i dzierżawy mienia (4.111.429 zł).</a:t>
                      </a:r>
                      <a:endParaRPr lang="pl-PL" sz="1400" b="0" kern="1200" baseline="0" dirty="0" smtClean="0">
                        <a:solidFill>
                          <a:schemeClr val="tx1"/>
                        </a:solidFill>
                        <a:latin typeface="+mj-lt"/>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algn="r"/>
                      <a:r>
                        <a:rPr lang="pl-PL" sz="1800" b="1" kern="1200" dirty="0" smtClean="0">
                          <a:solidFill>
                            <a:srgbClr val="385723"/>
                          </a:solidFill>
                          <a:effectLst/>
                          <a:latin typeface="+mj-lt"/>
                          <a:ea typeface="+mn-ea"/>
                          <a:cs typeface="+mn-cs"/>
                        </a:rPr>
                        <a:t>+4.882.056</a:t>
                      </a:r>
                      <a:r>
                        <a:rPr lang="pl-PL" sz="1800" b="1" kern="1200" baseline="0" dirty="0" smtClean="0">
                          <a:solidFill>
                            <a:srgbClr val="385723"/>
                          </a:solidFill>
                          <a:latin typeface="+mj-lt"/>
                          <a:ea typeface="+mn-ea"/>
                          <a:cs typeface="+mn-cs"/>
                        </a:rPr>
                        <a:t> </a:t>
                      </a:r>
                      <a:r>
                        <a:rPr lang="pl-PL" sz="1800" b="1" kern="1200" dirty="0" smtClean="0">
                          <a:solidFill>
                            <a:srgbClr val="385723"/>
                          </a:solidFill>
                          <a:latin typeface="+mj-lt"/>
                          <a:ea typeface="+mn-ea"/>
                          <a:cs typeface="+mn-cs"/>
                        </a:rPr>
                        <a:t>zł</a:t>
                      </a:r>
                      <a:endParaRPr lang="pl-PL" sz="1800" b="1" dirty="0" smtClean="0">
                        <a:solidFill>
                          <a:srgbClr val="385723"/>
                        </a:solidFill>
                        <a:latin typeface="+mj-lt"/>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Dz. Praga-Północ</a:t>
                      </a:r>
                      <a:r>
                        <a:rPr lang="pl-PL" sz="1400" b="0" kern="1200" baseline="0" dirty="0" smtClean="0">
                          <a:solidFill>
                            <a:schemeClr val="tx1"/>
                          </a:solidFill>
                          <a:latin typeface="+mj-lt"/>
                          <a:ea typeface="+mn-ea"/>
                          <a:cs typeface="+mn-cs"/>
                        </a:rPr>
                        <a:t>, </a:t>
                      </a:r>
                      <a:r>
                        <a:rPr lang="pl-PL" sz="1400" dirty="0" smtClean="0">
                          <a:effectLst/>
                          <a:latin typeface="+mj-lt"/>
                          <a:ea typeface="Times New Roman" panose="02020603050405020304" pitchFamily="18" charset="0"/>
                        </a:rPr>
                        <a:t>w tym z tytułu dochodów z najmu i dzierżawy mienia (2.620.000 zł) oraz zwrotu odpłatności za media (2.250.000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+4.662.100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Dz. Targówek</a:t>
                      </a:r>
                      <a:r>
                        <a:rPr lang="pl-PL" sz="1400" b="0" kern="1200" baseline="0" dirty="0" smtClean="0">
                          <a:solidFill>
                            <a:schemeClr val="tx1"/>
                          </a:solidFill>
                          <a:latin typeface="+mj-lt"/>
                          <a:ea typeface="+mn-ea"/>
                          <a:cs typeface="+mn-cs"/>
                        </a:rPr>
                        <a:t>, </a:t>
                      </a:r>
                      <a:r>
                        <a:rPr lang="pl-PL" sz="1400" dirty="0" smtClean="0">
                          <a:effectLst/>
                          <a:latin typeface="+mj-lt"/>
                          <a:ea typeface="Times New Roman" panose="02020603050405020304" pitchFamily="18" charset="0"/>
                        </a:rPr>
                        <a:t>w tym z tytułu wpływów z czynszu za mieszkania komunalne (3.174.300 zł) oraz zwrotu odpłatności za media (829.200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+4.378.572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Dz. Wilanów</a:t>
                      </a:r>
                      <a:r>
                        <a:rPr lang="pl-PL" sz="1400" b="0" kern="1200" baseline="0" dirty="0" smtClean="0">
                          <a:solidFill>
                            <a:schemeClr val="tx1"/>
                          </a:solidFill>
                          <a:latin typeface="+mj-lt"/>
                          <a:ea typeface="+mn-ea"/>
                          <a:cs typeface="+mn-cs"/>
                        </a:rPr>
                        <a:t>,</a:t>
                      </a:r>
                      <a:r>
                        <a:rPr lang="pl-PL" sz="1400" dirty="0" smtClean="0">
                          <a:effectLst/>
                          <a:latin typeface="+mj-lt"/>
                          <a:ea typeface="Times New Roman" panose="02020603050405020304" pitchFamily="18" charset="0"/>
                        </a:rPr>
                        <a:t> głównie z tytułu środków od inwestorów prywatnych na wypłatę odszkodowań za grunty zajęte pod inwestycje drogowe – ul. Uprawna i ul. </a:t>
                      </a:r>
                      <a:r>
                        <a:rPr lang="pl-PL" sz="1400" dirty="0" err="1" smtClean="0">
                          <a:effectLst/>
                          <a:latin typeface="+mj-lt"/>
                          <a:ea typeface="Times New Roman" panose="02020603050405020304" pitchFamily="18" charset="0"/>
                        </a:rPr>
                        <a:t>Potułkały</a:t>
                      </a:r>
                      <a:r>
                        <a:rPr lang="pl-PL" sz="1400" dirty="0" smtClean="0">
                          <a:effectLst/>
                          <a:latin typeface="+mj-lt"/>
                          <a:ea typeface="Times New Roman" panose="02020603050405020304" pitchFamily="18" charset="0"/>
                        </a:rPr>
                        <a:t> (4.193.332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7609941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+2.692.729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Dz. Białołęka</a:t>
                      </a:r>
                      <a:r>
                        <a:rPr lang="pl-PL" sz="1400" b="0" kern="1200" baseline="0" dirty="0" smtClean="0">
                          <a:solidFill>
                            <a:schemeClr val="tx1"/>
                          </a:solidFill>
                          <a:latin typeface="+mj-lt"/>
                          <a:ea typeface="+mn-ea"/>
                          <a:cs typeface="+mn-cs"/>
                        </a:rPr>
                        <a:t>, w tym z tytułu: wpływów z usług (927.687 zł), dochodów z planowanej sprzedaży nieruchomości (896.356 zł) z jednoczesnym zwiększeniem środków na nabycie naniesień oraz z tytułu wpływów z czynszu za mieszkania komunalne (500.000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90018703"/>
                  </a:ext>
                </a:extLst>
              </a:tr>
              <a:tr h="0">
                <a:tc>
                  <a:txBody>
                    <a:bodyPr/>
                    <a:lstStyle/>
                    <a:p>
                      <a:pPr algn="r"/>
                      <a:r>
                        <a:rPr lang="pl-PL" sz="1800" b="1" dirty="0" smtClean="0">
                          <a:solidFill>
                            <a:srgbClr val="385723"/>
                          </a:solidFill>
                          <a:latin typeface="+mj-lt"/>
                        </a:rPr>
                        <a:t>+2.046.100 </a:t>
                      </a:r>
                      <a:r>
                        <a:rPr lang="pl-PL" sz="1800" b="1" baseline="0" dirty="0" smtClean="0">
                          <a:solidFill>
                            <a:srgbClr val="385723"/>
                          </a:solidFill>
                          <a:latin typeface="+mj-lt"/>
                        </a:rPr>
                        <a:t>zł</a:t>
                      </a:r>
                      <a:endParaRPr lang="pl-PL" sz="1800" b="1" dirty="0" smtClean="0">
                        <a:solidFill>
                          <a:srgbClr val="385723"/>
                        </a:solidFill>
                        <a:latin typeface="+mj-lt"/>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Dz. Wawer</a:t>
                      </a:r>
                      <a:r>
                        <a:rPr lang="pl-PL" sz="1400" b="0" kern="1200" baseline="0" dirty="0" smtClean="0">
                          <a:solidFill>
                            <a:schemeClr val="tx1"/>
                          </a:solidFill>
                          <a:latin typeface="+mj-lt"/>
                          <a:ea typeface="+mn-ea"/>
                          <a:cs typeface="+mn-cs"/>
                        </a:rPr>
                        <a:t>,</a:t>
                      </a:r>
                      <a:r>
                        <a:rPr lang="pl-PL" sz="1400" dirty="0" smtClean="0">
                          <a:effectLst/>
                          <a:latin typeface="+mj-lt"/>
                          <a:ea typeface="Times New Roman" panose="02020603050405020304" pitchFamily="18" charset="0"/>
                        </a:rPr>
                        <a:t> w tym z tytułu wpływów z usług (1.000.000 zł) oraz dochodów z najmu i dzierżawy mienia (700.000 zł)</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70526230"/>
                  </a:ext>
                </a:extLst>
              </a:tr>
              <a:tr h="0">
                <a:tc>
                  <a:txBody>
                    <a:bodyPr/>
                    <a:lstStyle/>
                    <a:p>
                      <a:pPr algn="r"/>
                      <a:r>
                        <a:rPr lang="pl-PL" sz="1800" b="1" dirty="0" smtClean="0">
                          <a:solidFill>
                            <a:srgbClr val="385723"/>
                          </a:solidFill>
                          <a:latin typeface="+mj-lt"/>
                        </a:rPr>
                        <a:t>+1.197.841 </a:t>
                      </a:r>
                      <a:r>
                        <a:rPr lang="pl-PL" sz="1800" b="1" baseline="0" dirty="0" smtClean="0">
                          <a:solidFill>
                            <a:srgbClr val="385723"/>
                          </a:solidFill>
                          <a:latin typeface="+mj-lt"/>
                        </a:rPr>
                        <a:t>zł</a:t>
                      </a:r>
                      <a:endParaRPr lang="pl-PL" sz="1800" b="1" dirty="0" smtClean="0">
                        <a:solidFill>
                          <a:srgbClr val="385723"/>
                        </a:solidFill>
                        <a:latin typeface="+mj-lt"/>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Dz. Żoliborz</a:t>
                      </a:r>
                      <a:r>
                        <a:rPr lang="pl-PL" sz="1400" b="0" kern="1200" baseline="0" dirty="0" smtClean="0">
                          <a:solidFill>
                            <a:schemeClr val="tx1"/>
                          </a:solidFill>
                          <a:latin typeface="+mj-lt"/>
                          <a:ea typeface="+mn-ea"/>
                          <a:cs typeface="+mn-cs"/>
                        </a:rPr>
                        <a:t>,</a:t>
                      </a:r>
                      <a:r>
                        <a:rPr lang="pl-PL" sz="1400" dirty="0" smtClean="0">
                          <a:effectLst/>
                          <a:latin typeface="+mj-lt"/>
                          <a:ea typeface="Times New Roman" panose="02020603050405020304" pitchFamily="18" charset="0"/>
                        </a:rPr>
                        <a:t> w tym z tytułu wpływów z czynszu za mieszkania komunalne (600.000 zł) oraz zrealizowanej sprzedaży nieruchomości gruntowej przy ul. Bohomolca 14 (318.200 zł)</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70924750"/>
                  </a:ext>
                </a:extLst>
              </a:tr>
              <a:tr h="0">
                <a:tc>
                  <a:txBody>
                    <a:bodyPr/>
                    <a:lstStyle/>
                    <a:p>
                      <a:pPr algn="r"/>
                      <a:r>
                        <a:rPr lang="pl-PL" sz="1800" b="1" dirty="0" smtClean="0">
                          <a:solidFill>
                            <a:srgbClr val="385723"/>
                          </a:solidFill>
                          <a:latin typeface="+mj-lt"/>
                        </a:rPr>
                        <a:t>+1.738.660 </a:t>
                      </a:r>
                      <a:r>
                        <a:rPr lang="pl-PL" sz="1800" b="1" baseline="0" dirty="0" smtClean="0">
                          <a:solidFill>
                            <a:srgbClr val="385723"/>
                          </a:solidFill>
                          <a:latin typeface="+mj-lt"/>
                        </a:rPr>
                        <a:t>zł</a:t>
                      </a:r>
                      <a:endParaRPr lang="pl-PL" sz="1800" b="1" dirty="0" smtClean="0">
                        <a:solidFill>
                          <a:srgbClr val="385723"/>
                        </a:solidFill>
                        <a:latin typeface="+mj-lt"/>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Pozostałe zmiany dotyczą dzielnic</a:t>
                      </a:r>
                      <a:r>
                        <a:rPr lang="pl-PL" sz="1400" b="0" kern="1200" baseline="0" dirty="0" smtClean="0">
                          <a:solidFill>
                            <a:schemeClr val="tx1"/>
                          </a:solidFill>
                          <a:latin typeface="+mj-lt"/>
                          <a:ea typeface="+mn-ea"/>
                          <a:cs typeface="+mn-cs"/>
                        </a:rPr>
                        <a:t>, </a:t>
                      </a:r>
                      <a:r>
                        <a:rPr lang="pl-PL" sz="1400" dirty="0" smtClean="0">
                          <a:effectLst/>
                          <a:latin typeface="+mj-lt"/>
                          <a:ea typeface="Times New Roman" panose="02020603050405020304" pitchFamily="18" charset="0"/>
                        </a:rPr>
                        <a:t>Włochy (+762.521 zł), Rembertów (+697.000 zł), Ursynów (+154.768 zł), Bemowo (+124.371 zł)</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898503749"/>
                  </a:ext>
                </a:extLst>
              </a:tr>
            </a:tbl>
          </a:graphicData>
        </a:graphic>
      </p:graphicFrame>
    </p:spTree>
    <p:extLst>
      <p:ext uri="{BB962C8B-B14F-4D97-AF65-F5344CB8AC3E}">
        <p14:creationId xmlns:p14="http://schemas.microsoft.com/office/powerpoint/2010/main" val="866616711"/>
      </p:ext>
    </p:extLst>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28</a:t>
            </a:fld>
            <a:endParaRPr lang="pl-PL" dirty="0"/>
          </a:p>
        </p:txBody>
      </p:sp>
      <p:sp>
        <p:nvSpPr>
          <p:cNvPr id="3" name="Tytuł 2"/>
          <p:cNvSpPr>
            <a:spLocks noGrp="1"/>
          </p:cNvSpPr>
          <p:nvPr>
            <p:ph type="title"/>
          </p:nvPr>
        </p:nvSpPr>
        <p:spPr>
          <a:xfrm>
            <a:off x="498475" y="52755"/>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75,3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570318"/>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C00000"/>
                </a:solidFill>
                <a:latin typeface="+mj-lt"/>
              </a:rPr>
              <a:t>-10,6 </a:t>
            </a:r>
            <a:r>
              <a:rPr lang="pl-PL" altLang="pl-PL" sz="2000" b="1" dirty="0">
                <a:solidFill>
                  <a:srgbClr val="C00000"/>
                </a:solidFill>
                <a:latin typeface="+mj-lt"/>
              </a:rPr>
              <a:t>mln zł</a:t>
            </a:r>
          </a:p>
        </p:txBody>
      </p:sp>
      <p:graphicFrame>
        <p:nvGraphicFramePr>
          <p:cNvPr id="10" name="Tabela 9"/>
          <p:cNvGraphicFramePr>
            <a:graphicFrameLocks noGrp="1"/>
          </p:cNvGraphicFramePr>
          <p:nvPr>
            <p:extLst/>
          </p:nvPr>
        </p:nvGraphicFramePr>
        <p:xfrm>
          <a:off x="346710" y="1017068"/>
          <a:ext cx="11520000" cy="4640054"/>
        </p:xfrm>
        <a:graphic>
          <a:graphicData uri="http://schemas.openxmlformats.org/drawingml/2006/table">
            <a:tbl>
              <a:tblPr firstRow="1" bandRow="1">
                <a:tableStyleId>{2D5ABB26-0587-4C30-8999-92F81FD0307C}</a:tableStyleId>
              </a:tblPr>
              <a:tblGrid>
                <a:gridCol w="2068828">
                  <a:extLst>
                    <a:ext uri="{9D8B030D-6E8A-4147-A177-3AD203B41FA5}">
                      <a16:colId xmlns:a16="http://schemas.microsoft.com/office/drawing/2014/main" val="20000"/>
                    </a:ext>
                  </a:extLst>
                </a:gridCol>
                <a:gridCol w="9451172">
                  <a:extLst>
                    <a:ext uri="{9D8B030D-6E8A-4147-A177-3AD203B41FA5}">
                      <a16:colId xmlns:a16="http://schemas.microsoft.com/office/drawing/2014/main" val="20001"/>
                    </a:ext>
                  </a:extLst>
                </a:gridCol>
              </a:tblGrid>
              <a:tr h="0">
                <a:tc>
                  <a:txBody>
                    <a:bodyPr/>
                    <a:lstStyle/>
                    <a:p>
                      <a:pPr algn="r"/>
                      <a:r>
                        <a:rPr lang="pl-PL" sz="2000" b="1" baseline="0" dirty="0" smtClean="0">
                          <a:solidFill>
                            <a:srgbClr val="C00000"/>
                          </a:solidFill>
                          <a:latin typeface="+mj-lt"/>
                        </a:rPr>
                        <a:t>-10.565.106 zł</a:t>
                      </a:r>
                      <a:endParaRPr lang="pl-PL" sz="2000" b="1" dirty="0" smtClean="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30196"/>
                      </a:schemeClr>
                    </a:solidFill>
                  </a:tcPr>
                </a:tc>
                <a:tc>
                  <a:txBody>
                    <a:bodyPr/>
                    <a:lstStyle/>
                    <a:p>
                      <a:pPr algn="l"/>
                      <a:r>
                        <a:rPr lang="pl-PL" sz="1600" b="1" kern="1200" baseline="0" dirty="0" smtClean="0">
                          <a:solidFill>
                            <a:schemeClr val="tx1"/>
                          </a:solidFill>
                          <a:latin typeface="+mj-lt"/>
                          <a:ea typeface="+mn-ea"/>
                          <a:cs typeface="+mn-cs"/>
                        </a:rPr>
                        <a:t>Część </a:t>
                      </a:r>
                      <a:r>
                        <a:rPr lang="pl-PL" sz="1600" b="1" kern="1200" baseline="0" dirty="0" err="1" smtClean="0">
                          <a:solidFill>
                            <a:schemeClr val="tx1"/>
                          </a:solidFill>
                          <a:latin typeface="+mj-lt"/>
                          <a:ea typeface="+mn-ea"/>
                          <a:cs typeface="+mn-cs"/>
                        </a:rPr>
                        <a:t>ogólnomiejska</a:t>
                      </a:r>
                      <a:r>
                        <a:rPr lang="pl-PL" sz="1600" b="1" kern="1200" baseline="0" dirty="0" smtClean="0">
                          <a:solidFill>
                            <a:schemeClr val="tx1"/>
                          </a:solidFill>
                          <a:latin typeface="+mj-lt"/>
                          <a:ea typeface="+mn-ea"/>
                          <a:cs typeface="+mn-cs"/>
                        </a:rPr>
                        <a:t>, 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30196"/>
                      </a:schemeClr>
                    </a:solidFill>
                  </a:tcPr>
                </a:tc>
                <a:extLst>
                  <a:ext uri="{0D108BD9-81ED-4DB2-BD59-A6C34878D82A}">
                    <a16:rowId xmlns:a16="http://schemas.microsoft.com/office/drawing/2014/main" val="10001"/>
                  </a:ext>
                </a:extLst>
              </a:tr>
              <a:tr h="0">
                <a:tc>
                  <a:txBody>
                    <a:bodyPr/>
                    <a:lstStyle/>
                    <a:p>
                      <a:pPr algn="r"/>
                      <a:r>
                        <a:rPr lang="pl-PL" sz="1800" b="1" kern="1200" dirty="0" smtClean="0">
                          <a:solidFill>
                            <a:srgbClr val="C00000"/>
                          </a:solidFill>
                          <a:latin typeface="+mj-lt"/>
                          <a:ea typeface="+mn-ea"/>
                          <a:cs typeface="+mn-cs"/>
                        </a:rPr>
                        <a:t>–101.000.000 zł</a:t>
                      </a: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Wydatki na obsługę zadłużenia</a:t>
                      </a:r>
                      <a:r>
                        <a:rPr lang="pl-PL" sz="1400" b="0" kern="1200" baseline="0" dirty="0" smtClean="0">
                          <a:solidFill>
                            <a:schemeClr val="tx1"/>
                          </a:solidFill>
                          <a:latin typeface="+mj-lt"/>
                          <a:ea typeface="+mn-ea"/>
                          <a:cs typeface="+mn-cs"/>
                        </a:rPr>
                        <a:t>; korekta in ”-” dla 2023 r. i korekta in ”+” dla 2025 r. na skutek zmian harmonogramu zaciągania zobowiązań i zmian uwarunkowań rynkowych dotyczących stóp procentowych.</a:t>
                      </a: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+25.000.000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Zwiększone koszty wynagrodzeń </a:t>
                      </a:r>
                      <a:r>
                        <a:rPr lang="pl-PL" sz="1400" dirty="0" smtClean="0">
                          <a:effectLst/>
                          <a:latin typeface="+mj-lt"/>
                          <a:ea typeface="Times New Roman" panose="02020603050405020304" pitchFamily="18" charset="0"/>
                        </a:rPr>
                        <a:t>w Urzędzie m.st. Warszawy.</a:t>
                      </a:r>
                      <a:endParaRPr lang="pl-PL" sz="1400" b="0" kern="1200" baseline="0" dirty="0" smtClean="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+16.321.737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Wydatki oświatowe</a:t>
                      </a:r>
                      <a:r>
                        <a:rPr lang="pl-PL" sz="1400" dirty="0" smtClean="0">
                          <a:effectLst/>
                          <a:latin typeface="+mj-lt"/>
                          <a:ea typeface="Times New Roman" panose="02020603050405020304" pitchFamily="18" charset="0"/>
                        </a:rPr>
                        <a:t>, głównie z przeznaczeniem na realizację programów edukacyjno-oświatowych (16.450.000 zł).</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0764605"/>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+14.260.652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Biuro Edukacji </a:t>
                      </a:r>
                      <a:r>
                        <a:rPr lang="pl-PL" sz="1400" dirty="0" smtClean="0">
                          <a:effectLst/>
                          <a:latin typeface="+mj-lt"/>
                          <a:ea typeface="Times New Roman" panose="02020603050405020304" pitchFamily="18" charset="0"/>
                        </a:rPr>
                        <a:t>– rozliczenie środków finansowych z Funduszu Narodów Zjednoczonych na rzecz Dzieci – UNICEF.</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84851435"/>
                  </a:ext>
                </a:extLst>
              </a:tr>
              <a:tr h="0">
                <a:tc>
                  <a:txBody>
                    <a:bodyPr/>
                    <a:lstStyle/>
                    <a:p>
                      <a:pPr algn="r"/>
                      <a:r>
                        <a:rPr lang="pl-PL" sz="1800" b="1" kern="1200" dirty="0" smtClean="0">
                          <a:solidFill>
                            <a:srgbClr val="385723"/>
                          </a:solidFill>
                          <a:latin typeface="+mj-lt"/>
                          <a:ea typeface="+mn-ea"/>
                          <a:cs typeface="+mn-cs"/>
                        </a:rPr>
                        <a:t>+9.129.556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Wpłata do budżetu państwa </a:t>
                      </a:r>
                      <a:r>
                        <a:rPr lang="pl-PL" sz="1400" dirty="0" smtClean="0">
                          <a:effectLst/>
                          <a:latin typeface="+mj-lt"/>
                          <a:ea typeface="Times New Roman" panose="02020603050405020304" pitchFamily="18" charset="0"/>
                        </a:rPr>
                        <a:t>części równoważącej subwencji ogólnej.</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65023431"/>
                  </a:ext>
                </a:extLst>
              </a:tr>
              <a:tr h="0">
                <a:tc>
                  <a:txBody>
                    <a:bodyPr/>
                    <a:lstStyle/>
                    <a:p>
                      <a:pPr algn="r"/>
                      <a:r>
                        <a:rPr lang="pl-PL" sz="1800" b="1" kern="1200" dirty="0" smtClean="0">
                          <a:solidFill>
                            <a:srgbClr val="385723"/>
                          </a:solidFill>
                          <a:latin typeface="+mj-lt"/>
                          <a:ea typeface="+mn-ea"/>
                          <a:cs typeface="+mn-cs"/>
                        </a:rPr>
                        <a:t>+8.661.370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Zarząd Mienia m.st. Warszawy</a:t>
                      </a:r>
                      <a:r>
                        <a:rPr lang="pl-PL" sz="1400" dirty="0" smtClean="0">
                          <a:effectLst/>
                          <a:latin typeface="+mj-lt"/>
                          <a:ea typeface="Times New Roman" panose="02020603050405020304" pitchFamily="18" charset="0"/>
                        </a:rPr>
                        <a:t>, w tym na wydatki związane z utrzymaniem Pałacu Kultury i Nauki.</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91317112"/>
                  </a:ext>
                </a:extLst>
              </a:tr>
              <a:tr h="0">
                <a:tc>
                  <a:txBody>
                    <a:bodyPr/>
                    <a:lstStyle/>
                    <a:p>
                      <a:pPr algn="r"/>
                      <a:r>
                        <a:rPr lang="pl-PL" sz="1800" b="1" kern="1200" dirty="0" smtClean="0">
                          <a:solidFill>
                            <a:srgbClr val="385723"/>
                          </a:solidFill>
                          <a:latin typeface="+mj-lt"/>
                          <a:ea typeface="+mn-ea"/>
                          <a:cs typeface="+mn-cs"/>
                        </a:rPr>
                        <a:t>+8.189.116 zł</a:t>
                      </a:r>
                    </a:p>
                    <a:p>
                      <a:pPr algn="r"/>
                      <a:r>
                        <a:rPr lang="pl-PL" sz="1400" b="1" kern="1200" dirty="0" smtClean="0">
                          <a:solidFill>
                            <a:srgbClr val="385723"/>
                          </a:solidFill>
                          <a:latin typeface="+mj-lt"/>
                          <a:ea typeface="+mn-ea"/>
                          <a:cs typeface="+mn-cs"/>
                        </a:rPr>
                        <a:t>(per saldo)</a:t>
                      </a:r>
                      <a:endParaRPr lang="pl-PL" sz="1800" b="1" kern="1200" dirty="0" smtClean="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Realizacja projektów UE</a:t>
                      </a:r>
                      <a:r>
                        <a:rPr lang="pl-PL" sz="1400" dirty="0" smtClean="0">
                          <a:effectLst/>
                          <a:latin typeface="+mj-lt"/>
                          <a:ea typeface="Times New Roman" panose="02020603050405020304" pitchFamily="18" charset="0"/>
                        </a:rPr>
                        <a:t>, w tym na kontynuację realizacji projektów z 2022 r. w związku ze zmianą harmonogramów realizacji zadań (9.342.594 zł) m.in. „Żłobkowy start”, „Capital </a:t>
                      </a:r>
                      <a:r>
                        <a:rPr lang="pl-PL" sz="1400" dirty="0" err="1" smtClean="0">
                          <a:effectLst/>
                          <a:latin typeface="+mj-lt"/>
                          <a:ea typeface="Times New Roman" panose="02020603050405020304" pitchFamily="18" charset="0"/>
                        </a:rPr>
                        <a:t>Cities</a:t>
                      </a:r>
                      <a:r>
                        <a:rPr lang="pl-PL" sz="1400" dirty="0" smtClean="0">
                          <a:effectLst/>
                          <a:latin typeface="+mj-lt"/>
                          <a:ea typeface="Times New Roman" panose="02020603050405020304" pitchFamily="18" charset="0"/>
                        </a:rPr>
                        <a:t> - współpraca stolic w obszarze gospodarki odpadami niebezpiecznymi - Erywań, Warszawa, Tirana”, „Żłobek szansą na równy start”.</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98810952"/>
                  </a:ext>
                </a:extLst>
              </a:tr>
              <a:tr h="0">
                <a:tc>
                  <a:txBody>
                    <a:bodyPr/>
                    <a:lstStyle/>
                    <a:p>
                      <a:pPr algn="r"/>
                      <a:r>
                        <a:rPr lang="pl-PL" sz="1800" b="1" kern="1200" dirty="0" smtClean="0">
                          <a:solidFill>
                            <a:srgbClr val="385723"/>
                          </a:solidFill>
                          <a:latin typeface="+mj-lt"/>
                          <a:ea typeface="+mn-ea"/>
                          <a:cs typeface="+mn-cs"/>
                        </a:rPr>
                        <a:t>+7.365.000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dirty="0" smtClean="0">
                          <a:effectLst/>
                          <a:latin typeface="+mj-lt"/>
                          <a:ea typeface="Times New Roman" panose="02020603050405020304" pitchFamily="18" charset="0"/>
                        </a:rPr>
                        <a:t>Realizacja zadań Biura Marketingu Miasta.</a:t>
                      </a: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673490942"/>
                  </a:ext>
                </a:extLst>
              </a:tr>
            </a:tbl>
          </a:graphicData>
        </a:graphic>
      </p:graphicFrame>
    </p:spTree>
    <p:extLst>
      <p:ext uri="{BB962C8B-B14F-4D97-AF65-F5344CB8AC3E}">
        <p14:creationId xmlns:p14="http://schemas.microsoft.com/office/powerpoint/2010/main" val="1499494659"/>
      </p:ext>
    </p:extLst>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29</a:t>
            </a:fld>
            <a:endParaRPr lang="pl-PL" dirty="0"/>
          </a:p>
        </p:txBody>
      </p:sp>
      <p:sp>
        <p:nvSpPr>
          <p:cNvPr id="3" name="Tytuł 2"/>
          <p:cNvSpPr>
            <a:spLocks noGrp="1"/>
          </p:cNvSpPr>
          <p:nvPr>
            <p:ph type="title"/>
          </p:nvPr>
        </p:nvSpPr>
        <p:spPr>
          <a:xfrm>
            <a:off x="346710" y="11221"/>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75,3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570318"/>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C00000"/>
                </a:solidFill>
                <a:latin typeface="+mj-lt"/>
              </a:rPr>
              <a:t>-10,6 </a:t>
            </a:r>
            <a:r>
              <a:rPr lang="pl-PL" altLang="pl-PL" sz="2000" b="1" dirty="0">
                <a:solidFill>
                  <a:srgbClr val="C00000"/>
                </a:solidFill>
                <a:latin typeface="+mj-lt"/>
              </a:rPr>
              <a:t>mln zł</a:t>
            </a:r>
          </a:p>
        </p:txBody>
      </p:sp>
      <p:graphicFrame>
        <p:nvGraphicFramePr>
          <p:cNvPr id="10" name="Tabela 9"/>
          <p:cNvGraphicFramePr>
            <a:graphicFrameLocks noGrp="1"/>
          </p:cNvGraphicFramePr>
          <p:nvPr>
            <p:extLst/>
          </p:nvPr>
        </p:nvGraphicFramePr>
        <p:xfrm>
          <a:off x="346710" y="1017068"/>
          <a:ext cx="11498581" cy="5222349"/>
        </p:xfrm>
        <a:graphic>
          <a:graphicData uri="http://schemas.openxmlformats.org/drawingml/2006/table">
            <a:tbl>
              <a:tblPr firstRow="1" bandRow="1">
                <a:tableStyleId>{2D5ABB26-0587-4C30-8999-92F81FD0307C}</a:tableStyleId>
              </a:tblPr>
              <a:tblGrid>
                <a:gridCol w="2064981">
                  <a:extLst>
                    <a:ext uri="{9D8B030D-6E8A-4147-A177-3AD203B41FA5}">
                      <a16:colId xmlns:a16="http://schemas.microsoft.com/office/drawing/2014/main" val="20000"/>
                    </a:ext>
                  </a:extLst>
                </a:gridCol>
                <a:gridCol w="9433600">
                  <a:extLst>
                    <a:ext uri="{9D8B030D-6E8A-4147-A177-3AD203B41FA5}">
                      <a16:colId xmlns:a16="http://schemas.microsoft.com/office/drawing/2014/main" val="20001"/>
                    </a:ext>
                  </a:extLst>
                </a:gridCol>
              </a:tblGrid>
              <a:tr h="0">
                <a:tc>
                  <a:txBody>
                    <a:bodyPr/>
                    <a:lstStyle/>
                    <a:p>
                      <a:pPr algn="r"/>
                      <a:r>
                        <a:rPr lang="pl-PL" sz="2000" b="1" baseline="0" dirty="0" smtClean="0">
                          <a:solidFill>
                            <a:srgbClr val="C00000"/>
                          </a:solidFill>
                          <a:latin typeface="+mj-lt"/>
                        </a:rPr>
                        <a:t>-10.565.106</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smtClean="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30196"/>
                      </a:schemeClr>
                    </a:solidFill>
                  </a:tcPr>
                </a:tc>
                <a:tc>
                  <a:txBody>
                    <a:bodyPr/>
                    <a:lstStyle/>
                    <a:p>
                      <a:pPr algn="l"/>
                      <a:r>
                        <a:rPr lang="pl-PL" sz="1600" b="1" kern="1200" baseline="0" dirty="0" smtClean="0">
                          <a:solidFill>
                            <a:schemeClr val="tx1"/>
                          </a:solidFill>
                          <a:latin typeface="+mj-lt"/>
                          <a:ea typeface="+mn-ea"/>
                          <a:cs typeface="+mn-cs"/>
                        </a:rPr>
                        <a:t>Część </a:t>
                      </a:r>
                      <a:r>
                        <a:rPr lang="pl-PL" sz="1600" b="1" kern="1200" baseline="0" dirty="0" err="1" smtClean="0">
                          <a:solidFill>
                            <a:schemeClr val="tx1"/>
                          </a:solidFill>
                          <a:latin typeface="+mj-lt"/>
                          <a:ea typeface="+mn-ea"/>
                          <a:cs typeface="+mn-cs"/>
                        </a:rPr>
                        <a:t>ogólnomiejska</a:t>
                      </a:r>
                      <a:r>
                        <a:rPr lang="pl-PL" sz="1600" b="1" kern="1200" baseline="0" dirty="0" smtClean="0">
                          <a:solidFill>
                            <a:schemeClr val="tx1"/>
                          </a:solidFill>
                          <a:latin typeface="+mj-lt"/>
                          <a:ea typeface="+mn-ea"/>
                          <a:cs typeface="+mn-cs"/>
                        </a:rPr>
                        <a:t> (ciąg dalszy), 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30196"/>
                      </a:schemeClr>
                    </a:solidFill>
                  </a:tcPr>
                </a:tc>
                <a:extLst>
                  <a:ext uri="{0D108BD9-81ED-4DB2-BD59-A6C34878D82A}">
                    <a16:rowId xmlns:a16="http://schemas.microsoft.com/office/drawing/2014/main" val="10001"/>
                  </a:ext>
                </a:extLst>
              </a:tr>
              <a:tr h="0">
                <a:tc>
                  <a:txBody>
                    <a:bodyPr/>
                    <a:lstStyle/>
                    <a:p>
                      <a:pPr algn="r"/>
                      <a:r>
                        <a:rPr lang="pl-PL" sz="1800" b="1" kern="1200" dirty="0" smtClean="0">
                          <a:solidFill>
                            <a:srgbClr val="385723"/>
                          </a:solidFill>
                          <a:latin typeface="+mj-lt"/>
                          <a:ea typeface="+mn-ea"/>
                          <a:cs typeface="+mn-cs"/>
                        </a:rPr>
                        <a:t>+6.500.000 zł</a:t>
                      </a: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algn="l">
                        <a:lnSpc>
                          <a:spcPct val="110000"/>
                        </a:lnSpc>
                      </a:pPr>
                      <a:r>
                        <a:rPr lang="pl-PL" sz="1400" b="1" dirty="0" smtClean="0">
                          <a:effectLst/>
                          <a:latin typeface="+mj-lt"/>
                          <a:ea typeface="Times New Roman" panose="02020603050405020304" pitchFamily="18" charset="0"/>
                        </a:rPr>
                        <a:t>Biuro Sportu i Rekreacji</a:t>
                      </a:r>
                      <a:r>
                        <a:rPr lang="pl-PL" sz="1400" dirty="0" smtClean="0">
                          <a:effectLst/>
                          <a:latin typeface="+mj-lt"/>
                          <a:ea typeface="Times New Roman" panose="02020603050405020304" pitchFamily="18" charset="0"/>
                        </a:rPr>
                        <a:t>, w tym z przeznaczeniem na promocję m.st. Warszawy poprzez sport (3.500.000 zł) oraz wspieranie i upowszechnianie kultury fizycznej (1.700.000 zł).</a:t>
                      </a:r>
                      <a:endParaRPr lang="pl-PL" sz="1400" b="0" kern="1200" baseline="0" dirty="0" smtClean="0">
                        <a:solidFill>
                          <a:schemeClr val="tx1"/>
                        </a:solidFill>
                        <a:latin typeface="+mj-lt"/>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+6.397.012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Biuro Pomocy i Projektów Społecznych</a:t>
                      </a:r>
                      <a:r>
                        <a:rPr lang="pl-PL" sz="1400" b="0" kern="1200" baseline="0" dirty="0" smtClean="0">
                          <a:solidFill>
                            <a:schemeClr val="tx1"/>
                          </a:solidFill>
                          <a:latin typeface="+mj-lt"/>
                          <a:ea typeface="+mn-ea"/>
                          <a:cs typeface="+mn-cs"/>
                        </a:rPr>
                        <a:t>, w tym zwiększenie o 8.181.017 zł z tytułu rozliczenia środków pochodzących z Funduszu Pomocy oraz zmniejszenie o 2.000.000 zł wydatków przeznaczonych na pomoc osobom niepełnosprawnym w związku z przeniesieniem środków na 2024 r.</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+4.500.000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dirty="0" smtClean="0">
                          <a:effectLst/>
                          <a:latin typeface="+mj-lt"/>
                          <a:ea typeface="Times New Roman" panose="02020603050405020304" pitchFamily="18" charset="0"/>
                        </a:rPr>
                        <a:t>Stołeczne Centrum Sportu AKTYWNA WARSZAWA</a:t>
                      </a:r>
                      <a:r>
                        <a:rPr lang="pl-PL" sz="1400" dirty="0" smtClean="0">
                          <a:effectLst/>
                          <a:latin typeface="+mj-lt"/>
                          <a:ea typeface="Times New Roman" panose="02020603050405020304" pitchFamily="18" charset="0"/>
                        </a:rPr>
                        <a:t> z przeznaczeniem na funkcjonowanie jednostki.</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0764605"/>
                  </a:ext>
                </a:extLst>
              </a:tr>
              <a:tr h="0">
                <a:tc>
                  <a:txBody>
                    <a:bodyPr/>
                    <a:lstStyle/>
                    <a:p>
                      <a:pPr algn="r"/>
                      <a:r>
                        <a:rPr lang="pl-PL" sz="1800" b="1" kern="1200" dirty="0" smtClean="0">
                          <a:solidFill>
                            <a:srgbClr val="385723"/>
                          </a:solidFill>
                          <a:latin typeface="+mj-lt"/>
                          <a:ea typeface="+mn-ea"/>
                          <a:cs typeface="+mn-cs"/>
                        </a:rPr>
                        <a:t>+4.403.038 zł</a:t>
                      </a:r>
                      <a:br>
                        <a:rPr lang="pl-PL" sz="1800" b="1" kern="1200" dirty="0" smtClean="0">
                          <a:solidFill>
                            <a:srgbClr val="385723"/>
                          </a:solidFill>
                          <a:latin typeface="+mj-lt"/>
                          <a:ea typeface="+mn-ea"/>
                          <a:cs typeface="+mn-cs"/>
                        </a:rPr>
                      </a:br>
                      <a:r>
                        <a:rPr lang="pl-PL" sz="1400" b="1" kern="1200" dirty="0" smtClean="0">
                          <a:solidFill>
                            <a:srgbClr val="385723"/>
                          </a:solidFill>
                          <a:latin typeface="+mj-lt"/>
                          <a:ea typeface="+mn-ea"/>
                          <a:cs typeface="+mn-cs"/>
                        </a:rPr>
                        <a:t>(per saldo)</a:t>
                      </a:r>
                      <a:endParaRPr lang="pl-PL" sz="1800" b="1" kern="1200" dirty="0" smtClean="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dirty="0" smtClean="0">
                          <a:effectLst/>
                          <a:latin typeface="+mj-lt"/>
                          <a:ea typeface="Calibri" panose="020F0502020204030204" pitchFamily="34" charset="0"/>
                        </a:rPr>
                        <a:t>Biuro Kultury</a:t>
                      </a:r>
                      <a:r>
                        <a:rPr lang="pl-PL" sz="1400" dirty="0" smtClean="0">
                          <a:effectLst/>
                          <a:latin typeface="+mj-lt"/>
                          <a:ea typeface="Calibri" panose="020F0502020204030204" pitchFamily="34" charset="0"/>
                        </a:rPr>
                        <a:t>, w tym zwiększenie z przeznaczeniem na prowadzenie działalności kulturalnej przez: Stołeczną Estradę (5.061.725 zł), teatry (2.023.931 zł), muzea (1.059.500 zł), </a:t>
                      </a:r>
                      <a:r>
                        <a:rPr lang="pl-PL" sz="1400" dirty="0" err="1" smtClean="0">
                          <a:effectLst/>
                          <a:latin typeface="+mj-lt"/>
                          <a:ea typeface="Calibri" panose="020F0502020204030204" pitchFamily="34" charset="0"/>
                        </a:rPr>
                        <a:t>Sinfonię</a:t>
                      </a:r>
                      <a:r>
                        <a:rPr lang="pl-PL" sz="1400" dirty="0" smtClean="0">
                          <a:effectLst/>
                          <a:latin typeface="+mj-lt"/>
                          <a:ea typeface="Calibri" panose="020F0502020204030204" pitchFamily="34" charset="0"/>
                        </a:rPr>
                        <a:t> </a:t>
                      </a:r>
                      <a:r>
                        <a:rPr lang="pl-PL" sz="1400" dirty="0" err="1" smtClean="0">
                          <a:effectLst/>
                          <a:latin typeface="+mj-lt"/>
                          <a:ea typeface="Calibri" panose="020F0502020204030204" pitchFamily="34" charset="0"/>
                        </a:rPr>
                        <a:t>Varsovię</a:t>
                      </a:r>
                      <a:r>
                        <a:rPr lang="pl-PL" sz="1400" dirty="0" smtClean="0">
                          <a:effectLst/>
                          <a:latin typeface="+mj-lt"/>
                          <a:ea typeface="Calibri" panose="020F0502020204030204" pitchFamily="34" charset="0"/>
                        </a:rPr>
                        <a:t> (582.000 zł) oraz zmniejszenie o 5.193.854 zł wydatków przeznaczonych na przedsięwzięcia artystyczne i kulturalne.</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84851435"/>
                  </a:ext>
                </a:extLst>
              </a:tr>
              <a:tr h="0">
                <a:tc>
                  <a:txBody>
                    <a:bodyPr/>
                    <a:lstStyle/>
                    <a:p>
                      <a:pPr algn="r"/>
                      <a:r>
                        <a:rPr lang="pl-PL" sz="1800" b="1" kern="1200" dirty="0" smtClean="0">
                          <a:solidFill>
                            <a:srgbClr val="385723"/>
                          </a:solidFill>
                          <a:latin typeface="+mj-lt"/>
                          <a:ea typeface="+mn-ea"/>
                          <a:cs typeface="+mn-cs"/>
                        </a:rPr>
                        <a:t>+1.658.562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dirty="0" smtClean="0">
                          <a:effectLst/>
                          <a:latin typeface="+mj-lt"/>
                          <a:ea typeface="Times New Roman" panose="02020603050405020304" pitchFamily="18" charset="0"/>
                        </a:rPr>
                        <a:t>Kontynuacja w 2023 r. realizacji zadań</a:t>
                      </a:r>
                      <a:r>
                        <a:rPr lang="pl-PL" sz="1400" dirty="0" smtClean="0">
                          <a:effectLst/>
                          <a:latin typeface="+mj-lt"/>
                          <a:ea typeface="Times New Roman" panose="02020603050405020304" pitchFamily="18" charset="0"/>
                        </a:rPr>
                        <a:t> wyłonionych w ramach budżetu obywatelskiego w związku </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ze zmianą harmonogramu realizacji zadań (przywrócenie środków z 2022 r.).</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65023431"/>
                  </a:ext>
                </a:extLst>
              </a:tr>
              <a:tr h="0">
                <a:tc>
                  <a:txBody>
                    <a:bodyPr/>
                    <a:lstStyle/>
                    <a:p>
                      <a:pPr algn="r"/>
                      <a:r>
                        <a:rPr lang="pl-PL" sz="1800" b="1" kern="1200" dirty="0" smtClean="0">
                          <a:solidFill>
                            <a:srgbClr val="385723"/>
                          </a:solidFill>
                          <a:latin typeface="+mj-lt"/>
                          <a:ea typeface="+mn-ea"/>
                          <a:cs typeface="+mn-cs"/>
                        </a:rPr>
                        <a:t>+1.160.438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dirty="0" smtClean="0">
                          <a:effectLst/>
                          <a:latin typeface="+mj-lt"/>
                          <a:ea typeface="Times New Roman" panose="02020603050405020304" pitchFamily="18" charset="0"/>
                        </a:rPr>
                        <a:t>Stołeczne Centrum Bezpieczeństwa</a:t>
                      </a:r>
                      <a:r>
                        <a:rPr lang="pl-PL" sz="1400" dirty="0" smtClean="0">
                          <a:effectLst/>
                          <a:latin typeface="+mj-lt"/>
                          <a:ea typeface="Times New Roman" panose="02020603050405020304" pitchFamily="18" charset="0"/>
                        </a:rPr>
                        <a:t>, głównie z przeznaczeniem na patrole ponadnormatywne policji</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(1.152.000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91317112"/>
                  </a:ext>
                </a:extLst>
              </a:tr>
              <a:tr h="0">
                <a:tc>
                  <a:txBody>
                    <a:bodyPr/>
                    <a:lstStyle/>
                    <a:p>
                      <a:pPr algn="r"/>
                      <a:r>
                        <a:rPr lang="pl-PL" sz="1800" b="1" kern="1200" dirty="0" smtClean="0">
                          <a:solidFill>
                            <a:srgbClr val="385723"/>
                          </a:solidFill>
                          <a:latin typeface="+mj-lt"/>
                          <a:ea typeface="+mn-ea"/>
                          <a:cs typeface="+mn-cs"/>
                        </a:rPr>
                        <a:t>+862.532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dirty="0" smtClean="0">
                          <a:effectLst/>
                          <a:latin typeface="+mj-lt"/>
                          <a:ea typeface="Times New Roman" panose="02020603050405020304" pitchFamily="18" charset="0"/>
                        </a:rPr>
                        <a:t>Wydatki finansowane ze środków z Funduszu Przeciwdziałania COVID-19.</a:t>
                      </a:r>
                      <a:endParaRPr lang="pl-PL" sz="1400" b="1"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98810952"/>
                  </a:ext>
                </a:extLst>
              </a:tr>
              <a:tr h="0">
                <a:tc>
                  <a:txBody>
                    <a:bodyPr/>
                    <a:lstStyle/>
                    <a:p>
                      <a:pPr algn="r"/>
                      <a:r>
                        <a:rPr lang="pl-PL" sz="1800" b="1" i="0" kern="1200" dirty="0" smtClean="0">
                          <a:solidFill>
                            <a:srgbClr val="385723"/>
                          </a:solidFill>
                          <a:effectLst/>
                          <a:latin typeface="+mn-lt"/>
                          <a:ea typeface="+mn-ea"/>
                          <a:cs typeface="+mn-cs"/>
                        </a:rPr>
                        <a:t>±</a:t>
                      </a:r>
                      <a:r>
                        <a:rPr lang="pl-PL" sz="1800" b="1" kern="1200" dirty="0" smtClean="0">
                          <a:solidFill>
                            <a:srgbClr val="385723"/>
                          </a:solidFill>
                          <a:latin typeface="+mn-lt"/>
                          <a:ea typeface="+mn-ea"/>
                          <a:cs typeface="+mn-cs"/>
                        </a:rPr>
                        <a:t>3.690.927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4000"/>
                        </a:lnSpc>
                      </a:pPr>
                      <a:r>
                        <a:rPr lang="pl-PL" sz="1400" b="1" dirty="0" smtClean="0">
                          <a:solidFill>
                            <a:schemeClr val="tx1"/>
                          </a:solidFill>
                          <a:effectLst/>
                          <a:latin typeface="+mj-lt"/>
                          <a:ea typeface="Times New Roman" panose="02020603050405020304" pitchFamily="18" charset="0"/>
                        </a:rPr>
                        <a:t>Przeniesienie pomiędzy planem wydatków bieżących a planem wydatków majątkowych</a:t>
                      </a:r>
                      <a:r>
                        <a:rPr lang="pl-PL" sz="1400" dirty="0" smtClean="0">
                          <a:solidFill>
                            <a:schemeClr val="tx1"/>
                          </a:solidFill>
                          <a:effectLst/>
                          <a:latin typeface="+mj-lt"/>
                          <a:ea typeface="Times New Roman" panose="02020603050405020304" pitchFamily="18" charset="0"/>
                        </a:rPr>
                        <a:t> m.in. z przeznaczeniem środków na wsparcie kapitałowe Szpitala Praskiego Sp. z o.o. (1.950.000 zł) oraz przesunięcie z planu wydatków bieżących na wniosek Biura Pomocy i Projektów Społecznych (1.405.479 zł).</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214362569"/>
                  </a:ext>
                </a:extLst>
              </a:tr>
            </a:tbl>
          </a:graphicData>
        </a:graphic>
      </p:graphicFrame>
    </p:spTree>
    <p:extLst>
      <p:ext uri="{BB962C8B-B14F-4D97-AF65-F5344CB8AC3E}">
        <p14:creationId xmlns:p14="http://schemas.microsoft.com/office/powerpoint/2010/main" val="1319851468"/>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744070" y="2287196"/>
            <a:ext cx="10515600" cy="2428240"/>
          </a:xfrm>
        </p:spPr>
        <p:txBody>
          <a:bodyPr/>
          <a:lstStyle/>
          <a:p>
            <a:r>
              <a:rPr lang="pl-PL" sz="4400" dirty="0">
                <a:latin typeface="+mn-lt"/>
              </a:rPr>
              <a:t>W</a:t>
            </a:r>
            <a:r>
              <a:rPr lang="pl-PL" sz="4400" dirty="0" smtClean="0">
                <a:latin typeface="+mn-lt"/>
              </a:rPr>
              <a:t>ykonanie budżetu Warszawy </a:t>
            </a:r>
            <a:br>
              <a:rPr lang="pl-PL" sz="4400" dirty="0" smtClean="0">
                <a:latin typeface="+mn-lt"/>
              </a:rPr>
            </a:br>
            <a:r>
              <a:rPr lang="pl-PL" sz="4400" dirty="0" smtClean="0">
                <a:latin typeface="+mn-lt"/>
              </a:rPr>
              <a:t>w 2022 roku</a:t>
            </a:r>
            <a:br>
              <a:rPr lang="pl-PL" sz="4400" dirty="0" smtClean="0">
                <a:latin typeface="+mn-lt"/>
              </a:rPr>
            </a:br>
            <a:r>
              <a:rPr lang="pl-PL" sz="4400" dirty="0" smtClean="0">
                <a:latin typeface="+mn-lt"/>
              </a:rPr>
              <a:t/>
            </a:r>
            <a:br>
              <a:rPr lang="pl-PL" sz="4400" dirty="0" smtClean="0">
                <a:latin typeface="+mn-lt"/>
              </a:rPr>
            </a:br>
            <a:r>
              <a:rPr lang="pl-PL" sz="4400" b="0" dirty="0" smtClean="0">
                <a:latin typeface="+mn-lt"/>
              </a:rPr>
              <a:t>Nadwyżka budżetu </a:t>
            </a:r>
            <a:r>
              <a:rPr lang="pl-PL" sz="4400" dirty="0" smtClean="0">
                <a:latin typeface="+mn-lt"/>
              </a:rPr>
              <a:t>496 mln zł</a:t>
            </a:r>
            <a:endParaRPr lang="pl-PL" sz="4400" dirty="0">
              <a:latin typeface="+mn-lt"/>
            </a:endParaRPr>
          </a:p>
        </p:txBody>
      </p:sp>
      <p:sp>
        <p:nvSpPr>
          <p:cNvPr id="6" name="Prostokąt 5"/>
          <p:cNvSpPr/>
          <p:nvPr/>
        </p:nvSpPr>
        <p:spPr>
          <a:xfrm>
            <a:off x="5145741" y="268941"/>
            <a:ext cx="1963271" cy="16315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873514857"/>
      </p:ext>
    </p:extLst>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30</a:t>
            </a:fld>
            <a:endParaRPr lang="pl-PL" dirty="0"/>
          </a:p>
        </p:txBody>
      </p:sp>
      <p:sp>
        <p:nvSpPr>
          <p:cNvPr id="3" name="Tytuł 2"/>
          <p:cNvSpPr>
            <a:spLocks noGrp="1"/>
          </p:cNvSpPr>
          <p:nvPr>
            <p:ph type="title"/>
          </p:nvPr>
        </p:nvSpPr>
        <p:spPr>
          <a:xfrm>
            <a:off x="393172" y="28417"/>
            <a:ext cx="1126752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75,3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6393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+85,8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nvPr>
        </p:nvGraphicFramePr>
        <p:xfrm>
          <a:off x="246000" y="1136744"/>
          <a:ext cx="11700000" cy="4517126"/>
        </p:xfrm>
        <a:graphic>
          <a:graphicData uri="http://schemas.openxmlformats.org/drawingml/2006/table">
            <a:tbl>
              <a:tblPr firstRow="1" bandRow="1">
                <a:tableStyleId>{2D5ABB26-0587-4C30-8999-92F81FD0307C}</a:tableStyleId>
              </a:tblPr>
              <a:tblGrid>
                <a:gridCol w="2101153">
                  <a:extLst>
                    <a:ext uri="{9D8B030D-6E8A-4147-A177-3AD203B41FA5}">
                      <a16:colId xmlns:a16="http://schemas.microsoft.com/office/drawing/2014/main" val="20000"/>
                    </a:ext>
                  </a:extLst>
                </a:gridCol>
                <a:gridCol w="9598847">
                  <a:extLst>
                    <a:ext uri="{9D8B030D-6E8A-4147-A177-3AD203B41FA5}">
                      <a16:colId xmlns:a16="http://schemas.microsoft.com/office/drawing/2014/main" val="20001"/>
                    </a:ext>
                  </a:extLst>
                </a:gridCol>
              </a:tblGrid>
              <a:tr h="0">
                <a:tc>
                  <a:txBody>
                    <a:bodyPr/>
                    <a:lstStyle/>
                    <a:p>
                      <a:pPr algn="r"/>
                      <a:r>
                        <a:rPr lang="pl-PL" sz="2000" b="1" baseline="0" dirty="0" smtClean="0">
                          <a:solidFill>
                            <a:srgbClr val="385723"/>
                          </a:solidFill>
                          <a:latin typeface="+mj-lt"/>
                        </a:rPr>
                        <a:t>+85.831.046</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tc>
                  <a:txBody>
                    <a:bodyPr/>
                    <a:lstStyle/>
                    <a:p>
                      <a:pPr algn="l"/>
                      <a:r>
                        <a:rPr lang="pl-PL" sz="1500" b="1" kern="1200" baseline="0" dirty="0" smtClean="0">
                          <a:solidFill>
                            <a:schemeClr val="tx1"/>
                          </a:solidFill>
                          <a:latin typeface="+mj-lt"/>
                          <a:ea typeface="+mn-ea"/>
                          <a:cs typeface="+mn-cs"/>
                        </a:rPr>
                        <a:t>Część dzielnicowa, w tym:</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extLst>
                  <a:ext uri="{0D108BD9-81ED-4DB2-BD59-A6C34878D82A}">
                    <a16:rowId xmlns:a16="http://schemas.microsoft.com/office/drawing/2014/main" val="10001"/>
                  </a:ext>
                </a:extLst>
              </a:tr>
              <a:tr h="0">
                <a:tc>
                  <a:txBody>
                    <a:bodyPr/>
                    <a:lstStyle/>
                    <a:p>
                      <a:pPr algn="r"/>
                      <a:r>
                        <a:rPr lang="pl-PL" sz="1600" b="1" kern="1200" dirty="0" smtClean="0">
                          <a:solidFill>
                            <a:srgbClr val="385723"/>
                          </a:solidFill>
                          <a:latin typeface="+mj-lt"/>
                          <a:ea typeface="+mn-ea"/>
                          <a:cs typeface="+mn-cs"/>
                        </a:rPr>
                        <a:t>+14.961.746 zł</a:t>
                      </a: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Wydatki oświatowe </a:t>
                      </a:r>
                      <a:r>
                        <a:rPr lang="pl-PL" sz="1400" b="0" kern="1200" baseline="0" dirty="0" smtClean="0">
                          <a:solidFill>
                            <a:schemeClr val="tx1"/>
                          </a:solidFill>
                          <a:latin typeface="+mj-lt"/>
                          <a:ea typeface="+mn-ea"/>
                          <a:cs typeface="+mn-cs"/>
                        </a:rPr>
                        <a:t>jako równowartość środków odprowadzonych na rachunek dochodów budżetowych pozostających na 31.12.2022 r. w dzielnicach:</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Wola (3.693.951 zł), Bielany (2.035.723 zł), Żoliborz (1.920.205 zł), Praga-Południe (1.524.800 zł), Ochota (1.481.862 zł), Ursynów (1.401.124 zł), Białołęka (1.002.280 zł), Ursus (781.580 zł), Śródmieście (452.428 zł), Wilanów (280.970 zł), Mokotów (251.774 zł), Wawer (122.745 zł), Praga-Północ (11.839 zł), Bemowo (465 zł).</a:t>
                      </a: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algn="r"/>
                      <a:r>
                        <a:rPr lang="pl-PL" sz="1600" b="1" kern="1200" dirty="0" smtClean="0">
                          <a:solidFill>
                            <a:srgbClr val="385723"/>
                          </a:solidFill>
                          <a:latin typeface="+mj-lt"/>
                          <a:ea typeface="+mn-ea"/>
                          <a:cs typeface="+mn-cs"/>
                        </a:rPr>
                        <a:t>+7.423.333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Wydatki finansowane ze środków Funduszu Pomocy</a:t>
                      </a:r>
                      <a:r>
                        <a:rPr lang="pl-PL" sz="1400" b="0" kern="1200" baseline="0" dirty="0" smtClean="0">
                          <a:solidFill>
                            <a:schemeClr val="tx1"/>
                          </a:solidFill>
                          <a:latin typeface="+mj-lt"/>
                          <a:ea typeface="+mn-ea"/>
                          <a:cs typeface="+mn-cs"/>
                        </a:rPr>
                        <a:t> z przeznaczeniem na kształcenie uczniów będących obywatelami Ukrainy w dzielnicach:</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 Mokotów (947.154 zł), Ursynów (895.399 zł), Białołęka (878.968 zł), Praga-Południe (538.007 zł), Wola (497.684 zł), Targówek (416.982 zł), Bemowo (407.612 zł), Ursus (389.344 zł), Śródmieście (377.977 zł), Wawer (340.949 zł), Ochota (339.713 zł), Bielany (315.571 zł), Włochy (291.167 zł), Wesoła (227.484 zł), Wilanów (230.611 zł), Praga-Północ (119.290 zł), Żoliborz (111.817 zł), Rembertów (97.604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0">
                <a:tc>
                  <a:txBody>
                    <a:bodyPr/>
                    <a:lstStyle/>
                    <a:p>
                      <a:pPr algn="r"/>
                      <a:r>
                        <a:rPr lang="pl-PL" sz="1600" b="1" kern="1200" dirty="0" smtClean="0">
                          <a:solidFill>
                            <a:srgbClr val="385723"/>
                          </a:solidFill>
                          <a:latin typeface="+mj-lt"/>
                          <a:ea typeface="+mn-ea"/>
                          <a:cs typeface="+mn-cs"/>
                        </a:rPr>
                        <a:t>+4.883.666 zł</a:t>
                      </a:r>
                    </a:p>
                    <a:p>
                      <a:pPr algn="r"/>
                      <a:r>
                        <a:rPr lang="pl-PL" sz="1400" b="1" kern="1200" dirty="0" smtClean="0">
                          <a:solidFill>
                            <a:srgbClr val="385723"/>
                          </a:solidFill>
                          <a:latin typeface="+mj-lt"/>
                          <a:ea typeface="+mn-ea"/>
                          <a:cs typeface="+mn-cs"/>
                        </a:rPr>
                        <a:t>(per saldo)</a:t>
                      </a:r>
                      <a:endParaRPr lang="pl-PL" sz="1600" b="1" kern="1200" dirty="0" smtClean="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Realizacja projektów UE</a:t>
                      </a:r>
                      <a:r>
                        <a:rPr lang="pl-PL" sz="1400" b="0" kern="1200" baseline="0" dirty="0" smtClean="0">
                          <a:solidFill>
                            <a:schemeClr val="tx1"/>
                          </a:solidFill>
                          <a:latin typeface="+mj-lt"/>
                          <a:ea typeface="+mn-ea"/>
                          <a:cs typeface="+mn-cs"/>
                        </a:rPr>
                        <a:t>, w tym na kontynuację realizacji projektów z 2022 r. w związku ze zmianą harmonogramów realizacji zadań (2.148.978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0764605"/>
                  </a:ext>
                </a:extLst>
              </a:tr>
              <a:tr h="0">
                <a:tc>
                  <a:txBody>
                    <a:bodyPr/>
                    <a:lstStyle/>
                    <a:p>
                      <a:pPr algn="r"/>
                      <a:r>
                        <a:rPr lang="pl-PL" sz="1600" b="1" kern="1200" dirty="0" smtClean="0">
                          <a:solidFill>
                            <a:srgbClr val="385723"/>
                          </a:solidFill>
                          <a:latin typeface="+mj-lt"/>
                          <a:ea typeface="+mn-ea"/>
                          <a:cs typeface="+mn-cs"/>
                        </a:rPr>
                        <a:t>+1.456.596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0000"/>
                        </a:lnSpc>
                      </a:pPr>
                      <a:r>
                        <a:rPr lang="pl-PL" sz="1400" b="1" dirty="0" smtClean="0">
                          <a:effectLst/>
                          <a:latin typeface="+mj-lt"/>
                          <a:ea typeface="Times New Roman" panose="02020603050405020304" pitchFamily="18" charset="0"/>
                        </a:rPr>
                        <a:t>Kontynuację w 2023 r. realizacji zadań wyłonionych w ramach budżetu obywatelskiego</a:t>
                      </a:r>
                      <a:r>
                        <a:rPr lang="pl-PL" sz="1400" dirty="0" smtClean="0">
                          <a:effectLst/>
                          <a:latin typeface="+mj-lt"/>
                          <a:ea typeface="Times New Roman" panose="02020603050405020304" pitchFamily="18" charset="0"/>
                        </a:rPr>
                        <a:t> w związku </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ze zmianą harmonogramu realizacji zadań (przywrócenie środków z 2022 r.) w dzielnicach:</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Śródmieście (603.962 zł), Praga-Północ (499.183 zł), Bemowo (235.451 zł), Ochota (118.000 zł)</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142920373"/>
                  </a:ext>
                </a:extLst>
              </a:tr>
            </a:tbl>
          </a:graphicData>
        </a:graphic>
      </p:graphicFrame>
    </p:spTree>
    <p:extLst>
      <p:ext uri="{BB962C8B-B14F-4D97-AF65-F5344CB8AC3E}">
        <p14:creationId xmlns:p14="http://schemas.microsoft.com/office/powerpoint/2010/main" val="29340382"/>
      </p:ext>
    </p:extLst>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31</a:t>
            </a:fld>
            <a:endParaRPr lang="pl-PL" dirty="0"/>
          </a:p>
        </p:txBody>
      </p:sp>
      <p:sp>
        <p:nvSpPr>
          <p:cNvPr id="3" name="Tytuł 2"/>
          <p:cNvSpPr>
            <a:spLocks noGrp="1"/>
          </p:cNvSpPr>
          <p:nvPr>
            <p:ph type="title"/>
          </p:nvPr>
        </p:nvSpPr>
        <p:spPr>
          <a:xfrm>
            <a:off x="246000" y="31707"/>
            <a:ext cx="11267525" cy="742304"/>
          </a:xfrm>
        </p:spPr>
        <p:txBody>
          <a:bodyPr/>
          <a:lstStyle/>
          <a:p>
            <a:pPr>
              <a:spcBef>
                <a:spcPts val="800"/>
              </a:spcBef>
              <a:spcAft>
                <a:spcPts val="800"/>
              </a:spcAft>
            </a:pPr>
            <a:r>
              <a:rPr lang="pl-PL" altLang="pl-PL" sz="2400" b="1" dirty="0">
                <a:latin typeface="+mj-lt"/>
              </a:rPr>
              <a:t>Zwiększenie</a:t>
            </a:r>
            <a:r>
              <a:rPr lang="pl-PL" altLang="pl-PL" sz="2800" dirty="0">
                <a:latin typeface="+mj-lt"/>
              </a:rPr>
              <a:t> planu </a:t>
            </a:r>
            <a:r>
              <a:rPr lang="pl-PL" altLang="pl-PL" sz="2800" b="1" dirty="0">
                <a:latin typeface="+mj-lt"/>
              </a:rPr>
              <a:t>wydatków bieżących</a:t>
            </a:r>
            <a:r>
              <a:rPr lang="pl-PL" altLang="pl-PL" sz="2800" dirty="0">
                <a:latin typeface="+mj-lt"/>
              </a:rPr>
              <a:t> w </a:t>
            </a:r>
            <a:r>
              <a:rPr lang="pl-PL" altLang="pl-PL" sz="2800" dirty="0" smtClean="0">
                <a:latin typeface="+mj-lt"/>
              </a:rPr>
              <a:t>2023 </a:t>
            </a:r>
            <a:r>
              <a:rPr lang="pl-PL" altLang="pl-PL" sz="2800" dirty="0">
                <a:latin typeface="+mj-lt"/>
              </a:rPr>
              <a:t>r. o </a:t>
            </a:r>
            <a:r>
              <a:rPr lang="pl-PL" altLang="pl-PL" sz="2800" b="1" dirty="0" smtClean="0">
                <a:latin typeface="+mj-lt"/>
              </a:rPr>
              <a:t>75,3 </a:t>
            </a:r>
            <a:r>
              <a:rPr lang="pl-PL" altLang="pl-PL" sz="20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6393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+85,8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nvPr>
        </p:nvGraphicFramePr>
        <p:xfrm>
          <a:off x="246000" y="1136744"/>
          <a:ext cx="11700000" cy="5407132"/>
        </p:xfrm>
        <a:graphic>
          <a:graphicData uri="http://schemas.openxmlformats.org/drawingml/2006/table">
            <a:tbl>
              <a:tblPr firstRow="1" bandRow="1">
                <a:tableStyleId>{2D5ABB26-0587-4C30-8999-92F81FD0307C}</a:tableStyleId>
              </a:tblPr>
              <a:tblGrid>
                <a:gridCol w="2101153">
                  <a:extLst>
                    <a:ext uri="{9D8B030D-6E8A-4147-A177-3AD203B41FA5}">
                      <a16:colId xmlns:a16="http://schemas.microsoft.com/office/drawing/2014/main" val="20000"/>
                    </a:ext>
                  </a:extLst>
                </a:gridCol>
                <a:gridCol w="9598847">
                  <a:extLst>
                    <a:ext uri="{9D8B030D-6E8A-4147-A177-3AD203B41FA5}">
                      <a16:colId xmlns:a16="http://schemas.microsoft.com/office/drawing/2014/main" val="20001"/>
                    </a:ext>
                  </a:extLst>
                </a:gridCol>
              </a:tblGrid>
              <a:tr h="362429">
                <a:tc>
                  <a:txBody>
                    <a:bodyPr/>
                    <a:lstStyle/>
                    <a:p>
                      <a:pPr algn="r"/>
                      <a:r>
                        <a:rPr lang="pl-PL" sz="2000" b="1" baseline="0" dirty="0" smtClean="0">
                          <a:solidFill>
                            <a:srgbClr val="385723"/>
                          </a:solidFill>
                          <a:latin typeface="+mj-lt"/>
                        </a:rPr>
                        <a:t>+85.831.046</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tc>
                  <a:txBody>
                    <a:bodyPr/>
                    <a:lstStyle/>
                    <a:p>
                      <a:pPr algn="l"/>
                      <a:r>
                        <a:rPr lang="pl-PL" sz="1500" b="1" kern="1200" baseline="0" dirty="0" smtClean="0">
                          <a:solidFill>
                            <a:schemeClr val="tx1"/>
                          </a:solidFill>
                          <a:latin typeface="+mj-lt"/>
                          <a:ea typeface="+mn-ea"/>
                          <a:cs typeface="+mn-cs"/>
                        </a:rPr>
                        <a:t>Część dzielnicowa (ciąg dalszy), w tym:</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extLst>
                  <a:ext uri="{0D108BD9-81ED-4DB2-BD59-A6C34878D82A}">
                    <a16:rowId xmlns:a16="http://schemas.microsoft.com/office/drawing/2014/main" val="10001"/>
                  </a:ext>
                </a:extLst>
              </a:tr>
              <a:tr h="501825">
                <a:tc>
                  <a:txBody>
                    <a:bodyPr/>
                    <a:lstStyle/>
                    <a:p>
                      <a:pPr algn="r"/>
                      <a:r>
                        <a:rPr lang="pl-PL" sz="1600" b="1" kern="1200" dirty="0" smtClean="0">
                          <a:solidFill>
                            <a:srgbClr val="385723"/>
                          </a:solidFill>
                          <a:latin typeface="+mj-lt"/>
                          <a:ea typeface="+mn-ea"/>
                          <a:cs typeface="+mn-cs"/>
                        </a:rPr>
                        <a:t>+10.484.599 zł</a:t>
                      </a:r>
                    </a:p>
                    <a:p>
                      <a:pPr algn="r"/>
                      <a:r>
                        <a:rPr lang="pl-PL" sz="1400" b="1" kern="1200" dirty="0" smtClean="0">
                          <a:solidFill>
                            <a:srgbClr val="385723"/>
                          </a:solidFill>
                          <a:latin typeface="+mj-lt"/>
                          <a:ea typeface="+mn-ea"/>
                          <a:cs typeface="+mn-cs"/>
                        </a:rPr>
                        <a:t>(per saldo)</a:t>
                      </a:r>
                      <a:endParaRPr lang="pl-PL" sz="1600" b="1" kern="1200" dirty="0" smtClean="0">
                        <a:solidFill>
                          <a:srgbClr val="385723"/>
                        </a:solidFill>
                        <a:latin typeface="+mj-lt"/>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j-lt"/>
                          <a:ea typeface="+mn-ea"/>
                          <a:cs typeface="+mn-cs"/>
                        </a:rPr>
                        <a:t>Dz. Praga-Południe</a:t>
                      </a:r>
                      <a:r>
                        <a:rPr lang="pl-PL" sz="1400" kern="1200" dirty="0" smtClean="0">
                          <a:solidFill>
                            <a:schemeClr val="tx1"/>
                          </a:solidFill>
                          <a:effectLst/>
                          <a:latin typeface="+mj-lt"/>
                          <a:ea typeface="+mn-ea"/>
                          <a:cs typeface="+mn-cs"/>
                        </a:rPr>
                        <a:t>, w tym z przeznaczeniem na: realizację zadań z zakresu gospodarowania nieruchomościami (5.533.143 zł), remonty dróg gminnych (4.400.000 zł).</a:t>
                      </a: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244482121"/>
                  </a:ext>
                </a:extLst>
              </a:tr>
              <a:tr h="501825">
                <a:tc>
                  <a:txBody>
                    <a:bodyPr/>
                    <a:lstStyle/>
                    <a:p>
                      <a:pPr algn="r"/>
                      <a:r>
                        <a:rPr lang="pl-PL" sz="1600" b="1" kern="1200" dirty="0" smtClean="0">
                          <a:solidFill>
                            <a:srgbClr val="385723"/>
                          </a:solidFill>
                          <a:latin typeface="+mj-lt"/>
                          <a:ea typeface="+mn-ea"/>
                          <a:cs typeface="+mn-cs"/>
                        </a:rPr>
                        <a:t>+7.638.280 zł</a:t>
                      </a:r>
                    </a:p>
                    <a:p>
                      <a:pPr algn="r"/>
                      <a:r>
                        <a:rPr lang="pl-PL" sz="1400" b="1" kern="1200" dirty="0" smtClean="0">
                          <a:solidFill>
                            <a:srgbClr val="385723"/>
                          </a:solidFill>
                          <a:latin typeface="+mj-lt"/>
                          <a:ea typeface="+mn-ea"/>
                          <a:cs typeface="+mn-cs"/>
                        </a:rPr>
                        <a:t>(per saldo)</a:t>
                      </a:r>
                      <a:endParaRPr lang="pl-PL" sz="1600" b="1" kern="1200" dirty="0" smtClean="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j-lt"/>
                          <a:ea typeface="+mn-ea"/>
                          <a:cs typeface="+mn-cs"/>
                        </a:rPr>
                        <a:t>Dz. Śródmieście</a:t>
                      </a:r>
                      <a:r>
                        <a:rPr lang="pl-PL" sz="1400" b="0" kern="1200" dirty="0" smtClean="0">
                          <a:solidFill>
                            <a:schemeClr val="tx1"/>
                          </a:solidFill>
                          <a:effectLst/>
                          <a:latin typeface="+mj-lt"/>
                          <a:ea typeface="+mn-ea"/>
                          <a:cs typeface="+mn-cs"/>
                        </a:rPr>
                        <a:t>,</a:t>
                      </a:r>
                      <a:r>
                        <a:rPr lang="pl-PL" sz="1400" b="1" kern="1200" baseline="0" dirty="0" smtClean="0">
                          <a:solidFill>
                            <a:schemeClr val="tx1"/>
                          </a:solidFill>
                          <a:effectLst/>
                          <a:latin typeface="+mj-lt"/>
                          <a:ea typeface="+mn-ea"/>
                          <a:cs typeface="+mn-cs"/>
                        </a:rPr>
                        <a:t> </a:t>
                      </a:r>
                      <a:r>
                        <a:rPr lang="pl-PL" sz="1400" kern="1200" dirty="0" smtClean="0">
                          <a:solidFill>
                            <a:schemeClr val="tx1"/>
                          </a:solidFill>
                          <a:effectLst/>
                          <a:latin typeface="+mj-lt"/>
                          <a:ea typeface="+mn-ea"/>
                          <a:cs typeface="+mn-cs"/>
                        </a:rPr>
                        <a:t>w tym z przeznaczeniem na: realizację zadań z zakresu gospodarowania nieruchomościami (6.022.107 zł), dotacje dla instytucji kultury (1.040.000 zł).</a:t>
                      </a:r>
                      <a:endParaRPr lang="pl-PL" sz="1400" b="0" kern="1200" baseline="0" dirty="0" smtClean="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1255824"/>
                  </a:ext>
                </a:extLst>
              </a:tr>
              <a:tr h="501825">
                <a:tc>
                  <a:txBody>
                    <a:bodyPr/>
                    <a:lstStyle/>
                    <a:p>
                      <a:pPr algn="r"/>
                      <a:r>
                        <a:rPr lang="pl-PL" sz="1600" b="1" kern="1200" dirty="0" smtClean="0">
                          <a:solidFill>
                            <a:srgbClr val="385723"/>
                          </a:solidFill>
                          <a:latin typeface="+mj-lt"/>
                          <a:ea typeface="+mn-ea"/>
                          <a:cs typeface="+mn-cs"/>
                        </a:rPr>
                        <a:t>+5.575.179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j-lt"/>
                          <a:ea typeface="+mn-ea"/>
                          <a:cs typeface="+mn-cs"/>
                        </a:rPr>
                        <a:t>Dz. Bielany</a:t>
                      </a:r>
                      <a:r>
                        <a:rPr lang="pl-PL" sz="1400" b="0" kern="1200" dirty="0" smtClean="0">
                          <a:solidFill>
                            <a:schemeClr val="tx1"/>
                          </a:solidFill>
                          <a:effectLst/>
                          <a:latin typeface="+mj-lt"/>
                          <a:ea typeface="+mn-ea"/>
                          <a:cs typeface="+mn-cs"/>
                        </a:rPr>
                        <a:t>,</a:t>
                      </a:r>
                      <a:r>
                        <a:rPr lang="pl-PL" sz="1400" kern="1200" dirty="0" smtClean="0">
                          <a:solidFill>
                            <a:schemeClr val="tx1"/>
                          </a:solidFill>
                          <a:effectLst/>
                          <a:latin typeface="+mj-lt"/>
                          <a:ea typeface="+mn-ea"/>
                          <a:cs typeface="+mn-cs"/>
                        </a:rPr>
                        <a:t> głównie z przeznaczeniem na rozliczenia ze wspólnotami mieszkaniowymi (5.325.000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3487220"/>
                  </a:ext>
                </a:extLst>
              </a:tr>
              <a:tr h="501825">
                <a:tc>
                  <a:txBody>
                    <a:bodyPr/>
                    <a:lstStyle/>
                    <a:p>
                      <a:pPr algn="r"/>
                      <a:r>
                        <a:rPr lang="pl-PL" sz="1600" b="1" kern="1200" dirty="0" smtClean="0">
                          <a:solidFill>
                            <a:srgbClr val="385723"/>
                          </a:solidFill>
                          <a:latin typeface="+mj-lt"/>
                          <a:ea typeface="+mn-ea"/>
                          <a:cs typeface="+mn-cs"/>
                        </a:rPr>
                        <a:t>+4.562.273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j-lt"/>
                          <a:ea typeface="+mn-ea"/>
                          <a:cs typeface="+mn-cs"/>
                        </a:rPr>
                        <a:t>Dz. Wilanów</a:t>
                      </a:r>
                      <a:r>
                        <a:rPr lang="pl-PL" sz="1400" b="0" kern="1200" dirty="0" smtClean="0">
                          <a:solidFill>
                            <a:schemeClr val="tx1"/>
                          </a:solidFill>
                          <a:effectLst/>
                          <a:latin typeface="+mj-lt"/>
                          <a:ea typeface="+mn-ea"/>
                          <a:cs typeface="+mn-cs"/>
                        </a:rPr>
                        <a:t>,</a:t>
                      </a:r>
                      <a:r>
                        <a:rPr lang="pl-PL" sz="1400" kern="1200" dirty="0" smtClean="0">
                          <a:solidFill>
                            <a:schemeClr val="tx1"/>
                          </a:solidFill>
                          <a:effectLst/>
                          <a:latin typeface="+mj-lt"/>
                          <a:ea typeface="+mn-ea"/>
                          <a:cs typeface="+mn-cs"/>
                        </a:rPr>
                        <a:t> w tym z przeznaczeniem na: funkcjonowanie urzędu (1.374.000 zł), podatek od towarów i usług (1.242.402 zł), organizację wydarzeń kulturalnych (1.000.000 zł).</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0764605"/>
                  </a:ext>
                </a:extLst>
              </a:tr>
              <a:tr h="501825">
                <a:tc>
                  <a:txBody>
                    <a:bodyPr/>
                    <a:lstStyle/>
                    <a:p>
                      <a:pPr algn="r"/>
                      <a:r>
                        <a:rPr lang="pl-PL" sz="1600" b="1" kern="1200" dirty="0" smtClean="0">
                          <a:solidFill>
                            <a:srgbClr val="385723"/>
                          </a:solidFill>
                          <a:latin typeface="+mj-lt"/>
                          <a:ea typeface="+mn-ea"/>
                          <a:cs typeface="+mn-cs"/>
                        </a:rPr>
                        <a:t>+4.221.813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j-lt"/>
                          <a:ea typeface="+mn-ea"/>
                          <a:cs typeface="+mn-cs"/>
                        </a:rPr>
                        <a:t>Dz. Praga-Północ</a:t>
                      </a:r>
                      <a:r>
                        <a:rPr lang="pl-PL" sz="1400" b="0" kern="1200" dirty="0" smtClean="0">
                          <a:solidFill>
                            <a:schemeClr val="tx1"/>
                          </a:solidFill>
                          <a:effectLst/>
                          <a:latin typeface="+mj-lt"/>
                          <a:ea typeface="+mn-ea"/>
                          <a:cs typeface="+mn-cs"/>
                        </a:rPr>
                        <a:t>,</a:t>
                      </a:r>
                      <a:r>
                        <a:rPr lang="pl-PL" sz="1400" b="1" kern="1200" dirty="0" smtClean="0">
                          <a:solidFill>
                            <a:schemeClr val="tx1"/>
                          </a:solidFill>
                          <a:effectLst/>
                          <a:latin typeface="+mj-lt"/>
                          <a:ea typeface="+mn-ea"/>
                          <a:cs typeface="+mn-cs"/>
                        </a:rPr>
                        <a:t> </a:t>
                      </a:r>
                      <a:r>
                        <a:rPr lang="pl-PL" sz="1400" kern="1200" dirty="0" smtClean="0">
                          <a:solidFill>
                            <a:schemeClr val="tx1"/>
                          </a:solidFill>
                          <a:effectLst/>
                          <a:latin typeface="+mj-lt"/>
                          <a:ea typeface="+mn-ea"/>
                          <a:cs typeface="+mn-cs"/>
                        </a:rPr>
                        <a:t>głównie z przeznaczeniem na utrzymanie mieszkaniowego zasobu komunalnego (4.934.214 zł).</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42920373"/>
                  </a:ext>
                </a:extLst>
              </a:tr>
              <a:tr h="501825">
                <a:tc>
                  <a:txBody>
                    <a:bodyPr/>
                    <a:lstStyle/>
                    <a:p>
                      <a:pPr algn="r"/>
                      <a:r>
                        <a:rPr lang="pl-PL" sz="1600" b="1" kern="1200" dirty="0" smtClean="0">
                          <a:solidFill>
                            <a:srgbClr val="385723"/>
                          </a:solidFill>
                          <a:latin typeface="+mj-lt"/>
                          <a:ea typeface="+mn-ea"/>
                          <a:cs typeface="+mn-cs"/>
                        </a:rPr>
                        <a:t>+4.160.886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lvl="0"/>
                      <a:r>
                        <a:rPr lang="pl-PL" sz="1400" b="1" kern="1200" dirty="0" smtClean="0">
                          <a:solidFill>
                            <a:schemeClr val="tx1"/>
                          </a:solidFill>
                          <a:effectLst/>
                          <a:latin typeface="+mj-lt"/>
                          <a:ea typeface="+mn-ea"/>
                          <a:cs typeface="+mn-cs"/>
                        </a:rPr>
                        <a:t>Dz. Ursus</a:t>
                      </a:r>
                      <a:r>
                        <a:rPr lang="pl-PL" sz="1400" b="0" kern="1200" dirty="0" smtClean="0">
                          <a:solidFill>
                            <a:schemeClr val="tx1"/>
                          </a:solidFill>
                          <a:effectLst/>
                          <a:latin typeface="+mj-lt"/>
                          <a:ea typeface="+mn-ea"/>
                          <a:cs typeface="+mn-cs"/>
                        </a:rPr>
                        <a:t>,</a:t>
                      </a:r>
                      <a:r>
                        <a:rPr lang="pl-PL" sz="1400" b="1" kern="1200" dirty="0" smtClean="0">
                          <a:solidFill>
                            <a:schemeClr val="tx1"/>
                          </a:solidFill>
                          <a:effectLst/>
                          <a:latin typeface="+mj-lt"/>
                          <a:ea typeface="+mn-ea"/>
                          <a:cs typeface="+mn-cs"/>
                        </a:rPr>
                        <a:t> </a:t>
                      </a:r>
                      <a:r>
                        <a:rPr lang="pl-PL" sz="1400" kern="1200" dirty="0" smtClean="0">
                          <a:solidFill>
                            <a:schemeClr val="tx1"/>
                          </a:solidFill>
                          <a:effectLst/>
                          <a:latin typeface="+mj-lt"/>
                          <a:ea typeface="+mn-ea"/>
                          <a:cs typeface="+mn-cs"/>
                        </a:rPr>
                        <a:t>w tym z przeznaczeniem na: dotację dla Ośrodka Sportu i Rekreacji (2.999.184 zł), opłatę roczną za użytkowanie wieczyste działki nr 133 przy ul. Posag 7 Panien (525.216 zł).</a:t>
                      </a:r>
                      <a:endParaRPr lang="pl-PL" sz="1400" kern="1200" dirty="0">
                        <a:solidFill>
                          <a:schemeClr val="tx1"/>
                        </a:solidFill>
                        <a:effectLst/>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697800318"/>
                  </a:ext>
                </a:extLst>
              </a:tr>
              <a:tr h="501825">
                <a:tc>
                  <a:txBody>
                    <a:bodyPr/>
                    <a:lstStyle/>
                    <a:p>
                      <a:pPr algn="r"/>
                      <a:r>
                        <a:rPr lang="pl-PL" sz="1600" b="1" kern="1200" dirty="0" smtClean="0">
                          <a:solidFill>
                            <a:srgbClr val="385723"/>
                          </a:solidFill>
                          <a:latin typeface="+mj-lt"/>
                          <a:ea typeface="+mn-ea"/>
                          <a:cs typeface="+mn-cs"/>
                        </a:rPr>
                        <a:t>+3.528.224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lvl="0"/>
                      <a:r>
                        <a:rPr lang="pl-PL" sz="1400" b="1" kern="1200" dirty="0" smtClean="0">
                          <a:solidFill>
                            <a:schemeClr val="tx1"/>
                          </a:solidFill>
                          <a:effectLst/>
                          <a:latin typeface="+mj-lt"/>
                          <a:ea typeface="+mn-ea"/>
                          <a:cs typeface="+mn-cs"/>
                        </a:rPr>
                        <a:t>Dz. Ochota</a:t>
                      </a:r>
                      <a:r>
                        <a:rPr lang="pl-PL" sz="1400" b="0" kern="1200" dirty="0" smtClean="0">
                          <a:solidFill>
                            <a:schemeClr val="tx1"/>
                          </a:solidFill>
                          <a:effectLst/>
                          <a:latin typeface="+mj-lt"/>
                          <a:ea typeface="+mn-ea"/>
                          <a:cs typeface="+mn-cs"/>
                        </a:rPr>
                        <a:t>,</a:t>
                      </a:r>
                      <a:r>
                        <a:rPr lang="pl-PL" sz="1400" b="1" kern="1200" dirty="0" smtClean="0">
                          <a:solidFill>
                            <a:schemeClr val="tx1"/>
                          </a:solidFill>
                          <a:effectLst/>
                          <a:latin typeface="+mj-lt"/>
                          <a:ea typeface="+mn-ea"/>
                          <a:cs typeface="+mn-cs"/>
                        </a:rPr>
                        <a:t> </a:t>
                      </a:r>
                      <a:r>
                        <a:rPr lang="pl-PL" sz="1400" kern="1200" dirty="0" smtClean="0">
                          <a:solidFill>
                            <a:schemeClr val="tx1"/>
                          </a:solidFill>
                          <a:effectLst/>
                          <a:latin typeface="+mj-lt"/>
                          <a:ea typeface="+mn-ea"/>
                          <a:cs typeface="+mn-cs"/>
                        </a:rPr>
                        <a:t>w tym z przeznaczeniem na: utrzymanie mieszkaniowego zasobu komunalnego (1.966.981 zł), utrzymanie budynku przy ul. Hankiewicza 2 (1.630.000 zł).</a:t>
                      </a:r>
                      <a:endParaRPr lang="pl-PL" sz="1400" kern="1200" dirty="0">
                        <a:solidFill>
                          <a:schemeClr val="tx1"/>
                        </a:solidFill>
                        <a:effectLst/>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899137899"/>
                  </a:ext>
                </a:extLst>
              </a:tr>
              <a:tr h="501825">
                <a:tc>
                  <a:txBody>
                    <a:bodyPr/>
                    <a:lstStyle/>
                    <a:p>
                      <a:pPr algn="r"/>
                      <a:r>
                        <a:rPr lang="pl-PL" sz="1600" b="1" kern="1200" dirty="0" smtClean="0">
                          <a:solidFill>
                            <a:srgbClr val="385723"/>
                          </a:solidFill>
                          <a:latin typeface="+mj-lt"/>
                          <a:ea typeface="+mn-ea"/>
                          <a:cs typeface="+mn-cs"/>
                        </a:rPr>
                        <a:t>+3.317.460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j-lt"/>
                          <a:ea typeface="+mn-ea"/>
                          <a:cs typeface="+mn-cs"/>
                        </a:rPr>
                        <a:t>Dz. Targówek</a:t>
                      </a:r>
                      <a:r>
                        <a:rPr lang="pl-PL" sz="1400" b="0" kern="1200" dirty="0" smtClean="0">
                          <a:solidFill>
                            <a:schemeClr val="tx1"/>
                          </a:solidFill>
                          <a:effectLst/>
                          <a:latin typeface="+mj-lt"/>
                          <a:ea typeface="+mn-ea"/>
                          <a:cs typeface="+mn-cs"/>
                        </a:rPr>
                        <a:t>,</a:t>
                      </a:r>
                      <a:r>
                        <a:rPr lang="pl-PL" sz="1400" b="0" kern="1200" baseline="0" dirty="0" smtClean="0">
                          <a:solidFill>
                            <a:schemeClr val="tx1"/>
                          </a:solidFill>
                          <a:effectLst/>
                          <a:latin typeface="+mj-lt"/>
                          <a:ea typeface="+mn-ea"/>
                          <a:cs typeface="+mn-cs"/>
                        </a:rPr>
                        <a:t> </a:t>
                      </a:r>
                      <a:r>
                        <a:rPr lang="pl-PL" sz="1400" b="0" kern="1200" dirty="0" smtClean="0">
                          <a:solidFill>
                            <a:schemeClr val="tx1"/>
                          </a:solidFill>
                          <a:effectLst/>
                          <a:latin typeface="+mj-lt"/>
                          <a:ea typeface="+mn-ea"/>
                          <a:cs typeface="+mn-cs"/>
                        </a:rPr>
                        <a:t>w</a:t>
                      </a:r>
                      <a:r>
                        <a:rPr lang="pl-PL" sz="1400" kern="1200" dirty="0" smtClean="0">
                          <a:solidFill>
                            <a:schemeClr val="tx1"/>
                          </a:solidFill>
                          <a:effectLst/>
                          <a:latin typeface="+mj-lt"/>
                          <a:ea typeface="+mn-ea"/>
                          <a:cs typeface="+mn-cs"/>
                        </a:rPr>
                        <a:t> tym z przeznaczeniem na: rozliczenia ze wspólnotami mieszkaniowymi (2.006.464 zł), pokrycie kosztów eksploatacji mieszkaniowego zasobu komunalnego (1.412.766 zł).</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903557829"/>
                  </a:ext>
                </a:extLst>
              </a:tr>
              <a:tr h="501825">
                <a:tc>
                  <a:txBody>
                    <a:bodyPr/>
                    <a:lstStyle/>
                    <a:p>
                      <a:pPr algn="r"/>
                      <a:r>
                        <a:rPr lang="pl-PL" sz="1600" b="1" kern="1200" dirty="0" smtClean="0">
                          <a:solidFill>
                            <a:srgbClr val="385723"/>
                          </a:solidFill>
                          <a:latin typeface="+mn-lt"/>
                          <a:ea typeface="+mn-ea"/>
                          <a:cs typeface="+mn-cs"/>
                        </a:rPr>
                        <a:t>+3.298.169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Dz. Mokotów</a:t>
                      </a:r>
                      <a:r>
                        <a:rPr lang="pl-PL" sz="1400" b="0" kern="1200" dirty="0" smtClean="0">
                          <a:solidFill>
                            <a:schemeClr val="tx1"/>
                          </a:solidFill>
                          <a:effectLst/>
                          <a:latin typeface="+mn-lt"/>
                          <a:ea typeface="+mn-ea"/>
                          <a:cs typeface="+mn-cs"/>
                        </a:rPr>
                        <a:t>, głównie z przeznaczeniem na realizację zadań z zakresu gospodarowania nieruchomościami (2.966.634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853751690"/>
                  </a:ext>
                </a:extLst>
              </a:tr>
            </a:tbl>
          </a:graphicData>
        </a:graphic>
      </p:graphicFrame>
    </p:spTree>
    <p:extLst>
      <p:ext uri="{BB962C8B-B14F-4D97-AF65-F5344CB8AC3E}">
        <p14:creationId xmlns:p14="http://schemas.microsoft.com/office/powerpoint/2010/main" val="1120027277"/>
      </p:ext>
    </p:extLst>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32</a:t>
            </a:fld>
            <a:endParaRPr lang="pl-PL" dirty="0"/>
          </a:p>
        </p:txBody>
      </p:sp>
      <p:sp>
        <p:nvSpPr>
          <p:cNvPr id="3" name="Tytuł 2"/>
          <p:cNvSpPr>
            <a:spLocks noGrp="1"/>
          </p:cNvSpPr>
          <p:nvPr>
            <p:ph type="title"/>
          </p:nvPr>
        </p:nvSpPr>
        <p:spPr>
          <a:xfrm>
            <a:off x="498474" y="121763"/>
            <a:ext cx="11267525" cy="742304"/>
          </a:xfrm>
        </p:spPr>
        <p:txBody>
          <a:bodyPr/>
          <a:lstStyle/>
          <a:p>
            <a:pPr>
              <a:spcBef>
                <a:spcPts val="800"/>
              </a:spcBef>
              <a:spcAft>
                <a:spcPts val="800"/>
              </a:spcAft>
            </a:pPr>
            <a:r>
              <a:rPr lang="pl-PL" altLang="pl-PL" sz="2800" b="1" dirty="0">
                <a:latin typeface="+mj-lt"/>
              </a:rPr>
              <a:t>Zwiększenie</a:t>
            </a:r>
            <a:r>
              <a:rPr lang="pl-PL" altLang="pl-PL" sz="2800" dirty="0">
                <a:latin typeface="+mj-lt"/>
              </a:rPr>
              <a:t> planu </a:t>
            </a:r>
            <a:r>
              <a:rPr lang="pl-PL" altLang="pl-PL" sz="2800" b="1" dirty="0">
                <a:latin typeface="+mj-lt"/>
              </a:rPr>
              <a:t>wydatków bieżących</a:t>
            </a:r>
            <a:r>
              <a:rPr lang="pl-PL" altLang="pl-PL" sz="2800" dirty="0">
                <a:latin typeface="+mj-lt"/>
              </a:rPr>
              <a:t> w </a:t>
            </a:r>
            <a:r>
              <a:rPr lang="pl-PL" altLang="pl-PL" sz="2800" dirty="0" smtClean="0">
                <a:latin typeface="+mj-lt"/>
              </a:rPr>
              <a:t>2023 </a:t>
            </a:r>
            <a:r>
              <a:rPr lang="pl-PL" altLang="pl-PL" sz="2800" dirty="0">
                <a:latin typeface="+mj-lt"/>
              </a:rPr>
              <a:t>r. o </a:t>
            </a:r>
            <a:r>
              <a:rPr lang="pl-PL" altLang="pl-PL" sz="2800" b="1" dirty="0" smtClean="0">
                <a:latin typeface="+mj-lt"/>
              </a:rPr>
              <a:t>75,3 </a:t>
            </a:r>
            <a:r>
              <a:rPr lang="pl-PL" altLang="pl-PL" sz="20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6393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chemeClr val="accent6">
                    <a:lumMod val="50000"/>
                  </a:schemeClr>
                </a:solidFill>
                <a:latin typeface="+mj-lt"/>
              </a:rPr>
              <a:t>+85,8 </a:t>
            </a:r>
            <a:r>
              <a:rPr lang="pl-PL" altLang="pl-PL" sz="2000" b="1" dirty="0">
                <a:solidFill>
                  <a:schemeClr val="accent6">
                    <a:lumMod val="50000"/>
                  </a:schemeClr>
                </a:solidFill>
                <a:latin typeface="+mj-lt"/>
              </a:rPr>
              <a:t>mln zł</a:t>
            </a:r>
          </a:p>
        </p:txBody>
      </p:sp>
      <p:graphicFrame>
        <p:nvGraphicFramePr>
          <p:cNvPr id="8" name="Tabela 7"/>
          <p:cNvGraphicFramePr>
            <a:graphicFrameLocks noGrp="1"/>
          </p:cNvGraphicFramePr>
          <p:nvPr>
            <p:extLst/>
          </p:nvPr>
        </p:nvGraphicFramePr>
        <p:xfrm>
          <a:off x="246000" y="1136744"/>
          <a:ext cx="11700000" cy="3569196"/>
        </p:xfrm>
        <a:graphic>
          <a:graphicData uri="http://schemas.openxmlformats.org/drawingml/2006/table">
            <a:tbl>
              <a:tblPr firstRow="1" bandRow="1">
                <a:tableStyleId>{2D5ABB26-0587-4C30-8999-92F81FD0307C}</a:tableStyleId>
              </a:tblPr>
              <a:tblGrid>
                <a:gridCol w="2101153">
                  <a:extLst>
                    <a:ext uri="{9D8B030D-6E8A-4147-A177-3AD203B41FA5}">
                      <a16:colId xmlns:a16="http://schemas.microsoft.com/office/drawing/2014/main" val="20000"/>
                    </a:ext>
                  </a:extLst>
                </a:gridCol>
                <a:gridCol w="9598847">
                  <a:extLst>
                    <a:ext uri="{9D8B030D-6E8A-4147-A177-3AD203B41FA5}">
                      <a16:colId xmlns:a16="http://schemas.microsoft.com/office/drawing/2014/main" val="20001"/>
                    </a:ext>
                  </a:extLst>
                </a:gridCol>
              </a:tblGrid>
              <a:tr h="362429">
                <a:tc>
                  <a:txBody>
                    <a:bodyPr/>
                    <a:lstStyle/>
                    <a:p>
                      <a:pPr algn="r"/>
                      <a:r>
                        <a:rPr lang="pl-PL" sz="2000" b="1" baseline="0" dirty="0" smtClean="0">
                          <a:solidFill>
                            <a:srgbClr val="385723"/>
                          </a:solidFill>
                          <a:latin typeface="+mj-lt"/>
                        </a:rPr>
                        <a:t>+85.831.046</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tc>
                  <a:txBody>
                    <a:bodyPr/>
                    <a:lstStyle/>
                    <a:p>
                      <a:pPr algn="l"/>
                      <a:r>
                        <a:rPr lang="pl-PL" sz="1500" b="1" kern="1200" baseline="0" dirty="0" smtClean="0">
                          <a:solidFill>
                            <a:schemeClr val="tx1"/>
                          </a:solidFill>
                          <a:latin typeface="+mj-lt"/>
                          <a:ea typeface="+mn-ea"/>
                          <a:cs typeface="+mn-cs"/>
                        </a:rPr>
                        <a:t>Część dzielnicowa (ciąg dalszy), w tym:</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extLst>
                  <a:ext uri="{0D108BD9-81ED-4DB2-BD59-A6C34878D82A}">
                    <a16:rowId xmlns:a16="http://schemas.microsoft.com/office/drawing/2014/main" val="10001"/>
                  </a:ext>
                </a:extLst>
              </a:tr>
              <a:tr h="501825">
                <a:tc>
                  <a:txBody>
                    <a:bodyPr/>
                    <a:lstStyle/>
                    <a:p>
                      <a:pPr algn="r"/>
                      <a:r>
                        <a:rPr lang="pl-PL" sz="1600" b="1" kern="1200" dirty="0" smtClean="0">
                          <a:solidFill>
                            <a:srgbClr val="385723"/>
                          </a:solidFill>
                          <a:latin typeface="+mj-lt"/>
                          <a:ea typeface="+mn-ea"/>
                          <a:cs typeface="+mn-cs"/>
                        </a:rPr>
                        <a:t>+2.706.197 zł</a:t>
                      </a: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dirty="0" smtClean="0">
                          <a:solidFill>
                            <a:schemeClr val="tx1"/>
                          </a:solidFill>
                          <a:effectLst/>
                          <a:latin typeface="+mn-lt"/>
                          <a:ea typeface="+mn-ea"/>
                          <a:cs typeface="+mn-cs"/>
                        </a:rPr>
                        <a:t>Dz. Żoliborz</a:t>
                      </a:r>
                      <a:r>
                        <a:rPr lang="pl-PL" sz="1400" b="0" kern="1200" dirty="0" smtClean="0">
                          <a:solidFill>
                            <a:schemeClr val="tx1"/>
                          </a:solidFill>
                          <a:effectLst/>
                          <a:latin typeface="+mn-lt"/>
                          <a:ea typeface="+mn-ea"/>
                          <a:cs typeface="+mn-cs"/>
                        </a:rPr>
                        <a:t>,</a:t>
                      </a:r>
                      <a:r>
                        <a:rPr lang="pl-PL" sz="1400" kern="1200" dirty="0" smtClean="0">
                          <a:solidFill>
                            <a:schemeClr val="tx1"/>
                          </a:solidFill>
                          <a:effectLst/>
                          <a:latin typeface="+mn-lt"/>
                          <a:ea typeface="+mn-ea"/>
                          <a:cs typeface="+mn-cs"/>
                        </a:rPr>
                        <a:t> w tym z przeznaczeniem na: dotacje dla Żoliborskiego Domu Kultury (976.400 zł), upowszechnianie kultury fizycznej i sportu (832.000 zł), realizację zadań z zakresu gospodarowania nieruchomościami (643.807 zł);</a:t>
                      </a:r>
                      <a:endParaRPr lang="pl-PL" sz="1100" b="0" kern="1200" baseline="0" dirty="0" smtClean="0">
                        <a:solidFill>
                          <a:schemeClr val="tx1"/>
                        </a:solidFill>
                        <a:latin typeface="+mj-lt"/>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501825">
                <a:tc>
                  <a:txBody>
                    <a:bodyPr/>
                    <a:lstStyle/>
                    <a:p>
                      <a:pPr algn="r"/>
                      <a:r>
                        <a:rPr lang="pl-PL" sz="1600" b="1" kern="1200" dirty="0" smtClean="0">
                          <a:solidFill>
                            <a:srgbClr val="385723"/>
                          </a:solidFill>
                          <a:latin typeface="+mj-lt"/>
                          <a:ea typeface="+mn-ea"/>
                          <a:cs typeface="+mn-cs"/>
                        </a:rPr>
                        <a:t>+1.805.606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b="1" kern="1200" dirty="0" smtClean="0">
                          <a:solidFill>
                            <a:schemeClr val="tx1"/>
                          </a:solidFill>
                          <a:effectLst/>
                          <a:latin typeface="+mn-lt"/>
                          <a:ea typeface="+mn-ea"/>
                          <a:cs typeface="+mn-cs"/>
                        </a:rPr>
                        <a:t>Dz. Wawer</a:t>
                      </a:r>
                      <a:r>
                        <a:rPr lang="pl-PL" sz="1400" b="0" kern="1200" dirty="0" smtClean="0">
                          <a:solidFill>
                            <a:schemeClr val="tx1"/>
                          </a:solidFill>
                          <a:effectLst/>
                          <a:latin typeface="+mn-lt"/>
                          <a:ea typeface="+mn-ea"/>
                          <a:cs typeface="+mn-cs"/>
                        </a:rPr>
                        <a:t>,</a:t>
                      </a:r>
                      <a:r>
                        <a:rPr lang="pl-PL" sz="1400" kern="1200" dirty="0" smtClean="0">
                          <a:solidFill>
                            <a:schemeClr val="tx1"/>
                          </a:solidFill>
                          <a:effectLst/>
                          <a:latin typeface="+mn-lt"/>
                          <a:ea typeface="+mn-ea"/>
                          <a:cs typeface="+mn-cs"/>
                        </a:rPr>
                        <a:t> w tym z przeznaczeniem na: utrzymanie Ośrodka Sportu i Rekreacji (937.000 zł), utrzymanie i konserwację zieleni przyulicznej (610.000 zł);</a:t>
                      </a:r>
                      <a:endParaRPr lang="pl-PL" sz="1400" kern="1200" dirty="0">
                        <a:solidFill>
                          <a:schemeClr val="tx1"/>
                        </a:solidFill>
                        <a:effectLst/>
                        <a:latin typeface="+mn-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501825">
                <a:tc>
                  <a:txBody>
                    <a:bodyPr/>
                    <a:lstStyle/>
                    <a:p>
                      <a:pPr algn="r"/>
                      <a:r>
                        <a:rPr lang="pl-PL" sz="1600" b="1" kern="1200" dirty="0" smtClean="0">
                          <a:solidFill>
                            <a:srgbClr val="385723"/>
                          </a:solidFill>
                          <a:latin typeface="+mj-lt"/>
                          <a:ea typeface="+mn-ea"/>
                          <a:cs typeface="+mn-cs"/>
                        </a:rPr>
                        <a:t>+1.531.343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b="1" kern="1200" dirty="0" smtClean="0">
                          <a:solidFill>
                            <a:schemeClr val="tx1"/>
                          </a:solidFill>
                          <a:effectLst/>
                          <a:latin typeface="+mn-lt"/>
                          <a:ea typeface="+mn-ea"/>
                          <a:cs typeface="+mn-cs"/>
                        </a:rPr>
                        <a:t>Dz. Białołęka</a:t>
                      </a:r>
                      <a:r>
                        <a:rPr lang="pl-PL" sz="1400" b="0" kern="1200" dirty="0" smtClean="0">
                          <a:solidFill>
                            <a:schemeClr val="tx1"/>
                          </a:solidFill>
                          <a:effectLst/>
                          <a:latin typeface="+mn-lt"/>
                          <a:ea typeface="+mn-ea"/>
                          <a:cs typeface="+mn-cs"/>
                        </a:rPr>
                        <a:t>,</a:t>
                      </a:r>
                      <a:r>
                        <a:rPr lang="pl-PL" sz="1400" kern="1200" dirty="0" smtClean="0">
                          <a:solidFill>
                            <a:schemeClr val="tx1"/>
                          </a:solidFill>
                          <a:effectLst/>
                          <a:latin typeface="+mn-lt"/>
                          <a:ea typeface="+mn-ea"/>
                          <a:cs typeface="+mn-cs"/>
                        </a:rPr>
                        <a:t> w tym z przeznaczeniem na: utrzymanie mieszkaniowego zasobu komunalnego (793.000 zł), utrzymanie Białołęckiego Ośrodka Sportu (400.000 zł), dotacje dla instytucji kultury (330.000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0764605"/>
                  </a:ext>
                </a:extLst>
              </a:tr>
              <a:tr h="501825">
                <a:tc>
                  <a:txBody>
                    <a:bodyPr/>
                    <a:lstStyle/>
                    <a:p>
                      <a:pPr algn="r"/>
                      <a:r>
                        <a:rPr lang="pl-PL" sz="1600" b="1" kern="1200" dirty="0" smtClean="0">
                          <a:solidFill>
                            <a:srgbClr val="385723"/>
                          </a:solidFill>
                          <a:latin typeface="+mj-lt"/>
                          <a:ea typeface="+mn-ea"/>
                          <a:cs typeface="+mn-cs"/>
                        </a:rPr>
                        <a:t>+1.111.501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b="1" kern="1200" dirty="0" smtClean="0">
                          <a:solidFill>
                            <a:schemeClr val="tx1"/>
                          </a:solidFill>
                          <a:effectLst/>
                          <a:latin typeface="+mn-lt"/>
                          <a:ea typeface="+mn-ea"/>
                          <a:cs typeface="+mn-cs"/>
                        </a:rPr>
                        <a:t>Dz. Wola</a:t>
                      </a:r>
                      <a:r>
                        <a:rPr lang="pl-PL" sz="1400" b="0" kern="1200" dirty="0" smtClean="0">
                          <a:solidFill>
                            <a:schemeClr val="tx1"/>
                          </a:solidFill>
                          <a:effectLst/>
                          <a:latin typeface="+mn-lt"/>
                          <a:ea typeface="+mn-ea"/>
                          <a:cs typeface="+mn-cs"/>
                        </a:rPr>
                        <a:t>,</a:t>
                      </a:r>
                      <a:r>
                        <a:rPr lang="pl-PL" sz="1400" b="1" kern="1200" dirty="0" smtClean="0">
                          <a:solidFill>
                            <a:schemeClr val="tx1"/>
                          </a:solidFill>
                          <a:effectLst/>
                          <a:latin typeface="+mn-lt"/>
                          <a:ea typeface="+mn-ea"/>
                          <a:cs typeface="+mn-cs"/>
                        </a:rPr>
                        <a:t> </a:t>
                      </a:r>
                      <a:r>
                        <a:rPr lang="pl-PL" sz="1400" kern="1200" dirty="0" smtClean="0">
                          <a:solidFill>
                            <a:schemeClr val="tx1"/>
                          </a:solidFill>
                          <a:effectLst/>
                          <a:latin typeface="+mn-lt"/>
                          <a:ea typeface="+mn-ea"/>
                          <a:cs typeface="+mn-cs"/>
                        </a:rPr>
                        <a:t>głównie z przeznaczeniem na dotacje dla instytucji kultury (1.452.150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42920373"/>
                  </a:ext>
                </a:extLst>
              </a:tr>
              <a:tr h="501825">
                <a:tc>
                  <a:txBody>
                    <a:bodyPr/>
                    <a:lstStyle/>
                    <a:p>
                      <a:pPr algn="r"/>
                      <a:r>
                        <a:rPr lang="pl-PL" sz="1600" b="1" kern="1200" dirty="0" smtClean="0">
                          <a:solidFill>
                            <a:srgbClr val="385723"/>
                          </a:solidFill>
                          <a:latin typeface="+mj-lt"/>
                          <a:ea typeface="+mn-ea"/>
                          <a:cs typeface="+mn-cs"/>
                        </a:rPr>
                        <a:t>+3.164.175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r>
                        <a:rPr lang="pl-PL" sz="1400" b="1" kern="1200" dirty="0" smtClean="0">
                          <a:solidFill>
                            <a:schemeClr val="tx1"/>
                          </a:solidFill>
                          <a:effectLst/>
                          <a:latin typeface="+mn-lt"/>
                          <a:ea typeface="+mn-ea"/>
                          <a:cs typeface="+mn-cs"/>
                        </a:rPr>
                        <a:t>Pozostałe zmiany (per saldo) dotyczą dzielnic: </a:t>
                      </a:r>
                      <a:r>
                        <a:rPr lang="pl-PL" sz="1400" kern="1200" dirty="0" smtClean="0">
                          <a:solidFill>
                            <a:schemeClr val="tx1"/>
                          </a:solidFill>
                          <a:effectLst/>
                          <a:latin typeface="+mn-lt"/>
                          <a:ea typeface="+mn-ea"/>
                          <a:cs typeface="+mn-cs"/>
                        </a:rPr>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Włochy (+839.884 zł), Bemowo (+642.728 zł), Wesoła (+622.058 zł), Ursynów (+535.055 zł), Rembertów (+524.450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97800318"/>
                  </a:ext>
                </a:extLst>
              </a:tr>
            </a:tbl>
          </a:graphicData>
        </a:graphic>
      </p:graphicFrame>
    </p:spTree>
    <p:extLst>
      <p:ext uri="{BB962C8B-B14F-4D97-AF65-F5344CB8AC3E}">
        <p14:creationId xmlns:p14="http://schemas.microsoft.com/office/powerpoint/2010/main" val="2232244547"/>
      </p:ext>
    </p:extLst>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33</a:t>
            </a:fld>
            <a:endParaRPr lang="pl-PL" dirty="0"/>
          </a:p>
        </p:txBody>
      </p:sp>
      <p:sp>
        <p:nvSpPr>
          <p:cNvPr id="3" name="Tytuł 2"/>
          <p:cNvSpPr>
            <a:spLocks noGrp="1"/>
          </p:cNvSpPr>
          <p:nvPr>
            <p:ph type="title"/>
          </p:nvPr>
        </p:nvSpPr>
        <p:spPr>
          <a:xfrm>
            <a:off x="346710" y="-61668"/>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smtClean="0">
                <a:latin typeface="+mj-lt"/>
              </a:rPr>
              <a:t>rezerw </a:t>
            </a:r>
            <a:r>
              <a:rPr lang="pl-PL" altLang="pl-PL" sz="2400" b="1" dirty="0">
                <a:latin typeface="+mj-lt"/>
              </a:rPr>
              <a:t>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41,2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10" name="Tabela 9"/>
          <p:cNvGraphicFramePr>
            <a:graphicFrameLocks noGrp="1"/>
          </p:cNvGraphicFramePr>
          <p:nvPr>
            <p:extLst/>
          </p:nvPr>
        </p:nvGraphicFramePr>
        <p:xfrm>
          <a:off x="346710" y="680636"/>
          <a:ext cx="11498581" cy="5413994"/>
        </p:xfrm>
        <a:graphic>
          <a:graphicData uri="http://schemas.openxmlformats.org/drawingml/2006/table">
            <a:tbl>
              <a:tblPr firstRow="1" bandRow="1">
                <a:tableStyleId>{2D5ABB26-0587-4C30-8999-92F81FD0307C}</a:tableStyleId>
              </a:tblPr>
              <a:tblGrid>
                <a:gridCol w="2064981">
                  <a:extLst>
                    <a:ext uri="{9D8B030D-6E8A-4147-A177-3AD203B41FA5}">
                      <a16:colId xmlns:a16="http://schemas.microsoft.com/office/drawing/2014/main" val="20000"/>
                    </a:ext>
                  </a:extLst>
                </a:gridCol>
                <a:gridCol w="9433600">
                  <a:extLst>
                    <a:ext uri="{9D8B030D-6E8A-4147-A177-3AD203B41FA5}">
                      <a16:colId xmlns:a16="http://schemas.microsoft.com/office/drawing/2014/main" val="20001"/>
                    </a:ext>
                  </a:extLst>
                </a:gridCol>
              </a:tblGrid>
              <a:tr h="0">
                <a:tc>
                  <a:txBody>
                    <a:bodyPr/>
                    <a:lstStyle/>
                    <a:p>
                      <a:pPr algn="r"/>
                      <a:r>
                        <a:rPr lang="pl-PL" sz="2000" b="1" baseline="0" dirty="0" smtClean="0">
                          <a:solidFill>
                            <a:srgbClr val="C00000"/>
                          </a:solidFill>
                          <a:latin typeface="+mj-lt"/>
                        </a:rPr>
                        <a:t>-41.236.885</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smtClean="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30196"/>
                      </a:schemeClr>
                    </a:solidFill>
                  </a:tcPr>
                </a:tc>
                <a:tc>
                  <a:txBody>
                    <a:bodyPr/>
                    <a:lstStyle/>
                    <a:p>
                      <a:pPr algn="l"/>
                      <a:r>
                        <a:rPr lang="pl-PL" sz="1600" b="1" kern="1200" baseline="0" dirty="0" smtClean="0">
                          <a:solidFill>
                            <a:schemeClr val="tx1"/>
                          </a:solidFill>
                          <a:latin typeface="+mj-lt"/>
                          <a:ea typeface="+mn-ea"/>
                          <a:cs typeface="+mn-cs"/>
                        </a:rPr>
                        <a:t>Rezerwy bieżące, 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30196"/>
                      </a:schemeClr>
                    </a:solidFill>
                  </a:tcPr>
                </a:tc>
                <a:extLst>
                  <a:ext uri="{0D108BD9-81ED-4DB2-BD59-A6C34878D82A}">
                    <a16:rowId xmlns:a16="http://schemas.microsoft.com/office/drawing/2014/main" val="10001"/>
                  </a:ext>
                </a:extLst>
              </a:tr>
              <a:tr h="0">
                <a:tc>
                  <a:txBody>
                    <a:bodyPr/>
                    <a:lstStyle/>
                    <a:p>
                      <a:pPr algn="r"/>
                      <a:r>
                        <a:rPr lang="pl-PL" sz="1800" b="1" kern="1200" dirty="0" smtClean="0">
                          <a:solidFill>
                            <a:srgbClr val="C00000"/>
                          </a:solidFill>
                          <a:latin typeface="+mj-lt"/>
                          <a:ea typeface="+mn-ea"/>
                          <a:cs typeface="+mn-cs"/>
                        </a:rPr>
                        <a:t>-16.084.000 zł</a:t>
                      </a: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dirty="0" smtClean="0">
                          <a:effectLst/>
                          <a:latin typeface="+mj-lt"/>
                          <a:ea typeface="Times New Roman" panose="02020603050405020304" pitchFamily="18" charset="0"/>
                        </a:rPr>
                        <a:t>Rezerwa celowa na finansowanie zwiększenia zakresu zadań realizowanych przez dzielnicę Śródmieście </a:t>
                      </a:r>
                      <a:r>
                        <a:rPr lang="pl-PL" sz="1400" b="0" dirty="0" smtClean="0">
                          <a:effectLst/>
                          <a:latin typeface="+mj-lt"/>
                          <a:ea typeface="Times New Roman" panose="02020603050405020304" pitchFamily="18" charset="0"/>
                        </a:rPr>
                        <a:t>z przeznaczeniem na realizację zadań dzielnicy.</a:t>
                      </a:r>
                      <a:endParaRPr kumimoji="0" lang="pl-PL" sz="1400" b="0"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algn="r"/>
                      <a:r>
                        <a:rPr lang="pl-PL" sz="1800" b="1" kern="1200" dirty="0" smtClean="0">
                          <a:solidFill>
                            <a:srgbClr val="C00000"/>
                          </a:solidFill>
                          <a:latin typeface="+mj-lt"/>
                          <a:ea typeface="+mn-ea"/>
                          <a:cs typeface="+mn-cs"/>
                        </a:rPr>
                        <a:t>-13.000.000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Times New Roman" panose="02020603050405020304" pitchFamily="18" charset="0"/>
                          <a:cs typeface="+mn-cs"/>
                        </a:rPr>
                        <a:t>Rezerwa celowa </a:t>
                      </a:r>
                      <a:r>
                        <a:rPr lang="pl-PL" sz="1400" b="1" dirty="0" smtClean="0">
                          <a:effectLst/>
                          <a:latin typeface="+mj-lt"/>
                          <a:ea typeface="Times New Roman" panose="02020603050405020304" pitchFamily="18" charset="0"/>
                        </a:rPr>
                        <a:t>na wydatki bieżące w zakresie oświaty i wychowania oraz edukacyjnej opieki wychowawczej</a:t>
                      </a:r>
                      <a:r>
                        <a:rPr lang="pl-PL" sz="1400" b="0" dirty="0" smtClean="0">
                          <a:effectLst/>
                          <a:latin typeface="+mj-lt"/>
                          <a:ea typeface="Times New Roman" panose="02020603050405020304" pitchFamily="18" charset="0"/>
                        </a:rPr>
                        <a:t> w celu  rozliczenia środków z Funduszu Narodów Zjednoczonych na rzecz Dzieci – UNICEF.</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0">
                <a:tc>
                  <a:txBody>
                    <a:bodyPr/>
                    <a:lstStyle/>
                    <a:p>
                      <a:pPr algn="r"/>
                      <a:r>
                        <a:rPr lang="pl-PL" sz="1800" b="1" kern="1200" dirty="0" smtClean="0">
                          <a:solidFill>
                            <a:srgbClr val="C00000"/>
                          </a:solidFill>
                          <a:latin typeface="+mj-lt"/>
                          <a:ea typeface="+mn-ea"/>
                          <a:cs typeface="+mn-cs"/>
                        </a:rPr>
                        <a:t>-9.961.584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Times New Roman" panose="02020603050405020304" pitchFamily="18" charset="0"/>
                          <a:cs typeface="+mn-cs"/>
                        </a:rPr>
                        <a:t>Rezerwa celowa </a:t>
                      </a:r>
                      <a:r>
                        <a:rPr lang="pl-PL" sz="1400" b="1" dirty="0" smtClean="0">
                          <a:effectLst/>
                          <a:latin typeface="+mj-lt"/>
                          <a:ea typeface="Times New Roman" panose="02020603050405020304" pitchFamily="18" charset="0"/>
                        </a:rPr>
                        <a:t>na zwiększenie zakresu zadań oraz skutki inflacji w dzielnicach</a:t>
                      </a:r>
                      <a:r>
                        <a:rPr lang="pl-PL" sz="1400" b="0" dirty="0" smtClean="0">
                          <a:effectLst/>
                          <a:latin typeface="+mj-lt"/>
                          <a:ea typeface="Times New Roman" panose="02020603050405020304" pitchFamily="18" charset="0"/>
                        </a:rPr>
                        <a:t>: Ursus (2.999.184 zł), Ursynów (1.910.000 zł), Żoliborz (1.746.400 zł), Śródmieście (1.440.000 zł), Wola (1.000.000 zł), Bemowo (466.000 zł), Białołęka (300.000 zł), Rembertów (100.000 zł) z  przeznaczeniem na realizację zadań bieżących w ww. dzielnicach.</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0764605"/>
                  </a:ext>
                </a:extLst>
              </a:tr>
              <a:tr h="0">
                <a:tc>
                  <a:txBody>
                    <a:bodyPr/>
                    <a:lstStyle/>
                    <a:p>
                      <a:pPr algn="r"/>
                      <a:r>
                        <a:rPr lang="pl-PL" sz="1800" b="1" kern="1200" dirty="0" smtClean="0">
                          <a:solidFill>
                            <a:srgbClr val="C00000"/>
                          </a:solidFill>
                          <a:latin typeface="+mj-lt"/>
                          <a:ea typeface="+mn-ea"/>
                          <a:cs typeface="+mn-cs"/>
                        </a:rPr>
                        <a:t>-1.152.000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Times New Roman" panose="02020603050405020304" pitchFamily="18" charset="0"/>
                          <a:cs typeface="+mn-cs"/>
                        </a:rPr>
                        <a:t>Rezerwa celowa </a:t>
                      </a:r>
                      <a:r>
                        <a:rPr lang="pl-PL" sz="1400" b="1" dirty="0" smtClean="0">
                          <a:effectLst/>
                          <a:latin typeface="+mj-lt"/>
                          <a:ea typeface="Times New Roman" panose="02020603050405020304" pitchFamily="18" charset="0"/>
                        </a:rPr>
                        <a:t>na zwiększenie wydatków przeznaczonych na zapewnienie porządku publicznego </a:t>
                      </a:r>
                      <a:br>
                        <a:rPr lang="pl-PL" sz="1400" b="1" dirty="0" smtClean="0">
                          <a:effectLst/>
                          <a:latin typeface="+mj-lt"/>
                          <a:ea typeface="Times New Roman" panose="02020603050405020304" pitchFamily="18" charset="0"/>
                        </a:rPr>
                      </a:br>
                      <a:r>
                        <a:rPr lang="pl-PL" sz="1400" b="1" dirty="0" smtClean="0">
                          <a:effectLst/>
                          <a:latin typeface="+mj-lt"/>
                          <a:ea typeface="Times New Roman" panose="02020603050405020304" pitchFamily="18" charset="0"/>
                        </a:rPr>
                        <a:t>i bezpieczeństwa mieszkańców m.st. Warszawy </a:t>
                      </a:r>
                      <a:r>
                        <a:rPr lang="pl-PL" sz="1400" b="0" dirty="0" smtClean="0">
                          <a:effectLst/>
                          <a:latin typeface="+mj-lt"/>
                          <a:ea typeface="Times New Roman" panose="02020603050405020304" pitchFamily="18" charset="0"/>
                        </a:rPr>
                        <a:t>z przeznaczeniem na dofinansowanie zadań realizowanych przez policję (patrole ponadnormatywne).</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84851435"/>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-525.216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Times New Roman" panose="02020603050405020304" pitchFamily="18" charset="0"/>
                          <a:cs typeface="+mn-cs"/>
                        </a:rPr>
                        <a:t>Rezerwa ogólna </a:t>
                      </a:r>
                      <a:r>
                        <a:rPr lang="pl-PL" sz="1400" b="0" dirty="0" smtClean="0">
                          <a:effectLst/>
                          <a:latin typeface="+mj-lt"/>
                          <a:ea typeface="Times New Roman" panose="02020603050405020304" pitchFamily="18" charset="0"/>
                        </a:rPr>
                        <a:t>z przeznaczeniem na wniesienie opłaty rocznej za użytkownie wieczyste działki nr 133 </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przy ul. Posag 7 Panien w Ursusie.</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65023431"/>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-315.000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Times New Roman" panose="02020603050405020304" pitchFamily="18" charset="0"/>
                          <a:cs typeface="+mn-cs"/>
                        </a:rPr>
                        <a:t>Rezerwa celowa </a:t>
                      </a:r>
                      <a:r>
                        <a:rPr lang="pl-PL" sz="1400" b="1" dirty="0" smtClean="0">
                          <a:effectLst/>
                          <a:latin typeface="+mj-lt"/>
                          <a:ea typeface="Times New Roman" panose="02020603050405020304" pitchFamily="18" charset="0"/>
                        </a:rPr>
                        <a:t>na organizację obsługi mieszkańców w Urzędzie m.st. Warszawy </a:t>
                      </a:r>
                      <a:r>
                        <a:rPr lang="pl-PL" sz="1400" b="0" dirty="0" smtClean="0">
                          <a:effectLst/>
                          <a:latin typeface="+mj-lt"/>
                          <a:ea typeface="Times New Roman" panose="02020603050405020304" pitchFamily="18" charset="0"/>
                        </a:rPr>
                        <a:t>z przeznaczeniem dla dzielnicy Ursynów na wydatki majątkowe.</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9131711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-199.085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Times New Roman" panose="02020603050405020304" pitchFamily="18" charset="0"/>
                          <a:cs typeface="+mn-cs"/>
                        </a:rPr>
                        <a:t>Rezerwa celowa </a:t>
                      </a:r>
                      <a:r>
                        <a:rPr lang="pl-PL" sz="1400" b="1" dirty="0" smtClean="0">
                          <a:effectLst/>
                          <a:latin typeface="+mj-lt"/>
                          <a:ea typeface="Times New Roman" panose="02020603050405020304" pitchFamily="18" charset="0"/>
                        </a:rPr>
                        <a:t>na wydatki związane z realizacją i rozliczaniem projektów finansowanych z udziałem środków Unii Europejskiej </a:t>
                      </a:r>
                      <a:r>
                        <a:rPr lang="pl-PL" sz="1400" b="0" dirty="0" smtClean="0">
                          <a:effectLst/>
                          <a:latin typeface="+mj-lt"/>
                          <a:ea typeface="Times New Roman" panose="02020603050405020304" pitchFamily="18" charset="0"/>
                        </a:rPr>
                        <a:t>i innych źródeł zagranicznych niepodlegających zwrotowi z przeznaczeniem </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na pokrycie wkładu własnego w ramach projektów UE.</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98810952"/>
                  </a:ext>
                </a:extLst>
              </a:tr>
            </a:tbl>
          </a:graphicData>
        </a:graphic>
      </p:graphicFrame>
    </p:spTree>
    <p:extLst>
      <p:ext uri="{BB962C8B-B14F-4D97-AF65-F5344CB8AC3E}">
        <p14:creationId xmlns:p14="http://schemas.microsoft.com/office/powerpoint/2010/main" val="2387845468"/>
      </p:ext>
    </p:extLst>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34</a:t>
            </a:fld>
            <a:endParaRPr lang="pl-PL" dirty="0"/>
          </a:p>
        </p:txBody>
      </p:sp>
      <p:sp>
        <p:nvSpPr>
          <p:cNvPr id="3" name="Tytuł 2"/>
          <p:cNvSpPr>
            <a:spLocks noGrp="1"/>
          </p:cNvSpPr>
          <p:nvPr>
            <p:ph type="title"/>
          </p:nvPr>
        </p:nvSpPr>
        <p:spPr>
          <a:xfrm>
            <a:off x="498475" y="121763"/>
            <a:ext cx="8524755" cy="742304"/>
          </a:xfrm>
        </p:spPr>
        <p:txBody>
          <a:bodyPr/>
          <a:lstStyle/>
          <a:p>
            <a:pPr>
              <a:spcBef>
                <a:spcPts val="800"/>
              </a:spcBef>
              <a:spcAft>
                <a:spcPts val="800"/>
              </a:spcAft>
            </a:pPr>
            <a:r>
              <a:rPr lang="pl-PL" altLang="pl-PL" sz="2400" dirty="0">
                <a:latin typeface="+mj-lt"/>
              </a:rPr>
              <a:t>Zmiana </a:t>
            </a:r>
            <a:r>
              <a:rPr lang="pl-PL" altLang="pl-PL" sz="2400" b="1" dirty="0">
                <a:latin typeface="+mj-lt"/>
              </a:rPr>
              <a:t>wydatków majątkowych</a:t>
            </a:r>
            <a:r>
              <a:rPr lang="pl-PL" altLang="pl-PL" sz="2400" dirty="0">
                <a:latin typeface="+mj-lt"/>
              </a:rPr>
              <a:t> w </a:t>
            </a:r>
            <a:r>
              <a:rPr lang="pl-PL" altLang="pl-PL" sz="2400" dirty="0" smtClean="0">
                <a:latin typeface="+mj-lt"/>
              </a:rPr>
              <a:t>2023 </a:t>
            </a:r>
            <a:r>
              <a:rPr lang="pl-PL" altLang="pl-PL" sz="2400" dirty="0">
                <a:latin typeface="+mj-lt"/>
              </a:rPr>
              <a:t>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2149596" y="1347610"/>
          <a:ext cx="7530858" cy="3981558"/>
        </p:xfrm>
        <a:graphic>
          <a:graphicData uri="http://schemas.openxmlformats.org/drawingml/2006/table">
            <a:tbl>
              <a:tblPr firstRow="1" bandRow="1">
                <a:tableStyleId>{2D5ABB26-0587-4C30-8999-92F81FD0307C}</a:tableStyleId>
              </a:tblPr>
              <a:tblGrid>
                <a:gridCol w="3577158">
                  <a:extLst>
                    <a:ext uri="{9D8B030D-6E8A-4147-A177-3AD203B41FA5}">
                      <a16:colId xmlns:a16="http://schemas.microsoft.com/office/drawing/2014/main" val="20000"/>
                    </a:ext>
                  </a:extLst>
                </a:gridCol>
                <a:gridCol w="1682299">
                  <a:extLst>
                    <a:ext uri="{9D8B030D-6E8A-4147-A177-3AD203B41FA5}">
                      <a16:colId xmlns:a16="http://schemas.microsoft.com/office/drawing/2014/main" val="2216440684"/>
                    </a:ext>
                  </a:extLst>
                </a:gridCol>
                <a:gridCol w="2271401">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Projekt zmiany</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Po zmianie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smtClean="0">
                          <a:latin typeface="+mj-lt"/>
                          <a:cs typeface="Calibri" panose="020F0502020204030204" pitchFamily="34" charset="0"/>
                        </a:rPr>
                        <a:t>w mln zł</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a:t>
                      </a:r>
                      <a:r>
                        <a:rPr lang="pl-PL" sz="2000" b="0" dirty="0" smtClean="0">
                          <a:latin typeface="+mj-lt"/>
                          <a:cs typeface="Calibri" panose="020F0502020204030204" pitchFamily="34" charset="0"/>
                        </a:rPr>
                        <a:t>majątkowe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+374,7</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3.966</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a:t>
                      </a:r>
                      <a:r>
                        <a:rPr lang="pl-PL" sz="1600" b="0" dirty="0" smtClean="0">
                          <a:latin typeface="+mj-lt"/>
                          <a:cs typeface="Calibri" panose="020F0502020204030204" pitchFamily="34" charset="0"/>
                        </a:rPr>
                        <a:t>z tego:</a:t>
                      </a:r>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a:t>
                      </a:r>
                      <a:r>
                        <a:rPr lang="pl-PL" sz="1800" b="0" dirty="0" err="1" smtClean="0">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+167,0</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2.115</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dzielnicowe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+156,1</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1.491</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+51,7</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360</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Tree>
    <p:extLst>
      <p:ext uri="{BB962C8B-B14F-4D97-AF65-F5344CB8AC3E}">
        <p14:creationId xmlns:p14="http://schemas.microsoft.com/office/powerpoint/2010/main" val="1975476246"/>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35</a:t>
            </a:fld>
            <a:endParaRPr lang="pl-PL" dirty="0"/>
          </a:p>
        </p:txBody>
      </p:sp>
      <p:sp>
        <p:nvSpPr>
          <p:cNvPr id="3" name="Tytuł 2"/>
          <p:cNvSpPr>
            <a:spLocks noGrp="1"/>
          </p:cNvSpPr>
          <p:nvPr>
            <p:ph type="title"/>
          </p:nvPr>
        </p:nvSpPr>
        <p:spPr>
          <a:xfrm>
            <a:off x="278352" y="140104"/>
            <a:ext cx="1058862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374,7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76009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+167,0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nvPr>
        </p:nvGraphicFramePr>
        <p:xfrm>
          <a:off x="246000" y="1285364"/>
          <a:ext cx="11700000" cy="4585008"/>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03685">
                <a:tc>
                  <a:txBody>
                    <a:bodyPr/>
                    <a:lstStyle/>
                    <a:p>
                      <a:pPr algn="r"/>
                      <a:r>
                        <a:rPr lang="pl-PL" sz="2000" b="1" kern="1200" dirty="0" smtClean="0">
                          <a:solidFill>
                            <a:srgbClr val="385723"/>
                          </a:solidFill>
                          <a:effectLst/>
                          <a:latin typeface="+mn-lt"/>
                          <a:ea typeface="+mn-ea"/>
                          <a:cs typeface="+mn-cs"/>
                        </a:rPr>
                        <a:t>+166.989.390 zł</a:t>
                      </a:r>
                      <a:endParaRPr lang="pl-PL" sz="18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w tym:</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r h="27947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Zapewnienia finansowania realizacji zadań inwestycyjnych m.in. w związku z kontynuacją realizacji zadań z 2022 r, w tym:</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b="1" dirty="0" smtClean="0">
                        <a:solidFill>
                          <a:srgbClr val="FF0000"/>
                        </a:solidFill>
                      </a:endParaRP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1366669745"/>
                  </a:ext>
                </a:extLst>
              </a:tr>
              <a:tr h="229926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+29.212.214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1" i="0" kern="1200" dirty="0" smtClean="0">
                          <a:solidFill>
                            <a:schemeClr val="tx1"/>
                          </a:solidFill>
                          <a:effectLst/>
                          <a:latin typeface="+mn-lt"/>
                          <a:ea typeface="+mn-ea"/>
                          <a:cs typeface="+mn-cs"/>
                        </a:rPr>
                        <a:t>W zakresie realizacji zadań dot. rozbudowy II linii metra, z tego</a:t>
                      </a:r>
                      <a:r>
                        <a:rPr lang="pl-PL" sz="1400" i="0" kern="1200" dirty="0" smtClean="0">
                          <a:solidFill>
                            <a:schemeClr val="tx1"/>
                          </a:solidFill>
                          <a:effectLst/>
                          <a:latin typeface="+mn-lt"/>
                          <a:ea typeface="+mn-ea"/>
                          <a:cs typeface="+mn-cs"/>
                        </a:rPr>
                        <a: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i="0" kern="1200" dirty="0" smtClean="0">
                          <a:solidFill>
                            <a:schemeClr val="tx1"/>
                          </a:solidFill>
                          <a:effectLst/>
                          <a:latin typeface="+mn-lt"/>
                          <a:ea typeface="+mn-ea"/>
                          <a:cs typeface="+mn-cs"/>
                        </a:rPr>
                        <a:t>„Dokończenie bud. odcinka wschodniego - północnego II linii metra (do stacji "Bródno")” – 11.504.627 zł;</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i="0" kern="1200" dirty="0" smtClean="0">
                          <a:solidFill>
                            <a:schemeClr val="tx1"/>
                          </a:solidFill>
                          <a:effectLst/>
                          <a:latin typeface="+mn-lt"/>
                          <a:ea typeface="+mn-ea"/>
                          <a:cs typeface="+mn-cs"/>
                        </a:rPr>
                        <a:t>„Kontynuacja budowy odcinka zachodniego od szlaku za stacją "Księcia Janusza" do stacji "Powstańców Śląskich"” – 8.072.782 zł;</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i="0" kern="1200" dirty="0" smtClean="0">
                          <a:solidFill>
                            <a:schemeClr val="tx1"/>
                          </a:solidFill>
                          <a:effectLst/>
                          <a:latin typeface="+mn-lt"/>
                          <a:ea typeface="+mn-ea"/>
                          <a:cs typeface="+mn-cs"/>
                        </a:rPr>
                        <a:t>„Dokończenie budowy odcinka zachodniego od szlaku za stacją "Powstańców Śląskich" do stacji "Połczyńska" wraz ze Stacją </a:t>
                      </a:r>
                      <a:r>
                        <a:rPr lang="pl-PL" sz="1400" i="0" kern="1200" dirty="0" err="1" smtClean="0">
                          <a:solidFill>
                            <a:schemeClr val="tx1"/>
                          </a:solidFill>
                          <a:effectLst/>
                          <a:latin typeface="+mn-lt"/>
                          <a:ea typeface="+mn-ea"/>
                          <a:cs typeface="+mn-cs"/>
                        </a:rPr>
                        <a:t>Techniczno</a:t>
                      </a:r>
                      <a:r>
                        <a:rPr lang="pl-PL" sz="1400" i="0" kern="1200" dirty="0" smtClean="0">
                          <a:solidFill>
                            <a:schemeClr val="tx1"/>
                          </a:solidFill>
                          <a:effectLst/>
                          <a:latin typeface="+mn-lt"/>
                          <a:ea typeface="+mn-ea"/>
                          <a:cs typeface="+mn-cs"/>
                        </a:rPr>
                        <a:t> - Postojową "Mory"” – 6.478.381 zł;</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i="0" kern="1200" dirty="0" smtClean="0">
                          <a:solidFill>
                            <a:schemeClr val="tx1"/>
                          </a:solidFill>
                          <a:effectLst/>
                          <a:latin typeface="+mn-lt"/>
                          <a:ea typeface="+mn-ea"/>
                          <a:cs typeface="+mn-cs"/>
                        </a:rPr>
                        <a:t>„Odcinek wschodni - północny: od szlaku za stacją "Dworzec Wileński" do stacji "Targówek 2"” – 1.841.438 zł;</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i="0" kern="1200" dirty="0" smtClean="0">
                          <a:solidFill>
                            <a:schemeClr val="tx1"/>
                          </a:solidFill>
                          <a:effectLst/>
                          <a:latin typeface="+mn-lt"/>
                          <a:ea typeface="+mn-ea"/>
                          <a:cs typeface="+mn-cs"/>
                        </a:rPr>
                        <a:t>„Odcinek zachodni: od szlaku za stacją "Rondo Daszyńskiego" do stacji "Księcia Janusza"” – 1.314.986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34157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+9.804.658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„Budowa Szpitala Południowego”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54165238"/>
                  </a:ext>
                </a:extLst>
              </a:tr>
              <a:tr h="34157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+7.500.942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„Wykorzystanie lokalnych źródeł energii odnawialnej - część II”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5104839"/>
                  </a:ext>
                </a:extLst>
              </a:tr>
              <a:tr h="34157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+5.804.111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„Przebudowa Placu Trzech Krzyży”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56483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+5.040.569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„Rozwój i uporządkowanie terenów zieleni wraz z elementami rekreacyjnymi na terenie Pola Mokotowskiego”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388389096"/>
                  </a:ext>
                </a:extLst>
              </a:tr>
            </a:tbl>
          </a:graphicData>
        </a:graphic>
      </p:graphicFrame>
    </p:spTree>
    <p:extLst>
      <p:ext uri="{BB962C8B-B14F-4D97-AF65-F5344CB8AC3E}">
        <p14:creationId xmlns:p14="http://schemas.microsoft.com/office/powerpoint/2010/main" val="149387990"/>
      </p:ext>
    </p:extLst>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36</a:t>
            </a:fld>
            <a:endParaRPr lang="pl-PL" dirty="0"/>
          </a:p>
        </p:txBody>
      </p:sp>
      <p:sp>
        <p:nvSpPr>
          <p:cNvPr id="3" name="Tytuł 2"/>
          <p:cNvSpPr>
            <a:spLocks noGrp="1"/>
          </p:cNvSpPr>
          <p:nvPr>
            <p:ph type="title"/>
          </p:nvPr>
        </p:nvSpPr>
        <p:spPr>
          <a:xfrm>
            <a:off x="498476" y="225278"/>
            <a:ext cx="1074102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374,7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107064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+167,0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nvPr>
        </p:nvGraphicFramePr>
        <p:xfrm>
          <a:off x="246000" y="1595914"/>
          <a:ext cx="11700000" cy="3688058"/>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394513">
                <a:tc>
                  <a:txBody>
                    <a:bodyPr/>
                    <a:lstStyle/>
                    <a:p>
                      <a:pPr algn="r"/>
                      <a:r>
                        <a:rPr lang="pl-PL" sz="2000" b="1" kern="1200" dirty="0" smtClean="0">
                          <a:solidFill>
                            <a:srgbClr val="385723"/>
                          </a:solidFill>
                          <a:effectLst/>
                          <a:latin typeface="+mn-lt"/>
                          <a:ea typeface="+mn-ea"/>
                          <a:cs typeface="+mn-cs"/>
                        </a:rPr>
                        <a:t>+166.989.390 zł</a:t>
                      </a:r>
                      <a:endParaRPr lang="pl-PL" sz="18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(ciąg dalszy), w tym:</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r h="27312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Zapewnienia finansowania realizacji zadań inwestycyjnych m.in. w związku z kontynuacją realizacji zadań z 2022 r, w tym:</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b="1" dirty="0" smtClean="0">
                        <a:solidFill>
                          <a:srgbClr val="FF0000"/>
                        </a:solidFill>
                      </a:endParaRP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1366669745"/>
                  </a:ext>
                </a:extLst>
              </a:tr>
              <a:tr h="33381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+3.561.966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„Modernizacja kotłowni”</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33381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+3.131.041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„Realizacja projektu "E-administracja utworzenie portalu e-usług m.st. Warszawy" - część II”</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54165238"/>
                  </a:ext>
                </a:extLst>
              </a:tr>
              <a:tr h="33381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+3.100.600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„Przebudowa i modernizacja Szpitala Czerniakowskiego - etap II - roboty budowlane”</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5104839"/>
                  </a:ext>
                </a:extLst>
              </a:tr>
              <a:tr h="33381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+2.950.175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„Utworzenie terenów zieleni o symbolice historycznej na terenie Parku Cichociemnych”</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33381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+2.808.521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„Ochrona zagrożonych gatunków związanych z siedliskami wodnymi na terenie Warszawy”</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88389096"/>
                  </a:ext>
                </a:extLst>
              </a:tr>
              <a:tr h="33381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+2.435.571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„Przebudowa ul. Kondratowicza”</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694320"/>
                  </a:ext>
                </a:extLst>
              </a:tr>
              <a:tr h="33381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+2.138.469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„Budowa III linii metra - etap I Praga (prace przygotowawcze)”</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90847698"/>
                  </a:ext>
                </a:extLst>
              </a:tr>
              <a:tr h="33381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+1.961.859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„Zintegrowane Inwestycje Terytorialne - Wirtualny Warszawski Obszar Funkcjonalny”</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68185608"/>
                  </a:ext>
                </a:extLst>
              </a:tr>
              <a:tr h="33381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+1.856.429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„Rozbudowa i zmiana funkcji w budynku Szpitala Praskiego - część II”</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202153258"/>
                  </a:ext>
                </a:extLst>
              </a:tr>
            </a:tbl>
          </a:graphicData>
        </a:graphic>
      </p:graphicFrame>
    </p:spTree>
    <p:extLst>
      <p:ext uri="{BB962C8B-B14F-4D97-AF65-F5344CB8AC3E}">
        <p14:creationId xmlns:p14="http://schemas.microsoft.com/office/powerpoint/2010/main" val="3401457673"/>
      </p:ext>
    </p:extLst>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37</a:t>
            </a:fld>
            <a:endParaRPr lang="pl-PL" dirty="0"/>
          </a:p>
        </p:txBody>
      </p:sp>
      <p:sp>
        <p:nvSpPr>
          <p:cNvPr id="3" name="Tytuł 2"/>
          <p:cNvSpPr>
            <a:spLocks noGrp="1"/>
          </p:cNvSpPr>
          <p:nvPr>
            <p:ph type="title"/>
          </p:nvPr>
        </p:nvSpPr>
        <p:spPr>
          <a:xfrm>
            <a:off x="498476" y="121763"/>
            <a:ext cx="1074102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374,7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673827"/>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+167,0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nvPr>
        </p:nvGraphicFramePr>
        <p:xfrm>
          <a:off x="246000" y="1104212"/>
          <a:ext cx="11700000" cy="4882499"/>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0">
                <a:tc>
                  <a:txBody>
                    <a:bodyPr/>
                    <a:lstStyle/>
                    <a:p>
                      <a:pPr algn="r"/>
                      <a:r>
                        <a:rPr lang="pl-PL" sz="2000" b="1" kern="1200" dirty="0" smtClean="0">
                          <a:solidFill>
                            <a:srgbClr val="385723"/>
                          </a:solidFill>
                          <a:effectLst/>
                          <a:latin typeface="+mn-lt"/>
                          <a:ea typeface="+mn-ea"/>
                          <a:cs typeface="+mn-cs"/>
                        </a:rPr>
                        <a:t>+166.989.390 zł</a:t>
                      </a:r>
                      <a:endParaRPr lang="pl-PL" sz="18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(ciąg dalszy), w tym:</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Zwiększenia planu wydatków w związku z przeniesieniem do planu wydatków na 2023 r. kwot zaplanowanych w latach następnych w związku </a:t>
                      </a:r>
                      <a:br>
                        <a:rPr lang="pl-PL" sz="1200" b="1" kern="1200" dirty="0" smtClean="0">
                          <a:solidFill>
                            <a:schemeClr val="tx1"/>
                          </a:solidFill>
                          <a:effectLst/>
                          <a:latin typeface="+mn-lt"/>
                          <a:ea typeface="+mn-ea"/>
                          <a:cs typeface="+mn-cs"/>
                        </a:rPr>
                      </a:br>
                      <a:r>
                        <a:rPr lang="pl-PL" sz="1200" b="1" kern="1200" dirty="0" smtClean="0">
                          <a:solidFill>
                            <a:schemeClr val="tx1"/>
                          </a:solidFill>
                          <a:effectLst/>
                          <a:latin typeface="+mn-lt"/>
                          <a:ea typeface="+mn-ea"/>
                          <a:cs typeface="+mn-cs"/>
                        </a:rPr>
                        <a:t>z realizacją m.in. następujących zadań:</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b="1" dirty="0" smtClean="0">
                        <a:solidFill>
                          <a:srgbClr val="FF0000"/>
                        </a:solidFill>
                      </a:endParaRP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1366669745"/>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+11.552.781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indent="0">
                        <a:lnSpc>
                          <a:spcPct val="125000"/>
                        </a:lnSpc>
                        <a:spcAft>
                          <a:spcPts val="1200"/>
                        </a:spcAft>
                        <a:buFont typeface="Symbol" panose="05050102010706020507" pitchFamily="18" charset="2"/>
                        <a:buNone/>
                      </a:pPr>
                      <a:r>
                        <a:rPr lang="pl-PL" sz="1400" dirty="0" smtClean="0">
                          <a:effectLst/>
                          <a:latin typeface="+mj-lt"/>
                          <a:ea typeface="Times New Roman" panose="02020603050405020304" pitchFamily="18" charset="0"/>
                        </a:rPr>
                        <a:t>„Modernizacja ciągu ulic Marsa - Żołnierska odc. węzeł Marsa- granica miasta - etap III - część 2” </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(przeniesienie z lat przyszłych z zadania pn. „Wydatki na zwiększenie wartości inwestycji kontynuowanych”).</a:t>
                      </a:r>
                      <a:endParaRPr lang="pl-PL" sz="1400" dirty="0">
                        <a:effectLst/>
                        <a:latin typeface="+mj-lt"/>
                        <a:ea typeface="Times New Roman" panose="02020603050405020304" pitchFamily="18"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+8.240.000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indent="0">
                        <a:lnSpc>
                          <a:spcPct val="125000"/>
                        </a:lnSpc>
                        <a:spcAft>
                          <a:spcPts val="1200"/>
                        </a:spcAft>
                        <a:buFont typeface="Symbol" panose="05050102010706020507" pitchFamily="18" charset="2"/>
                        <a:buNone/>
                      </a:pPr>
                      <a:r>
                        <a:rPr lang="pl-PL" sz="1400" dirty="0" smtClean="0">
                          <a:effectLst/>
                          <a:latin typeface="+mj-lt"/>
                          <a:ea typeface="Times New Roman" panose="02020603050405020304" pitchFamily="18" charset="0"/>
                        </a:rPr>
                        <a:t>„Przebudowa ul. Kondratowicza”</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(przeniesienie z 2025 r. z „Programu budowy i modernizacji dróg”).</a:t>
                      </a:r>
                      <a:endParaRPr lang="pl-PL" sz="1400" kern="1200" dirty="0">
                        <a:solidFill>
                          <a:schemeClr val="tx1"/>
                        </a:solidFill>
                        <a:effectLst/>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5416523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+5.231.305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indent="0">
                        <a:lnSpc>
                          <a:spcPct val="125000"/>
                        </a:lnSpc>
                        <a:spcAft>
                          <a:spcPts val="1200"/>
                        </a:spcAft>
                        <a:buFont typeface="Symbol" panose="05050102010706020507" pitchFamily="18" charset="2"/>
                        <a:buNone/>
                      </a:pPr>
                      <a:r>
                        <a:rPr lang="pl-PL" sz="1400" dirty="0" smtClean="0">
                          <a:effectLst/>
                          <a:latin typeface="+mj-lt"/>
                          <a:ea typeface="Times New Roman" panose="02020603050405020304" pitchFamily="18" charset="0"/>
                        </a:rPr>
                        <a:t>„Budowa ul. Projektowanej 5KD-L i ul. Projektowanej 8KD-L - część 2” – 5.231.305 zł</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(przeniesienie z lat 2025-2026 z zadania pn. „Wydatki na zwiększenie wartości inwestycji kontynuowanych”).</a:t>
                      </a:r>
                      <a:endParaRPr lang="pl-PL" sz="1400" dirty="0">
                        <a:effectLst/>
                        <a:latin typeface="+mj-lt"/>
                        <a:ea typeface="Times New Roman" panose="02020603050405020304" pitchFamily="18"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510483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+4.862.161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indent="0">
                        <a:lnSpc>
                          <a:spcPct val="125000"/>
                        </a:lnSpc>
                        <a:spcAft>
                          <a:spcPts val="1200"/>
                        </a:spcAft>
                        <a:buFont typeface="Symbol" panose="05050102010706020507" pitchFamily="18" charset="2"/>
                        <a:buNone/>
                      </a:pPr>
                      <a:r>
                        <a:rPr lang="pl-PL" sz="1400" dirty="0" smtClean="0">
                          <a:effectLst/>
                          <a:latin typeface="+mj-lt"/>
                          <a:ea typeface="Times New Roman" panose="02020603050405020304" pitchFamily="18" charset="0"/>
                        </a:rPr>
                        <a:t>„Przebudowa i modernizacja Szpitala Czerniakowskiego - etap II - roboty budowlane”</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(przeniesienie z 2025 r. z „Programu rozwoju infrastruktury miejskiej”).</a:t>
                      </a:r>
                      <a:endParaRPr lang="pl-PL" sz="1400" dirty="0">
                        <a:effectLst/>
                        <a:latin typeface="+mj-lt"/>
                        <a:ea typeface="Times New Roman" panose="02020603050405020304" pitchFamily="18"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+4.787.559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indent="0">
                        <a:lnSpc>
                          <a:spcPct val="125000"/>
                        </a:lnSpc>
                        <a:spcAft>
                          <a:spcPts val="1200"/>
                        </a:spcAft>
                        <a:buFont typeface="Symbol" panose="05050102010706020507" pitchFamily="18" charset="2"/>
                        <a:buNone/>
                      </a:pPr>
                      <a:r>
                        <a:rPr lang="pl-PL" sz="1400" dirty="0" smtClean="0">
                          <a:effectLst/>
                          <a:latin typeface="+mj-lt"/>
                          <a:ea typeface="Times New Roman" panose="02020603050405020304" pitchFamily="18" charset="0"/>
                        </a:rPr>
                        <a:t>„Budowa Centrum Aktywności Międzypokoleniowej przy ul. Korotyńskiego 13” </a:t>
                      </a:r>
                      <a:r>
                        <a:rPr lang="pl-PL" sz="1400" baseline="0" dirty="0" smtClean="0">
                          <a:effectLst/>
                          <a:latin typeface="+mj-lt"/>
                          <a:ea typeface="Times New Roman" panose="02020603050405020304" pitchFamily="18" charset="0"/>
                        </a:rPr>
                        <a:t> </a:t>
                      </a:r>
                      <a:br>
                        <a:rPr lang="pl-PL" sz="1400" baseline="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(przeniesienie z 2024 r.).</a:t>
                      </a:r>
                      <a:endParaRPr lang="pl-PL" sz="1400" dirty="0">
                        <a:effectLst/>
                        <a:latin typeface="+mj-lt"/>
                        <a:ea typeface="Times New Roman" panose="02020603050405020304" pitchFamily="18"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8838909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+4.195.194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400" kern="1200" dirty="0" smtClean="0">
                          <a:solidFill>
                            <a:schemeClr val="tx1"/>
                          </a:solidFill>
                          <a:effectLst/>
                          <a:latin typeface="+mj-lt"/>
                          <a:ea typeface="+mn-ea"/>
                          <a:cs typeface="+mn-cs"/>
                        </a:rPr>
                        <a:t>„Zagospodarowanie terenu nad tunelem Południowej Obwodnicy Warszawy” </a:t>
                      </a:r>
                      <a:br>
                        <a:rPr lang="pl-PL" sz="1400" kern="1200" dirty="0" smtClean="0">
                          <a:solidFill>
                            <a:schemeClr val="tx1"/>
                          </a:solidFill>
                          <a:effectLst/>
                          <a:latin typeface="+mj-lt"/>
                          <a:ea typeface="+mn-ea"/>
                          <a:cs typeface="+mn-cs"/>
                        </a:rPr>
                      </a:br>
                      <a:r>
                        <a:rPr lang="pl-PL" sz="1400" kern="1200" dirty="0" smtClean="0">
                          <a:solidFill>
                            <a:schemeClr val="tx1"/>
                          </a:solidFill>
                          <a:effectLst/>
                          <a:latin typeface="+mj-lt"/>
                          <a:ea typeface="+mn-ea"/>
                          <a:cs typeface="+mn-cs"/>
                        </a:rPr>
                        <a:t>(przeniesienie z 2024 r. w ramach limitu wydatków majątkowych).</a:t>
                      </a:r>
                      <a:endParaRPr lang="pl-PL" sz="1400" kern="1200" dirty="0">
                        <a:solidFill>
                          <a:schemeClr val="tx1"/>
                        </a:solidFill>
                        <a:effectLst/>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94694320"/>
                  </a:ext>
                </a:extLst>
              </a:tr>
            </a:tbl>
          </a:graphicData>
        </a:graphic>
      </p:graphicFrame>
    </p:spTree>
    <p:extLst>
      <p:ext uri="{BB962C8B-B14F-4D97-AF65-F5344CB8AC3E}">
        <p14:creationId xmlns:p14="http://schemas.microsoft.com/office/powerpoint/2010/main" val="3286151866"/>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38</a:t>
            </a:fld>
            <a:endParaRPr lang="pl-PL" dirty="0"/>
          </a:p>
        </p:txBody>
      </p:sp>
      <p:sp>
        <p:nvSpPr>
          <p:cNvPr id="3" name="Tytuł 2"/>
          <p:cNvSpPr>
            <a:spLocks noGrp="1"/>
          </p:cNvSpPr>
          <p:nvPr>
            <p:ph type="title"/>
          </p:nvPr>
        </p:nvSpPr>
        <p:spPr>
          <a:xfrm>
            <a:off x="498476" y="121763"/>
            <a:ext cx="1085532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374,7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829095"/>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+167,0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nvPr>
        </p:nvGraphicFramePr>
        <p:xfrm>
          <a:off x="246000" y="1362992"/>
          <a:ext cx="11700000" cy="4240139"/>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0">
                <a:tc>
                  <a:txBody>
                    <a:bodyPr/>
                    <a:lstStyle/>
                    <a:p>
                      <a:pPr algn="r"/>
                      <a:r>
                        <a:rPr lang="pl-PL" sz="2000" b="1" kern="1200" dirty="0" smtClean="0">
                          <a:solidFill>
                            <a:srgbClr val="385723"/>
                          </a:solidFill>
                          <a:effectLst/>
                          <a:latin typeface="+mn-lt"/>
                          <a:ea typeface="+mn-ea"/>
                          <a:cs typeface="+mn-cs"/>
                        </a:rPr>
                        <a:t>+166.989.390 zł</a:t>
                      </a:r>
                      <a:endParaRPr lang="pl-PL" sz="18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(ciąg dalszy), w tym:</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Zwiększenia planu wydatków w związku z przeniesieniem do planu wydatków na 2023 r. kwot zaplanowanych w latach następnych w związku</a:t>
                      </a:r>
                      <a:br>
                        <a:rPr lang="pl-PL" sz="1200" b="1" kern="1200" dirty="0" smtClean="0">
                          <a:solidFill>
                            <a:schemeClr val="tx1"/>
                          </a:solidFill>
                          <a:effectLst/>
                          <a:latin typeface="+mn-lt"/>
                          <a:ea typeface="+mn-ea"/>
                          <a:cs typeface="+mn-cs"/>
                        </a:rPr>
                      </a:br>
                      <a:r>
                        <a:rPr lang="pl-PL" sz="1200" b="1" kern="1200" dirty="0" smtClean="0">
                          <a:solidFill>
                            <a:schemeClr val="tx1"/>
                          </a:solidFill>
                          <a:effectLst/>
                          <a:latin typeface="+mn-lt"/>
                          <a:ea typeface="+mn-ea"/>
                          <a:cs typeface="+mn-cs"/>
                        </a:rPr>
                        <a:t>z realizacją m.in. następujących zadań:</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b="1" dirty="0" smtClean="0">
                        <a:solidFill>
                          <a:srgbClr val="FF0000"/>
                        </a:solidFill>
                      </a:endParaRP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1366669745"/>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+3.751.474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indent="0">
                        <a:lnSpc>
                          <a:spcPct val="125000"/>
                        </a:lnSpc>
                        <a:spcAft>
                          <a:spcPts val="1200"/>
                        </a:spcAft>
                        <a:buFont typeface="Symbol" panose="05050102010706020507" pitchFamily="18" charset="2"/>
                        <a:buNone/>
                      </a:pPr>
                      <a:r>
                        <a:rPr lang="pl-PL" sz="1400" kern="1200" dirty="0" smtClean="0">
                          <a:solidFill>
                            <a:schemeClr val="tx1"/>
                          </a:solidFill>
                          <a:effectLst/>
                          <a:latin typeface="+mn-lt"/>
                          <a:ea typeface="+mn-ea"/>
                          <a:cs typeface="+mn-cs"/>
                        </a:rPr>
                        <a:t>„Utworzenie terenów zieleni o symbolice historycznej na terenie Parku pod Kopcem Powstania Warszawskiego”</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(przeniesienie z 2024 r. z zadania pn. „Wydatki związane z realizacją i rozliczeniem projektów finansowanych z udziałem środków Unii Europejskiej i innych źródeł zagranicznych niepodlegających zwrotowi”).</a:t>
                      </a:r>
                      <a:endParaRPr lang="pl-PL" sz="1400" dirty="0">
                        <a:effectLst/>
                        <a:latin typeface="+mj-lt"/>
                        <a:ea typeface="Times New Roman" panose="02020603050405020304" pitchFamily="18"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+3.370.000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indent="0">
                        <a:lnSpc>
                          <a:spcPct val="125000"/>
                        </a:lnSpc>
                        <a:spcAft>
                          <a:spcPts val="1200"/>
                        </a:spcAft>
                        <a:buFont typeface="Symbol" panose="05050102010706020507" pitchFamily="18" charset="2"/>
                        <a:buNone/>
                      </a:pPr>
                      <a:r>
                        <a:rPr lang="pl-PL" sz="1400" kern="1200" dirty="0" smtClean="0">
                          <a:solidFill>
                            <a:schemeClr val="tx1"/>
                          </a:solidFill>
                          <a:effectLst/>
                          <a:latin typeface="+mn-lt"/>
                          <a:ea typeface="+mn-ea"/>
                          <a:cs typeface="+mn-cs"/>
                        </a:rPr>
                        <a:t>„Zagospodarowanie terenów zieleni nad Kanałem Żerańskim”</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(przeniesienie z 2025 r.).</a:t>
                      </a:r>
                      <a:endParaRPr lang="pl-PL" sz="1400" kern="1200" dirty="0">
                        <a:solidFill>
                          <a:schemeClr val="tx1"/>
                        </a:solidFill>
                        <a:effectLst/>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5416523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+3.011.000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lvl="0" indent="0">
                        <a:lnSpc>
                          <a:spcPct val="125000"/>
                        </a:lnSpc>
                        <a:spcAft>
                          <a:spcPts val="1200"/>
                        </a:spcAft>
                        <a:buFont typeface="Symbol" panose="05050102010706020507" pitchFamily="18" charset="2"/>
                        <a:buNone/>
                      </a:pPr>
                      <a:r>
                        <a:rPr lang="pl-PL" sz="1400" kern="1200" dirty="0" smtClean="0">
                          <a:solidFill>
                            <a:schemeClr val="tx1"/>
                          </a:solidFill>
                          <a:effectLst/>
                          <a:latin typeface="+mn-lt"/>
                          <a:ea typeface="+mn-ea"/>
                          <a:cs typeface="+mn-cs"/>
                        </a:rPr>
                        <a:t>„Rozwój i uporządkowanie terenów zieleni wraz z elementami rekreacyjnymi na terenie Pola Mokotowskiego”</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(przeniesienie z 2024 r. z zadania pn. „Wydatki związane z realizacją i rozliczeniem projektów finansowanych z udziałem środków Unii Europejskiej i innych źródeł zagranicznych niepodlegających zwrotowi”).</a:t>
                      </a:r>
                      <a:endParaRPr lang="pl-PL" sz="1400" dirty="0">
                        <a:effectLst/>
                        <a:latin typeface="+mj-lt"/>
                        <a:ea typeface="Times New Roman" panose="02020603050405020304" pitchFamily="18"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565104839"/>
                  </a:ext>
                </a:extLst>
              </a:tr>
            </a:tbl>
          </a:graphicData>
        </a:graphic>
      </p:graphicFrame>
    </p:spTree>
    <p:extLst>
      <p:ext uri="{BB962C8B-B14F-4D97-AF65-F5344CB8AC3E}">
        <p14:creationId xmlns:p14="http://schemas.microsoft.com/office/powerpoint/2010/main" val="641578222"/>
      </p:ext>
    </p:extLst>
  </p:cSld>
  <p:clrMapOvr>
    <a:masterClrMapping/>
  </p:clrMapOvr>
  <p:transition spd="slow">
    <p:cov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39</a:t>
            </a:fld>
            <a:endParaRPr lang="pl-PL" dirty="0"/>
          </a:p>
        </p:txBody>
      </p:sp>
      <p:sp>
        <p:nvSpPr>
          <p:cNvPr id="3" name="Tytuł 2"/>
          <p:cNvSpPr>
            <a:spLocks noGrp="1"/>
          </p:cNvSpPr>
          <p:nvPr>
            <p:ph type="title"/>
          </p:nvPr>
        </p:nvSpPr>
        <p:spPr>
          <a:xfrm>
            <a:off x="246000" y="331002"/>
            <a:ext cx="1083627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374,7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136393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+167,0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nvPr>
        </p:nvGraphicFramePr>
        <p:xfrm>
          <a:off x="246000" y="2208378"/>
          <a:ext cx="11700000" cy="2745472"/>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0">
                <a:tc>
                  <a:txBody>
                    <a:bodyPr/>
                    <a:lstStyle/>
                    <a:p>
                      <a:pPr algn="r"/>
                      <a:r>
                        <a:rPr lang="pl-PL" sz="2000" b="1" kern="1200" dirty="0" smtClean="0">
                          <a:solidFill>
                            <a:srgbClr val="385723"/>
                          </a:solidFill>
                          <a:effectLst/>
                          <a:latin typeface="+mn-lt"/>
                          <a:ea typeface="+mn-ea"/>
                          <a:cs typeface="+mn-cs"/>
                        </a:rPr>
                        <a:t>+166.989.390 zł</a:t>
                      </a:r>
                      <a:endParaRPr lang="pl-PL" sz="18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(ciąg dalszy), w tym:</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Przeniesienia planu wydatków z 2023 r. na lata następne m.in. w związku z realizacją zadania inwestycyjnego pn.:</a:t>
                      </a:r>
                    </a:p>
                  </a:txBody>
                  <a:tcPr marL="91426" marR="91426" marT="45719" marB="45719"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b="1" dirty="0" smtClean="0">
                        <a:solidFill>
                          <a:srgbClr val="FF0000"/>
                        </a:solidFill>
                      </a:endParaRPr>
                    </a:p>
                  </a:txBody>
                  <a:tcPr marL="91426" marR="91426" marT="45719" marB="45719" anchor="ctr"/>
                </a:tc>
                <a:extLst>
                  <a:ext uri="{0D108BD9-81ED-4DB2-BD59-A6C34878D82A}">
                    <a16:rowId xmlns:a16="http://schemas.microsoft.com/office/drawing/2014/main" val="18878407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effectLst/>
                          <a:latin typeface="+mn-lt"/>
                          <a:ea typeface="+mn-ea"/>
                          <a:cs typeface="+mn-cs"/>
                        </a:rPr>
                        <a:t>-12.016.677 zł</a:t>
                      </a:r>
                    </a:p>
                  </a:txBody>
                  <a:tcPr marL="91426" marR="91426" marT="45719" marB="45719" anchor="ctr">
                    <a:solidFill>
                      <a:schemeClr val="bg1"/>
                    </a:solidFill>
                  </a:tcPr>
                </a:tc>
                <a:tc>
                  <a:txBody>
                    <a:bodyPr/>
                    <a:lstStyle/>
                    <a:p>
                      <a:pPr marL="0" lvl="0" indent="0">
                        <a:lnSpc>
                          <a:spcPct val="125000"/>
                        </a:lnSpc>
                        <a:spcAft>
                          <a:spcPts val="1200"/>
                        </a:spcAft>
                        <a:buFont typeface="Symbol" panose="05050102010706020507" pitchFamily="18" charset="2"/>
                        <a:buNone/>
                      </a:pPr>
                      <a:r>
                        <a:rPr lang="pl-PL" sz="1400" kern="1200" dirty="0" smtClean="0">
                          <a:solidFill>
                            <a:schemeClr val="tx1"/>
                          </a:solidFill>
                          <a:effectLst/>
                          <a:latin typeface="+mn-lt"/>
                          <a:ea typeface="+mn-ea"/>
                          <a:cs typeface="+mn-cs"/>
                        </a:rPr>
                        <a:t>„Rozbudowa i modernizacja budynków SOSW dla Dzieci Słabowidzących nr 8 w Warszawie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wraz z zagospodarowaniem terenu” (przeniesienie na 2025 r.).</a:t>
                      </a:r>
                      <a:endParaRPr lang="pl-PL" sz="1400" dirty="0">
                        <a:effectLst/>
                        <a:latin typeface="+mj-lt"/>
                        <a:ea typeface="Times New Roman" panose="02020603050405020304" pitchFamily="18" charset="0"/>
                      </a:endParaRPr>
                    </a:p>
                  </a:txBody>
                  <a:tcPr marL="91426" marR="91426" marT="45719" marB="45719" anchor="ctr"/>
                </a:tc>
                <a:extLst>
                  <a:ext uri="{0D108BD9-81ED-4DB2-BD59-A6C34878D82A}">
                    <a16:rowId xmlns:a16="http://schemas.microsoft.com/office/drawing/2014/main" val="3696497713"/>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Zwiększenia dochodów o środki z Rządowego Programu Rozwoju Dróg na realizację zadania inwestycyjnego pn.:</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b="1" dirty="0" smtClean="0">
                        <a:solidFill>
                          <a:srgbClr val="FF0000"/>
                        </a:solidFill>
                      </a:endParaRP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1366669745"/>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+11.222.543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1" indent="0"/>
                      <a:r>
                        <a:rPr lang="pl-PL" sz="1400" kern="1200" dirty="0" smtClean="0">
                          <a:solidFill>
                            <a:schemeClr val="tx1"/>
                          </a:solidFill>
                          <a:effectLst/>
                          <a:latin typeface="+mn-lt"/>
                          <a:ea typeface="+mn-ea"/>
                          <a:cs typeface="+mn-cs"/>
                        </a:rPr>
                        <a:t>„Dostępna Trasa Łazienkowska - etap I”.</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Wprowadzenia nowych zadań inwestycyjnych m.in.:</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b="1" dirty="0" smtClean="0">
                        <a:solidFill>
                          <a:srgbClr val="FF0000"/>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5416523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+7.262.288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indent="0">
                        <a:lnSpc>
                          <a:spcPct val="125000"/>
                        </a:lnSpc>
                        <a:spcAft>
                          <a:spcPts val="1200"/>
                        </a:spcAft>
                        <a:buFont typeface="Symbol" panose="05050102010706020507" pitchFamily="18" charset="2"/>
                        <a:buNone/>
                      </a:pPr>
                      <a:r>
                        <a:rPr lang="pl-PL" sz="1400" kern="1200" dirty="0" smtClean="0">
                          <a:solidFill>
                            <a:schemeClr val="tx1"/>
                          </a:solidFill>
                          <a:effectLst/>
                          <a:latin typeface="+mn-lt"/>
                          <a:ea typeface="+mn-ea"/>
                          <a:cs typeface="+mn-cs"/>
                        </a:rPr>
                        <a:t>„Realizacja programu STOP SMOG” finansowanego ze środków Funduszu Termomodernizacji i Remontów.</a:t>
                      </a:r>
                      <a:endParaRPr lang="pl-PL" sz="1400" dirty="0">
                        <a:effectLst/>
                        <a:latin typeface="+mj-lt"/>
                        <a:ea typeface="Times New Roman" panose="02020603050405020304" pitchFamily="18"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5104839"/>
                  </a:ext>
                </a:extLst>
              </a:tr>
            </a:tbl>
          </a:graphicData>
        </a:graphic>
      </p:graphicFrame>
    </p:spTree>
    <p:extLst>
      <p:ext uri="{BB962C8B-B14F-4D97-AF65-F5344CB8AC3E}">
        <p14:creationId xmlns:p14="http://schemas.microsoft.com/office/powerpoint/2010/main" val="469701192"/>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98763" y="253226"/>
            <a:ext cx="6975765" cy="486930"/>
          </a:xfrm>
          <a:prstGeom prst="rect">
            <a:avLst/>
          </a:prstGeom>
        </p:spPr>
        <p:txBody>
          <a:bodyPr>
            <a:normAutofit/>
          </a:bodyPr>
          <a:lstStyle/>
          <a:p>
            <a:r>
              <a:rPr lang="pl-PL" dirty="0" smtClean="0"/>
              <a:t>Wykonanie budżetu 2022 r.</a:t>
            </a:r>
            <a:endParaRPr lang="pl-PL" dirty="0"/>
          </a:p>
        </p:txBody>
      </p:sp>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4</a:t>
            </a:fld>
            <a:endParaRPr lang="pl-PL"/>
          </a:p>
        </p:txBody>
      </p:sp>
      <p:graphicFrame>
        <p:nvGraphicFramePr>
          <p:cNvPr id="7" name="Symbol zastępczy zawartości 5">
            <a:extLst>
              <a:ext uri="{FF2B5EF4-FFF2-40B4-BE49-F238E27FC236}">
                <a16:creationId xmlns:a16="http://schemas.microsoft.com/office/drawing/2014/main" id="{EE8DABD3-71F4-4010-8FA2-AB385F37D5D0}"/>
              </a:ext>
            </a:extLst>
          </p:cNvPr>
          <p:cNvGraphicFramePr>
            <a:graphicFrameLocks noGrp="1"/>
          </p:cNvGraphicFramePr>
          <p:nvPr>
            <p:ph type="chart" sz="quarter" idx="11"/>
            <p:extLst/>
          </p:nvPr>
        </p:nvGraphicFramePr>
        <p:xfrm>
          <a:off x="7202741" y="584200"/>
          <a:ext cx="3884613"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graphicFrame>
        <p:nvGraphicFramePr>
          <p:cNvPr id="5" name="Tabela 4"/>
          <p:cNvGraphicFramePr>
            <a:graphicFrameLocks noGrp="1"/>
          </p:cNvGraphicFramePr>
          <p:nvPr>
            <p:extLst/>
          </p:nvPr>
        </p:nvGraphicFramePr>
        <p:xfrm>
          <a:off x="584488" y="1231900"/>
          <a:ext cx="5863937" cy="2468361"/>
        </p:xfrm>
        <a:graphic>
          <a:graphicData uri="http://schemas.openxmlformats.org/drawingml/2006/table">
            <a:tbl>
              <a:tblPr firstRow="1" bandRow="1">
                <a:tableStyleId>{9D7B26C5-4107-4FEC-AEDC-1716B250A1EF}</a:tableStyleId>
              </a:tblPr>
              <a:tblGrid>
                <a:gridCol w="2404344">
                  <a:extLst>
                    <a:ext uri="{9D8B030D-6E8A-4147-A177-3AD203B41FA5}">
                      <a16:colId xmlns:a16="http://schemas.microsoft.com/office/drawing/2014/main" val="2847789616"/>
                    </a:ext>
                  </a:extLst>
                </a:gridCol>
                <a:gridCol w="3459593">
                  <a:extLst>
                    <a:ext uri="{9D8B030D-6E8A-4147-A177-3AD203B41FA5}">
                      <a16:colId xmlns:a16="http://schemas.microsoft.com/office/drawing/2014/main" val="1367803127"/>
                    </a:ext>
                  </a:extLst>
                </a:gridCol>
              </a:tblGrid>
              <a:tr h="822787">
                <a:tc>
                  <a:txBody>
                    <a:bodyPr/>
                    <a:lstStyle/>
                    <a:p>
                      <a:r>
                        <a:rPr lang="pl-PL" sz="2000" b="0" dirty="0" smtClean="0"/>
                        <a:t>Dochody</a:t>
                      </a:r>
                      <a:endParaRPr lang="pl-PL" sz="2000" b="0" dirty="0"/>
                    </a:p>
                  </a:txBody>
                  <a:tcPr anchor="ctr">
                    <a:lnT w="12700" cap="flat" cmpd="sng" algn="ctr">
                      <a:solidFill>
                        <a:schemeClr val="tx1"/>
                      </a:solidFill>
                      <a:prstDash val="solid"/>
                      <a:round/>
                      <a:headEnd type="none" w="med" len="med"/>
                      <a:tailEnd type="none" w="med" len="med"/>
                    </a:lnT>
                  </a:tcPr>
                </a:tc>
                <a:tc>
                  <a:txBody>
                    <a:bodyPr/>
                    <a:lstStyle/>
                    <a:p>
                      <a:pPr algn="r"/>
                      <a:r>
                        <a:rPr lang="pl-PL" sz="2400" b="1" dirty="0" smtClean="0"/>
                        <a:t>21 </a:t>
                      </a:r>
                      <a:r>
                        <a:rPr lang="pl-PL" sz="2000" b="1" dirty="0" smtClean="0"/>
                        <a:t>mld</a:t>
                      </a:r>
                      <a:r>
                        <a:rPr lang="pl-PL" sz="2400" b="1" dirty="0" smtClean="0"/>
                        <a:t> 653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15169165"/>
                  </a:ext>
                </a:extLst>
              </a:tr>
              <a:tr h="822787">
                <a:tc>
                  <a:txBody>
                    <a:bodyPr/>
                    <a:lstStyle/>
                    <a:p>
                      <a:r>
                        <a:rPr lang="pl-PL" sz="2000" b="0" dirty="0" smtClean="0"/>
                        <a:t>Wydatki</a:t>
                      </a:r>
                      <a:endParaRPr lang="pl-PL" sz="2000" b="0" dirty="0"/>
                    </a:p>
                  </a:txBody>
                  <a:tcPr anchor="ctr">
                    <a:lnB w="12700" cap="flat" cmpd="sng" algn="ctr">
                      <a:solidFill>
                        <a:schemeClr val="tx1"/>
                      </a:solidFill>
                      <a:prstDash val="solid"/>
                      <a:round/>
                      <a:headEnd type="none" w="med" len="med"/>
                      <a:tailEnd type="none" w="med" len="med"/>
                    </a:lnB>
                    <a:noFill/>
                  </a:tcPr>
                </a:tc>
                <a:tc>
                  <a:txBody>
                    <a:bodyPr/>
                    <a:lstStyle/>
                    <a:p>
                      <a:pPr algn="r"/>
                      <a:r>
                        <a:rPr lang="pl-PL" sz="2400" b="1" dirty="0" smtClean="0"/>
                        <a:t>21 </a:t>
                      </a:r>
                      <a:r>
                        <a:rPr lang="pl-PL" sz="2000" b="1" kern="1200" dirty="0" smtClean="0">
                          <a:solidFill>
                            <a:schemeClr val="tx1"/>
                          </a:solidFill>
                          <a:latin typeface="+mn-lt"/>
                          <a:ea typeface="+mn-ea"/>
                          <a:cs typeface="+mn-cs"/>
                        </a:rPr>
                        <a:t>mld</a:t>
                      </a:r>
                      <a:r>
                        <a:rPr lang="pl-PL" sz="2400" b="1" dirty="0" smtClean="0"/>
                        <a:t> 157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5178717"/>
                  </a:ext>
                </a:extLst>
              </a:tr>
              <a:tr h="822787">
                <a:tc>
                  <a:txBody>
                    <a:bodyPr/>
                    <a:lstStyle/>
                    <a:p>
                      <a:r>
                        <a:rPr lang="pl-PL" sz="2000" b="0" dirty="0" smtClean="0"/>
                        <a:t>Nadwyżka</a:t>
                      </a:r>
                      <a:endParaRPr lang="pl-PL" sz="2000" b="0" dirty="0"/>
                    </a:p>
                  </a:txBody>
                  <a:tcPr anchor="ctr">
                    <a:lnT w="12700" cap="flat" cmpd="sng" algn="ctr">
                      <a:solidFill>
                        <a:schemeClr val="tx1"/>
                      </a:solidFill>
                      <a:prstDash val="solid"/>
                      <a:round/>
                      <a:headEnd type="none" w="med" len="med"/>
                      <a:tailEnd type="none" w="med" len="med"/>
                    </a:lnT>
                  </a:tcPr>
                </a:tc>
                <a:tc>
                  <a:txBody>
                    <a:bodyPr/>
                    <a:lstStyle/>
                    <a:p>
                      <a:pPr algn="r"/>
                      <a:r>
                        <a:rPr lang="pl-PL" sz="2400" b="1" dirty="0" smtClean="0"/>
                        <a:t>+496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9725063"/>
                  </a:ext>
                </a:extLst>
              </a:tr>
            </a:tbl>
          </a:graphicData>
        </a:graphic>
      </p:graphicFrame>
      <p:sp>
        <p:nvSpPr>
          <p:cNvPr id="10" name="Tytuł 1"/>
          <p:cNvSpPr txBox="1">
            <a:spLocks/>
          </p:cNvSpPr>
          <p:nvPr/>
        </p:nvSpPr>
        <p:spPr>
          <a:xfrm>
            <a:off x="555913" y="3819525"/>
            <a:ext cx="5949662" cy="1120028"/>
          </a:xfrm>
          <a:prstGeom prst="rect">
            <a:avLst/>
          </a:prstGeom>
        </p:spPr>
        <p:txBody>
          <a:bodyPr anchor="ctr">
            <a:normAutofit/>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marL="180975" indent="-180975">
              <a:spcBef>
                <a:spcPts val="300"/>
              </a:spcBef>
              <a:spcAft>
                <a:spcPts val="300"/>
              </a:spcAft>
              <a:buSzPct val="80000"/>
              <a:buFont typeface="Wingdings" panose="05000000000000000000" pitchFamily="2" charset="2"/>
              <a:buChar char="q"/>
            </a:pPr>
            <a:r>
              <a:rPr lang="pl-PL" sz="1000" dirty="0" smtClean="0"/>
              <a:t>W czwartym kwartale 2022 r. w trzech równych miesięcznych transzach przekazana została Warszawie kwota </a:t>
            </a:r>
            <a:r>
              <a:rPr lang="pl-PL" sz="1000" b="1" dirty="0" smtClean="0"/>
              <a:t>852 mln zł</a:t>
            </a:r>
            <a:r>
              <a:rPr lang="pl-PL" sz="1000" dirty="0" smtClean="0"/>
              <a:t>,</a:t>
            </a:r>
            <a:r>
              <a:rPr lang="pl-PL" sz="1000" b="1" dirty="0" smtClean="0"/>
              <a:t> </a:t>
            </a:r>
            <a:r>
              <a:rPr lang="pl-PL" sz="1000" dirty="0" smtClean="0"/>
              <a:t>stanowiąca przesunięcie z 2023 r. na 2022 r. </a:t>
            </a:r>
            <a:br>
              <a:rPr lang="pl-PL" sz="1000" dirty="0" smtClean="0"/>
            </a:br>
            <a:r>
              <a:rPr lang="pl-PL" sz="1000" dirty="0" smtClean="0"/>
              <a:t>wypłaty rekompensaty skutków programu Polski Ład dotyczących 2023 r.</a:t>
            </a:r>
          </a:p>
          <a:p>
            <a:pPr marL="180975" indent="-180975">
              <a:spcBef>
                <a:spcPts val="300"/>
              </a:spcBef>
              <a:spcAft>
                <a:spcPts val="300"/>
              </a:spcAft>
              <a:buSzPct val="80000"/>
              <a:buFont typeface="Wingdings" panose="05000000000000000000" pitchFamily="2" charset="2"/>
              <a:buChar char="q"/>
            </a:pPr>
            <a:r>
              <a:rPr lang="pl-PL" sz="1000" dirty="0" smtClean="0"/>
              <a:t>Operacja ta dodatnio wpłynęła na wynik budżetu w 2022 r. generując nadwyżkę budżetu </a:t>
            </a:r>
            <a:br>
              <a:rPr lang="pl-PL" sz="1000" dirty="0" smtClean="0"/>
            </a:br>
            <a:r>
              <a:rPr lang="pl-PL" sz="1000" dirty="0" smtClean="0"/>
              <a:t>w wysokości </a:t>
            </a:r>
            <a:r>
              <a:rPr lang="pl-PL" sz="1000" b="1" dirty="0" smtClean="0"/>
              <a:t>496 mln zł </a:t>
            </a:r>
            <a:r>
              <a:rPr lang="pl-PL" sz="1000" dirty="0" smtClean="0"/>
              <a:t>w miejsce deficytu na poziomie </a:t>
            </a:r>
            <a:r>
              <a:rPr lang="pl-PL" sz="1000" b="1" dirty="0" smtClean="0"/>
              <a:t>356 mln zł</a:t>
            </a:r>
            <a:r>
              <a:rPr lang="pl-PL" sz="1000" dirty="0" smtClean="0"/>
              <a:t>.</a:t>
            </a:r>
          </a:p>
        </p:txBody>
      </p:sp>
      <p:sp>
        <p:nvSpPr>
          <p:cNvPr id="11" name="Prostokąt 10"/>
          <p:cNvSpPr/>
          <p:nvPr/>
        </p:nvSpPr>
        <p:spPr>
          <a:xfrm>
            <a:off x="584488" y="4446494"/>
            <a:ext cx="5854412" cy="342900"/>
          </a:xfrm>
          <a:prstGeom prst="rect">
            <a:avLst/>
          </a:prstGeom>
          <a:solidFill>
            <a:schemeClr val="accent1">
              <a:alpha val="14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389035546"/>
      </p:ext>
    </p:extLst>
  </p:cSld>
  <p:clrMapOvr>
    <a:masterClrMapping/>
  </p:clrMapOvr>
  <p:transition spd="slow">
    <p:cove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40</a:t>
            </a:fld>
            <a:endParaRPr lang="pl-PL" dirty="0"/>
          </a:p>
        </p:txBody>
      </p:sp>
      <p:sp>
        <p:nvSpPr>
          <p:cNvPr id="3" name="Tytuł 2"/>
          <p:cNvSpPr>
            <a:spLocks noGrp="1"/>
          </p:cNvSpPr>
          <p:nvPr>
            <p:ph type="title"/>
          </p:nvPr>
        </p:nvSpPr>
        <p:spPr>
          <a:xfrm>
            <a:off x="498476" y="121763"/>
            <a:ext cx="1053147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374,7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76009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+156,1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nvPr>
        </p:nvGraphicFramePr>
        <p:xfrm>
          <a:off x="426000" y="1503244"/>
          <a:ext cx="11340000" cy="365758"/>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289564">
                <a:tc>
                  <a:txBody>
                    <a:bodyPr/>
                    <a:lstStyle/>
                    <a:p>
                      <a:pPr algn="r"/>
                      <a:r>
                        <a:rPr lang="pl-PL" sz="1800" b="1" kern="1200" dirty="0" smtClean="0">
                          <a:solidFill>
                            <a:srgbClr val="385723"/>
                          </a:solidFill>
                          <a:effectLst/>
                          <a:latin typeface="+mn-lt"/>
                          <a:ea typeface="+mn-ea"/>
                          <a:cs typeface="+mn-cs"/>
                        </a:rPr>
                        <a:t>+156.057.436 zł</a:t>
                      </a:r>
                      <a:endParaRPr lang="pl-PL" sz="16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dzielnicowej, z tego:</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nvPr>
        </p:nvGraphicFramePr>
        <p:xfrm>
          <a:off x="426000" y="1880542"/>
          <a:ext cx="5670000" cy="3240000"/>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dirty="0" smtClean="0">
                          <a:ln>
                            <a:noFill/>
                          </a:ln>
                          <a:solidFill>
                            <a:srgbClr val="385723"/>
                          </a:solidFill>
                          <a:effectLst/>
                          <a:uLnTx/>
                          <a:uFillTx/>
                          <a:latin typeface="+mj-lt"/>
                          <a:ea typeface="+mn-ea"/>
                          <a:cs typeface="+mn-cs"/>
                        </a:rPr>
                        <a:t>+7.777.866</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+19.369.692</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smtClean="0">
                          <a:solidFill>
                            <a:schemeClr val="tx1"/>
                          </a:solidFill>
                          <a:latin typeface="+mj-lt"/>
                          <a:ea typeface="+mn-ea"/>
                          <a:cs typeface="+mn-cs"/>
                        </a:rPr>
                        <a:t>dz. Białołęka</a:t>
                      </a:r>
                      <a:endParaRPr lang="pl-PL" sz="1400" b="1" i="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accent6"/>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+11.236.433</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+11.579.859</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+4.904.293</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+5.079.860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n-lt"/>
                          <a:ea typeface="+mn-ea"/>
                          <a:cs typeface="+mn-cs"/>
                        </a:rPr>
                        <a:t>+3.443.641</a:t>
                      </a:r>
                      <a:endParaRPr kumimoji="0" lang="pl-PL" sz="1600" b="1" i="0" u="none" strike="noStrike" kern="1200" cap="none" spc="0" normalizeH="0" baseline="0" noProof="0" dirty="0" smtClean="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+1.711.289</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nvPr>
        </p:nvGraphicFramePr>
        <p:xfrm>
          <a:off x="6096000" y="1880536"/>
          <a:ext cx="5670000" cy="3240000"/>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+12.876.412</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+1.455.547</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+25.806.824</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+20.323.214</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+863.367</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+5.723.242</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accent6"/>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+19.940.763</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+3.965.163</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Tree>
    <p:extLst>
      <p:ext uri="{BB962C8B-B14F-4D97-AF65-F5344CB8AC3E}">
        <p14:creationId xmlns:p14="http://schemas.microsoft.com/office/powerpoint/2010/main" val="661797981"/>
      </p:ext>
    </p:extLst>
  </p:cSld>
  <p:clrMapOvr>
    <a:masterClrMapping/>
  </p:clrMapOvr>
  <p:transition spd="slow">
    <p:cove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41</a:t>
            </a:fld>
            <a:endParaRPr lang="pl-PL" dirty="0"/>
          </a:p>
        </p:txBody>
      </p:sp>
      <p:sp>
        <p:nvSpPr>
          <p:cNvPr id="3" name="Tytuł 2"/>
          <p:cNvSpPr>
            <a:spLocks noGrp="1"/>
          </p:cNvSpPr>
          <p:nvPr>
            <p:ph type="title"/>
          </p:nvPr>
        </p:nvSpPr>
        <p:spPr>
          <a:xfrm>
            <a:off x="498475" y="121763"/>
            <a:ext cx="10655299"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374,7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1156904"/>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smtClean="0">
                <a:latin typeface="+mj-lt"/>
              </a:rPr>
              <a:t>POZOSTAŁE:  </a:t>
            </a:r>
            <a:r>
              <a:rPr lang="pl-PL" altLang="pl-PL" sz="2400" b="1" dirty="0" smtClean="0">
                <a:solidFill>
                  <a:srgbClr val="385723"/>
                </a:solidFill>
                <a:latin typeface="+mj-lt"/>
              </a:rPr>
              <a:t>+51,7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nvPr>
        </p:nvGraphicFramePr>
        <p:xfrm>
          <a:off x="246000" y="1837452"/>
          <a:ext cx="11700000" cy="3276000"/>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32000">
                <a:tc>
                  <a:txBody>
                    <a:bodyPr/>
                    <a:lstStyle/>
                    <a:p>
                      <a:pPr algn="r"/>
                      <a:r>
                        <a:rPr lang="pl-PL" sz="2000" b="1" kern="1200" dirty="0" smtClean="0">
                          <a:solidFill>
                            <a:srgbClr val="385723"/>
                          </a:solidFill>
                          <a:effectLst/>
                          <a:latin typeface="+mn-lt"/>
                          <a:ea typeface="+mn-ea"/>
                          <a:cs typeface="+mn-cs"/>
                        </a:rPr>
                        <a:t>+51.700.000 zł</a:t>
                      </a:r>
                      <a:endParaRPr lang="pl-PL" sz="18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pozostałej części, w tym:</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r h="324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Z tytułu wsparcie</a:t>
                      </a:r>
                      <a:r>
                        <a:rPr lang="pl-PL" sz="1200" b="1" kern="1200" baseline="0" dirty="0" smtClean="0">
                          <a:solidFill>
                            <a:schemeClr val="tx1"/>
                          </a:solidFill>
                          <a:effectLst/>
                          <a:latin typeface="+mn-lt"/>
                          <a:ea typeface="+mn-ea"/>
                          <a:cs typeface="+mn-cs"/>
                        </a:rPr>
                        <a:t> szpitali</a:t>
                      </a:r>
                      <a:r>
                        <a:rPr lang="pl-PL" sz="1200" b="1" kern="1200" dirty="0" smtClean="0">
                          <a:solidFill>
                            <a:schemeClr val="tx1"/>
                          </a:solidFill>
                          <a:effectLst/>
                          <a:latin typeface="+mn-lt"/>
                          <a:ea typeface="+mn-ea"/>
                          <a:cs typeface="+mn-cs"/>
                        </a:rPr>
                        <a:t>, z tego:</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b="1" dirty="0" smtClean="0">
                        <a:solidFill>
                          <a:srgbClr val="FF0000"/>
                        </a:solidFill>
                      </a:endParaRP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1366669745"/>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rgbClr val="385723"/>
                          </a:solidFill>
                          <a:effectLst/>
                          <a:latin typeface="+mn-lt"/>
                          <a:ea typeface="+mn-ea"/>
                          <a:cs typeface="+mn-cs"/>
                        </a:rPr>
                        <a:t>+20.000.000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Szpital Czerniakowski Sp. z o.o. </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26759882"/>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rgbClr val="385723"/>
                          </a:solidFill>
                          <a:effectLst/>
                          <a:latin typeface="+mn-lt"/>
                          <a:ea typeface="+mn-ea"/>
                          <a:cs typeface="+mn-cs"/>
                        </a:rPr>
                        <a:t>+17.000.000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Szpital Wolski Sp. z o.o. </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rgbClr val="385723"/>
                          </a:solidFill>
                          <a:effectLst/>
                          <a:latin typeface="+mn-lt"/>
                          <a:ea typeface="+mn-ea"/>
                          <a:cs typeface="+mn-cs"/>
                        </a:rPr>
                        <a:t>+6.400.00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Szpital Praski Sp. z o.o. </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54165238"/>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rgbClr val="385723"/>
                          </a:solidFill>
                          <a:effectLst/>
                          <a:latin typeface="+mn-lt"/>
                          <a:ea typeface="+mn-ea"/>
                          <a:cs typeface="+mn-cs"/>
                        </a:rPr>
                        <a:t>+3.000.000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Szpital Grochowski im. dr med. Rafała </a:t>
                      </a:r>
                      <a:r>
                        <a:rPr lang="pl-PL" sz="1400" kern="1200" dirty="0" err="1" smtClean="0">
                          <a:solidFill>
                            <a:schemeClr val="tx1"/>
                          </a:solidFill>
                          <a:effectLst/>
                          <a:latin typeface="+mn-lt"/>
                          <a:ea typeface="+mn-ea"/>
                          <a:cs typeface="+mn-cs"/>
                        </a:rPr>
                        <a:t>Masztaka</a:t>
                      </a:r>
                      <a:r>
                        <a:rPr lang="pl-PL" sz="1400" kern="1200" dirty="0" smtClean="0">
                          <a:solidFill>
                            <a:schemeClr val="tx1"/>
                          </a:solidFill>
                          <a:effectLst/>
                          <a:latin typeface="+mn-lt"/>
                          <a:ea typeface="+mn-ea"/>
                          <a:cs typeface="+mn-cs"/>
                        </a:rPr>
                        <a:t> Sp. z o.o. </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5104839"/>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rgbClr val="385723"/>
                          </a:solidFill>
                          <a:effectLst/>
                          <a:latin typeface="+mn-lt"/>
                          <a:ea typeface="+mn-ea"/>
                          <a:cs typeface="+mn-cs"/>
                        </a:rPr>
                        <a:t>+3.000.000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kern="1200" dirty="0" smtClean="0">
                          <a:solidFill>
                            <a:schemeClr val="tx1"/>
                          </a:solidFill>
                          <a:effectLst/>
                          <a:latin typeface="+mn-lt"/>
                          <a:ea typeface="+mn-ea"/>
                          <a:cs typeface="+mn-cs"/>
                        </a:rPr>
                        <a:t>Warszawskie Centrum Opieki Medycznej KOPERNIK Sp. z o.o.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501083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rgbClr val="385723"/>
                          </a:solidFill>
                          <a:effectLst/>
                          <a:latin typeface="+mn-lt"/>
                          <a:ea typeface="+mn-ea"/>
                          <a:cs typeface="+mn-cs"/>
                        </a:rPr>
                        <a:t>+1.750.000</a:t>
                      </a:r>
                      <a:r>
                        <a:rPr lang="pl-PL" sz="1400" b="1" kern="1200" baseline="0" dirty="0" smtClean="0">
                          <a:solidFill>
                            <a:srgbClr val="385723"/>
                          </a:solidFill>
                          <a:effectLst/>
                          <a:latin typeface="+mn-lt"/>
                          <a:ea typeface="+mn-ea"/>
                          <a:cs typeface="+mn-cs"/>
                        </a:rPr>
                        <a:t> zł</a:t>
                      </a:r>
                      <a:endParaRPr lang="pl-PL" sz="1400" b="1" kern="1200" dirty="0" smtClean="0">
                        <a:solidFill>
                          <a:srgbClr val="385723"/>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kern="1200" dirty="0" smtClean="0">
                          <a:solidFill>
                            <a:schemeClr val="tx1"/>
                          </a:solidFill>
                          <a:effectLst/>
                          <a:latin typeface="+mn-lt"/>
                          <a:ea typeface="+mn-ea"/>
                          <a:cs typeface="+mn-cs"/>
                        </a:rPr>
                        <a:t>Centrum Medyczne "Żelazna" Sp. z o.o.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6186553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rgbClr val="385723"/>
                          </a:solidFill>
                          <a:effectLst/>
                          <a:latin typeface="+mn-lt"/>
                          <a:ea typeface="+mn-ea"/>
                          <a:cs typeface="+mn-cs"/>
                        </a:rPr>
                        <a:t>+550.000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Warszawski Szpital Południowy Sp. z o.o. </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88389096"/>
                  </a:ext>
                </a:extLst>
              </a:tr>
            </a:tbl>
          </a:graphicData>
        </a:graphic>
      </p:graphicFrame>
    </p:spTree>
    <p:extLst>
      <p:ext uri="{BB962C8B-B14F-4D97-AF65-F5344CB8AC3E}">
        <p14:creationId xmlns:p14="http://schemas.microsoft.com/office/powerpoint/2010/main" val="786152235"/>
      </p:ext>
    </p:extLst>
  </p:cSld>
  <p:clrMapOvr>
    <a:masterClrMapping/>
  </p:clrMapOvr>
  <p:transition spd="slow">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190625"/>
            <a:ext cx="11491546" cy="3457575"/>
          </a:xfrm>
          <a:prstGeom prst="rect">
            <a:avLst/>
          </a:prstGeom>
        </p:spPr>
        <p:txBody>
          <a:bodyPr/>
          <a:lstStyle/>
          <a:p>
            <a:pPr>
              <a:spcBef>
                <a:spcPts val="600"/>
              </a:spcBef>
              <a:spcAft>
                <a:spcPts val="600"/>
              </a:spcAft>
              <a:defRPr/>
            </a:pPr>
            <a:r>
              <a:rPr lang="pl-PL" altLang="pl-PL" b="1" dirty="0">
                <a:cs typeface="Arial" charset="0"/>
              </a:rPr>
              <a:t>Projekt zmiany </a:t>
            </a:r>
            <a:r>
              <a:rPr lang="pl-PL" altLang="pl-PL" b="1" dirty="0" smtClean="0">
                <a:cs typeface="Arial" charset="0"/>
              </a:rPr>
              <a:t/>
            </a:r>
            <a:br>
              <a:rPr lang="pl-PL" altLang="pl-PL" b="1" dirty="0" smtClean="0">
                <a:cs typeface="Arial" charset="0"/>
              </a:rPr>
            </a:br>
            <a:r>
              <a:rPr lang="pl-PL" altLang="pl-PL" b="1" dirty="0" smtClean="0">
                <a:cs typeface="Arial" charset="0"/>
              </a:rPr>
              <a:t>Wieloletniej Prognozy </a:t>
            </a:r>
            <a:r>
              <a:rPr lang="pl-PL" altLang="pl-PL" b="1" dirty="0">
                <a:cs typeface="Arial" charset="0"/>
              </a:rPr>
              <a:t>Finansowej </a:t>
            </a:r>
            <a:br>
              <a:rPr lang="pl-PL" altLang="pl-PL" b="1" dirty="0">
                <a:cs typeface="Arial" charset="0"/>
              </a:rPr>
            </a:br>
            <a:r>
              <a:rPr lang="pl-PL" altLang="pl-PL" b="1" dirty="0">
                <a:cs typeface="Arial" charset="0"/>
              </a:rPr>
              <a:t>na lata </a:t>
            </a:r>
            <a:r>
              <a:rPr lang="pl-PL" altLang="pl-PL" b="1" dirty="0" smtClean="0">
                <a:cs typeface="Arial" charset="0"/>
              </a:rPr>
              <a:t>2023–2050</a:t>
            </a:r>
            <a:r>
              <a:rPr lang="pl-PL" altLang="pl-PL" b="1" dirty="0">
                <a:cs typeface="Arial" charset="0"/>
              </a:rPr>
              <a:t/>
            </a:r>
            <a:br>
              <a:rPr lang="pl-PL" altLang="pl-PL" b="1" dirty="0">
                <a:cs typeface="Arial" charset="0"/>
              </a:rPr>
            </a:br>
            <a:r>
              <a:rPr lang="pl-PL" altLang="pl-PL" sz="3200" dirty="0">
                <a:cs typeface="Arial" charset="0"/>
              </a:rPr>
              <a:t>na sesję Rady m.st. Warszawy w dn. </a:t>
            </a:r>
            <a:r>
              <a:rPr lang="pl-PL" altLang="pl-PL" sz="3200" dirty="0" smtClean="0">
                <a:cs typeface="Arial" charset="0"/>
              </a:rPr>
              <a:t>9 marca 2023 </a:t>
            </a:r>
            <a:r>
              <a:rPr lang="pl-PL" altLang="pl-PL" sz="3200" dirty="0">
                <a:cs typeface="Arial" charset="0"/>
              </a:rPr>
              <a:t>r.</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42</a:t>
            </a:fld>
            <a:endParaRPr lang="pl-PL" dirty="0"/>
          </a:p>
        </p:txBody>
      </p:sp>
    </p:spTree>
    <p:extLst>
      <p:ext uri="{BB962C8B-B14F-4D97-AF65-F5344CB8AC3E}">
        <p14:creationId xmlns:p14="http://schemas.microsoft.com/office/powerpoint/2010/main" val="4269045376"/>
      </p:ext>
    </p:extLst>
  </p:cSld>
  <p:clrMapOvr>
    <a:masterClrMapping/>
  </p:clrMapOvr>
  <p:transition spd="slow">
    <p:cov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43</a:t>
            </a:fld>
            <a:endParaRPr lang="pl-PL" dirty="0"/>
          </a:p>
        </p:txBody>
      </p:sp>
      <p:sp>
        <p:nvSpPr>
          <p:cNvPr id="3" name="Tytuł 2"/>
          <p:cNvSpPr>
            <a:spLocks noGrp="1"/>
          </p:cNvSpPr>
          <p:nvPr>
            <p:ph type="title"/>
          </p:nvPr>
        </p:nvSpPr>
        <p:spPr>
          <a:xfrm>
            <a:off x="498474" y="121763"/>
            <a:ext cx="11340000" cy="742304"/>
          </a:xfrm>
        </p:spPr>
        <p:txBody>
          <a:bodyPr/>
          <a:lstStyle/>
          <a:p>
            <a:pPr>
              <a:spcBef>
                <a:spcPts val="800"/>
              </a:spcBef>
              <a:spcAft>
                <a:spcPts val="800"/>
              </a:spcAft>
            </a:pPr>
            <a:r>
              <a:rPr lang="pl-PL" altLang="pl-PL" sz="2400" b="1" dirty="0">
                <a:latin typeface="+mj-lt"/>
              </a:rPr>
              <a:t>Główne przyczyny zmian w W</a:t>
            </a:r>
            <a:r>
              <a:rPr lang="pl-PL" altLang="pl-PL" sz="2400" b="1" dirty="0" smtClean="0">
                <a:latin typeface="+mj-lt"/>
              </a:rPr>
              <a:t>ieloletniej </a:t>
            </a:r>
            <a:r>
              <a:rPr lang="pl-PL" altLang="pl-PL" sz="2400" b="1" dirty="0">
                <a:latin typeface="+mj-lt"/>
              </a:rPr>
              <a:t>P</a:t>
            </a:r>
            <a:r>
              <a:rPr lang="pl-PL" altLang="pl-PL" sz="2400" b="1" dirty="0" smtClean="0">
                <a:latin typeface="+mj-lt"/>
              </a:rPr>
              <a:t>rognozie </a:t>
            </a:r>
            <a:r>
              <a:rPr lang="pl-PL" altLang="pl-PL" sz="2400" b="1" dirty="0">
                <a:latin typeface="+mj-lt"/>
              </a:rPr>
              <a:t>F</a:t>
            </a:r>
            <a:r>
              <a:rPr lang="pl-PL" altLang="pl-PL" sz="2400" b="1" dirty="0" smtClean="0">
                <a:latin typeface="+mj-lt"/>
              </a:rPr>
              <a:t>inansowej</a:t>
            </a:r>
            <a:endParaRPr lang="pl-PL" altLang="pl-PL" sz="2400" b="1" dirty="0">
              <a:latin typeface="+mj-lt"/>
            </a:endParaRP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8" name="pole tekstowe 13"/>
          <p:cNvSpPr txBox="1">
            <a:spLocks noChangeArrowheads="1"/>
          </p:cNvSpPr>
          <p:nvPr/>
        </p:nvSpPr>
        <p:spPr bwMode="auto">
          <a:xfrm>
            <a:off x="498474" y="1076028"/>
            <a:ext cx="11340000" cy="39703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spcBef>
                <a:spcPts val="600"/>
              </a:spcBef>
              <a:spcAft>
                <a:spcPts val="600"/>
              </a:spcAft>
              <a:buSzPct val="80000"/>
              <a:buFont typeface="Wingdings" panose="05000000000000000000" pitchFamily="2" charset="2"/>
              <a:buChar char="q"/>
            </a:pPr>
            <a:r>
              <a:rPr lang="pl-PL" sz="1600" dirty="0">
                <a:latin typeface="+mn-lt"/>
              </a:rPr>
              <a:t>K</a:t>
            </a:r>
            <a:r>
              <a:rPr lang="pl-PL" sz="1600" dirty="0" smtClean="0">
                <a:latin typeface="+mn-lt"/>
              </a:rPr>
              <a:t>orekty </a:t>
            </a:r>
            <a:r>
              <a:rPr lang="pl-PL" sz="1600" dirty="0">
                <a:latin typeface="+mn-lt"/>
              </a:rPr>
              <a:t>w zakresie planu dochodów i wydatków dotyczących projektów unijnych m.in. w związku z uzyskaniem przyspieszonego transferu środków unijnych pierwotnie planowanych do uzyskania w 2023 r</a:t>
            </a:r>
            <a:r>
              <a:rPr lang="pl-PL" sz="1600" dirty="0" smtClean="0">
                <a:latin typeface="+mn-lt"/>
              </a:rPr>
              <a:t>.</a:t>
            </a:r>
            <a:endParaRPr lang="pl-PL" sz="1600" dirty="0">
              <a:latin typeface="+mn-lt"/>
            </a:endParaRPr>
          </a:p>
          <a:p>
            <a:pPr lvl="0">
              <a:spcBef>
                <a:spcPts val="600"/>
              </a:spcBef>
              <a:spcAft>
                <a:spcPts val="600"/>
              </a:spcAft>
              <a:buSzPct val="80000"/>
              <a:buFont typeface="Wingdings" panose="05000000000000000000" pitchFamily="2" charset="2"/>
              <a:buChar char="q"/>
            </a:pPr>
            <a:r>
              <a:rPr lang="pl-PL" sz="1600" dirty="0" smtClean="0">
                <a:latin typeface="+mn-lt"/>
              </a:rPr>
              <a:t>Weryfikacja </a:t>
            </a:r>
            <a:r>
              <a:rPr lang="pl-PL" sz="1600" dirty="0">
                <a:latin typeface="+mn-lt"/>
              </a:rPr>
              <a:t>programu inwestycyjnego m.in. w związku z zapewnieniem finansowania dla kontynuacji zadań ujętych w programie </a:t>
            </a:r>
            <a:r>
              <a:rPr lang="pl-PL" sz="1600" dirty="0" smtClean="0">
                <a:latin typeface="+mn-lt"/>
              </a:rPr>
              <a:t>inwestycyjnym.</a:t>
            </a:r>
            <a:endParaRPr lang="pl-PL" sz="1600" dirty="0">
              <a:latin typeface="+mn-lt"/>
            </a:endParaRPr>
          </a:p>
          <a:p>
            <a:pPr lvl="0">
              <a:spcBef>
                <a:spcPts val="600"/>
              </a:spcBef>
              <a:spcAft>
                <a:spcPts val="600"/>
              </a:spcAft>
              <a:buSzPct val="80000"/>
              <a:buFont typeface="Wingdings" panose="05000000000000000000" pitchFamily="2" charset="2"/>
              <a:buChar char="q"/>
            </a:pPr>
            <a:r>
              <a:rPr lang="pl-PL" sz="1600" dirty="0" smtClean="0">
                <a:latin typeface="+mn-lt"/>
              </a:rPr>
              <a:t>Uzupełnienie </a:t>
            </a:r>
            <a:r>
              <a:rPr lang="pl-PL" sz="1600" dirty="0">
                <a:latin typeface="+mn-lt"/>
              </a:rPr>
              <a:t>środków na finansowanie zadań z zakresu edukacji i wydatków na zakup usług komunikacji </a:t>
            </a:r>
            <a:r>
              <a:rPr lang="pl-PL" sz="1600" dirty="0" smtClean="0">
                <a:latin typeface="+mn-lt"/>
              </a:rPr>
              <a:t>publicznej.</a:t>
            </a:r>
            <a:endParaRPr lang="pl-PL" sz="1600" dirty="0">
              <a:latin typeface="+mn-lt"/>
            </a:endParaRPr>
          </a:p>
          <a:p>
            <a:pPr lvl="0">
              <a:spcBef>
                <a:spcPts val="600"/>
              </a:spcBef>
              <a:spcAft>
                <a:spcPts val="600"/>
              </a:spcAft>
              <a:buSzPct val="80000"/>
              <a:buFont typeface="Wingdings" panose="05000000000000000000" pitchFamily="2" charset="2"/>
              <a:buChar char="q"/>
            </a:pPr>
            <a:r>
              <a:rPr lang="pl-PL" sz="1600" dirty="0" smtClean="0">
                <a:latin typeface="+mn-lt"/>
              </a:rPr>
              <a:t>Ujęcie </a:t>
            </a:r>
            <a:r>
              <a:rPr lang="pl-PL" sz="1600" dirty="0">
                <a:latin typeface="+mn-lt"/>
              </a:rPr>
              <a:t>w planie dochodów środków z Rządowego Programu Rozwoju Dróg, Funduszu Termomodernizacji </a:t>
            </a:r>
            <a:r>
              <a:rPr lang="pl-PL" sz="1600" dirty="0" smtClean="0">
                <a:latin typeface="+mn-lt"/>
              </a:rPr>
              <a:t/>
            </a:r>
            <a:br>
              <a:rPr lang="pl-PL" sz="1600" dirty="0" smtClean="0">
                <a:latin typeface="+mn-lt"/>
              </a:rPr>
            </a:br>
            <a:r>
              <a:rPr lang="pl-PL" sz="1600" dirty="0" smtClean="0">
                <a:latin typeface="+mn-lt"/>
              </a:rPr>
              <a:t>i </a:t>
            </a:r>
            <a:r>
              <a:rPr lang="pl-PL" sz="1600" dirty="0">
                <a:latin typeface="+mn-lt"/>
              </a:rPr>
              <a:t>Remontów oraz Funduszu Pomocy z jednoczesnym zwiększeniem planu </a:t>
            </a:r>
            <a:r>
              <a:rPr lang="pl-PL" sz="1600" dirty="0" smtClean="0">
                <a:latin typeface="+mn-lt"/>
              </a:rPr>
              <a:t>wydatków.</a:t>
            </a:r>
            <a:endParaRPr lang="pl-PL" sz="1600" dirty="0">
              <a:latin typeface="+mn-lt"/>
            </a:endParaRPr>
          </a:p>
          <a:p>
            <a:pPr lvl="0">
              <a:spcBef>
                <a:spcPts val="600"/>
              </a:spcBef>
              <a:spcAft>
                <a:spcPts val="600"/>
              </a:spcAft>
              <a:buSzPct val="80000"/>
              <a:buFont typeface="Wingdings" panose="05000000000000000000" pitchFamily="2" charset="2"/>
              <a:buChar char="q"/>
            </a:pPr>
            <a:r>
              <a:rPr lang="pl-PL" sz="1600" dirty="0">
                <a:latin typeface="+mn-lt"/>
              </a:rPr>
              <a:t>K</a:t>
            </a:r>
            <a:r>
              <a:rPr lang="pl-PL" sz="1600" dirty="0" smtClean="0">
                <a:latin typeface="+mn-lt"/>
              </a:rPr>
              <a:t>orekty </a:t>
            </a:r>
            <a:r>
              <a:rPr lang="pl-PL" sz="1600" dirty="0">
                <a:latin typeface="+mn-lt"/>
              </a:rPr>
              <a:t>planu dochodów i wydatków z tytułu środków z Funduszu Narodów Zjednoczonych na rzecz Dzieci </a:t>
            </a:r>
            <a:r>
              <a:rPr lang="pl-PL" sz="1600" dirty="0" smtClean="0">
                <a:latin typeface="+mn-lt"/>
              </a:rPr>
              <a:t/>
            </a:r>
            <a:br>
              <a:rPr lang="pl-PL" sz="1600" dirty="0" smtClean="0">
                <a:latin typeface="+mn-lt"/>
              </a:rPr>
            </a:br>
            <a:r>
              <a:rPr lang="pl-PL" sz="1600" dirty="0" smtClean="0">
                <a:latin typeface="+mn-lt"/>
              </a:rPr>
              <a:t>– </a:t>
            </a:r>
            <a:r>
              <a:rPr lang="pl-PL" sz="1600" dirty="0">
                <a:latin typeface="+mn-lt"/>
              </a:rPr>
              <a:t>UNICEF i Funduszu Przeciwdziałania </a:t>
            </a:r>
            <a:r>
              <a:rPr lang="pl-PL" sz="1600" dirty="0" smtClean="0">
                <a:latin typeface="+mn-lt"/>
              </a:rPr>
              <a:t>COVID-19.</a:t>
            </a:r>
            <a:endParaRPr lang="pl-PL" sz="1600" dirty="0">
              <a:latin typeface="+mn-lt"/>
            </a:endParaRPr>
          </a:p>
          <a:p>
            <a:pPr lvl="0">
              <a:spcBef>
                <a:spcPts val="600"/>
              </a:spcBef>
              <a:spcAft>
                <a:spcPts val="600"/>
              </a:spcAft>
              <a:buSzPct val="80000"/>
              <a:buFont typeface="Wingdings" panose="05000000000000000000" pitchFamily="2" charset="2"/>
              <a:buChar char="q"/>
            </a:pPr>
            <a:r>
              <a:rPr lang="pl-PL" sz="1600" dirty="0" smtClean="0">
                <a:latin typeface="+mn-lt"/>
              </a:rPr>
              <a:t>Realizacja </a:t>
            </a:r>
            <a:r>
              <a:rPr lang="pl-PL" sz="1600" dirty="0">
                <a:latin typeface="+mn-lt"/>
              </a:rPr>
              <a:t>wniosków dysponentów środków budżetowych dotyczących zmian w planach </a:t>
            </a:r>
            <a:r>
              <a:rPr lang="pl-PL" sz="1600" dirty="0" smtClean="0">
                <a:latin typeface="+mn-lt"/>
              </a:rPr>
              <a:t>finansowych.</a:t>
            </a:r>
            <a:endParaRPr lang="pl-PL" sz="1600" dirty="0">
              <a:latin typeface="+mn-lt"/>
            </a:endParaRPr>
          </a:p>
          <a:p>
            <a:pPr lvl="0">
              <a:spcBef>
                <a:spcPts val="600"/>
              </a:spcBef>
              <a:spcAft>
                <a:spcPts val="600"/>
              </a:spcAft>
              <a:buSzPct val="80000"/>
              <a:buFont typeface="Wingdings" panose="05000000000000000000" pitchFamily="2" charset="2"/>
              <a:buChar char="q"/>
            </a:pPr>
            <a:r>
              <a:rPr lang="pl-PL" sz="1600" dirty="0" smtClean="0">
                <a:latin typeface="+mn-lt"/>
              </a:rPr>
              <a:t>Wprowadzenie </a:t>
            </a:r>
            <a:r>
              <a:rPr lang="pl-PL" sz="1600" dirty="0">
                <a:latin typeface="+mn-lt"/>
              </a:rPr>
              <a:t>zmian wynikających z rozliczenia 2022 roku.</a:t>
            </a:r>
          </a:p>
        </p:txBody>
      </p:sp>
    </p:spTree>
    <p:extLst>
      <p:ext uri="{BB962C8B-B14F-4D97-AF65-F5344CB8AC3E}">
        <p14:creationId xmlns:p14="http://schemas.microsoft.com/office/powerpoint/2010/main" val="555473920"/>
      </p:ext>
    </p:extLst>
  </p:cSld>
  <p:clrMapOvr>
    <a:masterClrMapping/>
  </p:clrMapOvr>
  <p:transition spd="slow">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44</a:t>
            </a:fld>
            <a:endParaRPr lang="pl-PL" dirty="0"/>
          </a:p>
        </p:txBody>
      </p:sp>
      <p:sp>
        <p:nvSpPr>
          <p:cNvPr id="3" name="Tytuł 2"/>
          <p:cNvSpPr>
            <a:spLocks noGrp="1"/>
          </p:cNvSpPr>
          <p:nvPr>
            <p:ph type="title"/>
          </p:nvPr>
        </p:nvSpPr>
        <p:spPr>
          <a:xfrm>
            <a:off x="320697" y="229340"/>
            <a:ext cx="11340000"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a:t>
            </a:r>
            <a:r>
              <a:rPr lang="pl-PL" altLang="pl-PL" sz="2400" b="1" dirty="0">
                <a:latin typeface="+mj-lt"/>
              </a:rPr>
              <a:t>dochodów i wydatków</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1407036" y="1863991"/>
          <a:ext cx="9360000" cy="2553422"/>
        </p:xfrm>
        <a:graphic>
          <a:graphicData uri="http://schemas.openxmlformats.org/drawingml/2006/table">
            <a:tbl>
              <a:tblPr firstRow="1" bandRow="1">
                <a:tableStyleId>{2D5ABB26-0587-4C30-8999-92F81FD0307C}</a:tableStyleId>
              </a:tblPr>
              <a:tblGrid>
                <a:gridCol w="1947228">
                  <a:extLst>
                    <a:ext uri="{9D8B030D-6E8A-4147-A177-3AD203B41FA5}">
                      <a16:colId xmlns:a16="http://schemas.microsoft.com/office/drawing/2014/main" val="20000"/>
                    </a:ext>
                  </a:extLst>
                </a:gridCol>
                <a:gridCol w="7412772">
                  <a:extLst>
                    <a:ext uri="{9D8B030D-6E8A-4147-A177-3AD203B41FA5}">
                      <a16:colId xmlns:a16="http://schemas.microsoft.com/office/drawing/2014/main" val="20001"/>
                    </a:ext>
                  </a:extLst>
                </a:gridCol>
              </a:tblGrid>
              <a:tr h="682354">
                <a:tc>
                  <a:txBody>
                    <a:bodyPr/>
                    <a:lstStyle/>
                    <a:p>
                      <a:pPr marL="0" algn="r" defTabSz="914400" rtl="0" eaLnBrk="1" latinLnBrk="0" hangingPunct="1"/>
                      <a:r>
                        <a:rPr lang="pl-PL" sz="2000" b="1" kern="1200" dirty="0" smtClean="0">
                          <a:solidFill>
                            <a:srgbClr val="C00000"/>
                          </a:solidFill>
                          <a:latin typeface="+mn-lt"/>
                          <a:ea typeface="+mn-ea"/>
                          <a:cs typeface="+mn-cs"/>
                        </a:rPr>
                        <a:t>-7,5 mln zł</a:t>
                      </a:r>
                    </a:p>
                  </a:txBody>
                  <a:tcPr marL="91426" marR="91426" marT="45719" marB="45719" anchor="ctr"/>
                </a:tc>
                <a:tc>
                  <a:txBody>
                    <a:bodyPr/>
                    <a:lstStyle/>
                    <a:p>
                      <a:pPr algn="l"/>
                      <a:r>
                        <a:rPr lang="pl-PL" sz="1800" b="1" kern="1200" dirty="0" smtClean="0">
                          <a:solidFill>
                            <a:schemeClr val="tx1"/>
                          </a:solidFill>
                          <a:effectLst/>
                          <a:latin typeface="+mn-lt"/>
                          <a:ea typeface="+mn-ea"/>
                          <a:cs typeface="+mn-cs"/>
                        </a:rPr>
                        <a:t>Zmniejszenie</a:t>
                      </a:r>
                      <a:r>
                        <a:rPr lang="pl-PL" sz="1800" b="1" kern="1200" baseline="0" dirty="0" smtClean="0">
                          <a:solidFill>
                            <a:schemeClr val="tx1"/>
                          </a:solidFill>
                          <a:effectLst/>
                          <a:latin typeface="+mn-lt"/>
                          <a:ea typeface="+mn-ea"/>
                          <a:cs typeface="+mn-cs"/>
                        </a:rPr>
                        <a:t> dochodów ogółem</a:t>
                      </a:r>
                      <a:r>
                        <a:rPr lang="pl-PL" sz="1800" b="0" kern="1200" baseline="0" dirty="0" smtClean="0">
                          <a:solidFill>
                            <a:schemeClr val="tx1"/>
                          </a:solidFill>
                          <a:effectLst/>
                          <a:latin typeface="+mn-lt"/>
                          <a:ea typeface="+mn-ea"/>
                          <a:cs typeface="+mn-cs"/>
                        </a:rPr>
                        <a:t> w latach 2023–2027</a:t>
                      </a:r>
                      <a:endParaRPr lang="pl-PL" sz="1800" kern="1200" dirty="0" smtClean="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2425443044"/>
                  </a:ext>
                </a:extLst>
              </a:tr>
              <a:tr h="348247">
                <a:tc>
                  <a:txBody>
                    <a:bodyPr/>
                    <a:lstStyle/>
                    <a:p>
                      <a:pPr algn="r"/>
                      <a:endParaRPr lang="pl-PL" sz="2000" b="1" dirty="0" smtClean="0">
                        <a:solidFill>
                          <a:schemeClr val="accent6">
                            <a:lumMod val="50000"/>
                          </a:schemeClr>
                        </a:solidFill>
                      </a:endParaRPr>
                    </a:p>
                  </a:txBody>
                  <a:tcPr marL="91426" marR="91426" marT="45719" marB="45719" anchor="ctr"/>
                </a:tc>
                <a:tc>
                  <a:txBody>
                    <a:bodyPr/>
                    <a:lstStyle/>
                    <a:p>
                      <a:pPr algn="l"/>
                      <a:endParaRPr lang="pl-PL" sz="1800" kern="1200" dirty="0" smtClean="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923580245"/>
                  </a:ext>
                </a:extLst>
              </a:tr>
              <a:tr h="348247">
                <a:tc>
                  <a:txBody>
                    <a:bodyPr/>
                    <a:lstStyle/>
                    <a:p>
                      <a:pPr algn="r"/>
                      <a:r>
                        <a:rPr lang="pl-PL" sz="2000" b="1" dirty="0" smtClean="0">
                          <a:solidFill>
                            <a:srgbClr val="385723"/>
                          </a:solidFill>
                        </a:rPr>
                        <a:t>+579 mln zł</a:t>
                      </a:r>
                    </a:p>
                  </a:txBody>
                  <a:tcPr marL="91426" marR="91426" marT="45719" marB="45719" anchor="ctr"/>
                </a:tc>
                <a:tc>
                  <a:txBody>
                    <a:bodyPr/>
                    <a:lstStyle/>
                    <a:p>
                      <a:pPr algn="l"/>
                      <a:r>
                        <a:rPr lang="pl-PL" sz="1800" b="1" kern="1200" dirty="0" smtClean="0">
                          <a:solidFill>
                            <a:schemeClr val="tx1"/>
                          </a:solidFill>
                          <a:effectLst/>
                          <a:latin typeface="+mn-lt"/>
                          <a:ea typeface="+mn-ea"/>
                          <a:cs typeface="+mn-cs"/>
                        </a:rPr>
                        <a:t>Zwiększenie</a:t>
                      </a:r>
                      <a:r>
                        <a:rPr lang="pl-PL" sz="1800" b="1" kern="1200" baseline="0" dirty="0" smtClean="0">
                          <a:solidFill>
                            <a:schemeClr val="tx1"/>
                          </a:solidFill>
                          <a:effectLst/>
                          <a:latin typeface="+mn-lt"/>
                          <a:ea typeface="+mn-ea"/>
                          <a:cs typeface="+mn-cs"/>
                        </a:rPr>
                        <a:t> wydatków bieżących</a:t>
                      </a:r>
                      <a:r>
                        <a:rPr lang="pl-PL" sz="1800" b="0" kern="1200" baseline="0" dirty="0" smtClean="0">
                          <a:solidFill>
                            <a:schemeClr val="tx1"/>
                          </a:solidFill>
                          <a:effectLst/>
                          <a:latin typeface="+mn-lt"/>
                          <a:ea typeface="+mn-ea"/>
                          <a:cs typeface="+mn-cs"/>
                        </a:rPr>
                        <a:t> w latach 2023–2027</a:t>
                      </a:r>
                      <a:endParaRPr lang="pl-PL" sz="1800" kern="1200" dirty="0" smtClean="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3911421994"/>
                  </a:ext>
                </a:extLst>
              </a:tr>
              <a:tr h="315060">
                <a:tc>
                  <a:txBody>
                    <a:bodyPr/>
                    <a:lstStyle/>
                    <a:p>
                      <a:pPr algn="r"/>
                      <a:endParaRPr lang="pl-PL" sz="2000" b="1" dirty="0" smtClean="0">
                        <a:solidFill>
                          <a:srgbClr val="385723"/>
                        </a:solidFill>
                      </a:endParaRPr>
                    </a:p>
                  </a:txBody>
                  <a:tcPr marL="91426" marR="91426" marT="45719" marB="45719" anchor="ctr"/>
                </a:tc>
                <a:tc>
                  <a:txBody>
                    <a:bodyPr/>
                    <a:lstStyle/>
                    <a:p>
                      <a:pPr algn="l"/>
                      <a:endParaRPr lang="pl-PL" sz="1800" kern="1200" dirty="0" smtClean="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2815913950"/>
                  </a:ext>
                </a:extLst>
              </a:tr>
              <a:tr h="682354">
                <a:tc>
                  <a:txBody>
                    <a:bodyPr/>
                    <a:lstStyle/>
                    <a:p>
                      <a:pPr algn="r"/>
                      <a:r>
                        <a:rPr lang="pl-PL" sz="2000" b="1" dirty="0" smtClean="0">
                          <a:solidFill>
                            <a:srgbClr val="385723"/>
                          </a:solidFill>
                        </a:rPr>
                        <a:t>+456 mln zł</a:t>
                      </a:r>
                    </a:p>
                  </a:txBody>
                  <a:tcPr marL="91426" marR="91426" marT="45719" marB="45719" anchor="ctr"/>
                </a:tc>
                <a:tc>
                  <a:txBody>
                    <a:bodyPr/>
                    <a:lstStyle/>
                    <a:p>
                      <a:pPr algn="l"/>
                      <a:r>
                        <a:rPr lang="pl-PL" sz="1800" b="1" kern="1200" dirty="0" smtClean="0">
                          <a:solidFill>
                            <a:schemeClr val="tx1"/>
                          </a:solidFill>
                          <a:effectLst/>
                          <a:latin typeface="+mn-lt"/>
                          <a:ea typeface="+mn-ea"/>
                          <a:cs typeface="+mn-cs"/>
                        </a:rPr>
                        <a:t>Zwiększenie</a:t>
                      </a:r>
                      <a:r>
                        <a:rPr lang="pl-PL" sz="1800" b="1" kern="1200" baseline="0" dirty="0" smtClean="0">
                          <a:solidFill>
                            <a:schemeClr val="tx1"/>
                          </a:solidFill>
                          <a:effectLst/>
                          <a:latin typeface="+mn-lt"/>
                          <a:ea typeface="+mn-ea"/>
                          <a:cs typeface="+mn-cs"/>
                        </a:rPr>
                        <a:t> wydatków majątkowych</a:t>
                      </a:r>
                      <a:r>
                        <a:rPr lang="pl-PL" sz="1800" b="0" kern="1200" baseline="0" dirty="0" smtClean="0">
                          <a:solidFill>
                            <a:schemeClr val="tx1"/>
                          </a:solidFill>
                          <a:effectLst/>
                          <a:latin typeface="+mn-lt"/>
                          <a:ea typeface="+mn-ea"/>
                          <a:cs typeface="+mn-cs"/>
                        </a:rPr>
                        <a:t> w latach 2023–2027</a:t>
                      </a:r>
                      <a:endParaRPr lang="pl-PL" sz="1800" kern="1200" dirty="0" smtClean="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909822531"/>
                  </a:ext>
                </a:extLst>
              </a:tr>
            </a:tbl>
          </a:graphicData>
        </a:graphic>
      </p:graphicFrame>
    </p:spTree>
    <p:extLst>
      <p:ext uri="{BB962C8B-B14F-4D97-AF65-F5344CB8AC3E}">
        <p14:creationId xmlns:p14="http://schemas.microsoft.com/office/powerpoint/2010/main" val="4086326043"/>
      </p:ext>
    </p:extLst>
  </p:cSld>
  <p:clrMapOvr>
    <a:masterClrMapping/>
  </p:clrMapOvr>
  <p:transition spd="slow">
    <p:cove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45</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8" name="Tabela 7"/>
          <p:cNvGraphicFramePr>
            <a:graphicFrameLocks noGrp="1"/>
          </p:cNvGraphicFramePr>
          <p:nvPr>
            <p:extLst/>
          </p:nvPr>
        </p:nvGraphicFramePr>
        <p:xfrm>
          <a:off x="689662" y="1624369"/>
          <a:ext cx="10799998" cy="2617774"/>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solidFill>
                            <a:srgbClr val="C00000"/>
                          </a:solidFill>
                          <a:latin typeface="+mj-lt"/>
                          <a:cs typeface="Calibri" panose="020F0502020204030204" pitchFamily="34" charset="0"/>
                        </a:rPr>
                        <a:t>-51,9</a:t>
                      </a:r>
                      <a:endParaRPr lang="pl-PL" sz="2200" b="1" dirty="0">
                        <a:solidFill>
                          <a:srgbClr val="C00000"/>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+35,7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+14,4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-5,9</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+0,2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-7,5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20.196</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20.254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20.932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21.184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21.651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104.217</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dochodów</a:t>
            </a:r>
            <a:endParaRPr lang="pl-PL" altLang="pl-PL" sz="2400" b="1" dirty="0">
              <a:latin typeface="+mj-lt"/>
            </a:endParaRPr>
          </a:p>
        </p:txBody>
      </p:sp>
    </p:spTree>
    <p:extLst>
      <p:ext uri="{BB962C8B-B14F-4D97-AF65-F5344CB8AC3E}">
        <p14:creationId xmlns:p14="http://schemas.microsoft.com/office/powerpoint/2010/main" val="1419387639"/>
      </p:ext>
    </p:extLst>
  </p:cSld>
  <p:clrMapOvr>
    <a:masterClrMapping/>
  </p:clrMapOvr>
  <p:transition spd="slow">
    <p:cove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46</a:t>
            </a:fld>
            <a:endParaRPr lang="pl-PL" dirty="0"/>
          </a:p>
        </p:txBody>
      </p:sp>
      <p:sp>
        <p:nvSpPr>
          <p:cNvPr id="3" name="Tytuł 2"/>
          <p:cNvSpPr>
            <a:spLocks noGrp="1"/>
          </p:cNvSpPr>
          <p:nvPr>
            <p:ph type="title"/>
          </p:nvPr>
        </p:nvSpPr>
        <p:spPr>
          <a:xfrm>
            <a:off x="429033" y="94869"/>
            <a:ext cx="11336967" cy="550590"/>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dochodów</a:t>
            </a:r>
            <a:r>
              <a:rPr lang="pl-PL" altLang="pl-PL" sz="2400" dirty="0">
                <a:latin typeface="+mj-lt"/>
              </a:rPr>
              <a:t> w latach </a:t>
            </a:r>
            <a:r>
              <a:rPr lang="pl-PL" altLang="pl-PL" sz="2400" dirty="0" smtClean="0">
                <a:latin typeface="+mj-lt"/>
              </a:rPr>
              <a:t>2023–2027 </a:t>
            </a:r>
            <a:r>
              <a:rPr lang="pl-PL" altLang="pl-PL" sz="2400" dirty="0">
                <a:latin typeface="+mj-lt"/>
              </a:rPr>
              <a:t>o </a:t>
            </a:r>
            <a:r>
              <a:rPr lang="pl-PL" altLang="pl-PL" sz="2400" b="1" dirty="0">
                <a:solidFill>
                  <a:srgbClr val="C00000"/>
                </a:solidFill>
                <a:latin typeface="+mj-lt"/>
              </a:rPr>
              <a:t>7,5 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8" name="Tabela 7"/>
          <p:cNvGraphicFramePr>
            <a:graphicFrameLocks noGrp="1"/>
          </p:cNvGraphicFramePr>
          <p:nvPr>
            <p:extLst/>
          </p:nvPr>
        </p:nvGraphicFramePr>
        <p:xfrm>
          <a:off x="426000" y="755988"/>
          <a:ext cx="11340000" cy="5725495"/>
        </p:xfrm>
        <a:graphic>
          <a:graphicData uri="http://schemas.openxmlformats.org/drawingml/2006/table">
            <a:tbl>
              <a:tblPr firstRow="1" bandRow="1">
                <a:tableStyleId>{2D5ABB26-0587-4C30-8999-92F81FD0307C}</a:tableStyleId>
              </a:tblPr>
              <a:tblGrid>
                <a:gridCol w="1375906">
                  <a:extLst>
                    <a:ext uri="{9D8B030D-6E8A-4147-A177-3AD203B41FA5}">
                      <a16:colId xmlns:a16="http://schemas.microsoft.com/office/drawing/2014/main" val="20000"/>
                    </a:ext>
                  </a:extLst>
                </a:gridCol>
                <a:gridCol w="9964094">
                  <a:extLst>
                    <a:ext uri="{9D8B030D-6E8A-4147-A177-3AD203B41FA5}">
                      <a16:colId xmlns:a16="http://schemas.microsoft.com/office/drawing/2014/main" val="20001"/>
                    </a:ext>
                  </a:extLst>
                </a:gridCol>
              </a:tblGrid>
              <a:tr h="381380">
                <a:tc>
                  <a:txBody>
                    <a:bodyPr/>
                    <a:lstStyle/>
                    <a:p>
                      <a:pPr algn="r"/>
                      <a:r>
                        <a:rPr kumimoji="0" lang="pl-PL" sz="1600" b="1" i="0" u="none" strike="noStrike" kern="1200" cap="none" spc="0" normalizeH="0" baseline="0" dirty="0" smtClean="0">
                          <a:ln>
                            <a:noFill/>
                          </a:ln>
                          <a:solidFill>
                            <a:srgbClr val="C00000"/>
                          </a:solidFill>
                          <a:effectLst/>
                          <a:uLnTx/>
                          <a:uFillTx/>
                          <a:latin typeface="+mn-lt"/>
                          <a:ea typeface="+mn-ea"/>
                          <a:cs typeface="+mn-cs"/>
                        </a:rPr>
                        <a:t>-7,5 mln zł</a:t>
                      </a:r>
                    </a:p>
                  </a:txBody>
                  <a:tcPr marL="91426" marR="91426" marT="45719" marB="45719" anchor="c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kern="1200" baseline="0" dirty="0" smtClean="0">
                          <a:solidFill>
                            <a:schemeClr val="tx1"/>
                          </a:solidFill>
                          <a:latin typeface="+mn-lt"/>
                          <a:ea typeface="+mn-ea"/>
                          <a:cs typeface="+mn-cs"/>
                        </a:rPr>
                        <a:t>Dochody ogółem w latach 2023–2027, w tym:</a:t>
                      </a:r>
                    </a:p>
                  </a:txBody>
                  <a:tcPr marL="91426" marR="91426" marT="45719" marB="45719" anchor="ctr">
                    <a:lnB>
                      <a:noFill/>
                    </a:lnB>
                    <a:solidFill>
                      <a:schemeClr val="accent3">
                        <a:lumMod val="20000"/>
                        <a:lumOff val="80000"/>
                      </a:schemeClr>
                    </a:solidFill>
                  </a:tcPr>
                </a:tc>
                <a:extLst>
                  <a:ext uri="{0D108BD9-81ED-4DB2-BD59-A6C34878D82A}">
                    <a16:rowId xmlns:a16="http://schemas.microsoft.com/office/drawing/2014/main" val="81988169"/>
                  </a:ext>
                </a:extLst>
              </a:tr>
              <a:tr h="4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C00000"/>
                          </a:solidFill>
                          <a:effectLst/>
                          <a:uLnTx/>
                          <a:uFillTx/>
                          <a:latin typeface="+mn-lt"/>
                          <a:ea typeface="+mn-ea"/>
                          <a:cs typeface="+mn-cs"/>
                        </a:rPr>
                        <a:t>-134,0 mln zł</a:t>
                      </a: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a:spcBef>
                          <a:spcPts val="600"/>
                        </a:spcBef>
                        <a:spcAft>
                          <a:spcPts val="600"/>
                        </a:spcAft>
                        <a:buClr>
                          <a:srgbClr val="C00000"/>
                        </a:buClr>
                        <a:buSzPct val="80000"/>
                        <a:buFont typeface="Wingdings" panose="05000000000000000000" pitchFamily="2" charset="2"/>
                        <a:buNone/>
                      </a:pPr>
                      <a:r>
                        <a:rPr lang="pl-PL" sz="1000" b="0" kern="1200" baseline="0" dirty="0" smtClean="0">
                          <a:solidFill>
                            <a:schemeClr val="tx1"/>
                          </a:solidFill>
                          <a:latin typeface="+mn-lt"/>
                          <a:ea typeface="+mn-ea"/>
                          <a:cs typeface="+mn-cs"/>
                        </a:rPr>
                        <a:t>Dofinansowanie projektów realizowanych w ramach programów unijnych m.in. w związku z uzyskaniem w 2022 r. przyspieszonego transferu środków unijnych pierwotnie planowanych do uzyskania w 2023 r.</a:t>
                      </a:r>
                      <a:endParaRPr lang="pl-PL" sz="1000" b="0" kern="1200" baseline="0" dirty="0">
                        <a:solidFill>
                          <a:schemeClr val="tx1"/>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48607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C00000"/>
                          </a:solidFill>
                          <a:effectLst/>
                          <a:uLnTx/>
                          <a:uFillTx/>
                          <a:latin typeface="+mn-lt"/>
                          <a:ea typeface="+mn-ea"/>
                          <a:cs typeface="+mn-cs"/>
                        </a:rPr>
                        <a:t>-14,2 mln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defTabSz="914400" rtl="0" eaLnBrk="1" latinLnBrk="0" hangingPunct="1"/>
                      <a:r>
                        <a:rPr lang="pl-PL" sz="1000" b="0" kern="1200" baseline="0" dirty="0" smtClean="0">
                          <a:solidFill>
                            <a:schemeClr val="tx1"/>
                          </a:solidFill>
                          <a:latin typeface="+mn-lt"/>
                          <a:ea typeface="+mn-ea"/>
                          <a:cs typeface="+mn-cs"/>
                        </a:rPr>
                        <a:t>Dochody z Funduszu Narodów Zjednoczonych na rzecz Dzieci - UNICEF z przeznaczeniem na wsparcie m.st. Warszawy w zakresie pomocy dzieciom z Ukrainy w związku z otrzymaniem w 2022 r. planowanych środków na 2023 r.</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420156">
                <a:tc>
                  <a:txBody>
                    <a:bodyPr/>
                    <a:lstStyle/>
                    <a:p>
                      <a:pPr algn="r"/>
                      <a:r>
                        <a:rPr lang="pl-PL" sz="1200" b="1" dirty="0" smtClean="0">
                          <a:solidFill>
                            <a:srgbClr val="C00000"/>
                          </a:solidFill>
                        </a:rPr>
                        <a:t>-13,9 mln </a:t>
                      </a:r>
                      <a:r>
                        <a:rPr lang="pl-PL" sz="1200" b="1" baseline="0" dirty="0" smtClean="0">
                          <a:solidFill>
                            <a:srgbClr val="C00000"/>
                          </a:solidFill>
                        </a:rPr>
                        <a:t>zł</a:t>
                      </a:r>
                      <a:endParaRPr lang="pl-PL" sz="1200" b="1" dirty="0" smtClean="0">
                        <a:solidFill>
                          <a:srgbClr val="C00000"/>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000" b="0" kern="1200" baseline="0" dirty="0" smtClean="0">
                          <a:solidFill>
                            <a:schemeClr val="tx1"/>
                          </a:solidFill>
                          <a:latin typeface="+mn-lt"/>
                          <a:ea typeface="+mn-ea"/>
                          <a:cs typeface="+mn-cs"/>
                        </a:rPr>
                        <a:t>Dochody z Funduszu Przeciwdziałania COVID-19, w tym m.in. z tytułu  modernizacji wiaduktów drogowych nad ul. Paryską w Warszawie (12,8 mln zł w latach 2025-2026) w wyniku dostosowania kwot dofinansowania z Programu Inwestycji Strategicznych do wysokości umowy z wybranym Wykonawcą.</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r h="4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mn-lt"/>
                          <a:ea typeface="+mn-ea"/>
                          <a:cs typeface="+mn-cs"/>
                        </a:rPr>
                        <a:t>+31,4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defTabSz="914400" rtl="0" eaLnBrk="1" latinLnBrk="0" hangingPunct="1"/>
                      <a:r>
                        <a:rPr lang="pl-PL" sz="1000" b="0" kern="1200" baseline="0" dirty="0" smtClean="0">
                          <a:solidFill>
                            <a:schemeClr val="tx1"/>
                          </a:solidFill>
                          <a:latin typeface="+mn-lt"/>
                          <a:ea typeface="+mn-ea"/>
                          <a:cs typeface="+mn-cs"/>
                        </a:rPr>
                        <a:t>Najem  i dzierżawa mienia, w tym m.in. w dzielnicy: Śródmieście (8,5 mln zł), Mokotów (4,2 mln zł), Ochota (4,1 mln zł), Targówek (3,6 mln zł), Praga-Południe </a:t>
                      </a:r>
                      <a:br>
                        <a:rPr lang="pl-PL" sz="1000" b="0" kern="1200" baseline="0" dirty="0" smtClean="0">
                          <a:solidFill>
                            <a:schemeClr val="tx1"/>
                          </a:solidFill>
                          <a:latin typeface="+mn-lt"/>
                          <a:ea typeface="+mn-ea"/>
                          <a:cs typeface="+mn-cs"/>
                        </a:rPr>
                      </a:br>
                      <a:r>
                        <a:rPr lang="pl-PL" sz="1000" b="0" kern="1200" baseline="0" dirty="0" smtClean="0">
                          <a:solidFill>
                            <a:schemeClr val="tx1"/>
                          </a:solidFill>
                          <a:latin typeface="+mn-lt"/>
                          <a:ea typeface="+mn-ea"/>
                          <a:cs typeface="+mn-cs"/>
                        </a:rPr>
                        <a:t>(3,2 mln zł), Praga-Północ (2,6 mln zł), Bielany (2,3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77505293"/>
                  </a:ext>
                </a:extLst>
              </a:tr>
              <a:tr h="4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mn-lt"/>
                          <a:ea typeface="+mn-ea"/>
                          <a:cs typeface="+mn-cs"/>
                        </a:rPr>
                        <a:t>+22,3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000" b="0" kern="1200" baseline="0" dirty="0" smtClean="0">
                          <a:solidFill>
                            <a:schemeClr val="tx1"/>
                          </a:solidFill>
                          <a:latin typeface="+mn-lt"/>
                          <a:ea typeface="+mn-ea"/>
                          <a:cs typeface="+mn-cs"/>
                        </a:rPr>
                        <a:t>Sprzedaż lokali i nieruchomości, w tym w:  dzielnicy Wola przy ul. Pańskiej 81/83 (15,5 mln zł) z jednoczesnym nabyciem nakładów poniesionych przez dzierżawcę na nieruchomości oraz dzielnicy Śródmieście przy ul. Marszałkowskiej 41 (5,0 mln zł).</a:t>
                      </a:r>
                      <a:endParaRPr lang="pl-PL" sz="10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42624087"/>
                  </a:ext>
                </a:extLst>
              </a:tr>
              <a:tr h="4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mn-lt"/>
                          <a:ea typeface="+mn-ea"/>
                          <a:cs typeface="+mn-cs"/>
                        </a:rPr>
                        <a:t>+25,0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000" b="0" kern="1200" baseline="0" dirty="0" smtClean="0">
                          <a:solidFill>
                            <a:schemeClr val="tx1"/>
                          </a:solidFill>
                          <a:latin typeface="+mn-lt"/>
                          <a:ea typeface="+mn-ea"/>
                          <a:cs typeface="+mn-cs"/>
                        </a:rPr>
                        <a:t>Środki z Rządowego Programu Rozwoju Dróg z przeznaczeniem na realizację zadania inwestycyjnego pn.: "Dostępna Trasa Łazienkowska - etap I" (16,6 mln zł) </a:t>
                      </a:r>
                      <a:br>
                        <a:rPr lang="pl-PL" sz="1000" b="0" kern="1200" baseline="0" dirty="0" smtClean="0">
                          <a:solidFill>
                            <a:schemeClr val="tx1"/>
                          </a:solidFill>
                          <a:latin typeface="+mn-lt"/>
                          <a:ea typeface="+mn-ea"/>
                          <a:cs typeface="+mn-cs"/>
                        </a:rPr>
                      </a:br>
                      <a:r>
                        <a:rPr lang="pl-PL" sz="1000" b="0" kern="1200" baseline="0" dirty="0" smtClean="0">
                          <a:solidFill>
                            <a:schemeClr val="tx1"/>
                          </a:solidFill>
                          <a:latin typeface="+mn-lt"/>
                          <a:ea typeface="+mn-ea"/>
                          <a:cs typeface="+mn-cs"/>
                        </a:rPr>
                        <a:t>i "Przebudowa ul. Szyszkowej w Dzielnicy Włochy" (8,4 mln zł).</a:t>
                      </a:r>
                      <a:endParaRPr lang="pl-PL" sz="10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10541140"/>
                  </a:ext>
                </a:extLst>
              </a:tr>
              <a:tr h="4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mn-lt"/>
                          <a:ea typeface="+mn-ea"/>
                          <a:cs typeface="+mn-cs"/>
                        </a:rPr>
                        <a:t>+15,4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lvl="0"/>
                      <a:r>
                        <a:rPr lang="pl-PL" sz="1000" b="0" kern="1200" baseline="0" dirty="0" smtClean="0">
                          <a:solidFill>
                            <a:schemeClr val="tx1"/>
                          </a:solidFill>
                          <a:latin typeface="+mn-lt"/>
                          <a:ea typeface="+mn-ea"/>
                          <a:cs typeface="+mn-cs"/>
                        </a:rPr>
                        <a:t>Wpływ do budżetu środków finansowych gromadzonych na wydzielonych rachunkach jednostek budżetowych prowadzących działalność określoną w ustawie Prawo oświatowe.</a:t>
                      </a:r>
                      <a:endParaRPr lang="pl-PL" sz="10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66703789"/>
                  </a:ext>
                </a:extLst>
              </a:tr>
              <a:tr h="31203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mn-lt"/>
                          <a:ea typeface="+mn-ea"/>
                          <a:cs typeface="+mn-cs"/>
                        </a:rPr>
                        <a:t>+11,4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000" b="0" kern="1200" baseline="0" dirty="0" smtClean="0">
                          <a:solidFill>
                            <a:schemeClr val="tx1"/>
                          </a:solidFill>
                          <a:latin typeface="+mn-lt"/>
                          <a:ea typeface="+mn-ea"/>
                          <a:cs typeface="+mn-cs"/>
                        </a:rPr>
                        <a:t>Wpływ z usług w dzielnicach, w tym z tytułu opłat za media (10,0 mln zł).</a:t>
                      </a:r>
                      <a:endParaRPr lang="pl-PL" sz="10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404488889"/>
                  </a:ext>
                </a:extLst>
              </a:tr>
              <a:tr h="31203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mn-lt"/>
                          <a:ea typeface="+mn-ea"/>
                          <a:cs typeface="+mn-cs"/>
                        </a:rPr>
                        <a:t>+10,0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000" b="0" kern="1200" baseline="0" dirty="0" smtClean="0">
                          <a:solidFill>
                            <a:schemeClr val="tx1"/>
                          </a:solidFill>
                          <a:latin typeface="+mn-lt"/>
                          <a:ea typeface="+mn-ea"/>
                          <a:cs typeface="+mn-cs"/>
                        </a:rPr>
                        <a:t>Środki od inwestorów prywatnych na wypłatę odszkodowań za grunty zajęte pod inwestycje drogowe.</a:t>
                      </a:r>
                      <a:endParaRPr lang="pl-PL" sz="10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268244397"/>
                  </a:ext>
                </a:extLst>
              </a:tr>
              <a:tr h="62407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mn-lt"/>
                          <a:ea typeface="+mn-ea"/>
                          <a:cs typeface="+mn-cs"/>
                        </a:rPr>
                        <a:t>+7,1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000" b="0" kern="1200" baseline="0" dirty="0" smtClean="0">
                          <a:solidFill>
                            <a:schemeClr val="tx1"/>
                          </a:solidFill>
                          <a:latin typeface="+mn-lt"/>
                          <a:ea typeface="+mn-ea"/>
                          <a:cs typeface="+mn-cs"/>
                        </a:rPr>
                        <a:t>Środki z Funduszu Termomodernizacji i Remontów z przeznaczeniem na realizację zadania niskoemisyjnego z Programu STOP SMOG pn.: Likwidacja kopciuchów i termomodernizacja budynków jednorodzinnych należących do najuboższych warszawiaków, współfinansowanego  na podstawie porozumienia nr 4/2022/Warszawa, zawieranego z NFOŚiGW na rzecz i w imieniu ministra właściwego do spraw klimatu.</a:t>
                      </a:r>
                      <a:endParaRPr lang="pl-PL" sz="10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260634179"/>
                  </a:ext>
                </a:extLst>
              </a:tr>
              <a:tr h="62407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mn-lt"/>
                          <a:ea typeface="+mn-ea"/>
                          <a:cs typeface="+mn-cs"/>
                        </a:rPr>
                        <a:t>+5,1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000" b="0" kern="1200" baseline="0" dirty="0" smtClean="0">
                          <a:solidFill>
                            <a:schemeClr val="tx1"/>
                          </a:solidFill>
                          <a:latin typeface="+mn-lt"/>
                          <a:ea typeface="+mn-ea"/>
                          <a:cs typeface="+mn-cs"/>
                        </a:rPr>
                        <a:t>Środki z budżetu Województwa Mazowieckiego w ramach Instrumentu Wsparcia Zadań Ważnych dla Równomiernego Rozwoju Województwa Mazowieckiego, w tym m.in.: na realizację projektu w dzielnicy Ochota pn.: „Modernizacja Parku Marii Skłodowskiej-Curie” (1,6 mln zł) oraz w dzielnicy Ursynów pn.: "Modernizacja budynków Szkoły Podstawowej nr 336 przy ul. Małcużyńskiego i ul. Na uboczu" (1,0 mln zł) i "Budowa Parku R. Kozłowskiego" (0,7 mln zł).</a:t>
                      </a:r>
                      <a:endParaRPr lang="pl-PL" sz="10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068317294"/>
                  </a:ext>
                </a:extLst>
              </a:tr>
              <a:tr h="31203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mn-lt"/>
                          <a:ea typeface="+mn-ea"/>
                          <a:cs typeface="+mn-cs"/>
                        </a:rPr>
                        <a:t>+3,2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000" b="0" kern="1200" baseline="0" dirty="0" smtClean="0">
                          <a:solidFill>
                            <a:schemeClr val="tx1"/>
                          </a:solidFill>
                          <a:latin typeface="+mn-lt"/>
                          <a:ea typeface="+mn-ea"/>
                          <a:cs typeface="+mn-cs"/>
                        </a:rPr>
                        <a:t>Środki z Funduszu Pomocy z przeznaczeniem na realizację zadań oświatowych związanych z kształceniem uczniów będących obywatelami Ukrainy.</a:t>
                      </a:r>
                      <a:endParaRPr lang="pl-PL" sz="10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705351029"/>
                  </a:ext>
                </a:extLst>
              </a:tr>
            </a:tbl>
          </a:graphicData>
        </a:graphic>
      </p:graphicFrame>
    </p:spTree>
    <p:extLst>
      <p:ext uri="{BB962C8B-B14F-4D97-AF65-F5344CB8AC3E}">
        <p14:creationId xmlns:p14="http://schemas.microsoft.com/office/powerpoint/2010/main" val="3973770833"/>
      </p:ext>
    </p:extLst>
  </p:cSld>
  <p:clrMapOvr>
    <a:masterClrMapping/>
  </p:clrMapOvr>
  <p:transition spd="slow">
    <p:cov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47</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8" name="Tytuł 2"/>
          <p:cNvSpPr>
            <a:spLocks noGrp="1"/>
          </p:cNvSpPr>
          <p:nvPr>
            <p:ph type="title"/>
          </p:nvPr>
        </p:nvSpPr>
        <p:spPr>
          <a:xfrm>
            <a:off x="320696" y="229340"/>
            <a:ext cx="11585553"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wydatków bieżących</a:t>
            </a:r>
            <a:endParaRPr lang="pl-PL" altLang="pl-PL" sz="2400" b="1" dirty="0">
              <a:latin typeface="+mj-lt"/>
            </a:endParaRPr>
          </a:p>
        </p:txBody>
      </p:sp>
      <p:graphicFrame>
        <p:nvGraphicFramePr>
          <p:cNvPr id="9" name="Tabela 8"/>
          <p:cNvGraphicFramePr>
            <a:graphicFrameLocks noGrp="1"/>
          </p:cNvGraphicFramePr>
          <p:nvPr>
            <p:extLst/>
          </p:nvPr>
        </p:nvGraphicFramePr>
        <p:xfrm>
          <a:off x="713473" y="1624369"/>
          <a:ext cx="10799998" cy="2617774"/>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+75,3</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+437,7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+107,9</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-34,7</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-7,2</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+579,0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20.891</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20.292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19.085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19.784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19.820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99.872</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2923466413"/>
      </p:ext>
    </p:extLst>
  </p:cSld>
  <p:clrMapOvr>
    <a:masterClrMapping/>
  </p:clrMapOvr>
  <p:transition spd="slow">
    <p:cove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48</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296838" y="764218"/>
          <a:ext cx="11557245" cy="5750882"/>
        </p:xfrm>
        <a:graphic>
          <a:graphicData uri="http://schemas.openxmlformats.org/drawingml/2006/table">
            <a:tbl>
              <a:tblPr firstRow="1" bandRow="1">
                <a:tableStyleId>{2D5ABB26-0587-4C30-8999-92F81FD0307C}</a:tableStyleId>
              </a:tblPr>
              <a:tblGrid>
                <a:gridCol w="1886496">
                  <a:extLst>
                    <a:ext uri="{9D8B030D-6E8A-4147-A177-3AD203B41FA5}">
                      <a16:colId xmlns:a16="http://schemas.microsoft.com/office/drawing/2014/main" val="20000"/>
                    </a:ext>
                  </a:extLst>
                </a:gridCol>
                <a:gridCol w="9670749">
                  <a:extLst>
                    <a:ext uri="{9D8B030D-6E8A-4147-A177-3AD203B41FA5}">
                      <a16:colId xmlns:a16="http://schemas.microsoft.com/office/drawing/2014/main" val="307856823"/>
                    </a:ext>
                  </a:extLst>
                </a:gridCol>
              </a:tblGrid>
              <a:tr h="379948">
                <a:tc>
                  <a:txBody>
                    <a:bodyPr/>
                    <a:lstStyle/>
                    <a:p>
                      <a:pPr algn="r"/>
                      <a:r>
                        <a:rPr kumimoji="0" lang="pl-PL" sz="1800" b="1" i="0" u="none" strike="noStrike" kern="1200" cap="none" spc="0" normalizeH="0" baseline="0" dirty="0" smtClean="0">
                          <a:ln>
                            <a:noFill/>
                          </a:ln>
                          <a:solidFill>
                            <a:srgbClr val="385723"/>
                          </a:solidFill>
                          <a:effectLst/>
                          <a:uLnTx/>
                          <a:uFillTx/>
                          <a:latin typeface="+mn-lt"/>
                          <a:ea typeface="+mn-ea"/>
                          <a:cs typeface="+mn-cs"/>
                        </a:rPr>
                        <a:t>+579,0 mln zł</a:t>
                      </a:r>
                    </a:p>
                  </a:txBody>
                  <a:tcPr marL="91426" marR="91426" marT="45719" marB="45719" anchor="ctr">
                    <a:solidFill>
                      <a:srgbClr val="DCF0D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bieżące w latach 2023–2027, w tym:</a:t>
                      </a:r>
                    </a:p>
                  </a:txBody>
                  <a:tcPr marL="91426" marR="91426" marT="45719" marB="45719" anchor="ctr">
                    <a:lnB>
                      <a:noFill/>
                    </a:lnB>
                    <a:solidFill>
                      <a:srgbClr val="DCF0D2"/>
                    </a:solidFill>
                  </a:tcPr>
                </a:tc>
                <a:extLst>
                  <a:ext uri="{0D108BD9-81ED-4DB2-BD59-A6C34878D82A}">
                    <a16:rowId xmlns:a16="http://schemas.microsoft.com/office/drawing/2014/main" val="81988169"/>
                  </a:ext>
                </a:extLst>
              </a:tr>
              <a:tr h="30870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350" b="1" kern="1200" dirty="0" smtClean="0">
                          <a:solidFill>
                            <a:schemeClr val="tx1"/>
                          </a:solidFill>
                          <a:effectLst/>
                          <a:latin typeface="+mn-lt"/>
                          <a:ea typeface="+mn-ea"/>
                          <a:cs typeface="+mn-cs"/>
                        </a:rPr>
                        <a:t>Uzupełnienie środków na finansowanie:</a:t>
                      </a:r>
                      <a:endParaRPr lang="pl-PL" sz="1350" b="1"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endParaRPr lang="pl-PL"/>
                    </a:p>
                  </a:txBody>
                  <a:tcPr/>
                </a:tc>
                <a:extLst>
                  <a:ext uri="{0D108BD9-81ED-4DB2-BD59-A6C34878D82A}">
                    <a16:rowId xmlns:a16="http://schemas.microsoft.com/office/drawing/2014/main" val="2747623552"/>
                  </a:ext>
                </a:extLst>
              </a:tr>
              <a:tr h="3344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rgbClr val="385723"/>
                          </a:solidFill>
                          <a:effectLst/>
                          <a:uLnTx/>
                          <a:uFillTx/>
                          <a:latin typeface="+mn-lt"/>
                          <a:ea typeface="+mn-ea"/>
                          <a:cs typeface="+mn-cs"/>
                        </a:rPr>
                        <a:t>+249,3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176213" indent="0" algn="l" defTabSz="914400" rtl="0" eaLnBrk="1" latinLnBrk="0" hangingPunct="1"/>
                      <a:r>
                        <a:rPr lang="pl-PL" sz="1200" b="0" kern="1200" baseline="0" dirty="0" smtClean="0">
                          <a:solidFill>
                            <a:schemeClr val="tx1"/>
                          </a:solidFill>
                          <a:latin typeface="+mn-lt"/>
                          <a:ea typeface="+mn-ea"/>
                          <a:cs typeface="+mn-cs"/>
                        </a:rPr>
                        <a:t>Zadania oświatowe, w tym 210 mln zł w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85470754"/>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rgbClr val="385723"/>
                          </a:solidFill>
                          <a:effectLst/>
                          <a:uLnTx/>
                          <a:uFillTx/>
                          <a:latin typeface="+mn-lt"/>
                          <a:ea typeface="+mn-ea"/>
                          <a:cs typeface="+mn-cs"/>
                        </a:rPr>
                        <a:t>+210,0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176213" indent="0" algn="l" defTabSz="914400" rtl="0" eaLnBrk="1" latinLnBrk="0" hangingPunct="1"/>
                      <a:r>
                        <a:rPr lang="pl-PL" sz="1200" b="0" kern="1200" baseline="0" dirty="0" smtClean="0">
                          <a:solidFill>
                            <a:schemeClr val="tx1"/>
                          </a:solidFill>
                          <a:latin typeface="+mn-lt"/>
                          <a:ea typeface="+mn-ea"/>
                          <a:cs typeface="+mn-cs"/>
                        </a:rPr>
                        <a:t>Zakup usług komunikacji publicznej w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8847116"/>
                  </a:ext>
                </a:extLst>
              </a:tr>
              <a:tr h="31662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chemeClr val="accent6">
                              <a:lumMod val="50000"/>
                            </a:schemeClr>
                          </a:solidFill>
                          <a:effectLst/>
                          <a:uLnTx/>
                          <a:uFillTx/>
                          <a:latin typeface="+mn-lt"/>
                          <a:ea typeface="+mn-ea"/>
                          <a:cs typeface="+mn-cs"/>
                        </a:rPr>
                        <a:t>Zwiększenie finansowania zadań:</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176213" indent="0" algn="l" defTabSz="914400" rtl="0" eaLnBrk="1" latinLnBrk="0" hangingPunct="1"/>
                      <a:endParaRPr lang="pl-PL" sz="1200" b="0" kern="1200" baseline="0" dirty="0" smtClean="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690516480"/>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rgbClr val="385723"/>
                          </a:solidFill>
                          <a:effectLst/>
                          <a:uLnTx/>
                          <a:uFillTx/>
                          <a:latin typeface="+mn-lt"/>
                          <a:ea typeface="+mn-ea"/>
                          <a:cs typeface="+mn-cs"/>
                        </a:rPr>
                        <a:t>+45,2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200" b="0" kern="1200" baseline="0" dirty="0" smtClean="0">
                          <a:solidFill>
                            <a:schemeClr val="tx1"/>
                          </a:solidFill>
                          <a:latin typeface="+mn-lt"/>
                          <a:ea typeface="+mn-ea"/>
                          <a:cs typeface="+mn-cs"/>
                        </a:rPr>
                        <a:t>Utrzymanie urzędu.</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649496738"/>
                  </a:ext>
                </a:extLst>
              </a:tr>
              <a:tr h="66491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rgbClr val="385723"/>
                          </a:solidFill>
                          <a:effectLst/>
                          <a:uLnTx/>
                          <a:uFillTx/>
                          <a:latin typeface="+mn-lt"/>
                          <a:ea typeface="+mn-ea"/>
                          <a:cs typeface="+mn-cs"/>
                        </a:rPr>
                        <a:t>+43,6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200" b="0" kern="1200" baseline="0" dirty="0" smtClean="0">
                          <a:solidFill>
                            <a:schemeClr val="tx1"/>
                          </a:solidFill>
                          <a:latin typeface="+mn-lt"/>
                          <a:ea typeface="+mn-ea"/>
                          <a:cs typeface="+mn-cs"/>
                        </a:rPr>
                        <a:t>Gospodarka zasobem komunalnym, w tym: na mieszkaniowy zasób komunalny  (31,8 mln zł) z przeznaczeniem </a:t>
                      </a:r>
                      <a:br>
                        <a:rPr lang="pl-PL" sz="1200" b="0" kern="1200" baseline="0" dirty="0" smtClean="0">
                          <a:solidFill>
                            <a:schemeClr val="tx1"/>
                          </a:solidFill>
                          <a:latin typeface="+mn-lt"/>
                          <a:ea typeface="+mn-ea"/>
                          <a:cs typeface="+mn-cs"/>
                        </a:rPr>
                      </a:br>
                      <a:r>
                        <a:rPr lang="pl-PL" sz="1200" b="0" kern="1200" baseline="0" dirty="0" smtClean="0">
                          <a:solidFill>
                            <a:schemeClr val="tx1"/>
                          </a:solidFill>
                          <a:latin typeface="+mn-lt"/>
                          <a:ea typeface="+mn-ea"/>
                          <a:cs typeface="+mn-cs"/>
                        </a:rPr>
                        <a:t>m.in. na rozliczenia ze wspólnotami mieszkaniowymi (18,2 mln zł) oraz na świadczenie odszkodowawcze i wydatki związane z utrzymaniem PKiN (8,7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89554215"/>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rgbClr val="385723"/>
                          </a:solidFill>
                          <a:effectLst/>
                          <a:uLnTx/>
                          <a:uFillTx/>
                          <a:latin typeface="+mn-lt"/>
                          <a:ea typeface="+mn-ea"/>
                          <a:cs typeface="+mn-cs"/>
                        </a:rPr>
                        <a:t>+15,0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200" b="0" kern="1200" baseline="0" dirty="0" smtClean="0">
                          <a:solidFill>
                            <a:schemeClr val="tx1"/>
                          </a:solidFill>
                          <a:latin typeface="+mn-lt"/>
                          <a:ea typeface="+mn-ea"/>
                          <a:cs typeface="+mn-cs"/>
                        </a:rPr>
                        <a:t>Zadania współfinasowane ze środków unijnych.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668965204"/>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rgbClr val="385723"/>
                          </a:solidFill>
                          <a:effectLst/>
                          <a:uLnTx/>
                          <a:uFillTx/>
                          <a:latin typeface="+mn-lt"/>
                          <a:ea typeface="+mn-ea"/>
                          <a:cs typeface="+mn-cs"/>
                        </a:rPr>
                        <a:t>+15,3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200" b="0" kern="1200" baseline="0" dirty="0" smtClean="0">
                          <a:solidFill>
                            <a:schemeClr val="tx1"/>
                          </a:solidFill>
                          <a:latin typeface="+mn-lt"/>
                          <a:ea typeface="+mn-ea"/>
                          <a:cs typeface="+mn-cs"/>
                        </a:rPr>
                        <a:t>Sport  i rekreacja.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113178820"/>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rgbClr val="385723"/>
                          </a:solidFill>
                          <a:effectLst/>
                          <a:uLnTx/>
                          <a:uFillTx/>
                          <a:latin typeface="+mn-lt"/>
                          <a:ea typeface="+mn-ea"/>
                          <a:cs typeface="+mn-cs"/>
                        </a:rPr>
                        <a:t>+12,6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200" b="0" kern="1200" baseline="0" dirty="0" smtClean="0">
                          <a:solidFill>
                            <a:schemeClr val="tx1"/>
                          </a:solidFill>
                          <a:latin typeface="+mn-lt"/>
                          <a:ea typeface="+mn-ea"/>
                          <a:cs typeface="+mn-cs"/>
                        </a:rPr>
                        <a:t>Projekty informacyjno-promocyjne i wspierania rozwoju gospodarczego miasta.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89081957"/>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rgbClr val="385723"/>
                          </a:solidFill>
                          <a:effectLst/>
                          <a:uLnTx/>
                          <a:uFillTx/>
                          <a:latin typeface="+mn-lt"/>
                          <a:ea typeface="+mn-ea"/>
                          <a:cs typeface="+mn-cs"/>
                        </a:rPr>
                        <a:t>+11,6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200" b="0" kern="1200" baseline="0" dirty="0" smtClean="0">
                          <a:solidFill>
                            <a:schemeClr val="tx1"/>
                          </a:solidFill>
                          <a:latin typeface="+mn-lt"/>
                          <a:ea typeface="+mn-ea"/>
                          <a:cs typeface="+mn-cs"/>
                        </a:rPr>
                        <a:t>Kultura i ochrony dziedzictwa kulturowego z przeznaczeniem głównie na dotacje dla instytucji kultury.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208453310"/>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rgbClr val="385723"/>
                          </a:solidFill>
                          <a:effectLst/>
                          <a:uLnTx/>
                          <a:uFillTx/>
                          <a:latin typeface="+mn-lt"/>
                          <a:ea typeface="+mn-ea"/>
                          <a:cs typeface="+mn-cs"/>
                        </a:rPr>
                        <a:t>+5,6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200" b="0" kern="1200" baseline="0" dirty="0" smtClean="0">
                          <a:solidFill>
                            <a:schemeClr val="tx1"/>
                          </a:solidFill>
                          <a:latin typeface="+mn-lt"/>
                          <a:ea typeface="+mn-ea"/>
                          <a:cs typeface="+mn-cs"/>
                        </a:rPr>
                        <a:t>Promocja zdrowia i profilaktyka.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08275308"/>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rgbClr val="385723"/>
                          </a:solidFill>
                          <a:effectLst/>
                          <a:uLnTx/>
                          <a:uFillTx/>
                          <a:latin typeface="+mn-lt"/>
                          <a:ea typeface="+mn-ea"/>
                          <a:cs typeface="+mn-cs"/>
                        </a:rPr>
                        <a:t>+3,0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200" b="0" kern="1200" baseline="0" dirty="0" smtClean="0">
                          <a:solidFill>
                            <a:schemeClr val="tx1"/>
                          </a:solidFill>
                          <a:latin typeface="+mn-lt"/>
                          <a:ea typeface="+mn-ea"/>
                          <a:cs typeface="+mn-cs"/>
                        </a:rPr>
                        <a:t>Budżet obywatelski – przywrócenie środków z 2022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931404575"/>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rgbClr val="385723"/>
                          </a:solidFill>
                          <a:effectLst/>
                          <a:uLnTx/>
                          <a:uFillTx/>
                          <a:latin typeface="+mn-lt"/>
                          <a:ea typeface="+mn-ea"/>
                          <a:cs typeface="+mn-cs"/>
                        </a:rPr>
                        <a:t>+1,2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200" b="0" kern="1200" baseline="0" dirty="0" smtClean="0">
                          <a:solidFill>
                            <a:schemeClr val="tx1"/>
                          </a:solidFill>
                          <a:latin typeface="+mn-lt"/>
                          <a:ea typeface="+mn-ea"/>
                          <a:cs typeface="+mn-cs"/>
                        </a:rPr>
                        <a:t>1 800 dwuosobowych policyjnych patroli ponadnormatywnych.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341270641"/>
                  </a:ext>
                </a:extLst>
              </a:tr>
              <a:tr h="34057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chemeClr val="accent6">
                              <a:lumMod val="50000"/>
                            </a:schemeClr>
                          </a:solidFill>
                          <a:effectLst/>
                          <a:uLnTx/>
                          <a:uFillTx/>
                          <a:latin typeface="+mn-lt"/>
                          <a:ea typeface="+mn-ea"/>
                          <a:cs typeface="+mn-cs"/>
                        </a:rPr>
                        <a:t>Przesunięcie do planu wydatków majątkowych: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176213" indent="0" algn="l" defTabSz="914400" rtl="0" eaLnBrk="1" latinLnBrk="0" hangingPunct="1"/>
                      <a:endParaRPr lang="pl-PL" sz="1200" b="0" kern="1200" baseline="0" dirty="0" smtClean="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47689960"/>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dirty="0" smtClean="0">
                          <a:ln>
                            <a:noFill/>
                          </a:ln>
                          <a:solidFill>
                            <a:srgbClr val="C00000"/>
                          </a:solidFill>
                          <a:effectLst/>
                          <a:uLnTx/>
                          <a:uFillTx/>
                          <a:latin typeface="+mn-lt"/>
                          <a:ea typeface="+mn-ea"/>
                          <a:cs typeface="+mn-cs"/>
                        </a:rPr>
                        <a:t>-21,2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200" b="0" kern="1200" baseline="0" dirty="0" smtClean="0">
                          <a:solidFill>
                            <a:schemeClr val="tx1"/>
                          </a:solidFill>
                          <a:latin typeface="+mn-lt"/>
                          <a:ea typeface="+mn-ea"/>
                          <a:cs typeface="+mn-cs"/>
                        </a:rPr>
                        <a:t>Przesunięcie do planu wydatków majątkowych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57851810"/>
                  </a:ext>
                </a:extLst>
              </a:tr>
            </a:tbl>
          </a:graphicData>
        </a:graphic>
      </p:graphicFrame>
      <p:sp>
        <p:nvSpPr>
          <p:cNvPr id="8" name="Tytuł 2"/>
          <p:cNvSpPr>
            <a:spLocks noGrp="1"/>
          </p:cNvSpPr>
          <p:nvPr>
            <p:ph type="title"/>
          </p:nvPr>
        </p:nvSpPr>
        <p:spPr>
          <a:xfrm>
            <a:off x="296838" y="113919"/>
            <a:ext cx="12012706" cy="550590"/>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smtClean="0">
                <a:latin typeface="+mj-lt"/>
              </a:rPr>
              <a:t>wydatków bieżących</a:t>
            </a:r>
            <a:r>
              <a:rPr lang="pl-PL" altLang="pl-PL" sz="2400" dirty="0" smtClean="0">
                <a:latin typeface="+mj-lt"/>
              </a:rPr>
              <a:t> </a:t>
            </a:r>
            <a:r>
              <a:rPr lang="pl-PL" altLang="pl-PL" sz="2400" dirty="0">
                <a:latin typeface="+mj-lt"/>
              </a:rPr>
              <a:t>w latach </a:t>
            </a:r>
            <a:r>
              <a:rPr lang="pl-PL" altLang="pl-PL" sz="2400" dirty="0" smtClean="0">
                <a:latin typeface="+mj-lt"/>
              </a:rPr>
              <a:t>2023–2027 </a:t>
            </a:r>
            <a:r>
              <a:rPr lang="pl-PL" altLang="pl-PL" sz="2400" dirty="0">
                <a:latin typeface="+mj-lt"/>
              </a:rPr>
              <a:t>o </a:t>
            </a:r>
            <a:r>
              <a:rPr lang="pl-PL" altLang="pl-PL" sz="2400" b="1" dirty="0" smtClean="0">
                <a:solidFill>
                  <a:srgbClr val="385723"/>
                </a:solidFill>
                <a:latin typeface="+mj-lt"/>
              </a:rPr>
              <a:t>579 </a:t>
            </a:r>
            <a:r>
              <a:rPr lang="pl-PL" altLang="pl-PL" sz="2400" b="1" dirty="0">
                <a:solidFill>
                  <a:srgbClr val="385723"/>
                </a:solidFill>
                <a:latin typeface="+mj-lt"/>
              </a:rPr>
              <a:t>mln zł</a:t>
            </a:r>
          </a:p>
        </p:txBody>
      </p:sp>
    </p:spTree>
    <p:extLst>
      <p:ext uri="{BB962C8B-B14F-4D97-AF65-F5344CB8AC3E}">
        <p14:creationId xmlns:p14="http://schemas.microsoft.com/office/powerpoint/2010/main" val="3762903932"/>
      </p:ext>
    </p:extLst>
  </p:cSld>
  <p:clrMapOvr>
    <a:masterClrMapping/>
  </p:clrMapOvr>
  <p:transition spd="slow">
    <p:cove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49</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wydatków majątkowych</a:t>
            </a:r>
            <a:endParaRPr lang="pl-PL" altLang="pl-PL" sz="2400" b="1" dirty="0">
              <a:latin typeface="+mj-lt"/>
            </a:endParaRPr>
          </a:p>
        </p:txBody>
      </p:sp>
      <p:graphicFrame>
        <p:nvGraphicFramePr>
          <p:cNvPr id="10" name="Tabela 9"/>
          <p:cNvGraphicFramePr>
            <a:graphicFrameLocks noGrp="1"/>
          </p:cNvGraphicFramePr>
          <p:nvPr>
            <p:extLst/>
          </p:nvPr>
        </p:nvGraphicFramePr>
        <p:xfrm>
          <a:off x="689662" y="1643419"/>
          <a:ext cx="10799998" cy="2617774"/>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+374,7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-22,2</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+55,9</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+7,6</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+40,0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+456,0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3.966</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2.760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2.639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2.514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1.815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13.694</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21851237"/>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5</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graphicFrame>
        <p:nvGraphicFramePr>
          <p:cNvPr id="5" name="Tabela 4"/>
          <p:cNvGraphicFramePr>
            <a:graphicFrameLocks noGrp="1"/>
          </p:cNvGraphicFramePr>
          <p:nvPr>
            <p:extLst/>
          </p:nvPr>
        </p:nvGraphicFramePr>
        <p:xfrm>
          <a:off x="266700" y="1095375"/>
          <a:ext cx="6062381" cy="4529109"/>
        </p:xfrm>
        <a:graphic>
          <a:graphicData uri="http://schemas.openxmlformats.org/drawingml/2006/table">
            <a:tbl>
              <a:tblPr firstRow="1" bandRow="1">
                <a:tableStyleId>{9D7B26C5-4107-4FEC-AEDC-1716B250A1EF}</a:tableStyleId>
              </a:tblPr>
              <a:tblGrid>
                <a:gridCol w="2323334">
                  <a:extLst>
                    <a:ext uri="{9D8B030D-6E8A-4147-A177-3AD203B41FA5}">
                      <a16:colId xmlns:a16="http://schemas.microsoft.com/office/drawing/2014/main" val="2847789616"/>
                    </a:ext>
                  </a:extLst>
                </a:gridCol>
                <a:gridCol w="1246349">
                  <a:extLst>
                    <a:ext uri="{9D8B030D-6E8A-4147-A177-3AD203B41FA5}">
                      <a16:colId xmlns:a16="http://schemas.microsoft.com/office/drawing/2014/main" val="1367803127"/>
                    </a:ext>
                  </a:extLst>
                </a:gridCol>
                <a:gridCol w="1246349">
                  <a:extLst>
                    <a:ext uri="{9D8B030D-6E8A-4147-A177-3AD203B41FA5}">
                      <a16:colId xmlns:a16="http://schemas.microsoft.com/office/drawing/2014/main" val="1513841306"/>
                    </a:ext>
                  </a:extLst>
                </a:gridCol>
                <a:gridCol w="1246349">
                  <a:extLst>
                    <a:ext uri="{9D8B030D-6E8A-4147-A177-3AD203B41FA5}">
                      <a16:colId xmlns:a16="http://schemas.microsoft.com/office/drawing/2014/main" val="3771932692"/>
                    </a:ext>
                  </a:extLst>
                </a:gridCol>
              </a:tblGrid>
              <a:tr h="748031">
                <a:tc>
                  <a:txBody>
                    <a:bodyPr/>
                    <a:lstStyle/>
                    <a:p>
                      <a:r>
                        <a:rPr lang="pl-PL" sz="1600" b="0" dirty="0" smtClean="0"/>
                        <a:t>w mln zł</a:t>
                      </a:r>
                      <a:endParaRPr lang="pl-PL" sz="1600" b="0" dirty="0"/>
                    </a:p>
                  </a:txBody>
                  <a:tcPr anchor="ctr">
                    <a:lnT w="12700" cap="flat" cmpd="sng" algn="ctr">
                      <a:solidFill>
                        <a:schemeClr val="tx1"/>
                      </a:solidFill>
                      <a:prstDash val="solid"/>
                      <a:round/>
                      <a:headEnd type="none" w="med" len="med"/>
                      <a:tailEnd type="none" w="med" len="med"/>
                    </a:lnT>
                  </a:tcPr>
                </a:tc>
                <a:tc>
                  <a:txBody>
                    <a:bodyPr/>
                    <a:lstStyle/>
                    <a:p>
                      <a:pPr algn="ctr"/>
                      <a:r>
                        <a:rPr lang="pl-PL" sz="1200" b="1" kern="1200" dirty="0" smtClean="0">
                          <a:solidFill>
                            <a:schemeClr val="tx1"/>
                          </a:solidFill>
                          <a:latin typeface="+mn-lt"/>
                          <a:ea typeface="+mn-ea"/>
                          <a:cs typeface="+mn-cs"/>
                        </a:rPr>
                        <a:t>Plan </a:t>
                      </a:r>
                      <a:endParaRPr lang="pl-PL" sz="12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tcPr>
                </a:tc>
                <a:tc>
                  <a:txBody>
                    <a:bodyPr/>
                    <a:lstStyle/>
                    <a:p>
                      <a:pPr algn="ctr"/>
                      <a:r>
                        <a:rPr lang="pl-PL" sz="1200" b="1" kern="1200" dirty="0" smtClean="0">
                          <a:solidFill>
                            <a:schemeClr val="tx1"/>
                          </a:solidFill>
                          <a:latin typeface="+mn-lt"/>
                          <a:ea typeface="+mn-ea"/>
                          <a:cs typeface="+mn-cs"/>
                        </a:rPr>
                        <a:t>Wykonanie</a:t>
                      </a:r>
                      <a:endParaRPr lang="pl-PL" sz="12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lang="pl-PL" sz="1200" b="1" kern="1200" dirty="0" smtClean="0">
                          <a:solidFill>
                            <a:schemeClr val="tx1"/>
                          </a:solidFill>
                          <a:latin typeface="+mn-lt"/>
                          <a:ea typeface="+mn-ea"/>
                          <a:cs typeface="+mn-cs"/>
                        </a:rPr>
                        <a:t>Stopień </a:t>
                      </a:r>
                      <a:br>
                        <a:rPr lang="pl-PL" sz="1200" b="1" kern="1200" dirty="0" smtClean="0">
                          <a:solidFill>
                            <a:schemeClr val="tx1"/>
                          </a:solidFill>
                          <a:latin typeface="+mn-lt"/>
                          <a:ea typeface="+mn-ea"/>
                          <a:cs typeface="+mn-cs"/>
                        </a:rPr>
                      </a:br>
                      <a:r>
                        <a:rPr lang="pl-PL" sz="1200" b="1" kern="1200" dirty="0" smtClean="0">
                          <a:solidFill>
                            <a:schemeClr val="tx1"/>
                          </a:solidFill>
                          <a:latin typeface="+mn-lt"/>
                          <a:ea typeface="+mn-ea"/>
                          <a:cs typeface="+mn-cs"/>
                        </a:rPr>
                        <a:t>realizacji planu</a:t>
                      </a:r>
                      <a:endParaRPr lang="pl-PL" sz="12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30515960"/>
                  </a:ext>
                </a:extLst>
              </a:tr>
              <a:tr h="540154">
                <a:tc>
                  <a:txBody>
                    <a:bodyPr/>
                    <a:lstStyle/>
                    <a:p>
                      <a:r>
                        <a:rPr lang="pl-PL" sz="1400" b="0" dirty="0" smtClean="0"/>
                        <a:t>Dochody ogółem</a:t>
                      </a:r>
                      <a:endParaRPr lang="pl-PL" sz="1400" b="0" dirty="0"/>
                    </a:p>
                  </a:txBody>
                  <a:tcPr anchor="ctr">
                    <a:noFill/>
                  </a:tcPr>
                </a:tc>
                <a:tc>
                  <a:txBody>
                    <a:bodyPr/>
                    <a:lstStyle/>
                    <a:p>
                      <a:pPr algn="r"/>
                      <a:r>
                        <a:rPr lang="pl-PL" sz="1600" b="1" kern="1200" dirty="0" smtClean="0">
                          <a:solidFill>
                            <a:schemeClr val="tx1"/>
                          </a:solidFill>
                          <a:latin typeface="+mn-lt"/>
                          <a:ea typeface="+mn-ea"/>
                          <a:cs typeface="+mn-cs"/>
                        </a:rPr>
                        <a:t>21 062</a:t>
                      </a:r>
                      <a:endParaRPr lang="pl-PL" sz="1600" b="1" kern="1200" dirty="0">
                        <a:solidFill>
                          <a:schemeClr val="tx1"/>
                        </a:solidFill>
                        <a:latin typeface="+mn-lt"/>
                        <a:ea typeface="+mn-ea"/>
                        <a:cs typeface="+mn-cs"/>
                      </a:endParaRPr>
                    </a:p>
                  </a:txBody>
                  <a:tcPr anchor="ctr">
                    <a:noFill/>
                  </a:tcPr>
                </a:tc>
                <a:tc>
                  <a:txBody>
                    <a:bodyPr/>
                    <a:lstStyle/>
                    <a:p>
                      <a:pPr algn="r"/>
                      <a:r>
                        <a:rPr lang="pl-PL" sz="1600" b="1" kern="1200" dirty="0" smtClean="0">
                          <a:solidFill>
                            <a:schemeClr val="tx1"/>
                          </a:solidFill>
                          <a:latin typeface="+mn-lt"/>
                          <a:ea typeface="+mn-ea"/>
                          <a:cs typeface="+mn-cs"/>
                        </a:rPr>
                        <a:t>21 653</a:t>
                      </a:r>
                      <a:endParaRPr lang="pl-PL" sz="1600" b="1" kern="1200" dirty="0">
                        <a:solidFill>
                          <a:schemeClr val="tx1"/>
                        </a:solidFill>
                        <a:latin typeface="+mn-lt"/>
                        <a:ea typeface="+mn-ea"/>
                        <a:cs typeface="+mn-cs"/>
                      </a:endParaRPr>
                    </a:p>
                  </a:txBody>
                  <a:tcPr anchor="ctr">
                    <a:solidFill>
                      <a:schemeClr val="bg1">
                        <a:lumMod val="85000"/>
                      </a:schemeClr>
                    </a:solidFill>
                  </a:tcPr>
                </a:tc>
                <a:tc>
                  <a:txBody>
                    <a:bodyPr/>
                    <a:lstStyle/>
                    <a:p>
                      <a:pPr algn="r"/>
                      <a:r>
                        <a:rPr lang="pl-PL" sz="1600" b="1" kern="1200" dirty="0" smtClean="0">
                          <a:solidFill>
                            <a:srgbClr val="006600"/>
                          </a:solidFill>
                          <a:latin typeface="+mn-lt"/>
                          <a:ea typeface="+mn-ea"/>
                          <a:cs typeface="+mn-cs"/>
                        </a:rPr>
                        <a:t>102,8%</a:t>
                      </a:r>
                      <a:endParaRPr lang="pl-PL" sz="1600" b="1" kern="1200" dirty="0">
                        <a:solidFill>
                          <a:srgbClr val="006600"/>
                        </a:solidFill>
                        <a:latin typeface="+mn-lt"/>
                        <a:ea typeface="+mn-ea"/>
                        <a:cs typeface="+mn-cs"/>
                      </a:endParaRPr>
                    </a:p>
                  </a:txBody>
                  <a:tcPr anchor="ctr">
                    <a:noFill/>
                  </a:tcPr>
                </a:tc>
                <a:extLst>
                  <a:ext uri="{0D108BD9-81ED-4DB2-BD59-A6C34878D82A}">
                    <a16:rowId xmlns:a16="http://schemas.microsoft.com/office/drawing/2014/main" val="1615169165"/>
                  </a:ext>
                </a:extLst>
              </a:tr>
              <a:tr h="540154">
                <a:tc>
                  <a:txBody>
                    <a:bodyPr/>
                    <a:lstStyle/>
                    <a:p>
                      <a:r>
                        <a:rPr lang="pl-PL" sz="1200" b="0" dirty="0" smtClean="0"/>
                        <a:t>     - dochody bieżące</a:t>
                      </a:r>
                      <a:endParaRPr lang="pl-PL" sz="1200" b="0" dirty="0"/>
                    </a:p>
                  </a:txBody>
                  <a:tcPr anchor="ctr">
                    <a:noFill/>
                  </a:tcPr>
                </a:tc>
                <a:tc>
                  <a:txBody>
                    <a:bodyPr/>
                    <a:lstStyle/>
                    <a:p>
                      <a:pPr algn="r"/>
                      <a:r>
                        <a:rPr lang="pl-PL" sz="1600" b="1" kern="1200" dirty="0" smtClean="0">
                          <a:solidFill>
                            <a:schemeClr val="tx1"/>
                          </a:solidFill>
                          <a:latin typeface="+mn-lt"/>
                          <a:ea typeface="+mn-ea"/>
                          <a:cs typeface="+mn-cs"/>
                        </a:rPr>
                        <a:t>20 129</a:t>
                      </a:r>
                      <a:endParaRPr lang="pl-PL" sz="1600" b="1" kern="1200" dirty="0">
                        <a:solidFill>
                          <a:schemeClr val="tx1"/>
                        </a:solidFill>
                        <a:latin typeface="+mn-lt"/>
                        <a:ea typeface="+mn-ea"/>
                        <a:cs typeface="+mn-cs"/>
                      </a:endParaRPr>
                    </a:p>
                  </a:txBody>
                  <a:tcPr anchor="ctr">
                    <a:noFill/>
                  </a:tcPr>
                </a:tc>
                <a:tc>
                  <a:txBody>
                    <a:bodyPr/>
                    <a:lstStyle/>
                    <a:p>
                      <a:pPr algn="r"/>
                      <a:r>
                        <a:rPr lang="pl-PL" sz="1600" b="1" kern="1200" dirty="0" smtClean="0">
                          <a:solidFill>
                            <a:schemeClr val="tx1"/>
                          </a:solidFill>
                          <a:latin typeface="+mn-lt"/>
                          <a:ea typeface="+mn-ea"/>
                          <a:cs typeface="+mn-cs"/>
                        </a:rPr>
                        <a:t>20 685</a:t>
                      </a:r>
                      <a:endParaRPr lang="pl-PL" sz="1600" b="1" kern="1200" dirty="0">
                        <a:solidFill>
                          <a:schemeClr val="tx1"/>
                        </a:solidFill>
                        <a:latin typeface="+mn-lt"/>
                        <a:ea typeface="+mn-ea"/>
                        <a:cs typeface="+mn-cs"/>
                      </a:endParaRPr>
                    </a:p>
                  </a:txBody>
                  <a:tcPr anchor="ctr">
                    <a:solidFill>
                      <a:schemeClr val="bg1">
                        <a:lumMod val="85000"/>
                      </a:schemeClr>
                    </a:solidFill>
                  </a:tcPr>
                </a:tc>
                <a:tc>
                  <a:txBody>
                    <a:bodyPr/>
                    <a:lstStyle/>
                    <a:p>
                      <a:pPr algn="r"/>
                      <a:r>
                        <a:rPr lang="pl-PL" sz="1600" b="1" kern="1200" dirty="0" smtClean="0">
                          <a:solidFill>
                            <a:srgbClr val="006600"/>
                          </a:solidFill>
                          <a:latin typeface="+mn-lt"/>
                          <a:ea typeface="+mn-ea"/>
                          <a:cs typeface="+mn-cs"/>
                        </a:rPr>
                        <a:t>102,8%</a:t>
                      </a:r>
                      <a:endParaRPr lang="pl-PL" sz="1600" b="1" kern="1200" dirty="0">
                        <a:solidFill>
                          <a:srgbClr val="006600"/>
                        </a:solidFill>
                        <a:latin typeface="+mn-lt"/>
                        <a:ea typeface="+mn-ea"/>
                        <a:cs typeface="+mn-cs"/>
                      </a:endParaRPr>
                    </a:p>
                  </a:txBody>
                  <a:tcPr anchor="ctr">
                    <a:noFill/>
                  </a:tcPr>
                </a:tc>
                <a:extLst>
                  <a:ext uri="{0D108BD9-81ED-4DB2-BD59-A6C34878D82A}">
                    <a16:rowId xmlns:a16="http://schemas.microsoft.com/office/drawing/2014/main" val="3047691063"/>
                  </a:ext>
                </a:extLst>
              </a:tr>
              <a:tr h="5401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0" dirty="0" smtClean="0"/>
                        <a:t>     - dochody majątkowe</a:t>
                      </a:r>
                    </a:p>
                  </a:txBody>
                  <a:tcPr anchor="ctr">
                    <a:lnB w="12700" cap="flat" cmpd="sng" algn="ctr">
                      <a:solidFill>
                        <a:schemeClr val="tx1"/>
                      </a:solid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933</a:t>
                      </a:r>
                      <a:endParaRPr lang="pl-PL" sz="1600" b="1" kern="1200" dirty="0">
                        <a:solidFill>
                          <a:schemeClr val="tx1"/>
                        </a:solidFill>
                        <a:latin typeface="+mn-lt"/>
                        <a:ea typeface="+mn-ea"/>
                        <a:cs typeface="+mn-cs"/>
                      </a:endParaRPr>
                    </a:p>
                  </a:txBody>
                  <a:tcPr anchor="ctr">
                    <a:lnB w="12700" cap="flat" cmpd="sng" algn="ctr">
                      <a:solidFill>
                        <a:schemeClr val="tx1"/>
                      </a:solid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968</a:t>
                      </a:r>
                      <a:endParaRPr lang="pl-PL" sz="1600" b="1" kern="1200" dirty="0">
                        <a:solidFill>
                          <a:schemeClr val="tx1"/>
                        </a:solidFill>
                        <a:latin typeface="+mn-lt"/>
                        <a:ea typeface="+mn-ea"/>
                        <a:cs typeface="+mn-cs"/>
                      </a:endParaRPr>
                    </a:p>
                  </a:txBody>
                  <a:tcPr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lang="pl-PL" sz="1600" b="1" kern="1200" dirty="0" smtClean="0">
                          <a:solidFill>
                            <a:srgbClr val="006600"/>
                          </a:solidFill>
                          <a:latin typeface="+mn-lt"/>
                          <a:ea typeface="+mn-ea"/>
                          <a:cs typeface="+mn-cs"/>
                        </a:rPr>
                        <a:t>103,8%</a:t>
                      </a:r>
                      <a:endParaRPr lang="pl-PL" sz="1600" b="1" kern="1200" dirty="0">
                        <a:solidFill>
                          <a:srgbClr val="006600"/>
                        </a:solidFill>
                        <a:latin typeface="+mn-lt"/>
                        <a:ea typeface="+mn-ea"/>
                        <a:cs typeface="+mn-cs"/>
                      </a:endParaRPr>
                    </a:p>
                  </a:txBody>
                  <a:tcPr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4673101"/>
                  </a:ext>
                </a:extLst>
              </a:tr>
              <a:tr h="540154">
                <a:tc>
                  <a:txBody>
                    <a:bodyPr/>
                    <a:lstStyle/>
                    <a:p>
                      <a:r>
                        <a:rPr lang="pl-PL" sz="1400" b="0" dirty="0" smtClean="0"/>
                        <a:t>Wydatki ogółem</a:t>
                      </a:r>
                      <a:endParaRPr lang="pl-PL" sz="1400" b="0" dirty="0"/>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22 231</a:t>
                      </a:r>
                      <a:endParaRPr lang="pl-PL" sz="16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21 157</a:t>
                      </a:r>
                      <a:endParaRPr lang="pl-PL" sz="16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1600" b="1" kern="1200" dirty="0" smtClean="0">
                          <a:solidFill>
                            <a:srgbClr val="C00000"/>
                          </a:solidFill>
                          <a:latin typeface="+mn-lt"/>
                          <a:ea typeface="+mn-ea"/>
                          <a:cs typeface="+mn-cs"/>
                        </a:rPr>
                        <a:t>95,2%</a:t>
                      </a:r>
                      <a:endParaRPr lang="pl-PL" sz="1600" b="1" kern="1200" dirty="0">
                        <a:solidFill>
                          <a:srgbClr val="C00000"/>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305178717"/>
                  </a:ext>
                </a:extLst>
              </a:tr>
              <a:tr h="540154">
                <a:tc>
                  <a:txBody>
                    <a:bodyPr/>
                    <a:lstStyle/>
                    <a:p>
                      <a:r>
                        <a:rPr lang="pl-PL" sz="1200" b="0" kern="1200" dirty="0" smtClean="0">
                          <a:solidFill>
                            <a:schemeClr val="tx1"/>
                          </a:solidFill>
                          <a:latin typeface="+mn-lt"/>
                          <a:ea typeface="+mn-ea"/>
                          <a:cs typeface="+mn-cs"/>
                        </a:rPr>
                        <a:t>     - wydatki bieżące</a:t>
                      </a:r>
                      <a:endParaRPr lang="pl-PL" sz="1200" b="0" kern="1200" dirty="0">
                        <a:solidFill>
                          <a:schemeClr val="tx1"/>
                        </a:solidFill>
                        <a:latin typeface="+mn-lt"/>
                        <a:ea typeface="+mn-ea"/>
                        <a:cs typeface="+mn-cs"/>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19 687</a:t>
                      </a:r>
                      <a:endParaRPr lang="pl-PL" sz="1600" b="1" kern="1200" dirty="0">
                        <a:solidFill>
                          <a:schemeClr val="tx1"/>
                        </a:solidFill>
                        <a:latin typeface="+mn-lt"/>
                        <a:ea typeface="+mn-ea"/>
                        <a:cs typeface="+mn-cs"/>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18 874</a:t>
                      </a:r>
                      <a:endParaRPr lang="pl-PL" sz="1600" b="1" kern="1200" dirty="0">
                        <a:solidFill>
                          <a:schemeClr val="tx1"/>
                        </a:solidFill>
                        <a:latin typeface="+mn-lt"/>
                        <a:ea typeface="+mn-ea"/>
                        <a:cs typeface="+mn-cs"/>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1600" b="1" kern="1200" dirty="0" smtClean="0">
                          <a:solidFill>
                            <a:srgbClr val="C00000"/>
                          </a:solidFill>
                          <a:latin typeface="+mn-lt"/>
                          <a:ea typeface="+mn-ea"/>
                          <a:cs typeface="+mn-cs"/>
                        </a:rPr>
                        <a:t>95,9%</a:t>
                      </a:r>
                      <a:endParaRPr lang="pl-PL" sz="1600" b="1" kern="1200" dirty="0">
                        <a:solidFill>
                          <a:srgbClr val="C00000"/>
                        </a:solidFill>
                        <a:latin typeface="+mn-lt"/>
                        <a:ea typeface="+mn-ea"/>
                        <a:cs typeface="+mn-cs"/>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824433485"/>
                  </a:ext>
                </a:extLst>
              </a:tr>
              <a:tr h="5401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0" kern="1200" dirty="0" smtClean="0">
                          <a:solidFill>
                            <a:schemeClr val="tx1"/>
                          </a:solidFill>
                          <a:latin typeface="+mn-lt"/>
                          <a:ea typeface="+mn-ea"/>
                          <a:cs typeface="+mn-cs"/>
                        </a:rPr>
                        <a:t>     - wydatki majątkowe</a:t>
                      </a: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2 544</a:t>
                      </a:r>
                      <a:endParaRPr lang="pl-PL" sz="1600" b="1" kern="1200" dirty="0">
                        <a:solidFill>
                          <a:schemeClr val="tx1"/>
                        </a:solidFill>
                        <a:latin typeface="+mn-lt"/>
                        <a:ea typeface="+mn-ea"/>
                        <a:cs typeface="+mn-cs"/>
                      </a:endParaRP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2 282</a:t>
                      </a:r>
                      <a:endParaRPr lang="pl-PL" sz="1600" b="1" kern="1200" dirty="0">
                        <a:solidFill>
                          <a:schemeClr val="tx1"/>
                        </a:solidFill>
                        <a:latin typeface="+mn-lt"/>
                        <a:ea typeface="+mn-ea"/>
                        <a:cs typeface="+mn-cs"/>
                      </a:endParaRP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lang="pl-PL" sz="1600" b="1" kern="1200" dirty="0" smtClean="0">
                          <a:solidFill>
                            <a:srgbClr val="C00000"/>
                          </a:solidFill>
                          <a:latin typeface="+mn-lt"/>
                          <a:ea typeface="+mn-ea"/>
                          <a:cs typeface="+mn-cs"/>
                        </a:rPr>
                        <a:t>89,7%</a:t>
                      </a:r>
                      <a:endParaRPr lang="pl-PL" sz="1600" b="1" kern="1200" dirty="0">
                        <a:solidFill>
                          <a:srgbClr val="C00000"/>
                        </a:solidFill>
                        <a:latin typeface="+mn-lt"/>
                        <a:ea typeface="+mn-ea"/>
                        <a:cs typeface="+mn-cs"/>
                      </a:endParaRP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6359378"/>
                  </a:ext>
                </a:extLst>
              </a:tr>
              <a:tr h="540154">
                <a:tc>
                  <a:txBody>
                    <a:bodyPr/>
                    <a:lstStyle/>
                    <a:p>
                      <a:r>
                        <a:rPr lang="pl-PL" sz="1400" b="0" dirty="0" smtClean="0"/>
                        <a:t>Wynik budżetu</a:t>
                      </a:r>
                      <a:endParaRPr lang="pl-PL" sz="1400" b="0" dirty="0"/>
                    </a:p>
                  </a:txBody>
                  <a:tcPr anchor="ctr">
                    <a:lnT w="12700" cap="flat" cmpd="sng" algn="ctr">
                      <a:solidFill>
                        <a:schemeClr val="tx1"/>
                      </a:solidFill>
                      <a:prstDash val="solid"/>
                      <a:round/>
                      <a:headEnd type="none" w="med" len="med"/>
                      <a:tailEnd type="none" w="med" len="med"/>
                    </a:lnT>
                    <a:noFill/>
                  </a:tcPr>
                </a:tc>
                <a:tc>
                  <a:txBody>
                    <a:bodyPr/>
                    <a:lstStyle/>
                    <a:p>
                      <a:pPr algn="r"/>
                      <a:r>
                        <a:rPr lang="pl-PL" sz="1600" b="1" kern="1200" dirty="0" smtClean="0">
                          <a:solidFill>
                            <a:schemeClr val="tx1"/>
                          </a:solidFill>
                          <a:latin typeface="+mn-lt"/>
                          <a:ea typeface="+mn-ea"/>
                          <a:cs typeface="+mn-cs"/>
                        </a:rPr>
                        <a:t>-1 169</a:t>
                      </a:r>
                      <a:endParaRPr lang="pl-PL" sz="16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noFill/>
                  </a:tcPr>
                </a:tc>
                <a:tc>
                  <a:txBody>
                    <a:bodyPr/>
                    <a:lstStyle/>
                    <a:p>
                      <a:pPr algn="r"/>
                      <a:r>
                        <a:rPr lang="pl-PL" sz="1600" b="1" kern="1200" dirty="0" smtClean="0">
                          <a:solidFill>
                            <a:schemeClr val="tx1"/>
                          </a:solidFill>
                          <a:latin typeface="+mn-lt"/>
                          <a:ea typeface="+mn-ea"/>
                          <a:cs typeface="+mn-cs"/>
                        </a:rPr>
                        <a:t>+496</a:t>
                      </a:r>
                      <a:endParaRPr lang="pl-PL" sz="16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r"/>
                      <a:endParaRPr lang="pl-PL" sz="16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89725063"/>
                  </a:ext>
                </a:extLst>
              </a:tr>
            </a:tbl>
          </a:graphicData>
        </a:graphic>
      </p:graphicFrame>
      <p:graphicFrame>
        <p:nvGraphicFramePr>
          <p:cNvPr id="9" name="Symbol zastępczy zawartości 5">
            <a:extLst>
              <a:ext uri="{FF2B5EF4-FFF2-40B4-BE49-F238E27FC236}">
                <a16:creationId xmlns:a16="http://schemas.microsoft.com/office/drawing/2014/main" id="{EE8DABD3-71F4-4010-8FA2-AB385F37D5D0}"/>
              </a:ext>
            </a:extLst>
          </p:cNvPr>
          <p:cNvGraphicFramePr>
            <a:graphicFrameLocks noGrp="1"/>
          </p:cNvGraphicFramePr>
          <p:nvPr>
            <p:ph type="chart" sz="quarter" idx="11"/>
            <p:extLst/>
          </p:nvPr>
        </p:nvGraphicFramePr>
        <p:xfrm>
          <a:off x="7259891" y="1095375"/>
          <a:ext cx="3884613" cy="4673599"/>
        </p:xfrm>
        <a:graphic>
          <a:graphicData uri="http://schemas.openxmlformats.org/drawingml/2006/chart">
            <c:chart xmlns:c="http://schemas.openxmlformats.org/drawingml/2006/chart" xmlns:r="http://schemas.openxmlformats.org/officeDocument/2006/relationships" r:id="rId2"/>
          </a:graphicData>
        </a:graphic>
      </p:graphicFrame>
      <p:sp>
        <p:nvSpPr>
          <p:cNvPr id="10" name="Tytuł 1"/>
          <p:cNvSpPr>
            <a:spLocks noGrp="1"/>
          </p:cNvSpPr>
          <p:nvPr>
            <p:ph type="title"/>
          </p:nvPr>
        </p:nvSpPr>
        <p:spPr>
          <a:xfrm>
            <a:off x="266700" y="191544"/>
            <a:ext cx="6975765" cy="486930"/>
          </a:xfrm>
          <a:prstGeom prst="rect">
            <a:avLst/>
          </a:prstGeom>
        </p:spPr>
        <p:txBody>
          <a:bodyPr>
            <a:normAutofit/>
          </a:bodyPr>
          <a:lstStyle/>
          <a:p>
            <a:r>
              <a:rPr lang="pl-PL" dirty="0" smtClean="0"/>
              <a:t>Wykonanie budżetu 2022 r.</a:t>
            </a:r>
            <a:endParaRPr lang="pl-PL" dirty="0"/>
          </a:p>
        </p:txBody>
      </p:sp>
    </p:spTree>
    <p:extLst>
      <p:ext uri="{BB962C8B-B14F-4D97-AF65-F5344CB8AC3E}">
        <p14:creationId xmlns:p14="http://schemas.microsoft.com/office/powerpoint/2010/main" val="1463589160"/>
      </p:ext>
    </p:extLst>
  </p:cSld>
  <p:clrMapOvr>
    <a:masterClrMapping/>
  </p:clrMapOvr>
  <p:transition spd="slow">
    <p:cove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50</a:t>
            </a:fld>
            <a:endParaRPr lang="pl-PL" dirty="0"/>
          </a:p>
        </p:txBody>
      </p:sp>
      <p:sp>
        <p:nvSpPr>
          <p:cNvPr id="3" name="Tytuł 2"/>
          <p:cNvSpPr>
            <a:spLocks noGrp="1"/>
          </p:cNvSpPr>
          <p:nvPr>
            <p:ph type="title"/>
          </p:nvPr>
        </p:nvSpPr>
        <p:spPr/>
        <p:txBody>
          <a:body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498475" y="1097544"/>
          <a:ext cx="11031805" cy="3650503"/>
        </p:xfrm>
        <a:graphic>
          <a:graphicData uri="http://schemas.openxmlformats.org/drawingml/2006/table">
            <a:tbl>
              <a:tblPr firstRow="1" bandRow="1">
                <a:tableStyleId>{2D5ABB26-0587-4C30-8999-92F81FD0307C}</a:tableStyleId>
              </a:tblPr>
              <a:tblGrid>
                <a:gridCol w="1820088">
                  <a:extLst>
                    <a:ext uri="{9D8B030D-6E8A-4147-A177-3AD203B41FA5}">
                      <a16:colId xmlns:a16="http://schemas.microsoft.com/office/drawing/2014/main" val="2293524519"/>
                    </a:ext>
                  </a:extLst>
                </a:gridCol>
                <a:gridCol w="7563304">
                  <a:extLst>
                    <a:ext uri="{9D8B030D-6E8A-4147-A177-3AD203B41FA5}">
                      <a16:colId xmlns:a16="http://schemas.microsoft.com/office/drawing/2014/main" val="3460433117"/>
                    </a:ext>
                  </a:extLst>
                </a:gridCol>
                <a:gridCol w="1648413">
                  <a:extLst>
                    <a:ext uri="{9D8B030D-6E8A-4147-A177-3AD203B41FA5}">
                      <a16:colId xmlns:a16="http://schemas.microsoft.com/office/drawing/2014/main" val="1071488265"/>
                    </a:ext>
                  </a:extLst>
                </a:gridCol>
              </a:tblGrid>
              <a:tr h="507555">
                <a:tc gridSpan="3">
                  <a:txBody>
                    <a:bodyPr/>
                    <a:lstStyle/>
                    <a:p>
                      <a:pPr algn="l"/>
                      <a:r>
                        <a:rPr lang="pl-PL" sz="1800" b="1" kern="1200" baseline="0" dirty="0" smtClean="0">
                          <a:solidFill>
                            <a:schemeClr val="tx1"/>
                          </a:solidFill>
                          <a:latin typeface="+mn-lt"/>
                          <a:ea typeface="+mn-ea"/>
                          <a:cs typeface="+mn-cs"/>
                        </a:rPr>
                        <a:t>Zabezpieczenie środków na kontynuację przedsięwzięć realizowanych w 2023 r.</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do kwoty</a:t>
                      </a:r>
                      <a:endParaRPr lang="pl-PL" sz="1400" dirty="0"/>
                    </a:p>
                  </a:txBody>
                  <a:tcPr marL="91426" marR="91426" marT="45719" marB="45719" anchor="ctr"/>
                </a:tc>
                <a:extLst>
                  <a:ext uri="{0D108BD9-81ED-4DB2-BD59-A6C34878D82A}">
                    <a16:rowId xmlns:a16="http://schemas.microsoft.com/office/drawing/2014/main" val="498292005"/>
                  </a:ext>
                </a:extLst>
              </a:tr>
              <a:tr h="557007">
                <a:tc>
                  <a:txBody>
                    <a:bodyPr/>
                    <a:lstStyle/>
                    <a:p>
                      <a:pPr marL="0" lvl="1" indent="0" algn="r"/>
                      <a:r>
                        <a:rPr lang="pl-PL" sz="1600" b="1" dirty="0" smtClean="0">
                          <a:solidFill>
                            <a:schemeClr val="tx1"/>
                          </a:solidFill>
                        </a:rPr>
                        <a:t>+11,5</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Projekt i budowa II linii metra, w tym: dokończenie budowy odcinka wschodniego - północnego II linii metra (do stacji "Bródno").</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203,3 mln zł</a:t>
                      </a:r>
                      <a:endParaRPr lang="pl-PL" sz="16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59706">
                <a:tc>
                  <a:txBody>
                    <a:bodyPr/>
                    <a:lstStyle/>
                    <a:p>
                      <a:pPr marL="0" lvl="1" indent="0" algn="r"/>
                      <a:r>
                        <a:rPr lang="pl-PL" sz="1600" b="1" dirty="0" smtClean="0">
                          <a:solidFill>
                            <a:schemeClr val="tx1"/>
                          </a:solidFill>
                        </a:rPr>
                        <a:t>+9,8</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Szpitala Południowego.</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16,8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5700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+8,1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Projekt i budowa II linii metra, w tym: kontynuacja budowy odcinka zachodniego od szlaku za stacją "Księcia Janusza" do stacji "Powstańców Śląskich„.</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109,9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59706">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+6,9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Pozyskanie nieruchomości pod inwestycje drogowe - część 2.</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220,2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59706">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+6,8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i rozbudowa Szkoły Podstawowej nr 257 przy ul. Podróżniczej (dz. Białołęka).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18,0 mln</a:t>
                      </a:r>
                      <a:r>
                        <a:rPr lang="pl-PL" sz="1600" kern="1200" baseline="0" dirty="0" smtClean="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077405210"/>
                  </a:ext>
                </a:extLst>
              </a:tr>
            </a:tbl>
          </a:graphicData>
        </a:graphic>
      </p:graphicFrame>
    </p:spTree>
    <p:extLst>
      <p:ext uri="{BB962C8B-B14F-4D97-AF65-F5344CB8AC3E}">
        <p14:creationId xmlns:p14="http://schemas.microsoft.com/office/powerpoint/2010/main" val="3939360796"/>
      </p:ext>
    </p:extLst>
  </p:cSld>
  <p:clrMapOvr>
    <a:masterClrMapping/>
  </p:clrMapOvr>
  <p:transition spd="slow">
    <p:cove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51</a:t>
            </a:fld>
            <a:endParaRPr lang="pl-PL" dirty="0"/>
          </a:p>
        </p:txBody>
      </p:sp>
      <p:sp>
        <p:nvSpPr>
          <p:cNvPr id="3" name="Tytuł 2"/>
          <p:cNvSpPr>
            <a:spLocks noGrp="1"/>
          </p:cNvSpPr>
          <p:nvPr>
            <p:ph type="title"/>
          </p:nvPr>
        </p:nvSpPr>
        <p:spPr>
          <a:xfrm>
            <a:off x="822325" y="236063"/>
            <a:ext cx="6975475" cy="742304"/>
          </a:xfrm>
        </p:spPr>
        <p:txBody>
          <a:body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696000" y="1259469"/>
          <a:ext cx="10800000" cy="4210209"/>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smtClean="0">
                          <a:solidFill>
                            <a:schemeClr val="tx1"/>
                          </a:solidFill>
                        </a:rPr>
                        <a:t>133</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zwiększenia</a:t>
                      </a:r>
                      <a:r>
                        <a:rPr lang="pl-PL" sz="1800" b="0" kern="1200" baseline="0" dirty="0" smtClean="0">
                          <a:solidFill>
                            <a:schemeClr val="tx1"/>
                          </a:solidFill>
                          <a:latin typeface="+mn-lt"/>
                          <a:ea typeface="+mn-ea"/>
                          <a:cs typeface="+mn-cs"/>
                        </a:rPr>
                        <a:t> limitów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do kwoty</a:t>
                      </a:r>
                      <a:endParaRPr lang="pl-PL" sz="1400" dirty="0"/>
                    </a:p>
                  </a:txBody>
                  <a:tcPr marL="91426" marR="91426" marT="45719" marB="45719" anchor="ctr"/>
                </a:tc>
                <a:extLst>
                  <a:ext uri="{0D108BD9-81ED-4DB2-BD59-A6C34878D82A}">
                    <a16:rowId xmlns:a16="http://schemas.microsoft.com/office/drawing/2014/main" val="498292005"/>
                  </a:ext>
                </a:extLst>
              </a:tr>
              <a:tr h="557007">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+100,0</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Modernizacja Sali Kongresowej w budynku Pałacu Kultury i Nauki - etap II.</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374,8 mln zł</a:t>
                      </a:r>
                      <a:endParaRPr lang="pl-PL" sz="16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59706">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+36,0</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Centrum Aktywności Międzypokoleniowej (dz. Wawer).</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38,6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57007">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+33,7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Zagospodarowanie terenu nad tunelem Południowej Obwodnicy Warszawy.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45,4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59706">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+19,2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Wydatki na zwiększenie wartości inwestycji kontynuowanych.</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858,8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59706">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+16,6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Dostępna Trasa Łazienkowska - etap I.</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28,5 mln</a:t>
                      </a:r>
                      <a:r>
                        <a:rPr lang="pl-PL" sz="1600" kern="1200" baseline="0" dirty="0" smtClean="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36631872"/>
                  </a:ext>
                </a:extLst>
              </a:tr>
              <a:tr h="559706">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+11,6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ciągu ulic Marsa - Żołnierska odc. węzeł Marsa- granica miasta - etap III - część 2.</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19,4 mln</a:t>
                      </a:r>
                      <a:r>
                        <a:rPr lang="pl-PL" sz="1600" kern="1200" baseline="0" dirty="0" smtClean="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62630149"/>
                  </a:ext>
                </a:extLst>
              </a:tr>
            </a:tbl>
          </a:graphicData>
        </a:graphic>
      </p:graphicFrame>
    </p:spTree>
    <p:extLst>
      <p:ext uri="{BB962C8B-B14F-4D97-AF65-F5344CB8AC3E}">
        <p14:creationId xmlns:p14="http://schemas.microsoft.com/office/powerpoint/2010/main" val="1885617660"/>
      </p:ext>
    </p:extLst>
  </p:cSld>
  <p:clrMapOvr>
    <a:masterClrMapping/>
  </p:clrMapOvr>
  <p:transition spd="slow">
    <p:cove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52</a:t>
            </a:fld>
            <a:endParaRPr lang="pl-PL" dirty="0"/>
          </a:p>
        </p:txBody>
      </p:sp>
      <p:sp>
        <p:nvSpPr>
          <p:cNvPr id="3" name="Tytuł 2"/>
          <p:cNvSpPr>
            <a:spLocks noGrp="1"/>
          </p:cNvSpPr>
          <p:nvPr>
            <p:ph type="title"/>
          </p:nvPr>
        </p:nvSpPr>
        <p:spPr>
          <a:xfrm>
            <a:off x="812800" y="112238"/>
            <a:ext cx="6975475" cy="742304"/>
          </a:xfrm>
        </p:spPr>
        <p:txBody>
          <a:body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676950" y="963961"/>
          <a:ext cx="10800000" cy="4319388"/>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549770">
                  <a:extLst>
                    <a:ext uri="{9D8B030D-6E8A-4147-A177-3AD203B41FA5}">
                      <a16:colId xmlns:a16="http://schemas.microsoft.com/office/drawing/2014/main" val="2293524519"/>
                    </a:ext>
                  </a:extLst>
                </a:gridCol>
                <a:gridCol w="6961323">
                  <a:extLst>
                    <a:ext uri="{9D8B030D-6E8A-4147-A177-3AD203B41FA5}">
                      <a16:colId xmlns:a16="http://schemas.microsoft.com/office/drawing/2014/main" val="3460433117"/>
                    </a:ext>
                  </a:extLst>
                </a:gridCol>
                <a:gridCol w="1599654">
                  <a:extLst>
                    <a:ext uri="{9D8B030D-6E8A-4147-A177-3AD203B41FA5}">
                      <a16:colId xmlns:a16="http://schemas.microsoft.com/office/drawing/2014/main" val="1071488265"/>
                    </a:ext>
                  </a:extLst>
                </a:gridCol>
              </a:tblGrid>
              <a:tr h="428672">
                <a:tc>
                  <a:txBody>
                    <a:bodyPr/>
                    <a:lstStyle/>
                    <a:p>
                      <a:pPr algn="r"/>
                      <a:r>
                        <a:rPr lang="pl-PL" sz="1800" b="1" dirty="0" smtClean="0">
                          <a:solidFill>
                            <a:schemeClr val="tx1"/>
                          </a:solidFill>
                        </a:rPr>
                        <a:t>231</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zmian</a:t>
                      </a:r>
                      <a:r>
                        <a:rPr lang="pl-PL" sz="1800" b="0" kern="1200" baseline="0" dirty="0" smtClean="0">
                          <a:solidFill>
                            <a:schemeClr val="tx1"/>
                          </a:solidFill>
                          <a:latin typeface="+mn-lt"/>
                          <a:ea typeface="+mn-ea"/>
                          <a:cs typeface="+mn-cs"/>
                        </a:rPr>
                        <a:t> w harmonogramach realizacji przedsięwzięć</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57226">
                <a:tc>
                  <a:txBody>
                    <a:bodyPr/>
                    <a:lstStyle/>
                    <a:p>
                      <a:pPr algn="r"/>
                      <a:endParaRPr lang="pl-PL" sz="1200" b="1" dirty="0" smtClean="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kwota zadania</a:t>
                      </a:r>
                      <a:endParaRPr lang="pl-PL" sz="1400" dirty="0"/>
                    </a:p>
                  </a:txBody>
                  <a:tcPr marL="91426" marR="91426" marT="45719" marB="45719" anchor="ctr"/>
                </a:tc>
                <a:extLst>
                  <a:ext uri="{0D108BD9-81ED-4DB2-BD59-A6C34878D82A}">
                    <a16:rowId xmlns:a16="http://schemas.microsoft.com/office/drawing/2014/main" val="498292005"/>
                  </a:ext>
                </a:extLst>
              </a:tr>
              <a:tr h="803762">
                <a:tc>
                  <a:txBody>
                    <a:bodyPr/>
                    <a:lstStyle/>
                    <a:p>
                      <a:pPr algn="r"/>
                      <a:endParaRPr lang="pl-PL" sz="1200" b="1" dirty="0" smtClean="0">
                        <a:solidFill>
                          <a:schemeClr val="tx1"/>
                        </a:solidFill>
                      </a:endParaRPr>
                    </a:p>
                  </a:txBody>
                  <a:tcPr marL="91426" marR="91426" marT="45719" marB="45719" anchor="ctr">
                    <a:lnT w="12700" cap="flat" cmpd="sng" algn="ctr">
                      <a:noFill/>
                      <a:prstDash val="solid"/>
                      <a:round/>
                      <a:headEnd type="none" w="med" len="med"/>
                      <a:tailEnd type="none" w="med" len="med"/>
                    </a:lnT>
                  </a:tcPr>
                </a:tc>
                <a:tc>
                  <a:txBody>
                    <a:bodyPr/>
                    <a:lstStyle/>
                    <a:p>
                      <a:pPr marL="0" lvl="1" indent="0" algn="r"/>
                      <a:r>
                        <a:rPr lang="pl-PL" sz="1400" b="1" dirty="0" smtClean="0">
                          <a:solidFill>
                            <a:schemeClr val="tx1"/>
                          </a:solidFill>
                        </a:rPr>
                        <a:t>±19,0 mln</a:t>
                      </a:r>
                      <a:r>
                        <a:rPr lang="pl-PL" sz="1400" b="1" baseline="0" dirty="0" smtClean="0">
                          <a:solidFill>
                            <a:schemeClr val="tx1"/>
                          </a:solidFill>
                        </a:rPr>
                        <a:t> zł</a:t>
                      </a:r>
                      <a:endParaRPr lang="pl-PL" sz="1400" b="1" dirty="0">
                        <a:solidFill>
                          <a:schemeClr val="tx1"/>
                        </a:solidFill>
                      </a:endParaRPr>
                    </a:p>
                  </a:txBody>
                  <a:tcPr marL="91426" marR="91426" marT="45719" marB="45719" anchor="ctr">
                    <a:lnT w="12700" cap="flat" cmpd="sng" algn="ctr">
                      <a:noFill/>
                      <a:prstDash val="solid"/>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Rozbudowa i modernizacja budynków SOSW dla Dzieci Słabowidzących nr 8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w Warszawie wraz z zagospodarowaniem terenu – przeniesienie z lat 2023-2024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na 2025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45,2 mln zł</a:t>
                      </a:r>
                      <a:endParaRPr lang="pl-PL" sz="14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400" b="1" dirty="0" smtClean="0">
                          <a:solidFill>
                            <a:schemeClr val="tx1"/>
                          </a:solidFill>
                        </a:rPr>
                        <a:t>±4,8 mln</a:t>
                      </a:r>
                      <a:r>
                        <a:rPr lang="pl-PL" sz="1400" b="1" baseline="0" dirty="0" smtClean="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Centrum Aktywności Międzypokoleniowej przy ul. Korotyńskiego 13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 przeniesienie z 2024 r. na 2023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27,4 mln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71564">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chemeClr val="tx1"/>
                          </a:solidFill>
                          <a:latin typeface="+mn-lt"/>
                          <a:ea typeface="+mn-ea"/>
                          <a:cs typeface="+mn-cs"/>
                        </a:rPr>
                        <a:t>±3,4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Zagospodarowanie terenów zieleni nad Kanałem Żerańskim – przeniesienie z 2025 r. na 2023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16,6 mln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2503080"/>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dirty="0" smtClean="0">
                          <a:solidFill>
                            <a:schemeClr val="tx1"/>
                          </a:solidFill>
                        </a:rPr>
                        <a:t>±2,0</a:t>
                      </a:r>
                      <a:r>
                        <a:rPr lang="pl-PL" sz="1400" b="1" baseline="0" dirty="0" smtClean="0">
                          <a:solidFill>
                            <a:schemeClr val="tx1"/>
                          </a:solidFill>
                        </a:rPr>
                        <a:t> </a:t>
                      </a:r>
                      <a:r>
                        <a:rPr lang="pl-PL" sz="1400" b="1" dirty="0" smtClean="0">
                          <a:solidFill>
                            <a:schemeClr val="tx1"/>
                          </a:solidFill>
                        </a:rPr>
                        <a:t>mln</a:t>
                      </a:r>
                      <a:r>
                        <a:rPr lang="pl-PL" sz="1400" b="1" baseline="0" dirty="0" smtClean="0">
                          <a:solidFill>
                            <a:schemeClr val="tx1"/>
                          </a:solidFill>
                        </a:rPr>
                        <a:t> zł</a:t>
                      </a:r>
                      <a:endParaRPr lang="pl-PL" sz="14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Przebudowa i modernizacja nieruchomości oraz budynków zajmowanych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przez Urząd m.st. Warszawy – przeniesienie z 2025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13,3 mln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500541254"/>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dirty="0" smtClean="0">
                          <a:solidFill>
                            <a:schemeClr val="tx1"/>
                          </a:solidFill>
                        </a:rPr>
                        <a:t>±1,6</a:t>
                      </a:r>
                      <a:r>
                        <a:rPr lang="pl-PL" sz="1400" b="1" baseline="0" dirty="0" smtClean="0">
                          <a:solidFill>
                            <a:schemeClr val="tx1"/>
                          </a:solidFill>
                        </a:rPr>
                        <a:t> </a:t>
                      </a:r>
                      <a:r>
                        <a:rPr lang="pl-PL" sz="1400" b="1" dirty="0" smtClean="0">
                          <a:solidFill>
                            <a:schemeClr val="tx1"/>
                          </a:solidFill>
                        </a:rPr>
                        <a:t>mln</a:t>
                      </a:r>
                      <a:r>
                        <a:rPr lang="pl-PL" sz="1400" b="1" baseline="0" dirty="0" smtClean="0">
                          <a:solidFill>
                            <a:schemeClr val="tx1"/>
                          </a:solidFill>
                        </a:rPr>
                        <a:t> zł</a:t>
                      </a:r>
                      <a:endParaRPr lang="pl-PL" sz="14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targowiska miejskiego u zbiegu ul. </a:t>
                      </a:r>
                      <a:r>
                        <a:rPr lang="pl-PL" sz="1300" kern="1200" dirty="0" err="1" smtClean="0">
                          <a:solidFill>
                            <a:schemeClr val="tx1"/>
                          </a:solidFill>
                          <a:effectLst/>
                          <a:latin typeface="+mn-lt"/>
                          <a:ea typeface="+mn-ea"/>
                          <a:cs typeface="+mn-cs"/>
                        </a:rPr>
                        <a:t>Płaskowickiej</a:t>
                      </a:r>
                      <a:r>
                        <a:rPr lang="pl-PL" sz="1300" kern="1200" dirty="0" smtClean="0">
                          <a:solidFill>
                            <a:schemeClr val="tx1"/>
                          </a:solidFill>
                          <a:effectLst/>
                          <a:latin typeface="+mn-lt"/>
                          <a:ea typeface="+mn-ea"/>
                          <a:cs typeface="+mn-cs"/>
                        </a:rPr>
                        <a:t> i ul. Braci Wagów nad tunelem Południowej Obwodnicy Warszawy (dz. Ursynów) – przeniesienie z 2023 r.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3,3 mln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97523193"/>
                  </a:ext>
                </a:extLst>
              </a:tr>
            </a:tbl>
          </a:graphicData>
        </a:graphic>
      </p:graphicFrame>
    </p:spTree>
    <p:extLst>
      <p:ext uri="{BB962C8B-B14F-4D97-AF65-F5344CB8AC3E}">
        <p14:creationId xmlns:p14="http://schemas.microsoft.com/office/powerpoint/2010/main" val="2308503630"/>
      </p:ext>
    </p:extLst>
  </p:cSld>
  <p:clrMapOvr>
    <a:masterClrMapping/>
  </p:clrMapOvr>
  <p:transition spd="slow">
    <p:cove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53</a:t>
            </a:fld>
            <a:endParaRPr lang="pl-PL" dirty="0"/>
          </a:p>
        </p:txBody>
      </p:sp>
      <p:sp>
        <p:nvSpPr>
          <p:cNvPr id="3" name="Tytuł 2"/>
          <p:cNvSpPr>
            <a:spLocks noGrp="1"/>
          </p:cNvSpPr>
          <p:nvPr>
            <p:ph type="title"/>
          </p:nvPr>
        </p:nvSpPr>
        <p:spPr>
          <a:xfrm>
            <a:off x="812800" y="112238"/>
            <a:ext cx="6975475" cy="742304"/>
          </a:xfrm>
        </p:spPr>
        <p:txBody>
          <a:body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505500" y="963961"/>
          <a:ext cx="10983746" cy="4319388"/>
        </p:xfrm>
        <a:graphic>
          <a:graphicData uri="http://schemas.openxmlformats.org/drawingml/2006/table">
            <a:tbl>
              <a:tblPr firstRow="1" bandRow="1">
                <a:tableStyleId>{2D5ABB26-0587-4C30-8999-92F81FD0307C}</a:tableStyleId>
              </a:tblPr>
              <a:tblGrid>
                <a:gridCol w="822858">
                  <a:extLst>
                    <a:ext uri="{9D8B030D-6E8A-4147-A177-3AD203B41FA5}">
                      <a16:colId xmlns:a16="http://schemas.microsoft.com/office/drawing/2014/main" val="20000"/>
                    </a:ext>
                  </a:extLst>
                </a:gridCol>
                <a:gridCol w="1348167">
                  <a:extLst>
                    <a:ext uri="{9D8B030D-6E8A-4147-A177-3AD203B41FA5}">
                      <a16:colId xmlns:a16="http://schemas.microsoft.com/office/drawing/2014/main" val="2293524519"/>
                    </a:ext>
                  </a:extLst>
                </a:gridCol>
                <a:gridCol w="8812721">
                  <a:extLst>
                    <a:ext uri="{9D8B030D-6E8A-4147-A177-3AD203B41FA5}">
                      <a16:colId xmlns:a16="http://schemas.microsoft.com/office/drawing/2014/main" val="3460433117"/>
                    </a:ext>
                  </a:extLst>
                </a:gridCol>
              </a:tblGrid>
              <a:tr h="428672">
                <a:tc>
                  <a:txBody>
                    <a:bodyPr/>
                    <a:lstStyle/>
                    <a:p>
                      <a:pPr algn="r"/>
                      <a:r>
                        <a:rPr lang="pl-PL" sz="1800" b="1" dirty="0" smtClean="0">
                          <a:solidFill>
                            <a:schemeClr val="tx1"/>
                          </a:solidFill>
                        </a:rPr>
                        <a:t>67</a:t>
                      </a:r>
                    </a:p>
                  </a:txBody>
                  <a:tcPr marL="91426" marR="91426" marT="45719" marB="45719" anchor="ctr"/>
                </a:tc>
                <a:tc gridSpan="2">
                  <a:txBody>
                    <a:bodyPr/>
                    <a:lstStyle/>
                    <a:p>
                      <a:pPr algn="l"/>
                      <a:r>
                        <a:rPr lang="pl-PL" sz="1800" b="1" kern="1200" baseline="0" dirty="0" smtClean="0">
                          <a:solidFill>
                            <a:schemeClr val="tx1"/>
                          </a:solidFill>
                          <a:latin typeface="+mn-lt"/>
                          <a:ea typeface="+mn-ea"/>
                          <a:cs typeface="+mn-cs"/>
                        </a:rPr>
                        <a:t>nowych</a:t>
                      </a:r>
                      <a:r>
                        <a:rPr lang="pl-PL" sz="1800" b="0" kern="1200" baseline="0" dirty="0" smtClean="0">
                          <a:solidFill>
                            <a:schemeClr val="tx1"/>
                          </a:solidFill>
                          <a:latin typeface="+mn-lt"/>
                          <a:ea typeface="+mn-ea"/>
                          <a:cs typeface="+mn-cs"/>
                        </a:rPr>
                        <a:t>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57226">
                <a:tc>
                  <a:txBody>
                    <a:bodyPr/>
                    <a:lstStyle/>
                    <a:p>
                      <a:pPr algn="r"/>
                      <a:endParaRPr lang="pl-PL" sz="1200" b="1" dirty="0" smtClean="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803762">
                <a:tc>
                  <a:txBody>
                    <a:bodyPr/>
                    <a:lstStyle/>
                    <a:p>
                      <a:pPr algn="r"/>
                      <a:endParaRPr lang="pl-PL" sz="1200" b="1" dirty="0" smtClean="0">
                        <a:solidFill>
                          <a:schemeClr val="tx1"/>
                        </a:solidFill>
                      </a:endParaRPr>
                    </a:p>
                  </a:txBody>
                  <a:tcPr marL="91426" marR="91426" marT="45719" marB="45719" anchor="ctr">
                    <a:lnT w="12700" cap="flat" cmpd="sng" algn="ctr">
                      <a:noFill/>
                      <a:prstDash val="solid"/>
                      <a:round/>
                      <a:headEnd type="none" w="med" len="med"/>
                      <a:tailEnd type="none" w="med" len="med"/>
                    </a:lnT>
                  </a:tcPr>
                </a:tc>
                <a:tc>
                  <a:txBody>
                    <a:bodyPr/>
                    <a:lstStyle/>
                    <a:p>
                      <a:pPr marL="0" lvl="1" indent="0" algn="r"/>
                      <a:r>
                        <a:rPr lang="pl-PL" sz="1400" b="1" dirty="0" smtClean="0">
                          <a:solidFill>
                            <a:schemeClr val="tx1"/>
                          </a:solidFill>
                        </a:rPr>
                        <a:t>14,6 mln</a:t>
                      </a:r>
                      <a:r>
                        <a:rPr lang="pl-PL" sz="1400" b="1" baseline="0" dirty="0" smtClean="0">
                          <a:solidFill>
                            <a:schemeClr val="tx1"/>
                          </a:solidFill>
                        </a:rPr>
                        <a:t> zł</a:t>
                      </a:r>
                      <a:endParaRPr lang="pl-PL" sz="1400" b="1" dirty="0">
                        <a:solidFill>
                          <a:schemeClr val="tx1"/>
                        </a:solidFill>
                      </a:endParaRPr>
                    </a:p>
                  </a:txBody>
                  <a:tcPr marL="91426" marR="91426" marT="45719" marB="45719" anchor="ctr">
                    <a:lnT w="12700" cap="flat" cmpd="sng" algn="ctr">
                      <a:noFill/>
                      <a:prstDash val="solid"/>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Realizacja programu STOP SMOG.</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400" b="1" dirty="0" smtClean="0">
                          <a:solidFill>
                            <a:schemeClr val="tx1"/>
                          </a:solidFill>
                        </a:rPr>
                        <a:t>8,6 mln</a:t>
                      </a:r>
                      <a:r>
                        <a:rPr lang="pl-PL" sz="1400" b="1" baseline="0" dirty="0" smtClean="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Przebudowa ul. Lirowej (dz.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71564">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chemeClr val="tx1"/>
                          </a:solidFill>
                          <a:latin typeface="+mn-lt"/>
                          <a:ea typeface="+mn-ea"/>
                          <a:cs typeface="+mn-cs"/>
                        </a:rPr>
                        <a:t>6,6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Przebudowa sali gimnastycznej (małej) w LXII Liceum Ogólnokształcącym przy ul. Konwiktorskiej 5/7 (dz.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2503080"/>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baseline="0" dirty="0" smtClean="0">
                          <a:solidFill>
                            <a:schemeClr val="tx1"/>
                          </a:solidFill>
                        </a:rPr>
                        <a:t>5,0 </a:t>
                      </a:r>
                      <a:r>
                        <a:rPr lang="pl-PL" sz="1400" b="1" dirty="0" smtClean="0">
                          <a:solidFill>
                            <a:schemeClr val="tx1"/>
                          </a:solidFill>
                        </a:rPr>
                        <a:t>mln</a:t>
                      </a:r>
                      <a:r>
                        <a:rPr lang="pl-PL" sz="1400" b="1" baseline="0" dirty="0" smtClean="0">
                          <a:solidFill>
                            <a:schemeClr val="tx1"/>
                          </a:solidFill>
                        </a:rPr>
                        <a:t> zł</a:t>
                      </a:r>
                      <a:endParaRPr lang="pl-PL" sz="14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Adaptacja pomieszczeń LXX LO przy ul. Dembowskiego 1 dla potrzeb </a:t>
                      </a:r>
                      <a:r>
                        <a:rPr lang="pl-PL" sz="1300" kern="1200" dirty="0" err="1" smtClean="0">
                          <a:solidFill>
                            <a:schemeClr val="tx1"/>
                          </a:solidFill>
                          <a:effectLst/>
                          <a:latin typeface="+mn-lt"/>
                          <a:ea typeface="+mn-ea"/>
                          <a:cs typeface="+mn-cs"/>
                        </a:rPr>
                        <a:t>FabLab</a:t>
                      </a:r>
                      <a:r>
                        <a:rPr lang="pl-PL" sz="1300" kern="1200" dirty="0" smtClean="0">
                          <a:solidFill>
                            <a:schemeClr val="tx1"/>
                          </a:solidFill>
                          <a:effectLst/>
                          <a:latin typeface="+mn-lt"/>
                          <a:ea typeface="+mn-ea"/>
                          <a:cs typeface="+mn-cs"/>
                        </a:rPr>
                        <a:t> wraz z modernizacją instalacji elektrycznej budynku (dz.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500541254"/>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baseline="0" dirty="0" smtClean="0">
                          <a:solidFill>
                            <a:schemeClr val="tx1"/>
                          </a:solidFill>
                        </a:rPr>
                        <a:t>2,5 </a:t>
                      </a:r>
                      <a:r>
                        <a:rPr lang="pl-PL" sz="1400" b="1" dirty="0" smtClean="0">
                          <a:solidFill>
                            <a:schemeClr val="tx1"/>
                          </a:solidFill>
                        </a:rPr>
                        <a:t>mln</a:t>
                      </a:r>
                      <a:r>
                        <a:rPr lang="pl-PL" sz="1400" b="1" baseline="0" dirty="0" smtClean="0">
                          <a:solidFill>
                            <a:schemeClr val="tx1"/>
                          </a:solidFill>
                        </a:rPr>
                        <a:t> zł</a:t>
                      </a:r>
                      <a:endParaRPr lang="pl-PL" sz="14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Rewitalizacja stawu parkowego w Parku Z. Malickiego (dz.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97523193"/>
                  </a:ext>
                </a:extLst>
              </a:tr>
            </a:tbl>
          </a:graphicData>
        </a:graphic>
      </p:graphicFrame>
    </p:spTree>
    <p:extLst>
      <p:ext uri="{BB962C8B-B14F-4D97-AF65-F5344CB8AC3E}">
        <p14:creationId xmlns:p14="http://schemas.microsoft.com/office/powerpoint/2010/main" val="649081513"/>
      </p:ext>
    </p:extLst>
  </p:cSld>
  <p:clrMapOvr>
    <a:masterClrMapping/>
  </p:clrMapOvr>
  <p:transition spd="slow">
    <p:cove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smtClean="0"/>
              <a:t>Autopoprawka A</a:t>
            </a:r>
            <a:r>
              <a:rPr lang="pl-PL" dirty="0" smtClean="0"/>
              <a:t/>
            </a:r>
            <a:br>
              <a:rPr lang="pl-PL" dirty="0" smtClean="0"/>
            </a:br>
            <a:r>
              <a:rPr lang="pl-PL" dirty="0" smtClean="0"/>
              <a:t>do projektu zmiany budżetu</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54</a:t>
            </a:fld>
            <a:endParaRPr lang="pl-PL" dirty="0"/>
          </a:p>
        </p:txBody>
      </p:sp>
    </p:spTree>
    <p:extLst>
      <p:ext uri="{BB962C8B-B14F-4D97-AF65-F5344CB8AC3E}">
        <p14:creationId xmlns:p14="http://schemas.microsoft.com/office/powerpoint/2010/main" val="3840989983"/>
      </p:ext>
    </p:extLst>
  </p:cSld>
  <p:clrMapOvr>
    <a:masterClrMapping/>
  </p:clrMapOvr>
  <p:transition spd="slow">
    <p:cove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55</a:t>
            </a:fld>
            <a:endParaRPr lang="pl-PL" dirty="0"/>
          </a:p>
        </p:txBody>
      </p:sp>
      <p:sp>
        <p:nvSpPr>
          <p:cNvPr id="3" name="Tytuł 2"/>
          <p:cNvSpPr>
            <a:spLocks noGrp="1"/>
          </p:cNvSpPr>
          <p:nvPr>
            <p:ph type="title"/>
          </p:nvPr>
        </p:nvSpPr>
        <p:spPr>
          <a:xfrm>
            <a:off x="498474" y="249779"/>
            <a:ext cx="10626726" cy="742304"/>
          </a:xfrm>
        </p:spPr>
        <p:txBody>
          <a:bodyPr/>
          <a:lstStyle/>
          <a:p>
            <a:pPr algn="ctr">
              <a:spcBef>
                <a:spcPts val="800"/>
              </a:spcBef>
              <a:spcAft>
                <a:spcPts val="800"/>
              </a:spcAft>
            </a:pPr>
            <a:r>
              <a:rPr lang="pl-PL" altLang="pl-PL" sz="2400" b="1" dirty="0">
                <a:latin typeface="+mj-lt"/>
              </a:rPr>
              <a:t>Zmiana głównych parametrów budżetowych w </a:t>
            </a:r>
            <a:r>
              <a:rPr lang="pl-PL" altLang="pl-PL" sz="2400" b="1" dirty="0" smtClean="0">
                <a:latin typeface="+mj-lt"/>
              </a:rPr>
              <a:t>2023 </a:t>
            </a:r>
            <a:r>
              <a:rPr lang="pl-PL" altLang="pl-PL" sz="2400" b="1" dirty="0">
                <a:latin typeface="+mj-lt"/>
              </a:rPr>
              <a:t>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8" name="Tabela 7"/>
          <p:cNvGraphicFramePr>
            <a:graphicFrameLocks noGrp="1"/>
          </p:cNvGraphicFramePr>
          <p:nvPr>
            <p:extLst/>
          </p:nvPr>
        </p:nvGraphicFramePr>
        <p:xfrm>
          <a:off x="933451" y="1072620"/>
          <a:ext cx="9944100" cy="4377199"/>
        </p:xfrm>
        <a:graphic>
          <a:graphicData uri="http://schemas.openxmlformats.org/drawingml/2006/table">
            <a:tbl>
              <a:tblPr firstRow="1" bandRow="1">
                <a:tableStyleId>{2D5ABB26-0587-4C30-8999-92F81FD0307C}</a:tableStyleId>
              </a:tblPr>
              <a:tblGrid>
                <a:gridCol w="3039855">
                  <a:extLst>
                    <a:ext uri="{9D8B030D-6E8A-4147-A177-3AD203B41FA5}">
                      <a16:colId xmlns:a16="http://schemas.microsoft.com/office/drawing/2014/main" val="20000"/>
                    </a:ext>
                  </a:extLst>
                </a:gridCol>
                <a:gridCol w="643143">
                  <a:extLst>
                    <a:ext uri="{9D8B030D-6E8A-4147-A177-3AD203B41FA5}">
                      <a16:colId xmlns:a16="http://schemas.microsoft.com/office/drawing/2014/main" val="3953378466"/>
                    </a:ext>
                  </a:extLst>
                </a:gridCol>
                <a:gridCol w="2087034">
                  <a:extLst>
                    <a:ext uri="{9D8B030D-6E8A-4147-A177-3AD203B41FA5}">
                      <a16:colId xmlns:a16="http://schemas.microsoft.com/office/drawing/2014/main" val="2530149875"/>
                    </a:ext>
                  </a:extLst>
                </a:gridCol>
                <a:gridCol w="2087034">
                  <a:extLst>
                    <a:ext uri="{9D8B030D-6E8A-4147-A177-3AD203B41FA5}">
                      <a16:colId xmlns:a16="http://schemas.microsoft.com/office/drawing/2014/main" val="2443718988"/>
                    </a:ext>
                  </a:extLst>
                </a:gridCol>
                <a:gridCol w="2087034">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800" b="0" dirty="0" smtClean="0">
                          <a:latin typeface="+mj-lt"/>
                          <a:cs typeface="Calibri" panose="020F0502020204030204" pitchFamily="34" charset="0"/>
                        </a:rPr>
                        <a:t>Projekt zmiany</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Autopoprawka A</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800" b="0" dirty="0" smtClean="0">
                          <a:latin typeface="+mj-lt"/>
                          <a:cs typeface="Calibri" panose="020F0502020204030204" pitchFamily="34" charset="0"/>
                        </a:rPr>
                        <a:t>Po zmianie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4">
                  <a:txBody>
                    <a:bodyPr/>
                    <a:lstStyle/>
                    <a:p>
                      <a:pPr algn="ctr"/>
                      <a:r>
                        <a:rPr lang="pl-PL" sz="1400" b="0" dirty="0" smtClean="0">
                          <a:latin typeface="+mj-lt"/>
                          <a:cs typeface="Calibri" panose="020F0502020204030204" pitchFamily="34" charset="0"/>
                        </a:rPr>
                        <a:t>w mln zł</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-51,9</a:t>
                      </a: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-39,2</a:t>
                      </a: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smtClean="0">
                          <a:latin typeface="+mj-lt"/>
                        </a:rPr>
                        <a:t>20.157</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+450,0</a:t>
                      </a:r>
                    </a:p>
                  </a:txBody>
                  <a:tcPr marL="91448" marR="91448" marT="45727" marB="45727" anchor="ctr">
                    <a:lnT w="12700" cap="flat" cmpd="sng" algn="ctr">
                      <a:noFill/>
                      <a:prstDash val="solid"/>
                      <a:round/>
                      <a:headEnd type="none" w="med" len="med"/>
                      <a:tailEnd type="none" w="med" len="med"/>
                    </a:lnT>
                    <a:lnB>
                      <a:noFill/>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pl-PL" sz="2800" b="1" kern="1200" dirty="0" smtClean="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+288,4</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25.145</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3">
                  <a:txBody>
                    <a:bodyPr/>
                    <a:lstStyle/>
                    <a:p>
                      <a:pPr algn="l"/>
                      <a:r>
                        <a:rPr lang="pl-PL" sz="1600" b="0" dirty="0">
                          <a:latin typeface="+mj-lt"/>
                          <a:cs typeface="Calibri" panose="020F0502020204030204" pitchFamily="34" charset="0"/>
                        </a:rPr>
                        <a:t>   </a:t>
                      </a:r>
                      <a:r>
                        <a:rPr lang="pl-PL" sz="1600" b="0" dirty="0" smtClean="0">
                          <a:latin typeface="+mj-lt"/>
                          <a:cs typeface="Calibri" panose="020F0502020204030204" pitchFamily="34" charset="0"/>
                        </a:rPr>
                        <a:t>z tego:</a:t>
                      </a:r>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a:txBody>
                    <a:bodyPr/>
                    <a:lstStyle/>
                    <a:p>
                      <a:pPr algn="l"/>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gridSpan="2">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bieżące</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+75,3</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+1,5</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20.892</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gridSpan="2">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+374,7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+286,9</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4.253</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gridSpan="2">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-501,9</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-327,6</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-4.988</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bl>
          </a:graphicData>
        </a:graphic>
      </p:graphicFrame>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2146458972"/>
      </p:ext>
    </p:extLst>
  </p:cSld>
  <p:clrMapOvr>
    <a:masterClrMapping/>
  </p:clrMapOvr>
  <p:transition spd="slow">
    <p:cove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56</a:t>
            </a:fld>
            <a:endParaRPr lang="pl-PL" dirty="0"/>
          </a:p>
        </p:txBody>
      </p:sp>
      <p:sp>
        <p:nvSpPr>
          <p:cNvPr id="3" name="Tytuł 2"/>
          <p:cNvSpPr>
            <a:spLocks noGrp="1"/>
          </p:cNvSpPr>
          <p:nvPr>
            <p:ph type="title"/>
          </p:nvPr>
        </p:nvSpPr>
        <p:spPr>
          <a:xfrm>
            <a:off x="498475" y="249779"/>
            <a:ext cx="9439155" cy="742304"/>
          </a:xfrm>
        </p:spPr>
        <p:txBody>
          <a:bodyPr/>
          <a:lstStyle/>
          <a:p>
            <a:pPr>
              <a:spcBef>
                <a:spcPts val="800"/>
              </a:spcBef>
              <a:spcAft>
                <a:spcPts val="800"/>
              </a:spcAft>
            </a:pPr>
            <a:r>
              <a:rPr lang="pl-PL" altLang="pl-PL" sz="2400" b="1" dirty="0"/>
              <a:t>Zmniejszenie</a:t>
            </a:r>
            <a:r>
              <a:rPr lang="pl-PL" altLang="pl-PL" sz="2400" dirty="0"/>
              <a:t> planu </a:t>
            </a:r>
            <a:r>
              <a:rPr lang="pl-PL" altLang="pl-PL" sz="2400" b="1" dirty="0" smtClean="0"/>
              <a:t>dochodów</a:t>
            </a:r>
            <a:r>
              <a:rPr lang="pl-PL" altLang="pl-PL" sz="2400" dirty="0" smtClean="0"/>
              <a:t> </a:t>
            </a:r>
            <a:r>
              <a:rPr lang="pl-PL" altLang="pl-PL" sz="2400" dirty="0"/>
              <a:t>w </a:t>
            </a:r>
            <a:r>
              <a:rPr lang="pl-PL" altLang="pl-PL" sz="2400" dirty="0" smtClean="0"/>
              <a:t>2023 </a:t>
            </a:r>
            <a:r>
              <a:rPr lang="pl-PL" altLang="pl-PL" sz="2400" dirty="0"/>
              <a:t>r. o </a:t>
            </a:r>
            <a:r>
              <a:rPr lang="pl-PL" altLang="pl-PL" sz="2400" b="1" dirty="0" smtClean="0"/>
              <a:t>39,2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nvPr>
        </p:nvGraphicFramePr>
        <p:xfrm>
          <a:off x="426000" y="1031816"/>
          <a:ext cx="11340000" cy="4791628"/>
        </p:xfrm>
        <a:graphic>
          <a:graphicData uri="http://schemas.openxmlformats.org/drawingml/2006/table">
            <a:tbl>
              <a:tblPr firstRow="1" bandRow="1">
                <a:tableStyleId>{2D5ABB26-0587-4C30-8999-92F81FD0307C}</a:tableStyleId>
              </a:tblPr>
              <a:tblGrid>
                <a:gridCol w="2234904">
                  <a:extLst>
                    <a:ext uri="{9D8B030D-6E8A-4147-A177-3AD203B41FA5}">
                      <a16:colId xmlns:a16="http://schemas.microsoft.com/office/drawing/2014/main" val="20000"/>
                    </a:ext>
                  </a:extLst>
                </a:gridCol>
                <a:gridCol w="9105096">
                  <a:extLst>
                    <a:ext uri="{9D8B030D-6E8A-4147-A177-3AD203B41FA5}">
                      <a16:colId xmlns:a16="http://schemas.microsoft.com/office/drawing/2014/main" val="20001"/>
                    </a:ext>
                  </a:extLst>
                </a:gridCol>
              </a:tblGrid>
              <a:tr h="635059">
                <a:tc>
                  <a:txBody>
                    <a:bodyPr/>
                    <a:lstStyle/>
                    <a:p>
                      <a:pPr algn="r"/>
                      <a:r>
                        <a:rPr lang="pl-PL" sz="2000" b="1" baseline="0" dirty="0" smtClean="0">
                          <a:solidFill>
                            <a:srgbClr val="C00000"/>
                          </a:solidFill>
                          <a:latin typeface="+mj-lt"/>
                        </a:rPr>
                        <a:t>-39.214.989</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smtClean="0">
                        <a:solidFill>
                          <a:srgbClr val="C00000"/>
                        </a:solidFill>
                        <a:latin typeface="+mj-lt"/>
                      </a:endParaRPr>
                    </a:p>
                  </a:txBody>
                  <a:tcPr marL="91426" marR="91426" marT="45719" marB="45719" anchor="ctr">
                    <a:solidFill>
                      <a:schemeClr val="accent3">
                        <a:lumMod val="20000"/>
                        <a:lumOff val="80000"/>
                      </a:schemeClr>
                    </a:solidFill>
                  </a:tcPr>
                </a:tc>
                <a:tc>
                  <a:txBody>
                    <a:bodyPr/>
                    <a:lstStyle/>
                    <a:p>
                      <a:pPr algn="l"/>
                      <a:r>
                        <a:rPr lang="pl-PL" sz="1600" b="1" kern="1200" baseline="0" dirty="0" smtClean="0">
                          <a:solidFill>
                            <a:schemeClr val="tx1"/>
                          </a:solidFill>
                          <a:latin typeface="+mj-lt"/>
                          <a:ea typeface="+mn-ea"/>
                          <a:cs typeface="+mn-cs"/>
                        </a:rPr>
                        <a:t>Dochody łącznie, w tym:</a:t>
                      </a:r>
                      <a:endParaRPr lang="pl-PL" sz="1600" b="1" kern="1200" baseline="0" dirty="0">
                        <a:solidFill>
                          <a:schemeClr val="tx1"/>
                        </a:solidFill>
                        <a:latin typeface="+mj-lt"/>
                        <a:ea typeface="+mn-ea"/>
                        <a:cs typeface="+mn-cs"/>
                      </a:endParaRPr>
                    </a:p>
                  </a:txBody>
                  <a:tcPr marL="91426" marR="91426" marT="45719" marB="45719" anchor="ctr">
                    <a:lnB>
                      <a:noFill/>
                    </a:lnB>
                    <a:solidFill>
                      <a:schemeClr val="accent3">
                        <a:lumMod val="20000"/>
                        <a:lumOff val="80000"/>
                      </a:schemeClr>
                    </a:solidFill>
                  </a:tcPr>
                </a:tc>
                <a:extLst>
                  <a:ext uri="{0D108BD9-81ED-4DB2-BD59-A6C34878D82A}">
                    <a16:rowId xmlns:a16="http://schemas.microsoft.com/office/drawing/2014/main" val="81988169"/>
                  </a:ext>
                </a:extLst>
              </a:tr>
              <a:tr h="664473">
                <a:tc>
                  <a:txBody>
                    <a:bodyPr/>
                    <a:lstStyle/>
                    <a:p>
                      <a:pPr algn="r"/>
                      <a:r>
                        <a:rPr lang="pl-PL" sz="1800" b="1" dirty="0" smtClean="0">
                          <a:solidFill>
                            <a:srgbClr val="C00000"/>
                          </a:solidFill>
                          <a:latin typeface="+mj-lt"/>
                        </a:rPr>
                        <a:t>-51.922.391 </a:t>
                      </a:r>
                      <a:r>
                        <a:rPr lang="pl-PL" sz="1800" b="1" baseline="0" dirty="0" smtClean="0">
                          <a:solidFill>
                            <a:srgbClr val="C00000"/>
                          </a:solidFill>
                          <a:latin typeface="+mj-lt"/>
                        </a:rPr>
                        <a:t>zł</a:t>
                      </a:r>
                      <a:endParaRPr lang="pl-PL" sz="1800" b="1" dirty="0" smtClean="0">
                        <a:solidFill>
                          <a:srgbClr val="C00000"/>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400" b="1" kern="1200" dirty="0" smtClean="0">
                          <a:solidFill>
                            <a:schemeClr val="tx1"/>
                          </a:solidFill>
                          <a:effectLst/>
                          <a:latin typeface="+mn-lt"/>
                          <a:ea typeface="+mn-ea"/>
                          <a:cs typeface="+mn-cs"/>
                        </a:rPr>
                        <a:t>Część oświatowa subwencji ogólnej</a:t>
                      </a:r>
                      <a:r>
                        <a:rPr lang="pl-PL" sz="1400" kern="1200" dirty="0" smtClean="0">
                          <a:solidFill>
                            <a:schemeClr val="tx1"/>
                          </a:solidFill>
                          <a:effectLst/>
                          <a:latin typeface="+mn-lt"/>
                          <a:ea typeface="+mn-ea"/>
                          <a:cs typeface="+mn-cs"/>
                        </a:rPr>
                        <a:t> w związku z pismem Ministra Finansów informującym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o dostosowaniu do kwot zawartych w ustawie budżetowej na 2023 rok.</a:t>
                      </a:r>
                      <a:endParaRPr lang="pl-PL" sz="1400" b="0" kern="1200" baseline="0" dirty="0" smtClean="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942541">
                <a:tc>
                  <a:txBody>
                    <a:bodyPr/>
                    <a:lstStyle/>
                    <a:p>
                      <a:pPr algn="r"/>
                      <a:r>
                        <a:rPr lang="pl-PL" sz="1800" b="1" kern="1200" dirty="0" smtClean="0">
                          <a:solidFill>
                            <a:srgbClr val="385723"/>
                          </a:solidFill>
                          <a:effectLst/>
                          <a:latin typeface="+mj-lt"/>
                          <a:ea typeface="+mn-ea"/>
                          <a:cs typeface="+mn-cs"/>
                        </a:rPr>
                        <a:t>+7.790.980</a:t>
                      </a:r>
                      <a:r>
                        <a:rPr lang="pl-PL" sz="1800" b="1" kern="1200" baseline="0" dirty="0" smtClean="0">
                          <a:solidFill>
                            <a:srgbClr val="385723"/>
                          </a:solidFill>
                          <a:latin typeface="+mj-lt"/>
                          <a:ea typeface="+mn-ea"/>
                          <a:cs typeface="+mn-cs"/>
                        </a:rPr>
                        <a:t> </a:t>
                      </a:r>
                      <a:r>
                        <a:rPr lang="pl-PL" sz="1800" b="1" kern="1200" dirty="0" smtClean="0">
                          <a:solidFill>
                            <a:srgbClr val="385723"/>
                          </a:solidFill>
                          <a:latin typeface="+mj-lt"/>
                          <a:ea typeface="+mn-ea"/>
                          <a:cs typeface="+mn-cs"/>
                        </a:rPr>
                        <a:t>zł</a:t>
                      </a:r>
                      <a:endParaRPr lang="pl-PL" sz="1800" b="1" dirty="0" smtClean="0">
                        <a:solidFill>
                          <a:srgbClr val="385723"/>
                        </a:solidFill>
                        <a:latin typeface="+mj-lt"/>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n-lt"/>
                          <a:ea typeface="+mn-ea"/>
                          <a:cs typeface="+mn-cs"/>
                        </a:rPr>
                        <a:t>Dotacje celowe</a:t>
                      </a:r>
                      <a:r>
                        <a:rPr lang="pl-PL" sz="1400" kern="1200" dirty="0" smtClean="0">
                          <a:solidFill>
                            <a:schemeClr val="tx1"/>
                          </a:solidFill>
                          <a:effectLst/>
                          <a:latin typeface="+mn-lt"/>
                          <a:ea typeface="+mn-ea"/>
                          <a:cs typeface="+mn-cs"/>
                        </a:rPr>
                        <a:t> z budżetu państwa na realizację zadań zleconych, z tego z przeznaczeniem na: pomoc cudzoziemcom, którzy uzyskali w Rzeczypospolitej Polskiej status uchodźcy (7.765.494 zł), opłacanie składek na ubezpieczenie zdrowotne za cudzoziemców (25.486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94254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+3.237.390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n-lt"/>
                          <a:ea typeface="+mn-ea"/>
                          <a:cs typeface="+mn-cs"/>
                        </a:rPr>
                        <a:t>Funduszu Pomocy </a:t>
                      </a:r>
                      <a:r>
                        <a:rPr lang="pl-PL" sz="1400" kern="1200" dirty="0" smtClean="0">
                          <a:solidFill>
                            <a:schemeClr val="tx1"/>
                          </a:solidFill>
                          <a:effectLst/>
                          <a:latin typeface="+mn-lt"/>
                          <a:ea typeface="+mn-ea"/>
                          <a:cs typeface="+mn-cs"/>
                        </a:rPr>
                        <a:t>z przeznaczeniem na kształcenie uczniów będących obywatelami Ukrainy.</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r h="66447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+1.059.119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Dz. Bielany</a:t>
                      </a:r>
                      <a:r>
                        <a:rPr lang="pl-PL" sz="1400" b="0" kern="1200" baseline="0" dirty="0" smtClean="0">
                          <a:solidFill>
                            <a:schemeClr val="tx1"/>
                          </a:solidFill>
                          <a:latin typeface="+mj-lt"/>
                          <a:ea typeface="+mn-ea"/>
                          <a:cs typeface="+mn-cs"/>
                        </a:rPr>
                        <a:t>,</a:t>
                      </a:r>
                      <a:r>
                        <a:rPr lang="pl-PL" sz="1400" kern="1200" dirty="0" smtClean="0">
                          <a:solidFill>
                            <a:schemeClr val="tx1"/>
                          </a:solidFill>
                          <a:effectLst/>
                          <a:latin typeface="+mn-lt"/>
                          <a:ea typeface="+mn-ea"/>
                          <a:cs typeface="+mn-cs"/>
                        </a:rPr>
                        <a:t> z tytułu środków od inwestorów prywatnych na wypłatę odszkodowań za grunty zajęte pod inwestycje drogowe (odcinki publicznych dróg gminnych 4 KD-L oraz 16 KD-L).</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77505293"/>
                  </a:ext>
                </a:extLst>
              </a:tr>
              <a:tr h="94254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+430.881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n-lt"/>
                          <a:ea typeface="+mn-ea"/>
                          <a:cs typeface="+mn-cs"/>
                        </a:rPr>
                        <a:t>Zwrot niewykorzystanych dotacj</a:t>
                      </a:r>
                      <a:r>
                        <a:rPr lang="pl-PL" sz="1400" kern="1200" dirty="0" smtClean="0">
                          <a:solidFill>
                            <a:schemeClr val="tx1"/>
                          </a:solidFill>
                          <a:effectLst/>
                          <a:latin typeface="+mn-lt"/>
                          <a:ea typeface="+mn-ea"/>
                          <a:cs typeface="+mn-cs"/>
                        </a:rPr>
                        <a:t>i przez podmioty realizujące zadania finansowane ze środków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z Funduszu Narodów Zjednoczonych na rzecz Dzieci – UNICEF z przeznaczeniem na pomoc dzieciom</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z Ukrainy w związku z kontynuacją zadań w 2023 r.</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242624087"/>
                  </a:ext>
                </a:extLst>
              </a:tr>
            </a:tbl>
          </a:graphicData>
        </a:graphic>
      </p:graphicFrame>
    </p:spTree>
    <p:extLst>
      <p:ext uri="{BB962C8B-B14F-4D97-AF65-F5344CB8AC3E}">
        <p14:creationId xmlns:p14="http://schemas.microsoft.com/office/powerpoint/2010/main" val="3613371017"/>
      </p:ext>
    </p:extLst>
  </p:cSld>
  <p:clrMapOvr>
    <a:masterClrMapping/>
  </p:clrMapOvr>
  <p:transition spd="slow">
    <p:cove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57</a:t>
            </a:fld>
            <a:endParaRPr lang="pl-PL" dirty="0"/>
          </a:p>
        </p:txBody>
      </p:sp>
      <p:sp>
        <p:nvSpPr>
          <p:cNvPr id="3" name="Tytuł 2"/>
          <p:cNvSpPr>
            <a:spLocks noGrp="1"/>
          </p:cNvSpPr>
          <p:nvPr>
            <p:ph type="title"/>
          </p:nvPr>
        </p:nvSpPr>
        <p:spPr>
          <a:xfrm>
            <a:off x="498475" y="336219"/>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1,5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853782"/>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+2,9 </a:t>
            </a:r>
            <a:r>
              <a:rPr lang="pl-PL" altLang="pl-PL" sz="2000" b="1" dirty="0">
                <a:solidFill>
                  <a:srgbClr val="385723"/>
                </a:solidFill>
                <a:latin typeface="+mj-lt"/>
              </a:rPr>
              <a:t>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nvPr>
        </p:nvGraphicFramePr>
        <p:xfrm>
          <a:off x="336000" y="1535287"/>
          <a:ext cx="11520000" cy="3379612"/>
        </p:xfrm>
        <a:graphic>
          <a:graphicData uri="http://schemas.openxmlformats.org/drawingml/2006/table">
            <a:tbl>
              <a:tblPr firstRow="1" bandRow="1">
                <a:tableStyleId>{2D5ABB26-0587-4C30-8999-92F81FD0307C}</a:tableStyleId>
              </a:tblPr>
              <a:tblGrid>
                <a:gridCol w="2270379">
                  <a:extLst>
                    <a:ext uri="{9D8B030D-6E8A-4147-A177-3AD203B41FA5}">
                      <a16:colId xmlns:a16="http://schemas.microsoft.com/office/drawing/2014/main" val="20000"/>
                    </a:ext>
                  </a:extLst>
                </a:gridCol>
                <a:gridCol w="9249621">
                  <a:extLst>
                    <a:ext uri="{9D8B030D-6E8A-4147-A177-3AD203B41FA5}">
                      <a16:colId xmlns:a16="http://schemas.microsoft.com/office/drawing/2014/main" val="20001"/>
                    </a:ext>
                  </a:extLst>
                </a:gridCol>
              </a:tblGrid>
              <a:tr h="578852">
                <a:tc>
                  <a:txBody>
                    <a:bodyPr/>
                    <a:lstStyle/>
                    <a:p>
                      <a:pPr algn="r"/>
                      <a:r>
                        <a:rPr lang="pl-PL" sz="2000" b="1" baseline="0" dirty="0" smtClean="0">
                          <a:solidFill>
                            <a:srgbClr val="385723"/>
                          </a:solidFill>
                          <a:latin typeface="+mj-lt"/>
                        </a:rPr>
                        <a:t>+2.940.809</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solidFill>
                      <a:srgbClr val="DCF0D2"/>
                    </a:solidFill>
                  </a:tcPr>
                </a:tc>
                <a:tc>
                  <a:txBody>
                    <a:bodyPr/>
                    <a:lstStyle/>
                    <a:p>
                      <a:pPr algn="l"/>
                      <a:r>
                        <a:rPr lang="pl-PL" sz="1600" b="1" kern="1200" baseline="0" dirty="0" smtClean="0">
                          <a:solidFill>
                            <a:schemeClr val="tx1"/>
                          </a:solidFill>
                          <a:latin typeface="+mj-lt"/>
                          <a:ea typeface="+mn-ea"/>
                          <a:cs typeface="+mn-cs"/>
                        </a:rPr>
                        <a:t>Część </a:t>
                      </a:r>
                      <a:r>
                        <a:rPr lang="pl-PL" sz="1600" b="1" kern="1200" baseline="0" dirty="0" err="1" smtClean="0">
                          <a:solidFill>
                            <a:schemeClr val="tx1"/>
                          </a:solidFill>
                          <a:latin typeface="+mj-lt"/>
                          <a:ea typeface="+mn-ea"/>
                          <a:cs typeface="+mn-cs"/>
                        </a:rPr>
                        <a:t>ogólnomiejska</a:t>
                      </a:r>
                      <a:r>
                        <a:rPr lang="pl-PL" sz="1600" b="1" kern="1200" baseline="0" dirty="0" smtClean="0">
                          <a:solidFill>
                            <a:schemeClr val="tx1"/>
                          </a:solidFill>
                          <a:latin typeface="+mj-lt"/>
                          <a:ea typeface="+mn-ea"/>
                          <a:cs typeface="+mn-cs"/>
                        </a:rPr>
                        <a:t>, w tym:</a:t>
                      </a:r>
                      <a:endParaRPr lang="pl-PL" sz="1600" b="1" kern="1200" baseline="0" dirty="0">
                        <a:solidFill>
                          <a:schemeClr val="tx1"/>
                        </a:solidFill>
                        <a:latin typeface="+mj-lt"/>
                        <a:ea typeface="+mn-ea"/>
                        <a:cs typeface="+mn-cs"/>
                      </a:endParaRPr>
                    </a:p>
                  </a:txBody>
                  <a:tcPr marL="91426" marR="91426" marT="45719" marB="45719" anchor="ctr">
                    <a:lnB>
                      <a:noFill/>
                    </a:lnB>
                    <a:solidFill>
                      <a:srgbClr val="DCF0D2"/>
                    </a:solidFill>
                  </a:tcPr>
                </a:tc>
                <a:extLst>
                  <a:ext uri="{0D108BD9-81ED-4DB2-BD59-A6C34878D82A}">
                    <a16:rowId xmlns:a16="http://schemas.microsoft.com/office/drawing/2014/main" val="81988169"/>
                  </a:ext>
                </a:extLst>
              </a:tr>
              <a:tr h="819300">
                <a:tc>
                  <a:txBody>
                    <a:bodyPr/>
                    <a:lstStyle/>
                    <a:p>
                      <a:pPr algn="r"/>
                      <a:r>
                        <a:rPr lang="pl-PL" sz="1800" b="1" dirty="0" smtClean="0">
                          <a:solidFill>
                            <a:srgbClr val="385723"/>
                          </a:solidFill>
                          <a:latin typeface="+mj-lt"/>
                        </a:rPr>
                        <a:t>+8.687.816 </a:t>
                      </a:r>
                      <a:r>
                        <a:rPr lang="pl-PL" sz="1800" b="1" baseline="0" dirty="0" smtClean="0">
                          <a:solidFill>
                            <a:srgbClr val="385723"/>
                          </a:solidFill>
                          <a:latin typeface="+mj-lt"/>
                        </a:rPr>
                        <a:t>zł</a:t>
                      </a:r>
                      <a:endParaRPr lang="pl-PL" sz="1800" b="1" dirty="0" smtClean="0">
                        <a:solidFill>
                          <a:srgbClr val="385723"/>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400" b="1" kern="1200" dirty="0" smtClean="0">
                          <a:solidFill>
                            <a:schemeClr val="tx1"/>
                          </a:solidFill>
                          <a:effectLst/>
                          <a:latin typeface="+mn-lt"/>
                          <a:ea typeface="+mn-ea"/>
                          <a:cs typeface="+mn-cs"/>
                        </a:rPr>
                        <a:t>Miejski Program Profilaktyki i Rozwiązywania Problemów Alkoholowych</a:t>
                      </a:r>
                      <a:r>
                        <a:rPr lang="pl-PL" sz="1400" kern="1200" dirty="0" smtClean="0">
                          <a:solidFill>
                            <a:schemeClr val="tx1"/>
                          </a:solidFill>
                          <a:effectLst/>
                          <a:latin typeface="+mn-lt"/>
                          <a:ea typeface="+mn-ea"/>
                          <a:cs typeface="+mn-cs"/>
                        </a:rPr>
                        <a:t> oraz </a:t>
                      </a:r>
                      <a:r>
                        <a:rPr lang="pl-PL" sz="1400" b="1" kern="1200" dirty="0" smtClean="0">
                          <a:solidFill>
                            <a:schemeClr val="tx1"/>
                          </a:solidFill>
                          <a:effectLst/>
                          <a:latin typeface="+mn-lt"/>
                          <a:ea typeface="+mn-ea"/>
                          <a:cs typeface="+mn-cs"/>
                        </a:rPr>
                        <a:t>Miejski Program Przeciwdziałania Narkomanii</a:t>
                      </a:r>
                      <a:r>
                        <a:rPr lang="pl-PL" sz="1400" kern="1200" dirty="0" smtClean="0">
                          <a:solidFill>
                            <a:schemeClr val="tx1"/>
                          </a:solidFill>
                          <a:effectLst/>
                          <a:latin typeface="+mn-lt"/>
                          <a:ea typeface="+mn-ea"/>
                          <a:cs typeface="+mn-cs"/>
                        </a:rPr>
                        <a:t> (przywrócenie środków z 2022 r.).</a:t>
                      </a:r>
                      <a:endParaRPr lang="pl-PL" sz="1100" b="0" kern="1200" baseline="0" dirty="0" smtClean="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1162160">
                <a:tc>
                  <a:txBody>
                    <a:bodyPr/>
                    <a:lstStyle/>
                    <a:p>
                      <a:pPr algn="r"/>
                      <a:r>
                        <a:rPr lang="pl-PL" sz="1800" b="1" kern="1200" dirty="0" smtClean="0">
                          <a:solidFill>
                            <a:srgbClr val="385723"/>
                          </a:solidFill>
                          <a:effectLst/>
                          <a:latin typeface="+mj-lt"/>
                          <a:ea typeface="+mn-ea"/>
                          <a:cs typeface="+mn-cs"/>
                        </a:rPr>
                        <a:t>+7.790.980</a:t>
                      </a:r>
                      <a:r>
                        <a:rPr lang="pl-PL" sz="1800" b="1" kern="1200" baseline="0" dirty="0" smtClean="0">
                          <a:solidFill>
                            <a:srgbClr val="385723"/>
                          </a:solidFill>
                          <a:latin typeface="+mj-lt"/>
                          <a:ea typeface="+mn-ea"/>
                          <a:cs typeface="+mn-cs"/>
                        </a:rPr>
                        <a:t> </a:t>
                      </a:r>
                      <a:r>
                        <a:rPr lang="pl-PL" sz="1800" b="1" kern="1200" dirty="0" smtClean="0">
                          <a:solidFill>
                            <a:srgbClr val="385723"/>
                          </a:solidFill>
                          <a:latin typeface="+mj-lt"/>
                          <a:ea typeface="+mn-ea"/>
                          <a:cs typeface="+mn-cs"/>
                        </a:rPr>
                        <a:t>zł</a:t>
                      </a:r>
                      <a:endParaRPr lang="pl-PL" sz="1800" b="1" dirty="0" smtClean="0">
                        <a:solidFill>
                          <a:srgbClr val="385723"/>
                        </a:solidFill>
                        <a:latin typeface="+mj-lt"/>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n-lt"/>
                          <a:ea typeface="+mn-ea"/>
                          <a:cs typeface="+mn-cs"/>
                        </a:rPr>
                        <a:t>Zadania zlecone</a:t>
                      </a:r>
                      <a:r>
                        <a:rPr lang="pl-PL" sz="1400" kern="1200" dirty="0" smtClean="0">
                          <a:solidFill>
                            <a:schemeClr val="tx1"/>
                          </a:solidFill>
                          <a:effectLst/>
                          <a:latin typeface="+mn-lt"/>
                          <a:ea typeface="+mn-ea"/>
                          <a:cs typeface="+mn-cs"/>
                        </a:rPr>
                        <a:t>, z tego z przeznaczeniem na: pomoc cudzoziemcom, którzy uzyskali w Rzeczypospolitej Polskiej status uchodźcy (7.765.494 zł), opłacanie składek na ubezpieczenie zdrowotne za cudzoziemców (25.486 zł).</a:t>
                      </a:r>
                      <a:endParaRPr lang="pl-PL" sz="11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8193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+430.881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n-lt"/>
                          <a:ea typeface="+mn-ea"/>
                          <a:cs typeface="+mn-cs"/>
                        </a:rPr>
                        <a:t>Funduszu Narodów Zjednoczonych na rzecz Dzieci – UNICEF</a:t>
                      </a:r>
                      <a:r>
                        <a:rPr lang="pl-PL" sz="1400" kern="1200" dirty="0" smtClean="0">
                          <a:solidFill>
                            <a:schemeClr val="tx1"/>
                          </a:solidFill>
                          <a:effectLst/>
                          <a:latin typeface="+mn-lt"/>
                          <a:ea typeface="+mn-ea"/>
                          <a:cs typeface="+mn-cs"/>
                        </a:rPr>
                        <a:t> z przeznaczeniem na pomoc dzieciom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z Ukrainy w związku z kontynuacją zadań w 2023 r.</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419488908"/>
                  </a:ext>
                </a:extLst>
              </a:tr>
            </a:tbl>
          </a:graphicData>
        </a:graphic>
      </p:graphicFrame>
    </p:spTree>
    <p:extLst>
      <p:ext uri="{BB962C8B-B14F-4D97-AF65-F5344CB8AC3E}">
        <p14:creationId xmlns:p14="http://schemas.microsoft.com/office/powerpoint/2010/main" val="3199220019"/>
      </p:ext>
    </p:extLst>
  </p:cSld>
  <p:clrMapOvr>
    <a:masterClrMapping/>
  </p:clrMapOvr>
  <p:transition spd="slow">
    <p:cove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58</a:t>
            </a:fld>
            <a:endParaRPr lang="pl-PL" dirty="0"/>
          </a:p>
        </p:txBody>
      </p:sp>
      <p:sp>
        <p:nvSpPr>
          <p:cNvPr id="3" name="Tytuł 2"/>
          <p:cNvSpPr>
            <a:spLocks noGrp="1"/>
          </p:cNvSpPr>
          <p:nvPr>
            <p:ph type="title"/>
          </p:nvPr>
        </p:nvSpPr>
        <p:spPr>
          <a:xfrm>
            <a:off x="498475" y="263067"/>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1,5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73491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C00000"/>
                </a:solidFill>
                <a:latin typeface="+mj-lt"/>
              </a:rPr>
              <a:t>-1,5 </a:t>
            </a:r>
            <a:r>
              <a:rPr lang="pl-PL" altLang="pl-PL" sz="2000" b="1" dirty="0">
                <a:solidFill>
                  <a:srgbClr val="C00000"/>
                </a:solidFill>
                <a:latin typeface="+mj-lt"/>
              </a:rPr>
              <a:t>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nvPr>
        </p:nvGraphicFramePr>
        <p:xfrm>
          <a:off x="336000" y="1324977"/>
          <a:ext cx="11520000" cy="4663365"/>
        </p:xfrm>
        <a:graphic>
          <a:graphicData uri="http://schemas.openxmlformats.org/drawingml/2006/table">
            <a:tbl>
              <a:tblPr firstRow="1" bandRow="1">
                <a:tableStyleId>{2D5ABB26-0587-4C30-8999-92F81FD0307C}</a:tableStyleId>
              </a:tblPr>
              <a:tblGrid>
                <a:gridCol w="2270379">
                  <a:extLst>
                    <a:ext uri="{9D8B030D-6E8A-4147-A177-3AD203B41FA5}">
                      <a16:colId xmlns:a16="http://schemas.microsoft.com/office/drawing/2014/main" val="20000"/>
                    </a:ext>
                  </a:extLst>
                </a:gridCol>
                <a:gridCol w="9249621">
                  <a:extLst>
                    <a:ext uri="{9D8B030D-6E8A-4147-A177-3AD203B41FA5}">
                      <a16:colId xmlns:a16="http://schemas.microsoft.com/office/drawing/2014/main" val="20001"/>
                    </a:ext>
                  </a:extLst>
                </a:gridCol>
              </a:tblGrid>
              <a:tr h="381031">
                <a:tc>
                  <a:txBody>
                    <a:bodyPr/>
                    <a:lstStyle/>
                    <a:p>
                      <a:pPr algn="r"/>
                      <a:r>
                        <a:rPr lang="pl-PL" sz="2000" b="1" baseline="0" dirty="0" smtClean="0">
                          <a:solidFill>
                            <a:srgbClr val="C00000"/>
                          </a:solidFill>
                          <a:latin typeface="+mj-lt"/>
                        </a:rPr>
                        <a:t>-1.451.801</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smtClean="0">
                        <a:solidFill>
                          <a:srgbClr val="C00000"/>
                        </a:solidFill>
                        <a:latin typeface="+mj-lt"/>
                      </a:endParaRPr>
                    </a:p>
                  </a:txBody>
                  <a:tcPr marL="91426" marR="91426" marT="45719" marB="45719" anchor="ctr">
                    <a:solidFill>
                      <a:schemeClr val="accent3">
                        <a:lumMod val="20000"/>
                        <a:lumOff val="80000"/>
                      </a:schemeClr>
                    </a:solidFill>
                  </a:tcPr>
                </a:tc>
                <a:tc>
                  <a:txBody>
                    <a:bodyPr/>
                    <a:lstStyle/>
                    <a:p>
                      <a:pPr algn="l"/>
                      <a:r>
                        <a:rPr lang="pl-PL" sz="1600" b="1" kern="1200" baseline="0" dirty="0" smtClean="0">
                          <a:solidFill>
                            <a:schemeClr val="tx1"/>
                          </a:solidFill>
                          <a:latin typeface="+mj-lt"/>
                          <a:ea typeface="+mn-ea"/>
                          <a:cs typeface="+mn-cs"/>
                        </a:rPr>
                        <a:t>Część dzielnicowa, w tym:</a:t>
                      </a:r>
                      <a:endParaRPr lang="pl-PL" sz="1600" b="1" kern="1200" baseline="0" dirty="0">
                        <a:solidFill>
                          <a:schemeClr val="tx1"/>
                        </a:solidFill>
                        <a:latin typeface="+mj-lt"/>
                        <a:ea typeface="+mn-ea"/>
                        <a:cs typeface="+mn-cs"/>
                      </a:endParaRPr>
                    </a:p>
                  </a:txBody>
                  <a:tcPr marL="91426" marR="91426" marT="45719" marB="45719" anchor="ctr">
                    <a:lnB>
                      <a:noFill/>
                    </a:lnB>
                    <a:solidFill>
                      <a:schemeClr val="accent3">
                        <a:lumMod val="20000"/>
                        <a:lumOff val="80000"/>
                      </a:schemeClr>
                    </a:solidFill>
                  </a:tcPr>
                </a:tc>
                <a:extLst>
                  <a:ext uri="{0D108BD9-81ED-4DB2-BD59-A6C34878D82A}">
                    <a16:rowId xmlns:a16="http://schemas.microsoft.com/office/drawing/2014/main" val="81988169"/>
                  </a:ext>
                </a:extLst>
              </a:tr>
              <a:tr h="1177026">
                <a:tc>
                  <a:txBody>
                    <a:bodyPr/>
                    <a:lstStyle/>
                    <a:p>
                      <a:pPr algn="r"/>
                      <a:r>
                        <a:rPr lang="pl-PL" sz="1800" b="1" dirty="0" smtClean="0">
                          <a:solidFill>
                            <a:srgbClr val="C00000"/>
                          </a:solidFill>
                          <a:latin typeface="+mj-lt"/>
                        </a:rPr>
                        <a:t>-51.922.391 </a:t>
                      </a:r>
                      <a:r>
                        <a:rPr lang="pl-PL" sz="1800" b="1" baseline="0" dirty="0" smtClean="0">
                          <a:solidFill>
                            <a:srgbClr val="C00000"/>
                          </a:solidFill>
                          <a:latin typeface="+mj-lt"/>
                        </a:rPr>
                        <a:t>zł</a:t>
                      </a:r>
                      <a:endParaRPr lang="pl-PL" sz="1800" b="1" dirty="0" smtClean="0">
                        <a:solidFill>
                          <a:srgbClr val="C00000"/>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00000"/>
                        </a:lnSpc>
                        <a:spcAft>
                          <a:spcPts val="0"/>
                        </a:spcAft>
                        <a:buFont typeface="Wingdings" panose="05000000000000000000" pitchFamily="2" charset="2"/>
                        <a:buNone/>
                      </a:pPr>
                      <a:r>
                        <a:rPr lang="pl-PL" sz="1400" b="1" kern="1200" dirty="0" smtClean="0">
                          <a:solidFill>
                            <a:schemeClr val="tx1"/>
                          </a:solidFill>
                          <a:effectLst/>
                          <a:latin typeface="+mn-lt"/>
                          <a:ea typeface="+mn-ea"/>
                          <a:cs typeface="+mn-cs"/>
                        </a:rPr>
                        <a:t>Wydatki oświatowe</a:t>
                      </a:r>
                      <a:r>
                        <a:rPr lang="pl-PL" sz="1400" kern="1200" dirty="0" smtClean="0">
                          <a:solidFill>
                            <a:schemeClr val="tx1"/>
                          </a:solidFill>
                          <a:effectLst/>
                          <a:latin typeface="+mn-lt"/>
                          <a:ea typeface="+mn-ea"/>
                          <a:cs typeface="+mn-cs"/>
                        </a:rPr>
                        <a:t>, z jednoczesną korektą planu dochodów w części oświatowej subwencji ogólnej,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w związku z dostosowaniem do kwot zawartych w ustawie budżetowej na 2023 rok w dzielnicach: Bielany (37.645.464 zł), Śródmieście (4.517.803 zł), Wola (3.081.625 zł), Wesoła (2.081.596 zł), Ochota (1.205.689 zł), Rembertów (1.086.411 zł), Targówek (729.281 zł), Praga-Południe (613.408 zł), Praga Północ (597.994 zł), Mokotów (316.583 zł), Białołęka (42.610 zł), Ursynów (3.927 zł).</a:t>
                      </a:r>
                      <a:endParaRPr lang="pl-PL" sz="1400" b="0" kern="1200" baseline="0" dirty="0" smtClean="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72698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+32.034.400 zł</a:t>
                      </a:r>
                      <a:br>
                        <a:rPr lang="pl-PL" sz="1800" b="1" kern="1200" dirty="0" smtClean="0">
                          <a:solidFill>
                            <a:srgbClr val="385723"/>
                          </a:solidFill>
                          <a:latin typeface="+mj-lt"/>
                          <a:ea typeface="+mn-ea"/>
                          <a:cs typeface="+mn-cs"/>
                        </a:rPr>
                      </a:br>
                      <a:r>
                        <a:rPr lang="pl-PL" sz="1400" b="1" kern="1200" dirty="0" smtClean="0">
                          <a:solidFill>
                            <a:srgbClr val="385723"/>
                          </a:solidFill>
                          <a:latin typeface="+mj-lt"/>
                          <a:ea typeface="+mn-ea"/>
                          <a:cs typeface="+mn-cs"/>
                        </a:rPr>
                        <a:t>(per saldo)</a:t>
                      </a:r>
                      <a:endParaRPr lang="pl-PL" sz="1800" b="1" kern="1200" dirty="0" smtClean="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Dz. Mokotów</a:t>
                      </a:r>
                      <a:r>
                        <a:rPr lang="pl-PL" sz="1400" kern="1200" dirty="0" smtClean="0">
                          <a:solidFill>
                            <a:schemeClr val="tx1"/>
                          </a:solidFill>
                          <a:effectLst/>
                          <a:latin typeface="+mn-lt"/>
                          <a:ea typeface="+mn-ea"/>
                          <a:cs typeface="+mn-cs"/>
                        </a:rPr>
                        <a:t>, z tego z przeznaczeniem na: rozliczenia ze wspólnotami mieszkaniowymi (13.825.000 zł), wydatki oświatowe (10.000.000 zł), remonty dróg gminnych (7.182.000 zł), dotacje dla instytucji kultury (1.027.400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21330903"/>
                  </a:ext>
                </a:extLst>
              </a:tr>
              <a:tr h="72698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+12.611.950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Dz. Bielany</a:t>
                      </a:r>
                      <a:r>
                        <a:rPr lang="pl-PL" sz="1400" kern="1200" dirty="0" smtClean="0">
                          <a:solidFill>
                            <a:schemeClr val="tx1"/>
                          </a:solidFill>
                          <a:effectLst/>
                          <a:latin typeface="+mn-lt"/>
                          <a:ea typeface="+mn-ea"/>
                          <a:cs typeface="+mn-cs"/>
                        </a:rPr>
                        <a:t>, w tym z przeznaczeniem na pomoc społeczną (3.750.000 zł), dla Centrum Rekreacyjno-Sportowego (2.300.000 zł) oraz na: zadania z zakresu gospodarowania nieruchomościami (1.605.000 zł), dotacje dla instytucji kultury (1.550.000 zł), funkcjonowanie urzędu (1.200.000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578546598"/>
                  </a:ext>
                </a:extLst>
              </a:tr>
              <a:tr h="1627065">
                <a:tc>
                  <a:txBody>
                    <a:bodyPr/>
                    <a:lstStyle/>
                    <a:p>
                      <a:pPr algn="r"/>
                      <a:r>
                        <a:rPr lang="pl-PL" sz="1800" b="1" kern="1200" dirty="0" smtClean="0">
                          <a:solidFill>
                            <a:srgbClr val="385723"/>
                          </a:solidFill>
                          <a:effectLst/>
                          <a:latin typeface="+mj-lt"/>
                          <a:ea typeface="+mn-ea"/>
                          <a:cs typeface="+mn-cs"/>
                        </a:rPr>
                        <a:t>+3.183.328</a:t>
                      </a:r>
                      <a:r>
                        <a:rPr lang="pl-PL" sz="1800" b="1" kern="1200" baseline="0" dirty="0" smtClean="0">
                          <a:solidFill>
                            <a:srgbClr val="385723"/>
                          </a:solidFill>
                          <a:latin typeface="+mj-lt"/>
                          <a:ea typeface="+mn-ea"/>
                          <a:cs typeface="+mn-cs"/>
                        </a:rPr>
                        <a:t> </a:t>
                      </a:r>
                      <a:r>
                        <a:rPr lang="pl-PL" sz="1800" b="1" kern="1200" dirty="0" smtClean="0">
                          <a:solidFill>
                            <a:srgbClr val="385723"/>
                          </a:solidFill>
                          <a:latin typeface="+mj-lt"/>
                          <a:ea typeface="+mn-ea"/>
                          <a:cs typeface="+mn-cs"/>
                        </a:rPr>
                        <a:t>zł</a:t>
                      </a:r>
                      <a:endParaRPr lang="pl-PL" sz="1800" b="1" dirty="0" smtClean="0">
                        <a:solidFill>
                          <a:srgbClr val="385723"/>
                        </a:solidFill>
                        <a:latin typeface="+mj-lt"/>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Funduszu Pomocy</a:t>
                      </a:r>
                      <a:r>
                        <a:rPr lang="pl-PL" sz="1400" kern="1200" dirty="0" smtClean="0">
                          <a:solidFill>
                            <a:schemeClr val="tx1"/>
                          </a:solidFill>
                          <a:effectLst/>
                          <a:latin typeface="+mn-lt"/>
                          <a:ea typeface="+mn-ea"/>
                          <a:cs typeface="+mn-cs"/>
                        </a:rPr>
                        <a:t> z przeznaczeniem na kształcenie uczniów będących obywatelami Ukrainy w dzielnicach: Ursynów (527.913 zł), Białołęka (506.755 zł), Mokotów (383.710 zł), Praga-Południe (225.606 zł), Ursus (215.675 zł), Wola (186.976 zł), Ochota (170.831 zł), Targówek (154.535 zł), Bemowo (146.752 zł), Włochy (133.580 zł), Wesoła (130.153 zł), Wawer (110.779 zł), Wilanów (105.254 zł), Śródmieście (78.282 zł), Bielany (41.045 zł), Rembertów (28.878 zł), Żoliborz (27.025 zł), Praga-Północ (9.579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89824346"/>
                  </a:ext>
                </a:extLst>
              </a:tr>
            </a:tbl>
          </a:graphicData>
        </a:graphic>
      </p:graphicFrame>
    </p:spTree>
    <p:extLst>
      <p:ext uri="{BB962C8B-B14F-4D97-AF65-F5344CB8AC3E}">
        <p14:creationId xmlns:p14="http://schemas.microsoft.com/office/powerpoint/2010/main" val="1896928809"/>
      </p:ext>
    </p:extLst>
  </p:cSld>
  <p:clrMapOvr>
    <a:masterClrMapping/>
  </p:clrMapOvr>
  <p:transition spd="slow">
    <p:cove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59</a:t>
            </a:fld>
            <a:endParaRPr lang="pl-PL" dirty="0"/>
          </a:p>
        </p:txBody>
      </p:sp>
      <p:sp>
        <p:nvSpPr>
          <p:cNvPr id="3" name="Tytuł 2"/>
          <p:cNvSpPr>
            <a:spLocks noGrp="1"/>
          </p:cNvSpPr>
          <p:nvPr>
            <p:ph type="title"/>
          </p:nvPr>
        </p:nvSpPr>
        <p:spPr>
          <a:xfrm>
            <a:off x="498475" y="263067"/>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1,5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73491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C00000"/>
                </a:solidFill>
                <a:latin typeface="+mj-lt"/>
              </a:rPr>
              <a:t>-1,5 </a:t>
            </a:r>
            <a:r>
              <a:rPr lang="pl-PL" altLang="pl-PL" sz="2000" b="1" dirty="0">
                <a:solidFill>
                  <a:srgbClr val="C00000"/>
                </a:solidFill>
                <a:latin typeface="+mj-lt"/>
              </a:rPr>
              <a:t>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nvPr>
        </p:nvGraphicFramePr>
        <p:xfrm>
          <a:off x="336000" y="1324976"/>
          <a:ext cx="11520000" cy="3989973"/>
        </p:xfrm>
        <a:graphic>
          <a:graphicData uri="http://schemas.openxmlformats.org/drawingml/2006/table">
            <a:tbl>
              <a:tblPr firstRow="1" bandRow="1">
                <a:tableStyleId>{2D5ABB26-0587-4C30-8999-92F81FD0307C}</a:tableStyleId>
              </a:tblPr>
              <a:tblGrid>
                <a:gridCol w="2270379">
                  <a:extLst>
                    <a:ext uri="{9D8B030D-6E8A-4147-A177-3AD203B41FA5}">
                      <a16:colId xmlns:a16="http://schemas.microsoft.com/office/drawing/2014/main" val="20000"/>
                    </a:ext>
                  </a:extLst>
                </a:gridCol>
                <a:gridCol w="9249621">
                  <a:extLst>
                    <a:ext uri="{9D8B030D-6E8A-4147-A177-3AD203B41FA5}">
                      <a16:colId xmlns:a16="http://schemas.microsoft.com/office/drawing/2014/main" val="20001"/>
                    </a:ext>
                  </a:extLst>
                </a:gridCol>
              </a:tblGrid>
              <a:tr h="489336">
                <a:tc>
                  <a:txBody>
                    <a:bodyPr/>
                    <a:lstStyle/>
                    <a:p>
                      <a:pPr algn="r"/>
                      <a:r>
                        <a:rPr lang="pl-PL" sz="2000" b="1" baseline="0" dirty="0" smtClean="0">
                          <a:solidFill>
                            <a:srgbClr val="C00000"/>
                          </a:solidFill>
                          <a:latin typeface="+mj-lt"/>
                        </a:rPr>
                        <a:t>-1.451.801</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smtClean="0">
                        <a:solidFill>
                          <a:srgbClr val="C00000"/>
                        </a:solidFill>
                        <a:latin typeface="+mj-lt"/>
                      </a:endParaRPr>
                    </a:p>
                  </a:txBody>
                  <a:tcPr marL="91426" marR="91426" marT="45719" marB="45719" anchor="ctr">
                    <a:solidFill>
                      <a:schemeClr val="accent3">
                        <a:lumMod val="20000"/>
                        <a:lumOff val="80000"/>
                      </a:schemeClr>
                    </a:solidFill>
                  </a:tcPr>
                </a:tc>
                <a:tc>
                  <a:txBody>
                    <a:bodyPr/>
                    <a:lstStyle/>
                    <a:p>
                      <a:pPr algn="l"/>
                      <a:r>
                        <a:rPr lang="pl-PL" sz="1600" b="1" kern="1200" baseline="0" dirty="0" smtClean="0">
                          <a:solidFill>
                            <a:schemeClr val="tx1"/>
                          </a:solidFill>
                          <a:latin typeface="+mj-lt"/>
                          <a:ea typeface="+mn-ea"/>
                          <a:cs typeface="+mn-cs"/>
                        </a:rPr>
                        <a:t>Część dzielnicowa (ciąg dalszy), w tym:</a:t>
                      </a:r>
                      <a:endParaRPr lang="pl-PL" sz="1600" b="1" kern="1200" baseline="0" dirty="0">
                        <a:solidFill>
                          <a:schemeClr val="tx1"/>
                        </a:solidFill>
                        <a:latin typeface="+mj-lt"/>
                        <a:ea typeface="+mn-ea"/>
                        <a:cs typeface="+mn-cs"/>
                      </a:endParaRPr>
                    </a:p>
                  </a:txBody>
                  <a:tcPr marL="91426" marR="91426" marT="45719" marB="45719" anchor="ctr">
                    <a:lnB>
                      <a:noFill/>
                    </a:lnB>
                    <a:solidFill>
                      <a:schemeClr val="accent3">
                        <a:lumMod val="20000"/>
                        <a:lumOff val="80000"/>
                      </a:schemeClr>
                    </a:solidFill>
                  </a:tcPr>
                </a:tc>
                <a:extLst>
                  <a:ext uri="{0D108BD9-81ED-4DB2-BD59-A6C34878D82A}">
                    <a16:rowId xmlns:a16="http://schemas.microsoft.com/office/drawing/2014/main" val="81988169"/>
                  </a:ext>
                </a:extLst>
              </a:tr>
              <a:tr h="45169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+1.700.000 zł</a:t>
                      </a: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Dz. Wola</a:t>
                      </a:r>
                      <a:r>
                        <a:rPr lang="pl-PL" sz="1400" b="0" kern="1200" dirty="0" smtClean="0">
                          <a:solidFill>
                            <a:schemeClr val="tx1"/>
                          </a:solidFill>
                          <a:effectLst/>
                          <a:latin typeface="+mn-lt"/>
                          <a:ea typeface="+mn-ea"/>
                          <a:cs typeface="+mn-cs"/>
                        </a:rPr>
                        <a:t>, z przeznaczeniem na remonty w szkołach podstawowych.</a:t>
                      </a:r>
                      <a:endParaRPr lang="pl-PL" sz="1400" b="0"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90339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+1.124.579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Kontynuacja w 2023 r. realizacji zadań wyłonionych w ramach budżetu obywatelskiego </a:t>
                      </a:r>
                      <a:r>
                        <a:rPr lang="pl-PL" sz="1400" kern="1200" dirty="0" smtClean="0">
                          <a:solidFill>
                            <a:schemeClr val="tx1"/>
                          </a:solidFill>
                          <a:effectLst/>
                          <a:latin typeface="+mn-lt"/>
                          <a:ea typeface="+mn-ea"/>
                          <a:cs typeface="+mn-cs"/>
                        </a:rPr>
                        <a:t>w związku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ze zmianą harmonogramu realizacji zadań (przywrócenie środków z 2022 r.) w dzielnicach: Ochota (1.061.909 zł) i Wawer (62.670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21330903"/>
                  </a:ext>
                </a:extLst>
              </a:tr>
              <a:tr h="71518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+1.051.667 zł</a:t>
                      </a:r>
                      <a:br>
                        <a:rPr lang="pl-PL" sz="1800" b="1" kern="1200" dirty="0" smtClean="0">
                          <a:solidFill>
                            <a:srgbClr val="385723"/>
                          </a:solidFill>
                          <a:latin typeface="+mj-lt"/>
                          <a:ea typeface="+mn-ea"/>
                          <a:cs typeface="+mn-cs"/>
                        </a:rPr>
                      </a:br>
                      <a:r>
                        <a:rPr lang="pl-PL" sz="1400" b="1" kern="1200" dirty="0" smtClean="0">
                          <a:solidFill>
                            <a:srgbClr val="385723"/>
                          </a:solidFill>
                          <a:latin typeface="+mj-lt"/>
                          <a:ea typeface="+mn-ea"/>
                          <a:cs typeface="+mn-cs"/>
                        </a:rPr>
                        <a:t>(per saldo)</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Dz. Wawer</a:t>
                      </a:r>
                      <a:r>
                        <a:rPr lang="pl-PL" sz="1400" b="0" kern="1200" dirty="0" smtClean="0">
                          <a:solidFill>
                            <a:schemeClr val="tx1"/>
                          </a:solidFill>
                          <a:effectLst/>
                          <a:latin typeface="+mn-lt"/>
                          <a:ea typeface="+mn-ea"/>
                          <a:cs typeface="+mn-cs"/>
                        </a:rPr>
                        <a:t>, w tym z przeznaczeniem na: oczyszczanie miasta (662.600 zł), utrzymanie mieszkaniowego zasobu komunalnego (174.000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578546598"/>
                  </a:ext>
                </a:extLst>
              </a:tr>
              <a:tr h="71518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+920.416 zł</a:t>
                      </a:r>
                      <a:br>
                        <a:rPr lang="pl-PL" sz="1800" b="1" kern="1200" dirty="0" smtClean="0">
                          <a:solidFill>
                            <a:srgbClr val="385723"/>
                          </a:solidFill>
                          <a:latin typeface="+mj-lt"/>
                          <a:ea typeface="+mn-ea"/>
                          <a:cs typeface="+mn-cs"/>
                        </a:rPr>
                      </a:br>
                      <a:r>
                        <a:rPr lang="pl-PL" sz="1400" b="1" kern="1200" dirty="0" smtClean="0">
                          <a:solidFill>
                            <a:srgbClr val="385723"/>
                          </a:solidFill>
                          <a:latin typeface="+mj-lt"/>
                          <a:ea typeface="+mn-ea"/>
                          <a:cs typeface="+mn-cs"/>
                        </a:rPr>
                        <a:t>(per saldo)</a:t>
                      </a:r>
                      <a:endParaRPr lang="pl-PL" sz="1800" b="1" kern="1200" dirty="0" smtClean="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Pozostałe zmiany</a:t>
                      </a:r>
                      <a:r>
                        <a:rPr lang="pl-PL" sz="1400" b="0" kern="1200" dirty="0" smtClean="0">
                          <a:solidFill>
                            <a:schemeClr val="tx1"/>
                          </a:solidFill>
                          <a:effectLst/>
                          <a:latin typeface="+mn-lt"/>
                          <a:ea typeface="+mn-ea"/>
                          <a:cs typeface="+mn-cs"/>
                        </a:rPr>
                        <a:t>, dotyczą dzielnic: Ochota (+670.416 zł), Praga-Północ (+250.000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1332207"/>
                  </a:ext>
                </a:extLst>
              </a:tr>
              <a:tr h="71518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-2.155.750 zł</a:t>
                      </a:r>
                      <a:br>
                        <a:rPr lang="pl-PL" sz="1800" b="1" kern="1200" dirty="0" smtClean="0">
                          <a:solidFill>
                            <a:srgbClr val="C00000"/>
                          </a:solidFill>
                          <a:latin typeface="+mj-lt"/>
                          <a:ea typeface="+mn-ea"/>
                          <a:cs typeface="+mn-cs"/>
                        </a:rPr>
                      </a:br>
                      <a:r>
                        <a:rPr lang="pl-PL" sz="1400" b="1" kern="1200" dirty="0" smtClean="0">
                          <a:solidFill>
                            <a:srgbClr val="C00000"/>
                          </a:solidFill>
                          <a:latin typeface="+mj-lt"/>
                          <a:ea typeface="+mn-ea"/>
                          <a:cs typeface="+mn-cs"/>
                        </a:rPr>
                        <a:t>(per saldo)</a:t>
                      </a: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Przeniesienie pomiędzy planem wydatków bieżących a planem wydatków majątkowych </a:t>
                      </a:r>
                      <a:br>
                        <a:rPr lang="pl-PL" sz="1400" b="1"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m.in. na wniosek dzielnic: Mokotów (-1.250.000 zł), Bemowo (-580.000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89824346"/>
                  </a:ext>
                </a:extLst>
              </a:tr>
            </a:tbl>
          </a:graphicData>
        </a:graphic>
      </p:graphicFrame>
    </p:spTree>
    <p:extLst>
      <p:ext uri="{BB962C8B-B14F-4D97-AF65-F5344CB8AC3E}">
        <p14:creationId xmlns:p14="http://schemas.microsoft.com/office/powerpoint/2010/main" val="4167147543"/>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66700" y="251655"/>
            <a:ext cx="10525125" cy="486930"/>
          </a:xfrm>
          <a:prstGeom prst="rect">
            <a:avLst/>
          </a:prstGeom>
        </p:spPr>
        <p:txBody>
          <a:bodyPr>
            <a:normAutofit/>
          </a:bodyPr>
          <a:lstStyle/>
          <a:p>
            <a:r>
              <a:rPr lang="pl-PL" dirty="0" smtClean="0"/>
              <a:t>Wykonanie budżetu 2022 r. w porównaniu do 2021 r.</a:t>
            </a:r>
            <a:endParaRPr lang="pl-PL" dirty="0"/>
          </a:p>
        </p:txBody>
      </p:sp>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6</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graphicFrame>
        <p:nvGraphicFramePr>
          <p:cNvPr id="5" name="Tabela 4"/>
          <p:cNvGraphicFramePr>
            <a:graphicFrameLocks noGrp="1"/>
          </p:cNvGraphicFramePr>
          <p:nvPr>
            <p:extLst/>
          </p:nvPr>
        </p:nvGraphicFramePr>
        <p:xfrm>
          <a:off x="400050" y="1022351"/>
          <a:ext cx="6412230" cy="4529109"/>
        </p:xfrm>
        <a:graphic>
          <a:graphicData uri="http://schemas.openxmlformats.org/drawingml/2006/table">
            <a:tbl>
              <a:tblPr firstRow="1" bandRow="1">
                <a:tableStyleId>{9D7B26C5-4107-4FEC-AEDC-1716B250A1EF}</a:tableStyleId>
              </a:tblPr>
              <a:tblGrid>
                <a:gridCol w="2038350">
                  <a:extLst>
                    <a:ext uri="{9D8B030D-6E8A-4147-A177-3AD203B41FA5}">
                      <a16:colId xmlns:a16="http://schemas.microsoft.com/office/drawing/2014/main" val="2847789616"/>
                    </a:ext>
                  </a:extLst>
                </a:gridCol>
                <a:gridCol w="1093470">
                  <a:extLst>
                    <a:ext uri="{9D8B030D-6E8A-4147-A177-3AD203B41FA5}">
                      <a16:colId xmlns:a16="http://schemas.microsoft.com/office/drawing/2014/main" val="1367803127"/>
                    </a:ext>
                  </a:extLst>
                </a:gridCol>
                <a:gridCol w="1093470">
                  <a:extLst>
                    <a:ext uri="{9D8B030D-6E8A-4147-A177-3AD203B41FA5}">
                      <a16:colId xmlns:a16="http://schemas.microsoft.com/office/drawing/2014/main" val="1513841306"/>
                    </a:ext>
                  </a:extLst>
                </a:gridCol>
                <a:gridCol w="1093470">
                  <a:extLst>
                    <a:ext uri="{9D8B030D-6E8A-4147-A177-3AD203B41FA5}">
                      <a16:colId xmlns:a16="http://schemas.microsoft.com/office/drawing/2014/main" val="3180149488"/>
                    </a:ext>
                  </a:extLst>
                </a:gridCol>
                <a:gridCol w="1093470">
                  <a:extLst>
                    <a:ext uri="{9D8B030D-6E8A-4147-A177-3AD203B41FA5}">
                      <a16:colId xmlns:a16="http://schemas.microsoft.com/office/drawing/2014/main" val="3771932692"/>
                    </a:ext>
                  </a:extLst>
                </a:gridCol>
              </a:tblGrid>
              <a:tr h="748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dirty="0" smtClean="0"/>
                        <a:t>w mln zł</a:t>
                      </a:r>
                    </a:p>
                  </a:txBody>
                  <a:tcPr anchor="ctr">
                    <a:lnT w="12700" cap="flat" cmpd="sng" algn="ctr">
                      <a:solidFill>
                        <a:schemeClr val="tx1"/>
                      </a:solidFill>
                      <a:prstDash val="solid"/>
                      <a:round/>
                      <a:headEnd type="none" w="med" len="med"/>
                      <a:tailEnd type="none" w="med" len="med"/>
                    </a:lnT>
                  </a:tcPr>
                </a:tc>
                <a:tc>
                  <a:txBody>
                    <a:bodyPr/>
                    <a:lstStyle/>
                    <a:p>
                      <a:pPr algn="ctr"/>
                      <a:r>
                        <a:rPr lang="pl-PL" sz="1200" b="1" kern="1200" dirty="0" smtClean="0">
                          <a:solidFill>
                            <a:schemeClr val="tx1"/>
                          </a:solidFill>
                          <a:latin typeface="+mn-lt"/>
                          <a:ea typeface="+mn-ea"/>
                          <a:cs typeface="+mn-cs"/>
                        </a:rPr>
                        <a:t>2021 rok</a:t>
                      </a:r>
                    </a:p>
                    <a:p>
                      <a:pPr algn="ctr"/>
                      <a:r>
                        <a:rPr lang="pl-PL" sz="1200" b="1" kern="1200" dirty="0" smtClean="0">
                          <a:solidFill>
                            <a:schemeClr val="tx1"/>
                          </a:solidFill>
                          <a:latin typeface="+mn-lt"/>
                          <a:ea typeface="+mn-ea"/>
                          <a:cs typeface="+mn-cs"/>
                        </a:rPr>
                        <a:t>wykonanie</a:t>
                      </a:r>
                      <a:endParaRPr lang="pl-PL" sz="12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tcPr>
                </a:tc>
                <a:tc>
                  <a:txBody>
                    <a:bodyPr/>
                    <a:lstStyle/>
                    <a:p>
                      <a:pPr algn="ctr"/>
                      <a:r>
                        <a:rPr lang="pl-PL" sz="1200" b="1" kern="1200" dirty="0" smtClean="0">
                          <a:solidFill>
                            <a:schemeClr val="tx1"/>
                          </a:solidFill>
                          <a:latin typeface="+mn-lt"/>
                          <a:ea typeface="+mn-ea"/>
                          <a:cs typeface="+mn-cs"/>
                        </a:rPr>
                        <a:t>2022 rok</a:t>
                      </a:r>
                    </a:p>
                    <a:p>
                      <a:pPr algn="ctr"/>
                      <a:r>
                        <a:rPr lang="pl-PL" sz="1200" b="1" kern="1200" dirty="0" smtClean="0">
                          <a:solidFill>
                            <a:schemeClr val="tx1"/>
                          </a:solidFill>
                          <a:latin typeface="+mn-lt"/>
                          <a:ea typeface="+mn-ea"/>
                          <a:cs typeface="+mn-cs"/>
                        </a:rPr>
                        <a:t>wykonanie</a:t>
                      </a:r>
                      <a:endParaRPr lang="pl-PL" sz="12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lang="pl-PL" sz="1200" b="1" kern="1200" dirty="0" smtClean="0">
                          <a:solidFill>
                            <a:schemeClr val="tx1"/>
                          </a:solidFill>
                          <a:latin typeface="+mn-lt"/>
                          <a:ea typeface="+mn-ea"/>
                          <a:cs typeface="+mn-cs"/>
                        </a:rPr>
                        <a:t>Zmiana kwotowa</a:t>
                      </a:r>
                      <a:br>
                        <a:rPr lang="pl-PL" sz="1200" b="1" kern="1200" dirty="0" smtClean="0">
                          <a:solidFill>
                            <a:schemeClr val="tx1"/>
                          </a:solidFill>
                          <a:latin typeface="+mn-lt"/>
                          <a:ea typeface="+mn-ea"/>
                          <a:cs typeface="+mn-cs"/>
                        </a:rPr>
                      </a:br>
                      <a:r>
                        <a:rPr lang="pl-PL" sz="1200" b="1" kern="1200" dirty="0" smtClean="0">
                          <a:solidFill>
                            <a:schemeClr val="tx1"/>
                          </a:solidFill>
                          <a:latin typeface="+mn-lt"/>
                          <a:ea typeface="+mn-ea"/>
                          <a:cs typeface="+mn-cs"/>
                        </a:rPr>
                        <a:t>r/r</a:t>
                      </a:r>
                      <a:endParaRPr lang="pl-PL" sz="12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tcPr>
                </a:tc>
                <a:tc>
                  <a:txBody>
                    <a:bodyPr/>
                    <a:lstStyle/>
                    <a:p>
                      <a:pPr algn="ctr"/>
                      <a:r>
                        <a:rPr lang="pl-PL" sz="1200" b="1" kern="1200" dirty="0" smtClean="0">
                          <a:solidFill>
                            <a:schemeClr val="tx1"/>
                          </a:solidFill>
                          <a:latin typeface="+mn-lt"/>
                          <a:ea typeface="+mn-ea"/>
                          <a:cs typeface="+mn-cs"/>
                        </a:rPr>
                        <a:t>Dynamika r/r</a:t>
                      </a:r>
                      <a:endParaRPr lang="pl-PL" sz="12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30515960"/>
                  </a:ext>
                </a:extLst>
              </a:tr>
              <a:tr h="540154">
                <a:tc>
                  <a:txBody>
                    <a:bodyPr/>
                    <a:lstStyle/>
                    <a:p>
                      <a:r>
                        <a:rPr lang="pl-PL" sz="1400" b="0" dirty="0" smtClean="0"/>
                        <a:t>Dochody ogółem</a:t>
                      </a:r>
                      <a:endParaRPr lang="pl-PL" sz="1400" b="0" dirty="0"/>
                    </a:p>
                  </a:txBody>
                  <a:tcPr anchor="ctr">
                    <a:noFill/>
                  </a:tcPr>
                </a:tc>
                <a:tc>
                  <a:txBody>
                    <a:bodyPr/>
                    <a:lstStyle/>
                    <a:p>
                      <a:pPr algn="r"/>
                      <a:r>
                        <a:rPr lang="pl-PL" sz="1600" b="1" kern="1200" dirty="0" smtClean="0">
                          <a:solidFill>
                            <a:schemeClr val="tx1"/>
                          </a:solidFill>
                          <a:latin typeface="+mn-lt"/>
                          <a:ea typeface="+mn-ea"/>
                          <a:cs typeface="+mn-cs"/>
                        </a:rPr>
                        <a:t>21 595</a:t>
                      </a:r>
                      <a:endParaRPr lang="pl-PL" sz="1600" b="1" kern="1200" dirty="0">
                        <a:solidFill>
                          <a:schemeClr val="tx1"/>
                        </a:solidFill>
                        <a:latin typeface="+mn-lt"/>
                        <a:ea typeface="+mn-ea"/>
                        <a:cs typeface="+mn-cs"/>
                      </a:endParaRPr>
                    </a:p>
                  </a:txBody>
                  <a:tcPr anchor="ctr">
                    <a:noFill/>
                  </a:tcPr>
                </a:tc>
                <a:tc>
                  <a:txBody>
                    <a:bodyPr/>
                    <a:lstStyle/>
                    <a:p>
                      <a:pPr algn="r"/>
                      <a:r>
                        <a:rPr lang="pl-PL" sz="1600" b="1" kern="1200" dirty="0" smtClean="0">
                          <a:solidFill>
                            <a:schemeClr val="tx1"/>
                          </a:solidFill>
                          <a:latin typeface="+mn-lt"/>
                          <a:ea typeface="+mn-ea"/>
                          <a:cs typeface="+mn-cs"/>
                        </a:rPr>
                        <a:t>21 653</a:t>
                      </a:r>
                      <a:endParaRPr lang="pl-PL" sz="1600" b="1" kern="1200" dirty="0">
                        <a:solidFill>
                          <a:schemeClr val="tx1"/>
                        </a:solidFill>
                        <a:latin typeface="+mn-lt"/>
                        <a:ea typeface="+mn-ea"/>
                        <a:cs typeface="+mn-cs"/>
                      </a:endParaRPr>
                    </a:p>
                  </a:txBody>
                  <a:tcPr anchor="ctr">
                    <a:solidFill>
                      <a:schemeClr val="bg1">
                        <a:lumMod val="85000"/>
                      </a:schemeClr>
                    </a:solidFill>
                  </a:tcPr>
                </a:tc>
                <a:tc>
                  <a:txBody>
                    <a:bodyPr/>
                    <a:lstStyle/>
                    <a:p>
                      <a:pPr algn="r"/>
                      <a:r>
                        <a:rPr lang="pl-PL" sz="1600" b="1" kern="1200" dirty="0" smtClean="0">
                          <a:solidFill>
                            <a:srgbClr val="006600"/>
                          </a:solidFill>
                          <a:latin typeface="+mn-lt"/>
                          <a:ea typeface="+mn-ea"/>
                          <a:cs typeface="+mn-cs"/>
                        </a:rPr>
                        <a:t>+58</a:t>
                      </a:r>
                      <a:endParaRPr lang="pl-PL" sz="1600" b="1" kern="1200" dirty="0">
                        <a:solidFill>
                          <a:srgbClr val="006600"/>
                        </a:solidFill>
                        <a:latin typeface="+mn-lt"/>
                        <a:ea typeface="+mn-ea"/>
                        <a:cs typeface="+mn-cs"/>
                      </a:endParaRPr>
                    </a:p>
                  </a:txBody>
                  <a:tcPr anchor="ctr">
                    <a:noFill/>
                  </a:tcPr>
                </a:tc>
                <a:tc>
                  <a:txBody>
                    <a:bodyPr/>
                    <a:lstStyle/>
                    <a:p>
                      <a:pPr algn="r"/>
                      <a:r>
                        <a:rPr lang="pl-PL" sz="1600" b="1" kern="1200" dirty="0" smtClean="0">
                          <a:solidFill>
                            <a:srgbClr val="006600"/>
                          </a:solidFill>
                          <a:latin typeface="+mn-lt"/>
                          <a:ea typeface="+mn-ea"/>
                          <a:cs typeface="+mn-cs"/>
                        </a:rPr>
                        <a:t>100,3%</a:t>
                      </a:r>
                      <a:endParaRPr lang="pl-PL" sz="1600" b="1" kern="1200" dirty="0">
                        <a:solidFill>
                          <a:srgbClr val="006600"/>
                        </a:solidFill>
                        <a:latin typeface="+mn-lt"/>
                        <a:ea typeface="+mn-ea"/>
                        <a:cs typeface="+mn-cs"/>
                      </a:endParaRPr>
                    </a:p>
                  </a:txBody>
                  <a:tcPr anchor="ctr">
                    <a:noFill/>
                  </a:tcPr>
                </a:tc>
                <a:extLst>
                  <a:ext uri="{0D108BD9-81ED-4DB2-BD59-A6C34878D82A}">
                    <a16:rowId xmlns:a16="http://schemas.microsoft.com/office/drawing/2014/main" val="1615169165"/>
                  </a:ext>
                </a:extLst>
              </a:tr>
              <a:tr h="540154">
                <a:tc>
                  <a:txBody>
                    <a:bodyPr/>
                    <a:lstStyle/>
                    <a:p>
                      <a:r>
                        <a:rPr lang="pl-PL" sz="1200" b="0" dirty="0" smtClean="0"/>
                        <a:t>     - dochody bieżące</a:t>
                      </a:r>
                      <a:endParaRPr lang="pl-PL" sz="1200" b="0" dirty="0"/>
                    </a:p>
                  </a:txBody>
                  <a:tcPr anchor="ctr">
                    <a:noFill/>
                  </a:tcPr>
                </a:tc>
                <a:tc>
                  <a:txBody>
                    <a:bodyPr/>
                    <a:lstStyle/>
                    <a:p>
                      <a:pPr algn="r"/>
                      <a:r>
                        <a:rPr lang="pl-PL" sz="1600" b="1" kern="1200" dirty="0" smtClean="0">
                          <a:solidFill>
                            <a:schemeClr val="tx1"/>
                          </a:solidFill>
                          <a:latin typeface="+mn-lt"/>
                          <a:ea typeface="+mn-ea"/>
                          <a:cs typeface="+mn-cs"/>
                        </a:rPr>
                        <a:t>20 583</a:t>
                      </a:r>
                      <a:endParaRPr lang="pl-PL" sz="1600" b="1" kern="1200" dirty="0">
                        <a:solidFill>
                          <a:schemeClr val="tx1"/>
                        </a:solidFill>
                        <a:latin typeface="+mn-lt"/>
                        <a:ea typeface="+mn-ea"/>
                        <a:cs typeface="+mn-cs"/>
                      </a:endParaRPr>
                    </a:p>
                  </a:txBody>
                  <a:tcPr anchor="ctr">
                    <a:noFill/>
                  </a:tcPr>
                </a:tc>
                <a:tc>
                  <a:txBody>
                    <a:bodyPr/>
                    <a:lstStyle/>
                    <a:p>
                      <a:pPr algn="r"/>
                      <a:r>
                        <a:rPr lang="pl-PL" sz="1600" b="1" kern="1200" dirty="0" smtClean="0">
                          <a:solidFill>
                            <a:schemeClr val="tx1"/>
                          </a:solidFill>
                          <a:latin typeface="+mn-lt"/>
                          <a:ea typeface="+mn-ea"/>
                          <a:cs typeface="+mn-cs"/>
                        </a:rPr>
                        <a:t>20 685</a:t>
                      </a:r>
                      <a:endParaRPr lang="pl-PL" sz="1600" b="1" kern="1200" dirty="0">
                        <a:solidFill>
                          <a:schemeClr val="tx1"/>
                        </a:solidFill>
                        <a:latin typeface="+mn-lt"/>
                        <a:ea typeface="+mn-ea"/>
                        <a:cs typeface="+mn-cs"/>
                      </a:endParaRPr>
                    </a:p>
                  </a:txBody>
                  <a:tcPr anchor="ctr">
                    <a:solidFill>
                      <a:schemeClr val="bg1">
                        <a:lumMod val="85000"/>
                      </a:schemeClr>
                    </a:solidFill>
                  </a:tcPr>
                </a:tc>
                <a:tc>
                  <a:txBody>
                    <a:bodyPr/>
                    <a:lstStyle/>
                    <a:p>
                      <a:pPr algn="r"/>
                      <a:r>
                        <a:rPr lang="pl-PL" sz="1600" b="1" kern="1200" dirty="0" smtClean="0">
                          <a:solidFill>
                            <a:srgbClr val="006600"/>
                          </a:solidFill>
                          <a:latin typeface="+mn-lt"/>
                          <a:ea typeface="+mn-ea"/>
                          <a:cs typeface="+mn-cs"/>
                        </a:rPr>
                        <a:t>+102</a:t>
                      </a:r>
                      <a:endParaRPr lang="pl-PL" sz="1600" b="1" kern="1200" dirty="0">
                        <a:solidFill>
                          <a:srgbClr val="006600"/>
                        </a:solidFill>
                        <a:latin typeface="+mn-lt"/>
                        <a:ea typeface="+mn-ea"/>
                        <a:cs typeface="+mn-cs"/>
                      </a:endParaRPr>
                    </a:p>
                  </a:txBody>
                  <a:tcPr anchor="ctr">
                    <a:noFill/>
                  </a:tcPr>
                </a:tc>
                <a:tc>
                  <a:txBody>
                    <a:bodyPr/>
                    <a:lstStyle/>
                    <a:p>
                      <a:pPr algn="r"/>
                      <a:r>
                        <a:rPr lang="pl-PL" sz="1600" b="1" kern="1200" dirty="0" smtClean="0">
                          <a:solidFill>
                            <a:srgbClr val="006600"/>
                          </a:solidFill>
                          <a:latin typeface="+mn-lt"/>
                          <a:ea typeface="+mn-ea"/>
                          <a:cs typeface="+mn-cs"/>
                        </a:rPr>
                        <a:t>100,5%</a:t>
                      </a:r>
                      <a:endParaRPr lang="pl-PL" sz="1600" b="1" kern="1200" dirty="0">
                        <a:solidFill>
                          <a:srgbClr val="006600"/>
                        </a:solidFill>
                        <a:latin typeface="+mn-lt"/>
                        <a:ea typeface="+mn-ea"/>
                        <a:cs typeface="+mn-cs"/>
                      </a:endParaRPr>
                    </a:p>
                  </a:txBody>
                  <a:tcPr anchor="ctr">
                    <a:noFill/>
                  </a:tcPr>
                </a:tc>
                <a:extLst>
                  <a:ext uri="{0D108BD9-81ED-4DB2-BD59-A6C34878D82A}">
                    <a16:rowId xmlns:a16="http://schemas.microsoft.com/office/drawing/2014/main" val="3047691063"/>
                  </a:ext>
                </a:extLst>
              </a:tr>
              <a:tr h="5401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0" dirty="0" smtClean="0"/>
                        <a:t>     - dochody majątkowe</a:t>
                      </a:r>
                    </a:p>
                  </a:txBody>
                  <a:tcPr anchor="ctr">
                    <a:lnB w="12700" cap="flat" cmpd="sng" algn="ctr">
                      <a:solidFill>
                        <a:schemeClr val="tx1"/>
                      </a:solid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1 012</a:t>
                      </a:r>
                      <a:endParaRPr lang="pl-PL" sz="1600" b="1" kern="1200" dirty="0">
                        <a:solidFill>
                          <a:schemeClr val="tx1"/>
                        </a:solidFill>
                        <a:latin typeface="+mn-lt"/>
                        <a:ea typeface="+mn-ea"/>
                        <a:cs typeface="+mn-cs"/>
                      </a:endParaRPr>
                    </a:p>
                  </a:txBody>
                  <a:tcPr anchor="ctr">
                    <a:lnB w="12700" cap="flat" cmpd="sng" algn="ctr">
                      <a:solidFill>
                        <a:schemeClr val="tx1"/>
                      </a:solid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968</a:t>
                      </a:r>
                      <a:endParaRPr lang="pl-PL" sz="1600" b="1" kern="1200" dirty="0">
                        <a:solidFill>
                          <a:schemeClr val="tx1"/>
                        </a:solidFill>
                        <a:latin typeface="+mn-lt"/>
                        <a:ea typeface="+mn-ea"/>
                        <a:cs typeface="+mn-cs"/>
                      </a:endParaRPr>
                    </a:p>
                  </a:txBody>
                  <a:tcPr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r" defTabSz="914400" rtl="0" eaLnBrk="1" latinLnBrk="0" hangingPunct="1"/>
                      <a:r>
                        <a:rPr lang="pl-PL" sz="1600" b="1" kern="1200" dirty="0" smtClean="0">
                          <a:solidFill>
                            <a:srgbClr val="C00000"/>
                          </a:solidFill>
                          <a:latin typeface="+mn-lt"/>
                          <a:ea typeface="+mn-ea"/>
                          <a:cs typeface="+mn-cs"/>
                        </a:rPr>
                        <a:t>-44</a:t>
                      </a:r>
                      <a:endParaRPr lang="pl-PL" sz="1600" b="1" kern="1200" dirty="0">
                        <a:solidFill>
                          <a:srgbClr val="C00000"/>
                        </a:solidFill>
                        <a:latin typeface="+mn-lt"/>
                        <a:ea typeface="+mn-ea"/>
                        <a:cs typeface="+mn-cs"/>
                      </a:endParaRPr>
                    </a:p>
                  </a:txBody>
                  <a:tcPr anchor="ctr">
                    <a:lnB w="12700" cap="flat" cmpd="sng" algn="ctr">
                      <a:solidFill>
                        <a:schemeClr val="tx1"/>
                      </a:solidFill>
                      <a:prstDash val="solid"/>
                      <a:round/>
                      <a:headEnd type="none" w="med" len="med"/>
                      <a:tailEnd type="none" w="med" len="med"/>
                    </a:lnB>
                    <a:noFill/>
                  </a:tcPr>
                </a:tc>
                <a:tc>
                  <a:txBody>
                    <a:bodyPr/>
                    <a:lstStyle/>
                    <a:p>
                      <a:pPr marL="0" algn="r" defTabSz="914400" rtl="0" eaLnBrk="1" latinLnBrk="0" hangingPunct="1"/>
                      <a:r>
                        <a:rPr lang="pl-PL" sz="1600" b="1" kern="1200" dirty="0" smtClean="0">
                          <a:solidFill>
                            <a:srgbClr val="C00000"/>
                          </a:solidFill>
                          <a:latin typeface="+mn-lt"/>
                          <a:ea typeface="+mn-ea"/>
                          <a:cs typeface="+mn-cs"/>
                        </a:rPr>
                        <a:t>95,7%</a:t>
                      </a:r>
                      <a:endParaRPr lang="pl-PL" sz="1600" b="1" kern="1200" dirty="0">
                        <a:solidFill>
                          <a:srgbClr val="C00000"/>
                        </a:solidFill>
                        <a:latin typeface="+mn-lt"/>
                        <a:ea typeface="+mn-ea"/>
                        <a:cs typeface="+mn-cs"/>
                      </a:endParaRPr>
                    </a:p>
                  </a:txBody>
                  <a:tcPr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4673101"/>
                  </a:ext>
                </a:extLst>
              </a:tr>
              <a:tr h="540154">
                <a:tc>
                  <a:txBody>
                    <a:bodyPr/>
                    <a:lstStyle/>
                    <a:p>
                      <a:r>
                        <a:rPr lang="pl-PL" sz="1400" b="0" dirty="0" smtClean="0"/>
                        <a:t>Wydatki ogółem</a:t>
                      </a:r>
                      <a:endParaRPr lang="pl-PL" sz="1400" b="0" dirty="0"/>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20 285</a:t>
                      </a:r>
                      <a:endParaRPr lang="pl-PL" sz="16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21 157</a:t>
                      </a:r>
                      <a:endParaRPr lang="pl-PL" sz="16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r" defTabSz="914400" rtl="0" eaLnBrk="1" latinLnBrk="0" hangingPunct="1"/>
                      <a:r>
                        <a:rPr lang="pl-PL" sz="1600" b="1" kern="1200" dirty="0" smtClean="0">
                          <a:solidFill>
                            <a:srgbClr val="006600"/>
                          </a:solidFill>
                          <a:latin typeface="+mn-lt"/>
                          <a:ea typeface="+mn-ea"/>
                          <a:cs typeface="+mn-cs"/>
                        </a:rPr>
                        <a:t>+872</a:t>
                      </a:r>
                      <a:endParaRPr lang="pl-PL" sz="1600" b="1" kern="1200" dirty="0">
                        <a:solidFill>
                          <a:srgbClr val="006600"/>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r" defTabSz="914400" rtl="0" eaLnBrk="1" latinLnBrk="0" hangingPunct="1"/>
                      <a:r>
                        <a:rPr lang="pl-PL" sz="1600" b="1" kern="1200" dirty="0" smtClean="0">
                          <a:solidFill>
                            <a:srgbClr val="006600"/>
                          </a:solidFill>
                          <a:latin typeface="+mn-lt"/>
                          <a:ea typeface="+mn-ea"/>
                          <a:cs typeface="+mn-cs"/>
                        </a:rPr>
                        <a:t>104,3%</a:t>
                      </a:r>
                      <a:endParaRPr lang="pl-PL" sz="1600" b="1" kern="1200" dirty="0">
                        <a:solidFill>
                          <a:srgbClr val="006600"/>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305178717"/>
                  </a:ext>
                </a:extLst>
              </a:tr>
              <a:tr h="540154">
                <a:tc>
                  <a:txBody>
                    <a:bodyPr/>
                    <a:lstStyle/>
                    <a:p>
                      <a:r>
                        <a:rPr lang="pl-PL" sz="1200" b="0" kern="1200" dirty="0" smtClean="0">
                          <a:solidFill>
                            <a:schemeClr val="tx1"/>
                          </a:solidFill>
                          <a:latin typeface="+mn-lt"/>
                          <a:ea typeface="+mn-ea"/>
                          <a:cs typeface="+mn-cs"/>
                        </a:rPr>
                        <a:t>     - wydatki bieżące</a:t>
                      </a:r>
                      <a:endParaRPr lang="pl-PL" sz="1200" b="0" kern="1200" dirty="0">
                        <a:solidFill>
                          <a:schemeClr val="tx1"/>
                        </a:solidFill>
                        <a:latin typeface="+mn-lt"/>
                        <a:ea typeface="+mn-ea"/>
                        <a:cs typeface="+mn-cs"/>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18 298</a:t>
                      </a:r>
                      <a:endParaRPr lang="pl-PL" sz="1600" b="1" kern="1200" dirty="0">
                        <a:solidFill>
                          <a:schemeClr val="tx1"/>
                        </a:solidFill>
                        <a:latin typeface="+mn-lt"/>
                        <a:ea typeface="+mn-ea"/>
                        <a:cs typeface="+mn-cs"/>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18 874</a:t>
                      </a:r>
                      <a:endParaRPr lang="pl-PL" sz="1600" b="1" kern="1200" dirty="0">
                        <a:solidFill>
                          <a:schemeClr val="tx1"/>
                        </a:solidFill>
                        <a:latin typeface="+mn-lt"/>
                        <a:ea typeface="+mn-ea"/>
                        <a:cs typeface="+mn-cs"/>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r" defTabSz="914400" rtl="0" eaLnBrk="1" latinLnBrk="0" hangingPunct="1"/>
                      <a:r>
                        <a:rPr lang="pl-PL" sz="1600" b="1" kern="1200" dirty="0" smtClean="0">
                          <a:solidFill>
                            <a:srgbClr val="006600"/>
                          </a:solidFill>
                          <a:latin typeface="+mn-lt"/>
                          <a:ea typeface="+mn-ea"/>
                          <a:cs typeface="+mn-cs"/>
                        </a:rPr>
                        <a:t>+576</a:t>
                      </a:r>
                      <a:endParaRPr lang="pl-PL" sz="1600" b="1" kern="1200" dirty="0">
                        <a:solidFill>
                          <a:srgbClr val="006600"/>
                        </a:solidFill>
                        <a:latin typeface="+mn-lt"/>
                        <a:ea typeface="+mn-ea"/>
                        <a:cs typeface="+mn-cs"/>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r" defTabSz="914400" rtl="0" eaLnBrk="1" latinLnBrk="0" hangingPunct="1"/>
                      <a:r>
                        <a:rPr lang="pl-PL" sz="1600" b="1" kern="1200" dirty="0" smtClean="0">
                          <a:solidFill>
                            <a:srgbClr val="006600"/>
                          </a:solidFill>
                          <a:latin typeface="+mn-lt"/>
                          <a:ea typeface="+mn-ea"/>
                          <a:cs typeface="+mn-cs"/>
                        </a:rPr>
                        <a:t>103,1%</a:t>
                      </a:r>
                      <a:endParaRPr lang="pl-PL" sz="1600" b="1" kern="1200" dirty="0">
                        <a:solidFill>
                          <a:srgbClr val="006600"/>
                        </a:solidFill>
                        <a:latin typeface="+mn-lt"/>
                        <a:ea typeface="+mn-ea"/>
                        <a:cs typeface="+mn-cs"/>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824433485"/>
                  </a:ext>
                </a:extLst>
              </a:tr>
              <a:tr h="5401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0" kern="1200" dirty="0" smtClean="0">
                          <a:solidFill>
                            <a:schemeClr val="tx1"/>
                          </a:solidFill>
                          <a:latin typeface="+mn-lt"/>
                          <a:ea typeface="+mn-ea"/>
                          <a:cs typeface="+mn-cs"/>
                        </a:rPr>
                        <a:t>     - wydatki majątkowe</a:t>
                      </a: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1 987</a:t>
                      </a:r>
                      <a:endParaRPr lang="pl-PL" sz="1600" b="1" kern="1200" dirty="0">
                        <a:solidFill>
                          <a:schemeClr val="tx1"/>
                        </a:solidFill>
                        <a:latin typeface="+mn-lt"/>
                        <a:ea typeface="+mn-ea"/>
                        <a:cs typeface="+mn-cs"/>
                      </a:endParaRP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pl-PL" sz="1600" b="1" kern="1200" dirty="0" smtClean="0">
                          <a:solidFill>
                            <a:schemeClr val="tx1"/>
                          </a:solidFill>
                          <a:latin typeface="+mn-lt"/>
                          <a:ea typeface="+mn-ea"/>
                          <a:cs typeface="+mn-cs"/>
                        </a:rPr>
                        <a:t>2 282</a:t>
                      </a:r>
                      <a:endParaRPr lang="pl-PL" sz="1600" b="1" kern="1200" dirty="0">
                        <a:solidFill>
                          <a:schemeClr val="tx1"/>
                        </a:solidFill>
                        <a:latin typeface="+mn-lt"/>
                        <a:ea typeface="+mn-ea"/>
                        <a:cs typeface="+mn-cs"/>
                      </a:endParaRP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r" defTabSz="914400" rtl="0" eaLnBrk="1" latinLnBrk="0" hangingPunct="1"/>
                      <a:r>
                        <a:rPr lang="pl-PL" sz="1600" b="1" kern="1200" dirty="0" smtClean="0">
                          <a:solidFill>
                            <a:srgbClr val="006600"/>
                          </a:solidFill>
                          <a:latin typeface="+mn-lt"/>
                          <a:ea typeface="+mn-ea"/>
                          <a:cs typeface="+mn-cs"/>
                        </a:rPr>
                        <a:t>+295</a:t>
                      </a:r>
                      <a:endParaRPr lang="pl-PL" sz="1600" b="1" kern="1200" dirty="0">
                        <a:solidFill>
                          <a:srgbClr val="006600"/>
                        </a:solidFill>
                        <a:latin typeface="+mn-lt"/>
                        <a:ea typeface="+mn-ea"/>
                        <a:cs typeface="+mn-cs"/>
                      </a:endParaRP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latinLnBrk="0" hangingPunct="1"/>
                      <a:r>
                        <a:rPr lang="pl-PL" sz="1600" b="1" kern="1200" dirty="0" smtClean="0">
                          <a:solidFill>
                            <a:srgbClr val="006600"/>
                          </a:solidFill>
                          <a:latin typeface="+mn-lt"/>
                          <a:ea typeface="+mn-ea"/>
                          <a:cs typeface="+mn-cs"/>
                        </a:rPr>
                        <a:t>114,8%</a:t>
                      </a:r>
                      <a:endParaRPr lang="pl-PL" sz="1600" b="1" kern="1200" dirty="0">
                        <a:solidFill>
                          <a:srgbClr val="006600"/>
                        </a:solidFill>
                        <a:latin typeface="+mn-lt"/>
                        <a:ea typeface="+mn-ea"/>
                        <a:cs typeface="+mn-cs"/>
                      </a:endParaRP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6359378"/>
                  </a:ext>
                </a:extLst>
              </a:tr>
              <a:tr h="540154">
                <a:tc>
                  <a:txBody>
                    <a:bodyPr/>
                    <a:lstStyle/>
                    <a:p>
                      <a:r>
                        <a:rPr lang="pl-PL" sz="1400" b="0" dirty="0" smtClean="0"/>
                        <a:t>Wynik budżetu</a:t>
                      </a:r>
                      <a:endParaRPr lang="pl-PL" sz="1400" b="0" dirty="0"/>
                    </a:p>
                  </a:txBody>
                  <a:tcPr anchor="ctr">
                    <a:lnT w="12700" cap="flat" cmpd="sng" algn="ctr">
                      <a:solidFill>
                        <a:schemeClr val="tx1"/>
                      </a:solidFill>
                      <a:prstDash val="solid"/>
                      <a:round/>
                      <a:headEnd type="none" w="med" len="med"/>
                      <a:tailEnd type="none" w="med" len="med"/>
                    </a:lnT>
                    <a:noFill/>
                  </a:tcPr>
                </a:tc>
                <a:tc>
                  <a:txBody>
                    <a:bodyPr/>
                    <a:lstStyle/>
                    <a:p>
                      <a:pPr algn="r"/>
                      <a:r>
                        <a:rPr lang="pl-PL" sz="1600" b="1" kern="1200" dirty="0" smtClean="0">
                          <a:solidFill>
                            <a:schemeClr val="tx1"/>
                          </a:solidFill>
                          <a:latin typeface="+mn-lt"/>
                          <a:ea typeface="+mn-ea"/>
                          <a:cs typeface="+mn-cs"/>
                        </a:rPr>
                        <a:t>+1 309</a:t>
                      </a:r>
                      <a:endParaRPr lang="pl-PL" sz="16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noFill/>
                  </a:tcPr>
                </a:tc>
                <a:tc>
                  <a:txBody>
                    <a:bodyPr/>
                    <a:lstStyle/>
                    <a:p>
                      <a:pPr algn="r"/>
                      <a:r>
                        <a:rPr lang="pl-PL" sz="1600" b="1" kern="1200" dirty="0" smtClean="0">
                          <a:solidFill>
                            <a:schemeClr val="tx1"/>
                          </a:solidFill>
                          <a:latin typeface="+mn-lt"/>
                          <a:ea typeface="+mn-ea"/>
                          <a:cs typeface="+mn-cs"/>
                        </a:rPr>
                        <a:t>+496</a:t>
                      </a:r>
                      <a:endParaRPr lang="pl-PL" sz="16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0" algn="r" defTabSz="914400" rtl="0" eaLnBrk="1" latinLnBrk="0" hangingPunct="1"/>
                      <a:r>
                        <a:rPr lang="pl-PL" sz="1600" b="1" kern="1200" dirty="0" smtClean="0">
                          <a:solidFill>
                            <a:srgbClr val="C00000"/>
                          </a:solidFill>
                          <a:latin typeface="+mn-lt"/>
                          <a:ea typeface="+mn-ea"/>
                          <a:cs typeface="+mn-cs"/>
                        </a:rPr>
                        <a:t>-813</a:t>
                      </a:r>
                      <a:endParaRPr lang="pl-PL" sz="1600" b="1" kern="1200" dirty="0">
                        <a:solidFill>
                          <a:srgbClr val="C00000"/>
                        </a:solidFill>
                        <a:latin typeface="+mn-lt"/>
                        <a:ea typeface="+mn-ea"/>
                        <a:cs typeface="+mn-cs"/>
                      </a:endParaRPr>
                    </a:p>
                  </a:txBody>
                  <a:tcPr anchor="ctr">
                    <a:lnT w="12700" cap="flat" cmpd="sng" algn="ctr">
                      <a:solidFill>
                        <a:schemeClr val="tx1"/>
                      </a:solidFill>
                      <a:prstDash val="solid"/>
                      <a:round/>
                      <a:headEnd type="none" w="med" len="med"/>
                      <a:tailEnd type="none" w="med" len="med"/>
                    </a:lnT>
                    <a:noFill/>
                  </a:tcPr>
                </a:tc>
                <a:tc>
                  <a:txBody>
                    <a:bodyPr/>
                    <a:lstStyle/>
                    <a:p>
                      <a:pPr marL="0" algn="r" defTabSz="914400" rtl="0" eaLnBrk="1" latinLnBrk="0" hangingPunct="1"/>
                      <a:r>
                        <a:rPr lang="pl-PL" sz="1600" b="1" kern="1200" dirty="0" smtClean="0">
                          <a:solidFill>
                            <a:srgbClr val="C00000"/>
                          </a:solidFill>
                          <a:latin typeface="+mn-lt"/>
                          <a:ea typeface="+mn-ea"/>
                          <a:cs typeface="+mn-cs"/>
                        </a:rPr>
                        <a:t>37,9%</a:t>
                      </a:r>
                      <a:endParaRPr lang="pl-PL" sz="1600" b="1" kern="1200" dirty="0">
                        <a:solidFill>
                          <a:srgbClr val="C00000"/>
                        </a:solidFill>
                        <a:latin typeface="+mn-lt"/>
                        <a:ea typeface="+mn-ea"/>
                        <a:cs typeface="+mn-cs"/>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89725063"/>
                  </a:ext>
                </a:extLst>
              </a:tr>
            </a:tbl>
          </a:graphicData>
        </a:graphic>
      </p:graphicFrame>
      <p:graphicFrame>
        <p:nvGraphicFramePr>
          <p:cNvPr id="9" name="Symbol zastępczy zawartości 5">
            <a:extLst>
              <a:ext uri="{FF2B5EF4-FFF2-40B4-BE49-F238E27FC236}">
                <a16:creationId xmlns:a16="http://schemas.microsoft.com/office/drawing/2014/main" id="{EE8DABD3-71F4-4010-8FA2-AB385F37D5D0}"/>
              </a:ext>
            </a:extLst>
          </p:cNvPr>
          <p:cNvGraphicFramePr>
            <a:graphicFrameLocks noGrp="1"/>
          </p:cNvGraphicFramePr>
          <p:nvPr>
            <p:ph type="chart" sz="quarter" idx="11"/>
            <p:extLst/>
          </p:nvPr>
        </p:nvGraphicFramePr>
        <p:xfrm>
          <a:off x="7566025" y="1016002"/>
          <a:ext cx="3884613" cy="4673599"/>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Łącznik prosty 3"/>
          <p:cNvCxnSpPr/>
          <p:nvPr/>
        </p:nvCxnSpPr>
        <p:spPr>
          <a:xfrm>
            <a:off x="8077200" y="2139576"/>
            <a:ext cx="3451412" cy="26895"/>
          </a:xfrm>
          <a:prstGeom prst="line">
            <a:avLst/>
          </a:prstGeom>
          <a:ln w="15875">
            <a:prstDash val="sysDash"/>
          </a:ln>
        </p:spPr>
        <p:style>
          <a:lnRef idx="1">
            <a:schemeClr val="accent1"/>
          </a:lnRef>
          <a:fillRef idx="0">
            <a:schemeClr val="accent1"/>
          </a:fillRef>
          <a:effectRef idx="0">
            <a:schemeClr val="accent1"/>
          </a:effectRef>
          <a:fontRef idx="minor">
            <a:schemeClr val="tx1"/>
          </a:fontRef>
        </p:style>
      </p:cxnSp>
      <p:sp>
        <p:nvSpPr>
          <p:cNvPr id="10" name="Tytuł 1"/>
          <p:cNvSpPr txBox="1">
            <a:spLocks/>
          </p:cNvSpPr>
          <p:nvPr/>
        </p:nvSpPr>
        <p:spPr>
          <a:xfrm>
            <a:off x="7969624" y="1847880"/>
            <a:ext cx="1710167" cy="354451"/>
          </a:xfrm>
          <a:prstGeom prst="rect">
            <a:avLst/>
          </a:prstGeom>
        </p:spPr>
        <p:txBody>
          <a:bodyPr anchor="ctr">
            <a:normAutofit fontScale="97500"/>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r>
              <a:rPr lang="pl-PL" sz="1000" dirty="0" smtClean="0"/>
              <a:t>Wskaźnik inflacji </a:t>
            </a:r>
            <a:r>
              <a:rPr lang="pl-PL" sz="1000" b="1" dirty="0" smtClean="0"/>
              <a:t>114,4%</a:t>
            </a:r>
            <a:endParaRPr lang="pl-PL" sz="1000" b="1" dirty="0"/>
          </a:p>
        </p:txBody>
      </p:sp>
    </p:spTree>
    <p:extLst>
      <p:ext uri="{BB962C8B-B14F-4D97-AF65-F5344CB8AC3E}">
        <p14:creationId xmlns:p14="http://schemas.microsoft.com/office/powerpoint/2010/main" val="3682118833"/>
      </p:ext>
    </p:extLst>
  </p:cSld>
  <p:clrMapOvr>
    <a:masterClrMapping/>
  </p:clrMapOvr>
  <p:transition spd="slow">
    <p:cove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60</a:t>
            </a:fld>
            <a:endParaRPr lang="pl-PL" dirty="0"/>
          </a:p>
        </p:txBody>
      </p:sp>
      <p:sp>
        <p:nvSpPr>
          <p:cNvPr id="3" name="Tytuł 2"/>
          <p:cNvSpPr>
            <a:spLocks noGrp="1"/>
          </p:cNvSpPr>
          <p:nvPr>
            <p:ph type="title"/>
          </p:nvPr>
        </p:nvSpPr>
        <p:spPr>
          <a:xfrm>
            <a:off x="346710" y="468684"/>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smtClean="0">
                <a:latin typeface="+mj-lt"/>
              </a:rPr>
              <a:t>rezerw </a:t>
            </a:r>
            <a:r>
              <a:rPr lang="pl-PL" altLang="pl-PL" sz="2400" b="1" dirty="0">
                <a:latin typeface="+mj-lt"/>
              </a:rPr>
              <a:t>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14,7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346710" y="1491474"/>
          <a:ext cx="11520000" cy="2432827"/>
        </p:xfrm>
        <a:graphic>
          <a:graphicData uri="http://schemas.openxmlformats.org/drawingml/2006/table">
            <a:tbl>
              <a:tblPr firstRow="1" bandRow="1">
                <a:tableStyleId>{2D5ABB26-0587-4C30-8999-92F81FD0307C}</a:tableStyleId>
              </a:tblPr>
              <a:tblGrid>
                <a:gridCol w="2270379">
                  <a:extLst>
                    <a:ext uri="{9D8B030D-6E8A-4147-A177-3AD203B41FA5}">
                      <a16:colId xmlns:a16="http://schemas.microsoft.com/office/drawing/2014/main" val="20000"/>
                    </a:ext>
                  </a:extLst>
                </a:gridCol>
                <a:gridCol w="9249621">
                  <a:extLst>
                    <a:ext uri="{9D8B030D-6E8A-4147-A177-3AD203B41FA5}">
                      <a16:colId xmlns:a16="http://schemas.microsoft.com/office/drawing/2014/main" val="20001"/>
                    </a:ext>
                  </a:extLst>
                </a:gridCol>
              </a:tblGrid>
              <a:tr h="672909">
                <a:tc>
                  <a:txBody>
                    <a:bodyPr/>
                    <a:lstStyle/>
                    <a:p>
                      <a:pPr algn="r"/>
                      <a:r>
                        <a:rPr lang="pl-PL" sz="2000" b="1" baseline="0" dirty="0" smtClean="0">
                          <a:solidFill>
                            <a:srgbClr val="C00000"/>
                          </a:solidFill>
                          <a:latin typeface="+mj-lt"/>
                        </a:rPr>
                        <a:t>-14.701.587</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smtClean="0">
                        <a:solidFill>
                          <a:srgbClr val="C00000"/>
                        </a:solidFill>
                        <a:latin typeface="+mj-lt"/>
                      </a:endParaRPr>
                    </a:p>
                  </a:txBody>
                  <a:tcPr marL="91426" marR="91426" marT="45719" marB="45719" anchor="ctr">
                    <a:solidFill>
                      <a:schemeClr val="accent3">
                        <a:lumMod val="20000"/>
                        <a:lumOff val="80000"/>
                      </a:schemeClr>
                    </a:solidFill>
                  </a:tcPr>
                </a:tc>
                <a:tc>
                  <a:txBody>
                    <a:bodyPr/>
                    <a:lstStyle/>
                    <a:p>
                      <a:pPr algn="l"/>
                      <a:r>
                        <a:rPr lang="pl-PL" sz="1600" b="1" kern="1200" baseline="0" dirty="0" smtClean="0">
                          <a:solidFill>
                            <a:schemeClr val="tx1"/>
                          </a:solidFill>
                          <a:latin typeface="+mj-lt"/>
                          <a:ea typeface="+mn-ea"/>
                          <a:cs typeface="+mn-cs"/>
                        </a:rPr>
                        <a:t>Rezerwy bieżące, w tym:</a:t>
                      </a:r>
                      <a:endParaRPr lang="pl-PL" sz="1600" b="1" kern="1200" baseline="0" dirty="0">
                        <a:solidFill>
                          <a:schemeClr val="tx1"/>
                        </a:solidFill>
                        <a:latin typeface="+mj-lt"/>
                        <a:ea typeface="+mn-ea"/>
                        <a:cs typeface="+mn-cs"/>
                      </a:endParaRPr>
                    </a:p>
                  </a:txBody>
                  <a:tcPr marL="91426" marR="91426" marT="45719" marB="45719" anchor="ctr">
                    <a:lnB>
                      <a:noFill/>
                    </a:lnB>
                    <a:solidFill>
                      <a:schemeClr val="accent3">
                        <a:lumMod val="20000"/>
                        <a:lumOff val="80000"/>
                      </a:schemeClr>
                    </a:solidFill>
                  </a:tcPr>
                </a:tc>
                <a:extLst>
                  <a:ext uri="{0D108BD9-81ED-4DB2-BD59-A6C34878D82A}">
                    <a16:rowId xmlns:a16="http://schemas.microsoft.com/office/drawing/2014/main" val="81988169"/>
                  </a:ext>
                </a:extLst>
              </a:tr>
              <a:tr h="879959">
                <a:tc>
                  <a:txBody>
                    <a:bodyPr/>
                    <a:lstStyle/>
                    <a:p>
                      <a:pPr algn="r"/>
                      <a:r>
                        <a:rPr lang="pl-PL" sz="1800" b="1" dirty="0" smtClean="0">
                          <a:solidFill>
                            <a:srgbClr val="C00000"/>
                          </a:solidFill>
                          <a:latin typeface="+mj-lt"/>
                        </a:rPr>
                        <a:t>-13.101.587 </a:t>
                      </a:r>
                      <a:r>
                        <a:rPr lang="pl-PL" sz="1800" b="1" baseline="0" dirty="0" smtClean="0">
                          <a:solidFill>
                            <a:srgbClr val="C00000"/>
                          </a:solidFill>
                          <a:latin typeface="+mj-lt"/>
                        </a:rPr>
                        <a:t>zł</a:t>
                      </a:r>
                      <a:endParaRPr lang="pl-PL" sz="1800" b="1" dirty="0" smtClean="0">
                        <a:solidFill>
                          <a:srgbClr val="C00000"/>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00000"/>
                        </a:lnSpc>
                        <a:spcAft>
                          <a:spcPts val="0"/>
                        </a:spcAft>
                        <a:buFont typeface="Wingdings" panose="05000000000000000000" pitchFamily="2" charset="2"/>
                        <a:buNone/>
                      </a:pPr>
                      <a:r>
                        <a:rPr lang="pl-PL" sz="1400" b="1" kern="1200" dirty="0" smtClean="0">
                          <a:solidFill>
                            <a:schemeClr val="tx1"/>
                          </a:solidFill>
                          <a:effectLst/>
                          <a:latin typeface="+mn-lt"/>
                          <a:ea typeface="+mn-ea"/>
                          <a:cs typeface="+mn-cs"/>
                        </a:rPr>
                        <a:t>Rezerwa celowa</a:t>
                      </a:r>
                      <a:r>
                        <a:rPr lang="pl-PL" sz="1400" kern="1200" dirty="0" smtClean="0">
                          <a:solidFill>
                            <a:schemeClr val="tx1"/>
                          </a:solidFill>
                          <a:effectLst/>
                          <a:latin typeface="+mn-lt"/>
                          <a:ea typeface="+mn-ea"/>
                          <a:cs typeface="+mn-cs"/>
                        </a:rPr>
                        <a:t> na zwiększenie zakresu zadań oraz skutki inflacji w dzielnicach: Bielany (9.390.000 zł)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i Praga-Południe (3.711.587 zł) z przeznaczeniem na realizację zadań przez ww. dzielnice.</a:t>
                      </a:r>
                      <a:endParaRPr lang="pl-PL" sz="1100" b="0" kern="1200" baseline="0" dirty="0" smtClean="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87995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-1.600.000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Rezerwa celowa</a:t>
                      </a:r>
                      <a:r>
                        <a:rPr lang="pl-PL" sz="1400" kern="1200" dirty="0" smtClean="0">
                          <a:solidFill>
                            <a:schemeClr val="tx1"/>
                          </a:solidFill>
                          <a:effectLst/>
                          <a:latin typeface="+mn-lt"/>
                          <a:ea typeface="+mn-ea"/>
                          <a:cs typeface="+mn-cs"/>
                        </a:rPr>
                        <a:t> na wydatki bieżące w zakresie oświaty i wychowania oraz edukacyjnej opieki wychowawczej z przeznaczeniem na wydatki majątkowe.</a:t>
                      </a:r>
                      <a:endParaRPr lang="pl-PL" sz="11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821330903"/>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860519690"/>
      </p:ext>
    </p:extLst>
  </p:cSld>
  <p:clrMapOvr>
    <a:masterClrMapping/>
  </p:clrMapOvr>
  <p:transition spd="slow">
    <p:cove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61</a:t>
            </a:fld>
            <a:endParaRPr lang="pl-PL" dirty="0"/>
          </a:p>
        </p:txBody>
      </p:sp>
      <p:sp>
        <p:nvSpPr>
          <p:cNvPr id="3" name="Tytuł 2"/>
          <p:cNvSpPr>
            <a:spLocks noGrp="1"/>
          </p:cNvSpPr>
          <p:nvPr>
            <p:ph type="title"/>
          </p:nvPr>
        </p:nvSpPr>
        <p:spPr>
          <a:xfrm>
            <a:off x="782637" y="551531"/>
            <a:ext cx="10626726" cy="742304"/>
          </a:xfrm>
        </p:spPr>
        <p:txBody>
          <a:bodyPr/>
          <a:lstStyle/>
          <a:p>
            <a:pPr algn="ctr">
              <a:spcBef>
                <a:spcPts val="800"/>
              </a:spcBef>
              <a:spcAft>
                <a:spcPts val="800"/>
              </a:spcAft>
            </a:pPr>
            <a:r>
              <a:rPr lang="pl-PL" altLang="pl-PL" sz="2400" dirty="0">
                <a:latin typeface="+mj-lt"/>
              </a:rPr>
              <a:t>Zmiany </a:t>
            </a:r>
            <a:r>
              <a:rPr lang="pl-PL" altLang="pl-PL" sz="2400" b="1" dirty="0">
                <a:latin typeface="+mj-lt"/>
              </a:rPr>
              <a:t>wydatków majątkowych</a:t>
            </a:r>
            <a:r>
              <a:rPr lang="pl-PL" altLang="pl-PL" sz="2400" dirty="0">
                <a:latin typeface="+mj-lt"/>
              </a:rPr>
              <a:t> w 2022 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8" name="Tabela 7"/>
          <p:cNvGraphicFramePr>
            <a:graphicFrameLocks noGrp="1"/>
          </p:cNvGraphicFramePr>
          <p:nvPr>
            <p:extLst/>
          </p:nvPr>
        </p:nvGraphicFramePr>
        <p:xfrm>
          <a:off x="1143000" y="1576210"/>
          <a:ext cx="9696450" cy="3737718"/>
        </p:xfrm>
        <a:graphic>
          <a:graphicData uri="http://schemas.openxmlformats.org/drawingml/2006/table">
            <a:tbl>
              <a:tblPr firstRow="1" bandRow="1">
                <a:tableStyleId>{2D5ABB26-0587-4C30-8999-92F81FD0307C}</a:tableStyleId>
              </a:tblPr>
              <a:tblGrid>
                <a:gridCol w="2905125">
                  <a:extLst>
                    <a:ext uri="{9D8B030D-6E8A-4147-A177-3AD203B41FA5}">
                      <a16:colId xmlns:a16="http://schemas.microsoft.com/office/drawing/2014/main" val="20000"/>
                    </a:ext>
                  </a:extLst>
                </a:gridCol>
                <a:gridCol w="2263775">
                  <a:extLst>
                    <a:ext uri="{9D8B030D-6E8A-4147-A177-3AD203B41FA5}">
                      <a16:colId xmlns:a16="http://schemas.microsoft.com/office/drawing/2014/main" val="3554337531"/>
                    </a:ext>
                  </a:extLst>
                </a:gridCol>
                <a:gridCol w="2263775">
                  <a:extLst>
                    <a:ext uri="{9D8B030D-6E8A-4147-A177-3AD203B41FA5}">
                      <a16:colId xmlns:a16="http://schemas.microsoft.com/office/drawing/2014/main" val="2659789580"/>
                    </a:ext>
                  </a:extLst>
                </a:gridCol>
                <a:gridCol w="2263775">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Projekt zmiany</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Autopoprawka</a:t>
                      </a:r>
                      <a:r>
                        <a:rPr lang="pl-PL" sz="1800" b="0" baseline="0" dirty="0" smtClean="0">
                          <a:latin typeface="+mj-lt"/>
                          <a:cs typeface="Calibri" panose="020F0502020204030204" pitchFamily="34" charset="0"/>
                        </a:rPr>
                        <a:t> A</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800" b="0" dirty="0" smtClean="0">
                          <a:latin typeface="+mj-lt"/>
                          <a:cs typeface="Calibri" panose="020F0502020204030204" pitchFamily="34" charset="0"/>
                        </a:rPr>
                        <a:t>Po zmianie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smtClean="0">
                          <a:latin typeface="+mj-lt"/>
                          <a:cs typeface="Calibri" panose="020F0502020204030204" pitchFamily="34" charset="0"/>
                        </a:rPr>
                        <a:t>w mln zł</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a:t>
                      </a:r>
                      <a:r>
                        <a:rPr lang="pl-PL" sz="2000" b="0" dirty="0" smtClean="0">
                          <a:latin typeface="+mj-lt"/>
                          <a:cs typeface="Calibri" panose="020F0502020204030204" pitchFamily="34" charset="0"/>
                        </a:rPr>
                        <a:t>majątkowe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+374,7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+286,9</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4.253</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a:t>
                      </a:r>
                      <a:r>
                        <a:rPr lang="pl-PL" sz="1600" b="0" dirty="0" smtClean="0">
                          <a:latin typeface="+mj-lt"/>
                          <a:cs typeface="Calibri" panose="020F0502020204030204" pitchFamily="34" charset="0"/>
                        </a:rPr>
                        <a:t>z tego:</a:t>
                      </a:r>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a:t>
                      </a:r>
                      <a:r>
                        <a:rPr lang="pl-PL" sz="1800" b="0" dirty="0" err="1" smtClean="0">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+167,0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+182,4</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2.298</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dzielnicowe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+156,1</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+102,1</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1.593</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+51,7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+2,4</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362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Tree>
    <p:extLst>
      <p:ext uri="{BB962C8B-B14F-4D97-AF65-F5344CB8AC3E}">
        <p14:creationId xmlns:p14="http://schemas.microsoft.com/office/powerpoint/2010/main" val="3710840234"/>
      </p:ext>
    </p:extLst>
  </p:cSld>
  <p:clrMapOvr>
    <a:masterClrMapping/>
  </p:clrMapOvr>
  <p:transition spd="slow">
    <p:cove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62</a:t>
            </a:fld>
            <a:endParaRPr lang="pl-PL" dirty="0"/>
          </a:p>
        </p:txBody>
      </p:sp>
      <p:sp>
        <p:nvSpPr>
          <p:cNvPr id="3" name="Tytuł 2"/>
          <p:cNvSpPr>
            <a:spLocks noGrp="1"/>
          </p:cNvSpPr>
          <p:nvPr>
            <p:ph type="title"/>
          </p:nvPr>
        </p:nvSpPr>
        <p:spPr>
          <a:xfrm>
            <a:off x="498475" y="336219"/>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286,9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853782"/>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+182,4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nvPr>
        </p:nvGraphicFramePr>
        <p:xfrm>
          <a:off x="197088" y="1364540"/>
          <a:ext cx="11797824" cy="4538014"/>
        </p:xfrm>
        <a:graphic>
          <a:graphicData uri="http://schemas.openxmlformats.org/drawingml/2006/table">
            <a:tbl>
              <a:tblPr firstRow="1" bandRow="1">
                <a:tableStyleId>{2D5ABB26-0587-4C30-8999-92F81FD0307C}</a:tableStyleId>
              </a:tblPr>
              <a:tblGrid>
                <a:gridCol w="2198977">
                  <a:extLst>
                    <a:ext uri="{9D8B030D-6E8A-4147-A177-3AD203B41FA5}">
                      <a16:colId xmlns:a16="http://schemas.microsoft.com/office/drawing/2014/main" val="20000"/>
                    </a:ext>
                  </a:extLst>
                </a:gridCol>
                <a:gridCol w="9598847">
                  <a:extLst>
                    <a:ext uri="{9D8B030D-6E8A-4147-A177-3AD203B41FA5}">
                      <a16:colId xmlns:a16="http://schemas.microsoft.com/office/drawing/2014/main" val="20001"/>
                    </a:ext>
                  </a:extLst>
                </a:gridCol>
              </a:tblGrid>
              <a:tr h="0">
                <a:tc>
                  <a:txBody>
                    <a:bodyPr/>
                    <a:lstStyle/>
                    <a:p>
                      <a:pPr algn="r"/>
                      <a:r>
                        <a:rPr lang="pl-PL" sz="2000" b="1" baseline="0" dirty="0" smtClean="0">
                          <a:solidFill>
                            <a:srgbClr val="385723"/>
                          </a:solidFill>
                          <a:latin typeface="+mj-lt"/>
                        </a:rPr>
                        <a:t>+182.372.713 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DCF0D2"/>
                    </a:solidFill>
                  </a:tcPr>
                </a:tc>
                <a:tc>
                  <a:txBody>
                    <a:bodyPr/>
                    <a:lstStyle/>
                    <a:p>
                      <a:pPr algn="l"/>
                      <a:r>
                        <a:rPr lang="pl-PL" sz="1600" b="1" kern="1200" baseline="0" dirty="0" smtClean="0">
                          <a:solidFill>
                            <a:schemeClr val="tx1"/>
                          </a:solidFill>
                          <a:latin typeface="+mj-lt"/>
                          <a:ea typeface="+mn-ea"/>
                          <a:cs typeface="+mn-cs"/>
                        </a:rPr>
                        <a:t>Wydatki majątkowe w części </a:t>
                      </a:r>
                      <a:r>
                        <a:rPr lang="pl-PL" sz="1600" b="1" kern="1200" baseline="0" dirty="0" err="1" smtClean="0">
                          <a:solidFill>
                            <a:schemeClr val="tx1"/>
                          </a:solidFill>
                          <a:latin typeface="+mj-lt"/>
                          <a:ea typeface="+mn-ea"/>
                          <a:cs typeface="+mn-cs"/>
                        </a:rPr>
                        <a:t>ogólnomiejskiej</a:t>
                      </a:r>
                      <a:r>
                        <a:rPr lang="pl-PL" sz="1600" b="1" kern="1200" baseline="0" dirty="0" smtClean="0">
                          <a:solidFill>
                            <a:schemeClr val="tx1"/>
                          </a:solidFill>
                          <a:latin typeface="+mj-lt"/>
                          <a:ea typeface="+mn-ea"/>
                          <a:cs typeface="+mn-cs"/>
                        </a:rPr>
                        <a:t>, 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DCF0D2"/>
                    </a:solidFill>
                  </a:tcPr>
                </a:tc>
                <a:extLst>
                  <a:ext uri="{0D108BD9-81ED-4DB2-BD59-A6C34878D82A}">
                    <a16:rowId xmlns:a16="http://schemas.microsoft.com/office/drawing/2014/main" val="10001"/>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rPr>
                        <a:t>Zwiększenia planu wydatków w związku z przeniesieniem do planu wydatków na 2023 r. kwot zaplanowanych w latach następnych:</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84851435"/>
                  </a:ext>
                </a:extLst>
              </a:tr>
              <a:tr h="0">
                <a:tc>
                  <a:txBody>
                    <a:bodyPr/>
                    <a:lstStyle/>
                    <a:p>
                      <a:pPr algn="r"/>
                      <a:r>
                        <a:rPr lang="pl-PL" sz="1800" b="1" kern="1200" dirty="0" smtClean="0">
                          <a:solidFill>
                            <a:srgbClr val="385723"/>
                          </a:solidFill>
                          <a:latin typeface="+mj-lt"/>
                          <a:ea typeface="+mn-ea"/>
                          <a:cs typeface="+mn-cs"/>
                        </a:rPr>
                        <a:t>+160.134.702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400" b="1" kern="1200" dirty="0" err="1" smtClean="0">
                          <a:solidFill>
                            <a:schemeClr val="tx1"/>
                          </a:solidFill>
                          <a:effectLst/>
                          <a:latin typeface="+mn-lt"/>
                          <a:ea typeface="+mn-ea"/>
                          <a:cs typeface="+mn-cs"/>
                        </a:rPr>
                        <a:t>Techniczno</a:t>
                      </a:r>
                      <a:r>
                        <a:rPr lang="pl-PL" sz="1400" b="1" kern="1200" dirty="0" smtClean="0">
                          <a:solidFill>
                            <a:schemeClr val="tx1"/>
                          </a:solidFill>
                          <a:effectLst/>
                          <a:latin typeface="+mn-lt"/>
                          <a:ea typeface="+mn-ea"/>
                          <a:cs typeface="+mn-cs"/>
                        </a:rPr>
                        <a:t> - Postojową "Mory” </a:t>
                      </a:r>
                      <a:r>
                        <a:rPr lang="pl-PL" sz="1400" kern="1200" dirty="0" smtClean="0">
                          <a:solidFill>
                            <a:schemeClr val="tx1"/>
                          </a:solidFill>
                          <a:effectLst/>
                          <a:latin typeface="+mn-lt"/>
                          <a:ea typeface="+mn-ea"/>
                          <a:cs typeface="+mn-cs"/>
                        </a:rPr>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(przeniesienie z 2026 r. oraz przeniesienie z 2027 r. z zadania pn. „Wydatki na zwiększenie wartości inwestycji kontynuowanych”)</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65023431"/>
                  </a:ext>
                </a:extLst>
              </a:tr>
              <a:tr h="0">
                <a:tc>
                  <a:txBody>
                    <a:bodyPr/>
                    <a:lstStyle/>
                    <a:p>
                      <a:pPr algn="r"/>
                      <a:r>
                        <a:rPr lang="pl-PL" sz="1800" b="1" kern="1200" dirty="0" smtClean="0">
                          <a:solidFill>
                            <a:srgbClr val="385723"/>
                          </a:solidFill>
                          <a:latin typeface="+mj-lt"/>
                          <a:ea typeface="+mn-ea"/>
                          <a:cs typeface="+mn-cs"/>
                        </a:rPr>
                        <a:t>+12.866.618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mn-ea"/>
                          <a:cs typeface="+mn-cs"/>
                        </a:rPr>
                        <a:t>Budowa Szpitala Południowego</a:t>
                      </a:r>
                      <a:r>
                        <a:rPr lang="pl-PL" sz="1400" kern="1200" dirty="0" smtClean="0">
                          <a:solidFill>
                            <a:schemeClr val="tx1"/>
                          </a:solidFill>
                          <a:effectLst/>
                          <a:latin typeface="+mn-lt"/>
                          <a:ea typeface="+mn-ea"/>
                          <a:cs typeface="+mn-cs"/>
                        </a:rPr>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(przeniesienie z 2025 r. z „Programu rozwoju infrastruktury miejskiej”)</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91317112"/>
                  </a:ext>
                </a:extLst>
              </a:tr>
              <a:tr h="0">
                <a:tc>
                  <a:txBody>
                    <a:bodyPr/>
                    <a:lstStyle/>
                    <a:p>
                      <a:pPr algn="r"/>
                      <a:r>
                        <a:rPr lang="pl-PL" sz="1800" b="1" kern="1200" dirty="0" smtClean="0">
                          <a:solidFill>
                            <a:srgbClr val="385723"/>
                          </a:solidFill>
                          <a:latin typeface="+mj-lt"/>
                          <a:ea typeface="+mn-ea"/>
                          <a:cs typeface="+mn-cs"/>
                        </a:rPr>
                        <a:t>+6.340.316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mn-ea"/>
                          <a:cs typeface="+mn-cs"/>
                        </a:rPr>
                        <a:t>Przebudowa Placu Trzech Krzyży</a:t>
                      </a:r>
                      <a:endParaRPr lang="pl-PL" sz="1400" b="1"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98810952"/>
                  </a:ext>
                </a:extLst>
              </a:tr>
              <a:tr h="0">
                <a:tc>
                  <a:txBody>
                    <a:bodyPr/>
                    <a:lstStyle/>
                    <a:p>
                      <a:pPr algn="r"/>
                      <a:r>
                        <a:rPr lang="pl-PL" sz="1800" b="1" kern="1200" dirty="0" smtClean="0">
                          <a:solidFill>
                            <a:srgbClr val="385723"/>
                          </a:solidFill>
                          <a:latin typeface="+mj-lt"/>
                          <a:ea typeface="+mn-ea"/>
                          <a:cs typeface="+mn-cs"/>
                        </a:rPr>
                        <a:t>+5.359.736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Przebudowa i budowa oświetlenia ulic wraz z infrastrukturą towarzyszącą</a:t>
                      </a:r>
                      <a:r>
                        <a:rPr lang="pl-PL" sz="1400" kern="1200" dirty="0" smtClean="0">
                          <a:solidFill>
                            <a:schemeClr val="tx1"/>
                          </a:solidFill>
                          <a:effectLst/>
                          <a:latin typeface="+mn-lt"/>
                          <a:ea typeface="+mn-ea"/>
                          <a:cs typeface="+mn-cs"/>
                        </a:rPr>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(przeniesienie z 2024 r. z „Programu budowy i modernizacji dróg”)</a:t>
                      </a: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73490942"/>
                  </a:ext>
                </a:extLst>
              </a:tr>
              <a:tr h="0">
                <a:tc>
                  <a:txBody>
                    <a:bodyPr/>
                    <a:lstStyle/>
                    <a:p>
                      <a:pPr algn="r"/>
                      <a:r>
                        <a:rPr lang="pl-PL" sz="1800" b="1" kern="1200" dirty="0" smtClean="0">
                          <a:solidFill>
                            <a:srgbClr val="385723"/>
                          </a:solidFill>
                          <a:latin typeface="+mj-lt"/>
                          <a:ea typeface="+mn-ea"/>
                          <a:cs typeface="+mn-cs"/>
                        </a:rPr>
                        <a:t>+3.596.452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Rewitalizacja budynków zabytkowych części Pragi ul. Markowska 16 - etap II - część 1</a:t>
                      </a:r>
                      <a:r>
                        <a:rPr lang="pl-PL" sz="1400" kern="1200" dirty="0" smtClean="0">
                          <a:solidFill>
                            <a:schemeClr val="tx1"/>
                          </a:solidFill>
                          <a:effectLst/>
                          <a:latin typeface="+mn-lt"/>
                          <a:ea typeface="+mn-ea"/>
                          <a:cs typeface="+mn-cs"/>
                        </a:rPr>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(przeniesienie z 2024 r. z „Programu polityki społecznej”)</a:t>
                      </a: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r h="0">
                <a:tc>
                  <a:txBody>
                    <a:bodyPr/>
                    <a:lstStyle/>
                    <a:p>
                      <a:pPr algn="r"/>
                      <a:r>
                        <a:rPr lang="pl-PL" sz="1800" b="1" kern="1200" dirty="0" smtClean="0">
                          <a:solidFill>
                            <a:srgbClr val="385723"/>
                          </a:solidFill>
                          <a:latin typeface="+mj-lt"/>
                          <a:ea typeface="+mn-ea"/>
                          <a:cs typeface="+mn-cs"/>
                        </a:rPr>
                        <a:t>+2.359.607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Rozbudowa i zmiana funkcji w budynku Szpitala Praskiego - część II</a:t>
                      </a:r>
                      <a:r>
                        <a:rPr lang="pl-PL" sz="1400" kern="1200" dirty="0" smtClean="0">
                          <a:solidFill>
                            <a:schemeClr val="tx1"/>
                          </a:solidFill>
                          <a:effectLst/>
                          <a:latin typeface="+mn-lt"/>
                          <a:ea typeface="+mn-ea"/>
                          <a:cs typeface="+mn-cs"/>
                        </a:rPr>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(przeniesienie z 2024 r. z „Programu polityki społecznej” oraz z 2026 r. z zadania pn. „Wydatki na zwiększenie wartości inwestycji kontynuowanych”)</a:t>
                      </a: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146871815"/>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4046486817"/>
      </p:ext>
    </p:extLst>
  </p:cSld>
  <p:clrMapOvr>
    <a:masterClrMapping/>
  </p:clrMapOvr>
  <p:transition spd="slow">
    <p:cove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63</a:t>
            </a:fld>
            <a:endParaRPr lang="pl-PL" dirty="0"/>
          </a:p>
        </p:txBody>
      </p:sp>
      <p:sp>
        <p:nvSpPr>
          <p:cNvPr id="3" name="Tytuł 2"/>
          <p:cNvSpPr>
            <a:spLocks noGrp="1"/>
          </p:cNvSpPr>
          <p:nvPr>
            <p:ph type="title"/>
          </p:nvPr>
        </p:nvSpPr>
        <p:spPr>
          <a:xfrm>
            <a:off x="505777" y="425529"/>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286,9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1001835"/>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+182,4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nvPr>
        </p:nvGraphicFramePr>
        <p:xfrm>
          <a:off x="273288" y="1678865"/>
          <a:ext cx="11797824" cy="3026485"/>
        </p:xfrm>
        <a:graphic>
          <a:graphicData uri="http://schemas.openxmlformats.org/drawingml/2006/table">
            <a:tbl>
              <a:tblPr firstRow="1" bandRow="1">
                <a:tableStyleId>{2D5ABB26-0587-4C30-8999-92F81FD0307C}</a:tableStyleId>
              </a:tblPr>
              <a:tblGrid>
                <a:gridCol w="2198977">
                  <a:extLst>
                    <a:ext uri="{9D8B030D-6E8A-4147-A177-3AD203B41FA5}">
                      <a16:colId xmlns:a16="http://schemas.microsoft.com/office/drawing/2014/main" val="20000"/>
                    </a:ext>
                  </a:extLst>
                </a:gridCol>
                <a:gridCol w="9598847">
                  <a:extLst>
                    <a:ext uri="{9D8B030D-6E8A-4147-A177-3AD203B41FA5}">
                      <a16:colId xmlns:a16="http://schemas.microsoft.com/office/drawing/2014/main" val="20001"/>
                    </a:ext>
                  </a:extLst>
                </a:gridCol>
              </a:tblGrid>
              <a:tr h="579480">
                <a:tc>
                  <a:txBody>
                    <a:bodyPr/>
                    <a:lstStyle/>
                    <a:p>
                      <a:pPr algn="r"/>
                      <a:r>
                        <a:rPr lang="pl-PL" sz="2000" b="1" baseline="0" dirty="0" smtClean="0">
                          <a:solidFill>
                            <a:srgbClr val="385723"/>
                          </a:solidFill>
                          <a:latin typeface="+mj-lt"/>
                        </a:rPr>
                        <a:t>+182.372.713 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DCF0D2"/>
                    </a:solidFill>
                  </a:tcPr>
                </a:tc>
                <a:tc>
                  <a:txBody>
                    <a:bodyPr/>
                    <a:lstStyle/>
                    <a:p>
                      <a:pPr algn="l"/>
                      <a:r>
                        <a:rPr lang="pl-PL" sz="1600" b="1" kern="1200" baseline="0" dirty="0" smtClean="0">
                          <a:solidFill>
                            <a:schemeClr val="tx1"/>
                          </a:solidFill>
                          <a:latin typeface="+mj-lt"/>
                          <a:ea typeface="+mn-ea"/>
                          <a:cs typeface="+mn-cs"/>
                        </a:rPr>
                        <a:t>Wydatki majątkowe w części </a:t>
                      </a:r>
                      <a:r>
                        <a:rPr lang="pl-PL" sz="1600" b="1" kern="1200" baseline="0" dirty="0" err="1" smtClean="0">
                          <a:solidFill>
                            <a:schemeClr val="tx1"/>
                          </a:solidFill>
                          <a:latin typeface="+mj-lt"/>
                          <a:ea typeface="+mn-ea"/>
                          <a:cs typeface="+mn-cs"/>
                        </a:rPr>
                        <a:t>ogólnomiejskiej</a:t>
                      </a:r>
                      <a:r>
                        <a:rPr lang="pl-PL" sz="1600" b="1" kern="1200" baseline="0" dirty="0" smtClean="0">
                          <a:solidFill>
                            <a:schemeClr val="tx1"/>
                          </a:solidFill>
                          <a:latin typeface="+mj-lt"/>
                          <a:ea typeface="+mn-ea"/>
                          <a:cs typeface="+mn-cs"/>
                        </a:rPr>
                        <a:t> (ciąg dalszy), 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DCF0D2"/>
                    </a:solidFill>
                  </a:tcPr>
                </a:tc>
                <a:extLst>
                  <a:ext uri="{0D108BD9-81ED-4DB2-BD59-A6C34878D82A}">
                    <a16:rowId xmlns:a16="http://schemas.microsoft.com/office/drawing/2014/main" val="10001"/>
                  </a:ext>
                </a:extLst>
              </a:tr>
              <a:tr h="40117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rPr>
                        <a:t>Przeniesienia planu wydatków z 2023 r. na lata następne w związku z realizacją m.in. następujących zadań:</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84851435"/>
                  </a:ext>
                </a:extLst>
              </a:tr>
              <a:tr h="1200752">
                <a:tc>
                  <a:txBody>
                    <a:bodyPr/>
                    <a:lstStyle/>
                    <a:p>
                      <a:pPr algn="r"/>
                      <a:r>
                        <a:rPr lang="pl-PL" sz="1800" b="1" kern="1200" dirty="0" smtClean="0">
                          <a:solidFill>
                            <a:srgbClr val="C00000"/>
                          </a:solidFill>
                          <a:latin typeface="+mj-lt"/>
                          <a:ea typeface="+mn-ea"/>
                          <a:cs typeface="+mn-cs"/>
                        </a:rPr>
                        <a:t>-5.434.543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mn-ea"/>
                          <a:cs typeface="+mn-cs"/>
                        </a:rPr>
                        <a:t>Poprawa układu drogowego w Dzielnicy Białołęka, w tym: Poprawa układu drogowego w Dzielnicy Białołęka - część 2</a:t>
                      </a:r>
                      <a:br>
                        <a:rPr lang="pl-PL" sz="1400" b="1"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 (przeniesienie na lata 2024-2025)</a:t>
                      </a:r>
                      <a:endParaRPr lang="pl-PL" sz="11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65023431"/>
                  </a:ext>
                </a:extLst>
              </a:tr>
              <a:tr h="845076">
                <a:tc>
                  <a:txBody>
                    <a:bodyPr/>
                    <a:lstStyle/>
                    <a:p>
                      <a:pPr algn="r"/>
                      <a:r>
                        <a:rPr lang="pl-PL" sz="1800" b="1" kern="1200" dirty="0" smtClean="0">
                          <a:solidFill>
                            <a:srgbClr val="C00000"/>
                          </a:solidFill>
                          <a:latin typeface="+mj-lt"/>
                          <a:ea typeface="+mn-ea"/>
                          <a:cs typeface="+mn-cs"/>
                        </a:rPr>
                        <a:t>-2.186.500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mn-ea"/>
                          <a:cs typeface="+mn-cs"/>
                        </a:rPr>
                        <a:t>Budowa tunelu drogowego w ciągu planowanej ul. Tysiąclecia - prace przygotowawcze</a:t>
                      </a:r>
                      <a:r>
                        <a:rPr lang="pl-PL" sz="1400" kern="1200" dirty="0" smtClean="0">
                          <a:solidFill>
                            <a:schemeClr val="tx1"/>
                          </a:solidFill>
                          <a:effectLst/>
                          <a:latin typeface="+mn-lt"/>
                          <a:ea typeface="+mn-ea"/>
                          <a:cs typeface="+mn-cs"/>
                        </a:rPr>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 (przeniesienie na 2024 r.)</a:t>
                      </a:r>
                      <a:endParaRPr lang="pl-PL" sz="11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91317112"/>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699780340"/>
      </p:ext>
    </p:extLst>
  </p:cSld>
  <p:clrMapOvr>
    <a:masterClrMapping/>
  </p:clrMapOvr>
  <p:transition spd="slow">
    <p:cove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64</a:t>
            </a:fld>
            <a:endParaRPr lang="pl-PL" dirty="0"/>
          </a:p>
        </p:txBody>
      </p:sp>
      <p:sp>
        <p:nvSpPr>
          <p:cNvPr id="3" name="Tytuł 2"/>
          <p:cNvSpPr>
            <a:spLocks noGrp="1"/>
          </p:cNvSpPr>
          <p:nvPr>
            <p:ph type="title"/>
          </p:nvPr>
        </p:nvSpPr>
        <p:spPr>
          <a:xfrm>
            <a:off x="830263" y="359507"/>
            <a:ext cx="1053147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286,9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1043554"/>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+102,1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nvPr>
        </p:nvGraphicFramePr>
        <p:xfrm>
          <a:off x="426000" y="1786708"/>
          <a:ext cx="11340000" cy="396238"/>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289564">
                <a:tc>
                  <a:txBody>
                    <a:bodyPr/>
                    <a:lstStyle/>
                    <a:p>
                      <a:pPr algn="r"/>
                      <a:r>
                        <a:rPr lang="pl-PL" sz="2000" b="1" kern="1200" dirty="0" smtClean="0">
                          <a:solidFill>
                            <a:srgbClr val="385723"/>
                          </a:solidFill>
                          <a:effectLst/>
                          <a:latin typeface="+mn-lt"/>
                          <a:ea typeface="+mn-ea"/>
                          <a:cs typeface="+mn-cs"/>
                        </a:rPr>
                        <a:t>+102.112.219 zł</a:t>
                      </a:r>
                      <a:endParaRPr lang="pl-PL" sz="18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dzielnicowej, z tego:</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nvPr>
        </p:nvGraphicFramePr>
        <p:xfrm>
          <a:off x="426000" y="2164006"/>
          <a:ext cx="5670000" cy="3240000"/>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dirty="0" smtClean="0">
                          <a:ln>
                            <a:noFill/>
                          </a:ln>
                          <a:solidFill>
                            <a:srgbClr val="C00000"/>
                          </a:solidFill>
                          <a:effectLst/>
                          <a:uLnTx/>
                          <a:uFillTx/>
                          <a:latin typeface="+mj-lt"/>
                          <a:ea typeface="+mn-ea"/>
                          <a:cs typeface="+mn-cs"/>
                        </a:rPr>
                        <a:t>-3.092.000</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+13.558.856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smtClean="0">
                          <a:solidFill>
                            <a:schemeClr val="tx1"/>
                          </a:solidFill>
                          <a:latin typeface="+mj-lt"/>
                          <a:ea typeface="+mn-ea"/>
                          <a:cs typeface="+mn-cs"/>
                        </a:rPr>
                        <a:t>dz. Białołęka</a:t>
                      </a:r>
                      <a:endParaRPr lang="pl-PL" sz="1400" b="1" i="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+12.368.058</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+2.528.730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+260.000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+26.877.020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+6.498.795</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+1.287.000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nvPr>
        </p:nvGraphicFramePr>
        <p:xfrm>
          <a:off x="6096000" y="2164000"/>
          <a:ext cx="5670000" cy="3240000"/>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+9.941.000</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+77.750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+75.000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+521.508</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+4.518.780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+1.224.722</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+25.167.000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+300.000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3971753777"/>
      </p:ext>
    </p:extLst>
  </p:cSld>
  <p:clrMapOvr>
    <a:masterClrMapping/>
  </p:clrMapOvr>
  <p:transition spd="slow">
    <p:cove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65</a:t>
            </a:fld>
            <a:endParaRPr lang="pl-PL" dirty="0"/>
          </a:p>
        </p:txBody>
      </p:sp>
      <p:sp>
        <p:nvSpPr>
          <p:cNvPr id="3" name="Tytuł 2"/>
          <p:cNvSpPr>
            <a:spLocks noGrp="1"/>
          </p:cNvSpPr>
          <p:nvPr>
            <p:ph type="title"/>
          </p:nvPr>
        </p:nvSpPr>
        <p:spPr>
          <a:xfrm>
            <a:off x="498475" y="377795"/>
            <a:ext cx="10655299"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286,9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pole tekstowe 13"/>
          <p:cNvSpPr txBox="1">
            <a:spLocks noChangeArrowheads="1"/>
          </p:cNvSpPr>
          <p:nvPr/>
        </p:nvSpPr>
        <p:spPr bwMode="auto">
          <a:xfrm>
            <a:off x="1775173" y="1156904"/>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smtClean="0">
                <a:latin typeface="+mj-lt"/>
              </a:rPr>
              <a:t>POZOSTAŁE:  </a:t>
            </a:r>
            <a:r>
              <a:rPr lang="pl-PL" altLang="pl-PL" sz="2400" b="1" dirty="0" smtClean="0">
                <a:solidFill>
                  <a:srgbClr val="385723"/>
                </a:solidFill>
                <a:latin typeface="+mj-lt"/>
              </a:rPr>
              <a:t>+2,4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nvPr>
        </p:nvGraphicFramePr>
        <p:xfrm>
          <a:off x="246000" y="1837452"/>
          <a:ext cx="11700000" cy="2448798"/>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629063">
                <a:tc>
                  <a:txBody>
                    <a:bodyPr/>
                    <a:lstStyle/>
                    <a:p>
                      <a:pPr algn="r"/>
                      <a:r>
                        <a:rPr lang="pl-PL" sz="2000" b="1" kern="1200" dirty="0" smtClean="0">
                          <a:solidFill>
                            <a:srgbClr val="385723"/>
                          </a:solidFill>
                          <a:effectLst/>
                          <a:latin typeface="+mn-lt"/>
                          <a:ea typeface="+mn-ea"/>
                          <a:cs typeface="+mn-cs"/>
                        </a:rPr>
                        <a:t>+2.420.000 zł</a:t>
                      </a:r>
                      <a:endParaRPr lang="pl-PL" sz="18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pozostałej części, w tym:</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r h="106521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rgbClr val="385723"/>
                          </a:solidFill>
                          <a:effectLst/>
                          <a:latin typeface="+mn-lt"/>
                          <a:ea typeface="+mn-ea"/>
                          <a:cs typeface="+mn-cs"/>
                        </a:rPr>
                        <a:t>+2.400.000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400" b="1" kern="1200" dirty="0" smtClean="0">
                          <a:solidFill>
                            <a:schemeClr val="tx1"/>
                          </a:solidFill>
                          <a:effectLst/>
                          <a:latin typeface="+mn-lt"/>
                          <a:ea typeface="+mn-ea"/>
                          <a:cs typeface="+mn-cs"/>
                        </a:rPr>
                        <a:t>Wniesienie wkładów do spółki Szpital Czerniakowski Sp. z o.o. w związku z realizacją inwestycji infrastrukturalnych w sferze gospodarki komunalnej</a:t>
                      </a:r>
                      <a:r>
                        <a:rPr lang="pl-PL" sz="1400" kern="1200" dirty="0" smtClean="0">
                          <a:solidFill>
                            <a:schemeClr val="tx1"/>
                          </a:solidFill>
                          <a:effectLst/>
                          <a:latin typeface="+mn-lt"/>
                          <a:ea typeface="+mn-ea"/>
                          <a:cs typeface="+mn-cs"/>
                        </a:rPr>
                        <a:t> (przeniesienie z zadania pn. „Modernizacja instalacji energetycznych w celu zwiększenia ich sprawności i efektywności funkcjonowania”).</a:t>
                      </a:r>
                      <a:endParaRPr lang="pl-PL" sz="14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26759882"/>
                  </a:ext>
                </a:extLst>
              </a:tr>
              <a:tr h="75452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rgbClr val="385723"/>
                          </a:solidFill>
                          <a:effectLst/>
                          <a:latin typeface="+mn-lt"/>
                          <a:ea typeface="+mn-ea"/>
                          <a:cs typeface="+mn-cs"/>
                        </a:rPr>
                        <a:t>+20.000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400" b="1" kern="1200" dirty="0" smtClean="0">
                          <a:solidFill>
                            <a:schemeClr val="tx1"/>
                          </a:solidFill>
                          <a:effectLst/>
                          <a:latin typeface="+mn-lt"/>
                          <a:ea typeface="+mn-ea"/>
                          <a:cs typeface="+mn-cs"/>
                        </a:rPr>
                        <a:t>Fundusz celowy dla Komendy Wojewódzkiej Policji na zakupy dla Komendy Stołecznej Policji </a:t>
                      </a:r>
                      <a:r>
                        <a:rPr lang="pl-PL" sz="1400" kern="1200" dirty="0" smtClean="0">
                          <a:solidFill>
                            <a:schemeClr val="tx1"/>
                          </a:solidFill>
                          <a:effectLst/>
                          <a:latin typeface="+mn-lt"/>
                          <a:ea typeface="+mn-ea"/>
                          <a:cs typeface="+mn-cs"/>
                        </a:rPr>
                        <a:t>(przeniesienie środków z planu wydatków bieżących).</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416958369"/>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1970731010"/>
      </p:ext>
    </p:extLst>
  </p:cSld>
  <p:clrMapOvr>
    <a:masterClrMapping/>
  </p:clrMapOvr>
  <p:transition spd="slow">
    <p:cove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smtClean="0"/>
              <a:t>Autopoprawka A</a:t>
            </a:r>
            <a:r>
              <a:rPr lang="pl-PL" dirty="0" smtClean="0"/>
              <a:t/>
            </a:r>
            <a:br>
              <a:rPr lang="pl-PL" dirty="0" smtClean="0"/>
            </a:br>
            <a:r>
              <a:rPr lang="pl-PL" dirty="0" smtClean="0"/>
              <a:t>do projektu zmiany </a:t>
            </a:r>
            <a:br>
              <a:rPr lang="pl-PL" dirty="0" smtClean="0"/>
            </a:br>
            <a:r>
              <a:rPr lang="pl-PL" dirty="0" smtClean="0"/>
              <a:t>Wieloletniej Prognozy Finansowej</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66</a:t>
            </a:fld>
            <a:endParaRPr lang="pl-PL" dirty="0"/>
          </a:p>
        </p:txBody>
      </p:sp>
    </p:spTree>
    <p:extLst>
      <p:ext uri="{BB962C8B-B14F-4D97-AF65-F5344CB8AC3E}">
        <p14:creationId xmlns:p14="http://schemas.microsoft.com/office/powerpoint/2010/main" val="3436002557"/>
      </p:ext>
    </p:extLst>
  </p:cSld>
  <p:clrMapOvr>
    <a:masterClrMapping/>
  </p:clrMapOvr>
  <p:transition spd="slow">
    <p:cove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67</a:t>
            </a:fld>
            <a:endParaRPr lang="pl-PL" dirty="0"/>
          </a:p>
        </p:txBody>
      </p:sp>
      <p:sp>
        <p:nvSpPr>
          <p:cNvPr id="3" name="Tytuł 2"/>
          <p:cNvSpPr>
            <a:spLocks noGrp="1"/>
          </p:cNvSpPr>
          <p:nvPr>
            <p:ph type="title"/>
          </p:nvPr>
        </p:nvSpPr>
        <p:spPr>
          <a:xfrm>
            <a:off x="323730" y="542544"/>
            <a:ext cx="11336967" cy="550590"/>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dochodów</a:t>
            </a:r>
            <a:r>
              <a:rPr lang="pl-PL" altLang="pl-PL" sz="2400" dirty="0">
                <a:latin typeface="+mj-lt"/>
              </a:rPr>
              <a:t> w latach </a:t>
            </a:r>
            <a:r>
              <a:rPr lang="pl-PL" altLang="pl-PL" sz="2400" dirty="0" smtClean="0">
                <a:latin typeface="+mj-lt"/>
              </a:rPr>
              <a:t>2023–2025 </a:t>
            </a:r>
            <a:r>
              <a:rPr lang="pl-PL" altLang="pl-PL" sz="2400" dirty="0">
                <a:latin typeface="+mj-lt"/>
              </a:rPr>
              <a:t>o </a:t>
            </a:r>
            <a:r>
              <a:rPr lang="pl-PL" altLang="pl-PL" sz="2400" b="1" dirty="0" smtClean="0">
                <a:solidFill>
                  <a:srgbClr val="C00000"/>
                </a:solidFill>
                <a:latin typeface="+mj-lt"/>
              </a:rPr>
              <a:t>38,3 </a:t>
            </a:r>
            <a:r>
              <a:rPr lang="pl-PL" altLang="pl-PL" sz="2400" b="1" dirty="0">
                <a:solidFill>
                  <a:srgbClr val="C00000"/>
                </a:solidFill>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8" name="Tabela 7"/>
          <p:cNvGraphicFramePr>
            <a:graphicFrameLocks noGrp="1"/>
          </p:cNvGraphicFramePr>
          <p:nvPr>
            <p:extLst/>
          </p:nvPr>
        </p:nvGraphicFramePr>
        <p:xfrm>
          <a:off x="320697" y="1279863"/>
          <a:ext cx="11340000" cy="3330238"/>
        </p:xfrm>
        <a:graphic>
          <a:graphicData uri="http://schemas.openxmlformats.org/drawingml/2006/table">
            <a:tbl>
              <a:tblPr firstRow="1" bandRow="1">
                <a:tableStyleId>{2D5ABB26-0587-4C30-8999-92F81FD0307C}</a:tableStyleId>
              </a:tblPr>
              <a:tblGrid>
                <a:gridCol w="1602825">
                  <a:extLst>
                    <a:ext uri="{9D8B030D-6E8A-4147-A177-3AD203B41FA5}">
                      <a16:colId xmlns:a16="http://schemas.microsoft.com/office/drawing/2014/main" val="20000"/>
                    </a:ext>
                  </a:extLst>
                </a:gridCol>
                <a:gridCol w="9737175">
                  <a:extLst>
                    <a:ext uri="{9D8B030D-6E8A-4147-A177-3AD203B41FA5}">
                      <a16:colId xmlns:a16="http://schemas.microsoft.com/office/drawing/2014/main" val="20001"/>
                    </a:ext>
                  </a:extLst>
                </a:gridCol>
              </a:tblGrid>
              <a:tr h="578463">
                <a:tc>
                  <a:txBody>
                    <a:bodyPr/>
                    <a:lstStyle/>
                    <a:p>
                      <a:pPr algn="r"/>
                      <a:r>
                        <a:rPr kumimoji="0" lang="pl-PL" sz="1600" b="1" i="0" u="none" strike="noStrike" kern="1200" cap="none" spc="0" normalizeH="0" baseline="0" dirty="0" smtClean="0">
                          <a:ln>
                            <a:noFill/>
                          </a:ln>
                          <a:solidFill>
                            <a:srgbClr val="C00000"/>
                          </a:solidFill>
                          <a:effectLst/>
                          <a:uLnTx/>
                          <a:uFillTx/>
                          <a:latin typeface="+mn-lt"/>
                          <a:ea typeface="+mn-ea"/>
                          <a:cs typeface="+mn-cs"/>
                        </a:rPr>
                        <a:t>-38,3 mln zł</a:t>
                      </a:r>
                    </a:p>
                  </a:txBody>
                  <a:tcPr marL="91426" marR="91426" marT="45719" marB="45719" anchor="c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kern="1200" baseline="0" dirty="0" smtClean="0">
                          <a:solidFill>
                            <a:schemeClr val="tx1"/>
                          </a:solidFill>
                          <a:latin typeface="+mn-lt"/>
                          <a:ea typeface="+mn-ea"/>
                          <a:cs typeface="+mn-cs"/>
                        </a:rPr>
                        <a:t>Dochody ogółem w latach 2023–2025, w tym:</a:t>
                      </a:r>
                    </a:p>
                  </a:txBody>
                  <a:tcPr marL="91426" marR="91426" marT="45719" marB="45719" anchor="ctr">
                    <a:lnB>
                      <a:noFill/>
                    </a:lnB>
                    <a:solidFill>
                      <a:schemeClr val="accent3">
                        <a:lumMod val="20000"/>
                        <a:lumOff val="80000"/>
                      </a:schemeClr>
                    </a:solidFill>
                  </a:tcPr>
                </a:tc>
                <a:extLst>
                  <a:ext uri="{0D108BD9-81ED-4DB2-BD59-A6C34878D82A}">
                    <a16:rowId xmlns:a16="http://schemas.microsoft.com/office/drawing/2014/main" val="81988169"/>
                  </a:ext>
                </a:extLst>
              </a:tr>
              <a:tr h="683639">
                <a:tc>
                  <a:txBody>
                    <a:bodyPr/>
                    <a:lstStyle/>
                    <a:p>
                      <a:pPr algn="r"/>
                      <a:r>
                        <a:rPr lang="pl-PL" sz="1600" b="1" kern="1200" dirty="0" smtClean="0">
                          <a:solidFill>
                            <a:srgbClr val="C00000"/>
                          </a:solidFill>
                          <a:latin typeface="+mn-lt"/>
                          <a:ea typeface="+mn-ea"/>
                          <a:cs typeface="+mn-cs"/>
                        </a:rPr>
                        <a:t>-51,9 mln zł</a:t>
                      </a: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algn="l"/>
                      <a:r>
                        <a:rPr lang="pl-PL" sz="1100" kern="1200" dirty="0" smtClean="0">
                          <a:solidFill>
                            <a:schemeClr val="tx1"/>
                          </a:solidFill>
                          <a:effectLst/>
                          <a:latin typeface="+mn-lt"/>
                          <a:ea typeface="+mn-ea"/>
                          <a:cs typeface="+mn-cs"/>
                        </a:rPr>
                        <a:t>Część oświatowa subwencji ogólnej w związku z pismem Ministerstwa Finansów informującym o dostosowaniu do kwot zawartych w ustawie budżetowej na 2023 rok.</a:t>
                      </a: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73726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+7,8 mln zł</a:t>
                      </a:r>
                      <a:endParaRPr lang="pl-PL" sz="1600" b="1" dirty="0" smtClean="0">
                        <a:solidFill>
                          <a:srgbClr val="385723"/>
                        </a:solidFill>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100" kern="1200" dirty="0" smtClean="0">
                          <a:solidFill>
                            <a:schemeClr val="tx1"/>
                          </a:solidFill>
                          <a:effectLst/>
                          <a:latin typeface="+mn-lt"/>
                          <a:ea typeface="+mn-ea"/>
                          <a:cs typeface="+mn-cs"/>
                        </a:rPr>
                        <a:t>Zwiększenie planu dochodów zgodnie z decyzją Wojewody Mazowieckiego z przeznaczeniem na pomoc cudzoziemcom, którzy uzyskali w RP status uchodźcy.</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64723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+3,2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100" kern="1200" dirty="0" smtClean="0">
                          <a:solidFill>
                            <a:schemeClr val="tx1"/>
                          </a:solidFill>
                          <a:effectLst/>
                          <a:latin typeface="+mn-lt"/>
                          <a:ea typeface="+mn-ea"/>
                          <a:cs typeface="+mn-cs"/>
                        </a:rPr>
                        <a:t>Środki z Funduszu Pomocy z przeznaczeniem na kształcenie uczniów będących obywatelami Ukrainy,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r h="68363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100" kern="1200" dirty="0" smtClean="0">
                          <a:solidFill>
                            <a:schemeClr val="tx1"/>
                          </a:solidFill>
                          <a:effectLst/>
                          <a:latin typeface="+mn-lt"/>
                          <a:ea typeface="+mn-ea"/>
                          <a:cs typeface="+mn-cs"/>
                        </a:rPr>
                        <a:t>Środki od inwestorów prywatnych na wypłatę odszkodowań za grunty zajęte pod inwestycje drogowe.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77505293"/>
                  </a:ext>
                </a:extLst>
              </a:tr>
            </a:tbl>
          </a:graphicData>
        </a:graphic>
      </p:graphicFrame>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967639091"/>
      </p:ext>
    </p:extLst>
  </p:cSld>
  <p:clrMapOvr>
    <a:masterClrMapping/>
  </p:clrMapOvr>
  <p:transition spd="slow">
    <p:cove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68</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8" name="Tabela 7"/>
          <p:cNvGraphicFramePr>
            <a:graphicFrameLocks noGrp="1"/>
          </p:cNvGraphicFramePr>
          <p:nvPr>
            <p:extLst/>
          </p:nvPr>
        </p:nvGraphicFramePr>
        <p:xfrm>
          <a:off x="689662" y="1624369"/>
          <a:ext cx="10799998" cy="3361111"/>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solidFill>
                            <a:srgbClr val="C00000"/>
                          </a:solidFill>
                          <a:latin typeface="+mj-lt"/>
                          <a:cs typeface="Calibri" panose="020F0502020204030204" pitchFamily="34" charset="0"/>
                        </a:rPr>
                        <a:t>-51,9</a:t>
                      </a:r>
                      <a:endParaRPr lang="pl-PL" sz="2200" b="1" dirty="0">
                        <a:solidFill>
                          <a:srgbClr val="C00000"/>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+35,7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+14,4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-5,9</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+0,2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-7,5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err="1" smtClean="0">
                          <a:latin typeface="+mj-lt"/>
                          <a:cs typeface="Calibri" panose="020F0502020204030204" pitchFamily="34" charset="0"/>
                        </a:rPr>
                        <a:t>Autopop</a:t>
                      </a:r>
                      <a:r>
                        <a:rPr lang="pl-PL" sz="2000" b="0" dirty="0" smtClean="0">
                          <a:latin typeface="+mj-lt"/>
                          <a:cs typeface="Calibri" panose="020F0502020204030204" pitchFamily="34" charset="0"/>
                        </a:rPr>
                        <a:t>-</a:t>
                      </a:r>
                      <a:br>
                        <a:rPr lang="pl-PL" sz="2000" b="0" dirty="0" smtClean="0">
                          <a:latin typeface="+mj-lt"/>
                          <a:cs typeface="Calibri" panose="020F0502020204030204" pitchFamily="34" charset="0"/>
                        </a:rPr>
                      </a:br>
                      <a:r>
                        <a:rPr lang="pl-PL" sz="2000" b="0" dirty="0" smtClean="0">
                          <a:latin typeface="+mj-lt"/>
                          <a:cs typeface="Calibri" panose="020F0502020204030204" pitchFamily="34" charset="0"/>
                        </a:rPr>
                        <a:t>-</a:t>
                      </a:r>
                      <a:r>
                        <a:rPr lang="pl-PL" sz="2000" b="0" dirty="0" err="1" smtClean="0">
                          <a:latin typeface="+mj-lt"/>
                          <a:cs typeface="Calibri" panose="020F0502020204030204" pitchFamily="34" charset="0"/>
                        </a:rPr>
                        <a:t>rawka</a:t>
                      </a:r>
                      <a:r>
                        <a:rPr lang="pl-PL" sz="2000" b="0" dirty="0" smtClean="0">
                          <a:latin typeface="+mj-lt"/>
                          <a:cs typeface="Calibri" panose="020F0502020204030204" pitchFamily="34" charset="0"/>
                        </a:rPr>
                        <a:t> A</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200" b="1" dirty="0" smtClean="0">
                          <a:solidFill>
                            <a:srgbClr val="C00000"/>
                          </a:solidFill>
                          <a:latin typeface="+mj-lt"/>
                          <a:cs typeface="Calibri" panose="020F0502020204030204" pitchFamily="34" charset="0"/>
                        </a:rPr>
                        <a:t>-39,2</a:t>
                      </a:r>
                      <a:endParaRPr lang="pl-PL" sz="2200" b="1" dirty="0">
                        <a:solidFill>
                          <a:srgbClr val="C00000"/>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+0,5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+0,5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-38,3</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28560113"/>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20.157</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20.255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20.932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21.184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21.651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104.179</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0697" y="529055"/>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dochodów</a:t>
            </a:r>
            <a:endParaRPr lang="pl-PL" altLang="pl-PL" sz="2400" b="1" dirty="0">
              <a:latin typeface="+mj-lt"/>
            </a:endParaRP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2480272083"/>
      </p:ext>
    </p:extLst>
  </p:cSld>
  <p:clrMapOvr>
    <a:masterClrMapping/>
  </p:clrMapOvr>
  <p:transition spd="slow">
    <p:cove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69</a:t>
            </a:fld>
            <a:endParaRPr lang="pl-PL" dirty="0"/>
          </a:p>
        </p:txBody>
      </p:sp>
      <p:sp>
        <p:nvSpPr>
          <p:cNvPr id="3" name="Tytuł 2"/>
          <p:cNvSpPr>
            <a:spLocks noGrp="1"/>
          </p:cNvSpPr>
          <p:nvPr>
            <p:ph type="title"/>
          </p:nvPr>
        </p:nvSpPr>
        <p:spPr>
          <a:xfrm>
            <a:off x="323730" y="542544"/>
            <a:ext cx="11668245" cy="550590"/>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smtClean="0">
                <a:latin typeface="+mj-lt"/>
              </a:rPr>
              <a:t>wydatków bieżących</a:t>
            </a:r>
            <a:r>
              <a:rPr lang="pl-PL" altLang="pl-PL" sz="2400" dirty="0" smtClean="0">
                <a:latin typeface="+mj-lt"/>
              </a:rPr>
              <a:t> </a:t>
            </a:r>
            <a:r>
              <a:rPr lang="pl-PL" altLang="pl-PL" sz="2400" dirty="0">
                <a:latin typeface="+mj-lt"/>
              </a:rPr>
              <a:t>w latach </a:t>
            </a:r>
            <a:r>
              <a:rPr lang="pl-PL" altLang="pl-PL" sz="2400" dirty="0" smtClean="0">
                <a:latin typeface="+mj-lt"/>
              </a:rPr>
              <a:t>2023–2027 </a:t>
            </a:r>
            <a:r>
              <a:rPr lang="pl-PL" altLang="pl-PL" sz="2400" dirty="0">
                <a:latin typeface="+mj-lt"/>
              </a:rPr>
              <a:t>o </a:t>
            </a:r>
            <a:r>
              <a:rPr lang="pl-PL" altLang="pl-PL" sz="2400" b="1" dirty="0" smtClean="0">
                <a:solidFill>
                  <a:srgbClr val="C00000"/>
                </a:solidFill>
                <a:latin typeface="+mj-lt"/>
              </a:rPr>
              <a:t>12,5 </a:t>
            </a:r>
            <a:r>
              <a:rPr lang="pl-PL" altLang="pl-PL" sz="2400" b="1" dirty="0">
                <a:solidFill>
                  <a:srgbClr val="C00000"/>
                </a:solidFill>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8" name="Tabela 7"/>
          <p:cNvGraphicFramePr>
            <a:graphicFrameLocks noGrp="1"/>
          </p:cNvGraphicFramePr>
          <p:nvPr>
            <p:extLst/>
          </p:nvPr>
        </p:nvGraphicFramePr>
        <p:xfrm>
          <a:off x="320697" y="1279863"/>
          <a:ext cx="11576028" cy="4425611"/>
        </p:xfrm>
        <a:graphic>
          <a:graphicData uri="http://schemas.openxmlformats.org/drawingml/2006/table">
            <a:tbl>
              <a:tblPr firstRow="1" bandRow="1">
                <a:tableStyleId>{2D5ABB26-0587-4C30-8999-92F81FD0307C}</a:tableStyleId>
              </a:tblPr>
              <a:tblGrid>
                <a:gridCol w="1636186">
                  <a:extLst>
                    <a:ext uri="{9D8B030D-6E8A-4147-A177-3AD203B41FA5}">
                      <a16:colId xmlns:a16="http://schemas.microsoft.com/office/drawing/2014/main" val="20000"/>
                    </a:ext>
                  </a:extLst>
                </a:gridCol>
                <a:gridCol w="9939842">
                  <a:extLst>
                    <a:ext uri="{9D8B030D-6E8A-4147-A177-3AD203B41FA5}">
                      <a16:colId xmlns:a16="http://schemas.microsoft.com/office/drawing/2014/main" val="20001"/>
                    </a:ext>
                  </a:extLst>
                </a:gridCol>
              </a:tblGrid>
              <a:tr h="544980">
                <a:tc>
                  <a:txBody>
                    <a:bodyPr/>
                    <a:lstStyle/>
                    <a:p>
                      <a:pPr algn="r"/>
                      <a:r>
                        <a:rPr kumimoji="0" lang="pl-PL" sz="1600" b="1" i="0" u="none" strike="noStrike" kern="1200" cap="none" spc="0" normalizeH="0" baseline="0" dirty="0" smtClean="0">
                          <a:ln>
                            <a:noFill/>
                          </a:ln>
                          <a:solidFill>
                            <a:srgbClr val="C00000"/>
                          </a:solidFill>
                          <a:effectLst/>
                          <a:uLnTx/>
                          <a:uFillTx/>
                          <a:latin typeface="+mn-lt"/>
                          <a:ea typeface="+mn-ea"/>
                          <a:cs typeface="+mn-cs"/>
                        </a:rPr>
                        <a:t>-12,5 mln zł</a:t>
                      </a:r>
                    </a:p>
                  </a:txBody>
                  <a:tcPr marL="91426" marR="91426" marT="45719" marB="45719" anchor="c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kern="1200" baseline="0" dirty="0" smtClean="0">
                          <a:solidFill>
                            <a:schemeClr val="tx1"/>
                          </a:solidFill>
                          <a:latin typeface="+mn-lt"/>
                          <a:ea typeface="+mn-ea"/>
                          <a:cs typeface="+mn-cs"/>
                        </a:rPr>
                        <a:t>Wydatki bieżące w latach 2023–2027, w tym:</a:t>
                      </a:r>
                    </a:p>
                  </a:txBody>
                  <a:tcPr marL="91426" marR="91426" marT="45719" marB="45719" anchor="ctr">
                    <a:lnB>
                      <a:noFill/>
                    </a:lnB>
                    <a:solidFill>
                      <a:schemeClr val="accent3">
                        <a:lumMod val="20000"/>
                        <a:lumOff val="80000"/>
                      </a:schemeClr>
                    </a:solidFill>
                  </a:tcPr>
                </a:tc>
                <a:extLst>
                  <a:ext uri="{0D108BD9-81ED-4DB2-BD59-A6C34878D82A}">
                    <a16:rowId xmlns:a16="http://schemas.microsoft.com/office/drawing/2014/main" val="81988169"/>
                  </a:ext>
                </a:extLst>
              </a:tr>
              <a:tr h="644068">
                <a:tc>
                  <a:txBody>
                    <a:bodyPr/>
                    <a:lstStyle/>
                    <a:p>
                      <a:pPr algn="r"/>
                      <a:r>
                        <a:rPr lang="pl-PL" sz="1600" b="1" kern="1200" dirty="0" smtClean="0">
                          <a:solidFill>
                            <a:srgbClr val="C00000"/>
                          </a:solidFill>
                          <a:latin typeface="+mn-lt"/>
                          <a:ea typeface="+mn-ea"/>
                          <a:cs typeface="+mn-cs"/>
                        </a:rPr>
                        <a:t>-35,5 mln zł</a:t>
                      </a: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algn="l"/>
                      <a:r>
                        <a:rPr lang="pl-PL" sz="1100" kern="1200" dirty="0" smtClean="0">
                          <a:solidFill>
                            <a:schemeClr val="tx1"/>
                          </a:solidFill>
                          <a:effectLst/>
                          <a:latin typeface="+mn-lt"/>
                          <a:ea typeface="+mn-ea"/>
                          <a:cs typeface="+mn-cs"/>
                        </a:rPr>
                        <a:t>Edukacja (per saldo), m.in. korekta mająca na celu dostosowanie kwoty subwencji ogólnej części oświatowej do kwot zawartych w ustawie budżetowej na 2023 rok (51,9 mln zł) oraz zwiększenie wydatków z przeznaczeniem na dotacje dla placówek oświatowych </a:t>
                      </a:r>
                      <a:br>
                        <a:rPr lang="pl-PL" sz="1100" kern="1200" dirty="0" smtClean="0">
                          <a:solidFill>
                            <a:schemeClr val="tx1"/>
                          </a:solidFill>
                          <a:effectLst/>
                          <a:latin typeface="+mn-lt"/>
                          <a:ea typeface="+mn-ea"/>
                          <a:cs typeface="+mn-cs"/>
                        </a:rPr>
                      </a:br>
                      <a:r>
                        <a:rPr lang="pl-PL" sz="1100" kern="1200" dirty="0" smtClean="0">
                          <a:solidFill>
                            <a:schemeClr val="tx1"/>
                          </a:solidFill>
                          <a:effectLst/>
                          <a:latin typeface="+mn-lt"/>
                          <a:ea typeface="+mn-ea"/>
                          <a:cs typeface="+mn-cs"/>
                        </a:rPr>
                        <a:t>(10 mln zł) i wydatków finansowanych z Funduszu Pomocy z przeznaczeniem na kształcenie uczniów będących obywatelami Ukrainy (3,2 mln zł).</a:t>
                      </a: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69459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+15,6 mln zł</a:t>
                      </a:r>
                      <a:endParaRPr lang="pl-PL" sz="1600" b="1" dirty="0" smtClean="0">
                        <a:solidFill>
                          <a:srgbClr val="385723"/>
                        </a:solidFill>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100" kern="1200" dirty="0" smtClean="0">
                          <a:solidFill>
                            <a:schemeClr val="tx1"/>
                          </a:solidFill>
                          <a:effectLst/>
                          <a:latin typeface="+mn-lt"/>
                          <a:ea typeface="+mn-ea"/>
                          <a:cs typeface="+mn-cs"/>
                        </a:rPr>
                        <a:t>Gospodarka zasobem komunalnym, w tym z przeznaczeniem m.in. na rozliczenia ze wspólnotami mieszkaniowymi (13,8 mln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60976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+8,7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100" kern="1200" dirty="0" smtClean="0">
                          <a:solidFill>
                            <a:schemeClr val="tx1"/>
                          </a:solidFill>
                          <a:effectLst/>
                          <a:latin typeface="+mn-lt"/>
                          <a:ea typeface="+mn-ea"/>
                          <a:cs typeface="+mn-cs"/>
                        </a:rPr>
                        <a:t>Miejski Program Profilaktyki i Rozwiązywania Problemów Alkoholowych oraz Miejski Program Przeciwdziałania Narkomanii.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r h="64406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+8,0</a:t>
                      </a:r>
                      <a:r>
                        <a:rPr lang="pl-PL" sz="1600" b="1" kern="1200" baseline="0" dirty="0" smtClean="0">
                          <a:solidFill>
                            <a:srgbClr val="385723"/>
                          </a:solidFill>
                          <a:effectLst/>
                          <a:latin typeface="+mn-lt"/>
                          <a:ea typeface="+mn-ea"/>
                          <a:cs typeface="+mn-cs"/>
                        </a:rPr>
                        <a:t> </a:t>
                      </a:r>
                      <a:r>
                        <a:rPr lang="pl-PL" sz="1600" b="1" kern="1200" dirty="0" smtClean="0">
                          <a:solidFill>
                            <a:srgbClr val="385723"/>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100" kern="1200" dirty="0" smtClean="0">
                          <a:solidFill>
                            <a:schemeClr val="tx1"/>
                          </a:solidFill>
                          <a:effectLst/>
                          <a:latin typeface="+mn-lt"/>
                          <a:ea typeface="+mn-ea"/>
                          <a:cs typeface="+mn-cs"/>
                        </a:rPr>
                        <a:t>Utrzymanie i remonty dróg.</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77505293"/>
                  </a:ext>
                </a:extLst>
              </a:tr>
              <a:tr h="64406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+7,8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100" kern="1200" dirty="0" smtClean="0">
                          <a:solidFill>
                            <a:schemeClr val="tx1"/>
                          </a:solidFill>
                          <a:effectLst/>
                          <a:latin typeface="+mn-lt"/>
                          <a:ea typeface="+mn-ea"/>
                          <a:cs typeface="+mn-cs"/>
                        </a:rPr>
                        <a:t>Zwiększenie planu wydatków zgodnie decyzją Wojewody Mazowieckiego z przeznaczeniem na pomoc cudzoziemcom, którzy uzyskali w RP status uchodźcy.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769687432"/>
                  </a:ext>
                </a:extLst>
              </a:tr>
              <a:tr h="64406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latin typeface="+mn-lt"/>
                          <a:ea typeface="+mn-ea"/>
                          <a:cs typeface="+mn-cs"/>
                        </a:rPr>
                        <a:t>-11,8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100" kern="1200" dirty="0" smtClean="0">
                          <a:solidFill>
                            <a:schemeClr val="tx1"/>
                          </a:solidFill>
                          <a:effectLst/>
                          <a:latin typeface="+mn-lt"/>
                          <a:ea typeface="+mn-ea"/>
                          <a:cs typeface="+mn-cs"/>
                        </a:rPr>
                        <a:t>Przesunięcie wydatków bieżących do wydatków majątkowych (per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58197526"/>
                  </a:ext>
                </a:extLst>
              </a:tr>
            </a:tbl>
          </a:graphicData>
        </a:graphic>
      </p:graphicFrame>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62191036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7</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sp>
        <p:nvSpPr>
          <p:cNvPr id="13" name="Tytuł 1"/>
          <p:cNvSpPr txBox="1">
            <a:spLocks/>
          </p:cNvSpPr>
          <p:nvPr/>
        </p:nvSpPr>
        <p:spPr>
          <a:xfrm>
            <a:off x="731845" y="1030942"/>
            <a:ext cx="10223025" cy="4849906"/>
          </a:xfrm>
          <a:prstGeom prst="rect">
            <a:avLst/>
          </a:prstGeom>
        </p:spPr>
        <p:txBody>
          <a:bodyPr anchor="ctr">
            <a:normAutofit lnSpcReduction="10000"/>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marL="457200" indent="-457200">
              <a:spcBef>
                <a:spcPts val="600"/>
              </a:spcBef>
              <a:spcAft>
                <a:spcPts val="600"/>
              </a:spcAft>
              <a:buSzPct val="80000"/>
              <a:buFont typeface="Wingdings" panose="05000000000000000000" pitchFamily="2" charset="2"/>
              <a:buChar char="q"/>
            </a:pPr>
            <a:r>
              <a:rPr lang="pl-PL" sz="2800" dirty="0" smtClean="0"/>
              <a:t>Radykalny wzrost poziomu inflacji</a:t>
            </a:r>
          </a:p>
          <a:p>
            <a:pPr marL="447675">
              <a:spcBef>
                <a:spcPts val="600"/>
              </a:spcBef>
              <a:spcAft>
                <a:spcPts val="1800"/>
              </a:spcAft>
              <a:buSzPct val="80000"/>
            </a:pPr>
            <a:r>
              <a:rPr lang="pl-PL" sz="1200" dirty="0" smtClean="0"/>
              <a:t>Inflacja w 2022 r. wyniosła </a:t>
            </a:r>
            <a:r>
              <a:rPr lang="pl-PL" sz="1200" b="1" dirty="0" smtClean="0"/>
              <a:t>14,4% </a:t>
            </a:r>
            <a:r>
              <a:rPr lang="pl-PL" sz="1200" dirty="0" smtClean="0"/>
              <a:t>wobec poziomu </a:t>
            </a:r>
            <a:r>
              <a:rPr lang="pl-PL" sz="1200" b="1" dirty="0" smtClean="0"/>
              <a:t>3,3%</a:t>
            </a:r>
            <a:r>
              <a:rPr lang="pl-PL" sz="1200" dirty="0" smtClean="0"/>
              <a:t> założonego w ustawie budżetowej państwa na 2022 rok</a:t>
            </a:r>
          </a:p>
          <a:p>
            <a:pPr marL="457200" indent="-457200">
              <a:spcBef>
                <a:spcPts val="600"/>
              </a:spcBef>
              <a:spcAft>
                <a:spcPts val="600"/>
              </a:spcAft>
              <a:buSzPct val="80000"/>
              <a:buFont typeface="Wingdings" panose="05000000000000000000" pitchFamily="2" charset="2"/>
              <a:buChar char="q"/>
            </a:pPr>
            <a:r>
              <a:rPr lang="pl-PL" sz="2800" dirty="0" smtClean="0"/>
              <a:t>Nowe  zadania i ich finansowanie dotyczące pomocy dla obywateli Ukrainy</a:t>
            </a:r>
          </a:p>
          <a:p>
            <a:pPr marL="447675">
              <a:spcBef>
                <a:spcPts val="600"/>
              </a:spcBef>
              <a:spcAft>
                <a:spcPts val="1800"/>
              </a:spcAft>
              <a:buSzPct val="80000"/>
            </a:pPr>
            <a:r>
              <a:rPr lang="pl-PL" sz="1200" dirty="0" smtClean="0"/>
              <a:t>Dochody: </a:t>
            </a:r>
            <a:r>
              <a:rPr lang="pl-PL" sz="1200" b="1" dirty="0" smtClean="0"/>
              <a:t>529 mln zł      </a:t>
            </a:r>
            <a:r>
              <a:rPr lang="pl-PL" sz="1200" dirty="0" smtClean="0"/>
              <a:t>Wydatki: </a:t>
            </a:r>
            <a:r>
              <a:rPr lang="pl-PL" sz="1200" b="1" dirty="0" smtClean="0"/>
              <a:t>556 mln zł</a:t>
            </a:r>
            <a:endParaRPr lang="pl-PL" sz="1200" b="1" dirty="0"/>
          </a:p>
          <a:p>
            <a:pPr marL="457200" indent="-457200">
              <a:spcBef>
                <a:spcPts val="600"/>
              </a:spcBef>
              <a:spcAft>
                <a:spcPts val="600"/>
              </a:spcAft>
              <a:buSzPct val="80000"/>
              <a:buFont typeface="Wingdings" panose="05000000000000000000" pitchFamily="2" charset="2"/>
              <a:buChar char="q"/>
            </a:pPr>
            <a:r>
              <a:rPr lang="pl-PL" sz="2800" dirty="0" smtClean="0"/>
              <a:t>Przyspieszona rekompensata części negatywnych skutków Polskiego Ładu</a:t>
            </a:r>
          </a:p>
          <a:p>
            <a:pPr marL="447675">
              <a:spcBef>
                <a:spcPts val="600"/>
              </a:spcBef>
              <a:spcAft>
                <a:spcPts val="1800"/>
              </a:spcAft>
              <a:buSzPct val="80000"/>
            </a:pPr>
            <a:r>
              <a:rPr lang="pl-PL" sz="1200" dirty="0" smtClean="0"/>
              <a:t>Ustawowe przesunięcie z 2023 r. na IV kwartał 2022 r. wypłaty niepełnej rekompensaty skutków Polskiego Ładu dotyczących 2023 r. w kwocie </a:t>
            </a:r>
            <a:r>
              <a:rPr lang="pl-PL" sz="1200" b="1" dirty="0" smtClean="0"/>
              <a:t>852 mln zł</a:t>
            </a:r>
            <a:r>
              <a:rPr lang="pl-PL" sz="1200" dirty="0" smtClean="0"/>
              <a:t>, z jednoczesnym zawieszeniem wypłaty rekompensaty w 2023 r.</a:t>
            </a:r>
            <a:endParaRPr lang="pl-PL" sz="1200" b="1" dirty="0"/>
          </a:p>
          <a:p>
            <a:pPr marL="457200" indent="-457200">
              <a:spcBef>
                <a:spcPts val="600"/>
              </a:spcBef>
              <a:spcAft>
                <a:spcPts val="600"/>
              </a:spcAft>
              <a:buSzPct val="80000"/>
              <a:buFont typeface="Wingdings" panose="05000000000000000000" pitchFamily="2" charset="2"/>
              <a:buChar char="q"/>
            </a:pPr>
            <a:r>
              <a:rPr lang="pl-PL" sz="2800" dirty="0" smtClean="0"/>
              <a:t>Nowe zadania związane z dodatkami energetycznymi </a:t>
            </a:r>
            <a:br>
              <a:rPr lang="pl-PL" sz="2800" dirty="0" smtClean="0"/>
            </a:br>
            <a:r>
              <a:rPr lang="pl-PL" sz="2800" dirty="0" smtClean="0"/>
              <a:t>i dystrybucją węgla</a:t>
            </a:r>
          </a:p>
          <a:p>
            <a:pPr marL="447675">
              <a:spcBef>
                <a:spcPts val="600"/>
              </a:spcBef>
              <a:spcAft>
                <a:spcPts val="600"/>
              </a:spcAft>
              <a:buSzPct val="80000"/>
            </a:pPr>
            <a:r>
              <a:rPr lang="pl-PL" sz="1200" dirty="0"/>
              <a:t>Dochody: </a:t>
            </a:r>
            <a:r>
              <a:rPr lang="pl-PL" sz="1200" dirty="0" smtClean="0"/>
              <a:t>plan </a:t>
            </a:r>
            <a:r>
              <a:rPr lang="pl-PL" sz="1200" b="1" dirty="0" smtClean="0"/>
              <a:t>48,6 </a:t>
            </a:r>
            <a:r>
              <a:rPr lang="pl-PL" sz="1200" b="1" dirty="0"/>
              <a:t>mln </a:t>
            </a:r>
            <a:r>
              <a:rPr lang="pl-PL" sz="1200" b="1" dirty="0" smtClean="0"/>
              <a:t>zł </a:t>
            </a:r>
            <a:r>
              <a:rPr lang="pl-PL" sz="1200" dirty="0" smtClean="0"/>
              <a:t>wyk. </a:t>
            </a:r>
            <a:r>
              <a:rPr lang="pl-PL" sz="1200" b="1" dirty="0" smtClean="0"/>
              <a:t>27,6 mln zł      </a:t>
            </a:r>
            <a:r>
              <a:rPr lang="pl-PL" sz="1200" dirty="0" smtClean="0"/>
              <a:t>Wydatki: plan </a:t>
            </a:r>
            <a:r>
              <a:rPr lang="pl-PL" sz="1200" b="1" dirty="0" smtClean="0"/>
              <a:t>39,6 </a:t>
            </a:r>
            <a:r>
              <a:rPr lang="pl-PL" sz="1200" b="1" dirty="0"/>
              <a:t>mln </a:t>
            </a:r>
            <a:r>
              <a:rPr lang="pl-PL" sz="1200" b="1" dirty="0" smtClean="0"/>
              <a:t>zł </a:t>
            </a:r>
            <a:r>
              <a:rPr lang="pl-PL" sz="1200" dirty="0" smtClean="0"/>
              <a:t>wyk. </a:t>
            </a:r>
            <a:r>
              <a:rPr lang="pl-PL" sz="1200" b="1" dirty="0" smtClean="0"/>
              <a:t>15,4 mln zł</a:t>
            </a:r>
            <a:endParaRPr lang="pl-PL" sz="1200" b="1" dirty="0"/>
          </a:p>
        </p:txBody>
      </p:sp>
      <p:sp>
        <p:nvSpPr>
          <p:cNvPr id="5" name="Tytuł 4"/>
          <p:cNvSpPr>
            <a:spLocks noGrp="1"/>
          </p:cNvSpPr>
          <p:nvPr>
            <p:ph type="title"/>
          </p:nvPr>
        </p:nvSpPr>
        <p:spPr>
          <a:xfrm>
            <a:off x="304799" y="98614"/>
            <a:ext cx="11546542" cy="797858"/>
          </a:xfrm>
          <a:prstGeom prst="rect">
            <a:avLst/>
          </a:prstGeom>
        </p:spPr>
        <p:txBody>
          <a:bodyPr/>
          <a:lstStyle/>
          <a:p>
            <a:r>
              <a:rPr lang="pl-PL" sz="2000" dirty="0"/>
              <a:t>Czynniki wpływające na sytuację budżetową Warszawy w 2022 roku </a:t>
            </a:r>
            <a:r>
              <a:rPr lang="pl-PL" sz="2000" dirty="0" smtClean="0"/>
              <a:t/>
            </a:r>
            <a:br>
              <a:rPr lang="pl-PL" sz="2000" dirty="0" smtClean="0"/>
            </a:br>
            <a:r>
              <a:rPr lang="pl-PL" sz="2000" dirty="0" smtClean="0"/>
              <a:t>– </a:t>
            </a:r>
            <a:r>
              <a:rPr lang="pl-PL" sz="2000" dirty="0"/>
              <a:t>nieplanowane przy uchwalaniu pierwotnej wersji budżetu miasta</a:t>
            </a:r>
          </a:p>
        </p:txBody>
      </p:sp>
    </p:spTree>
    <p:extLst>
      <p:ext uri="{BB962C8B-B14F-4D97-AF65-F5344CB8AC3E}">
        <p14:creationId xmlns:p14="http://schemas.microsoft.com/office/powerpoint/2010/main" val="1814542853"/>
      </p:ext>
    </p:extLst>
  </p:cSld>
  <p:clrMapOvr>
    <a:masterClrMapping/>
  </p:clrMapOvr>
  <p:transition spd="slow">
    <p:cove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70</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8" name="Tytuł 2"/>
          <p:cNvSpPr>
            <a:spLocks noGrp="1"/>
          </p:cNvSpPr>
          <p:nvPr>
            <p:ph type="title"/>
          </p:nvPr>
        </p:nvSpPr>
        <p:spPr>
          <a:xfrm>
            <a:off x="303223" y="529055"/>
            <a:ext cx="11585553"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wydatków bieżących</a:t>
            </a:r>
            <a:endParaRPr lang="pl-PL" altLang="pl-PL" sz="2400" b="1" dirty="0">
              <a:latin typeface="+mj-lt"/>
            </a:endParaRPr>
          </a:p>
        </p:txBody>
      </p:sp>
      <p:graphicFrame>
        <p:nvGraphicFramePr>
          <p:cNvPr id="9" name="Tabela 8"/>
          <p:cNvGraphicFramePr>
            <a:graphicFrameLocks noGrp="1"/>
          </p:cNvGraphicFramePr>
          <p:nvPr>
            <p:extLst/>
          </p:nvPr>
        </p:nvGraphicFramePr>
        <p:xfrm>
          <a:off x="713473" y="1624369"/>
          <a:ext cx="10799998" cy="3361111"/>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+75,3</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+437,7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+107,9</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-34,7</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-7,2</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+579,0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200" b="1" kern="1200" dirty="0" smtClean="0">
                          <a:solidFill>
                            <a:srgbClr val="385723"/>
                          </a:solidFill>
                          <a:latin typeface="+mj-lt"/>
                          <a:ea typeface="+mn-ea"/>
                          <a:cs typeface="Calibri" panose="020F0502020204030204" pitchFamily="34" charset="0"/>
                        </a:rPr>
                        <a:t>+1,5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+3,3</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+0,4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+0,1</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-17,8</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-12,5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7602680"/>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20.892</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20.296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19.085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19.784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19.802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99.860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3989284828"/>
      </p:ext>
    </p:extLst>
  </p:cSld>
  <p:clrMapOvr>
    <a:masterClrMapping/>
  </p:clrMapOvr>
  <p:transition spd="slow">
    <p:cove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71</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Tytuł 2"/>
          <p:cNvSpPr>
            <a:spLocks noGrp="1"/>
          </p:cNvSpPr>
          <p:nvPr>
            <p:ph type="title"/>
          </p:nvPr>
        </p:nvSpPr>
        <p:spPr>
          <a:xfrm>
            <a:off x="320697" y="53858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wydatków majątkowych</a:t>
            </a:r>
            <a:endParaRPr lang="pl-PL" altLang="pl-PL" sz="2400" b="1" dirty="0">
              <a:latin typeface="+mj-lt"/>
            </a:endParaRPr>
          </a:p>
        </p:txBody>
      </p:sp>
      <p:graphicFrame>
        <p:nvGraphicFramePr>
          <p:cNvPr id="10" name="Tabela 9"/>
          <p:cNvGraphicFramePr>
            <a:graphicFrameLocks noGrp="1"/>
          </p:cNvGraphicFramePr>
          <p:nvPr>
            <p:extLst/>
          </p:nvPr>
        </p:nvGraphicFramePr>
        <p:xfrm>
          <a:off x="689662" y="1643419"/>
          <a:ext cx="10799998" cy="3361111"/>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+374,7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-22,2</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+55,9</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+7,6</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+40,0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+456,0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200" b="1" kern="1200" dirty="0" smtClean="0">
                          <a:solidFill>
                            <a:srgbClr val="385723"/>
                          </a:solidFill>
                          <a:latin typeface="+mj-lt"/>
                          <a:ea typeface="+mn-ea"/>
                          <a:cs typeface="Calibri" panose="020F0502020204030204" pitchFamily="34" charset="0"/>
                        </a:rPr>
                        <a:t>+286,9</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+96,2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-59,8</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-190,1</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-82,7</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+50,5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901118984"/>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4.253</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2.856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2.579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2.324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1.733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13.745</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1120162694"/>
      </p:ext>
    </p:extLst>
  </p:cSld>
  <p:clrMapOvr>
    <a:masterClrMapping/>
  </p:clrMapOvr>
  <p:transition spd="slow">
    <p:cove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72</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588000" y="1259469"/>
          <a:ext cx="11016001" cy="3779294"/>
        </p:xfrm>
        <a:graphic>
          <a:graphicData uri="http://schemas.openxmlformats.org/drawingml/2006/table">
            <a:tbl>
              <a:tblPr firstRow="1" bandRow="1">
                <a:tableStyleId>{2D5ABB26-0587-4C30-8999-92F81FD0307C}</a:tableStyleId>
              </a:tblPr>
              <a:tblGrid>
                <a:gridCol w="703038">
                  <a:extLst>
                    <a:ext uri="{9D8B030D-6E8A-4147-A177-3AD203B41FA5}">
                      <a16:colId xmlns:a16="http://schemas.microsoft.com/office/drawing/2014/main" val="20000"/>
                    </a:ext>
                  </a:extLst>
                </a:gridCol>
                <a:gridCol w="1701490">
                  <a:extLst>
                    <a:ext uri="{9D8B030D-6E8A-4147-A177-3AD203B41FA5}">
                      <a16:colId xmlns:a16="http://schemas.microsoft.com/office/drawing/2014/main" val="2293524519"/>
                    </a:ext>
                  </a:extLst>
                </a:gridCol>
                <a:gridCol w="7070472">
                  <a:extLst>
                    <a:ext uri="{9D8B030D-6E8A-4147-A177-3AD203B41FA5}">
                      <a16:colId xmlns:a16="http://schemas.microsoft.com/office/drawing/2014/main" val="3460433117"/>
                    </a:ext>
                  </a:extLst>
                </a:gridCol>
                <a:gridCol w="1541001">
                  <a:extLst>
                    <a:ext uri="{9D8B030D-6E8A-4147-A177-3AD203B41FA5}">
                      <a16:colId xmlns:a16="http://schemas.microsoft.com/office/drawing/2014/main" val="1071488265"/>
                    </a:ext>
                  </a:extLst>
                </a:gridCol>
              </a:tblGrid>
              <a:tr h="507555">
                <a:tc>
                  <a:txBody>
                    <a:bodyPr/>
                    <a:lstStyle/>
                    <a:p>
                      <a:pPr algn="r"/>
                      <a:r>
                        <a:rPr lang="pl-PL" sz="1800" b="1" dirty="0" smtClean="0">
                          <a:solidFill>
                            <a:schemeClr val="tx1"/>
                          </a:solidFill>
                        </a:rPr>
                        <a:t>81</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zwiększeń</a:t>
                      </a:r>
                      <a:r>
                        <a:rPr lang="pl-PL" sz="1800" b="0" kern="1200" baseline="0" dirty="0" smtClean="0">
                          <a:solidFill>
                            <a:schemeClr val="tx1"/>
                          </a:solidFill>
                          <a:latin typeface="+mn-lt"/>
                          <a:ea typeface="+mn-ea"/>
                          <a:cs typeface="+mn-cs"/>
                        </a:rPr>
                        <a:t> limitów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do kwoty</a:t>
                      </a:r>
                      <a:endParaRPr lang="pl-PL" sz="1400" dirty="0"/>
                    </a:p>
                  </a:txBody>
                  <a:tcPr marL="91426" marR="91426" marT="45719" marB="45719" anchor="ctr"/>
                </a:tc>
                <a:extLst>
                  <a:ext uri="{0D108BD9-81ED-4DB2-BD59-A6C34878D82A}">
                    <a16:rowId xmlns:a16="http://schemas.microsoft.com/office/drawing/2014/main" val="498292005"/>
                  </a:ext>
                </a:extLst>
              </a:tr>
              <a:tr h="557007">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+81,1</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300" kern="1200" dirty="0" err="1" smtClean="0">
                          <a:solidFill>
                            <a:schemeClr val="tx1"/>
                          </a:solidFill>
                          <a:effectLst/>
                          <a:latin typeface="+mn-lt"/>
                          <a:ea typeface="+mn-ea"/>
                          <a:cs typeface="+mn-cs"/>
                        </a:rPr>
                        <a:t>Techniczno</a:t>
                      </a:r>
                      <a:r>
                        <a:rPr lang="pl-PL" sz="1300" kern="1200" dirty="0" smtClean="0">
                          <a:solidFill>
                            <a:schemeClr val="tx1"/>
                          </a:solidFill>
                          <a:effectLst/>
                          <a:latin typeface="+mn-lt"/>
                          <a:ea typeface="+mn-ea"/>
                          <a:cs typeface="+mn-cs"/>
                        </a:rPr>
                        <a:t> - Postojową  "Mory„.</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2.596 mln zł</a:t>
                      </a:r>
                      <a:endParaRPr lang="pl-PL" sz="16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59706">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+45,5</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Program rozwoju infrastruktury miejskiej.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500,7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57007">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+17,5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Poprawa układu drogowego w Dzielnicy Białołęka - część 2.</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43,0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59706">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+12,9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Szpitala Południowego.</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29,7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59706">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+10,7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Przebudowa i budowa oświetlenia ulic wraz  z infrastrukturą towarzyszącą.</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13,6 mln</a:t>
                      </a:r>
                      <a:r>
                        <a:rPr lang="pl-PL" sz="1600" kern="1200" baseline="0" dirty="0" smtClean="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36631872"/>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498475" y="240635"/>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Tree>
    <p:extLst>
      <p:ext uri="{BB962C8B-B14F-4D97-AF65-F5344CB8AC3E}">
        <p14:creationId xmlns:p14="http://schemas.microsoft.com/office/powerpoint/2010/main" val="2483626342"/>
      </p:ext>
    </p:extLst>
  </p:cSld>
  <p:clrMapOvr>
    <a:masterClrMapping/>
  </p:clrMapOvr>
  <p:transition spd="slow">
    <p:cove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73</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588001" y="1110265"/>
          <a:ext cx="11015999" cy="4319388"/>
        </p:xfrm>
        <a:graphic>
          <a:graphicData uri="http://schemas.openxmlformats.org/drawingml/2006/table">
            <a:tbl>
              <a:tblPr firstRow="1" bandRow="1">
                <a:tableStyleId>{2D5ABB26-0587-4C30-8999-92F81FD0307C}</a:tableStyleId>
              </a:tblPr>
              <a:tblGrid>
                <a:gridCol w="703038">
                  <a:extLst>
                    <a:ext uri="{9D8B030D-6E8A-4147-A177-3AD203B41FA5}">
                      <a16:colId xmlns:a16="http://schemas.microsoft.com/office/drawing/2014/main" val="20000"/>
                    </a:ext>
                  </a:extLst>
                </a:gridCol>
                <a:gridCol w="1580765">
                  <a:extLst>
                    <a:ext uri="{9D8B030D-6E8A-4147-A177-3AD203B41FA5}">
                      <a16:colId xmlns:a16="http://schemas.microsoft.com/office/drawing/2014/main" val="2293524519"/>
                    </a:ext>
                  </a:extLst>
                </a:gridCol>
                <a:gridCol w="7100549">
                  <a:extLst>
                    <a:ext uri="{9D8B030D-6E8A-4147-A177-3AD203B41FA5}">
                      <a16:colId xmlns:a16="http://schemas.microsoft.com/office/drawing/2014/main" val="3460433117"/>
                    </a:ext>
                  </a:extLst>
                </a:gridCol>
                <a:gridCol w="1631647">
                  <a:extLst>
                    <a:ext uri="{9D8B030D-6E8A-4147-A177-3AD203B41FA5}">
                      <a16:colId xmlns:a16="http://schemas.microsoft.com/office/drawing/2014/main" val="1071488265"/>
                    </a:ext>
                  </a:extLst>
                </a:gridCol>
              </a:tblGrid>
              <a:tr h="428672">
                <a:tc>
                  <a:txBody>
                    <a:bodyPr/>
                    <a:lstStyle/>
                    <a:p>
                      <a:pPr algn="r"/>
                      <a:r>
                        <a:rPr lang="pl-PL" sz="1800" b="1" dirty="0" smtClean="0">
                          <a:solidFill>
                            <a:schemeClr val="tx1"/>
                          </a:solidFill>
                        </a:rPr>
                        <a:t>22</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zmiany</a:t>
                      </a:r>
                      <a:r>
                        <a:rPr lang="pl-PL" sz="1800" b="0" kern="1200" baseline="0" dirty="0" smtClean="0">
                          <a:solidFill>
                            <a:schemeClr val="tx1"/>
                          </a:solidFill>
                          <a:latin typeface="+mn-lt"/>
                          <a:ea typeface="+mn-ea"/>
                          <a:cs typeface="+mn-cs"/>
                        </a:rPr>
                        <a:t> w harmonogramach realizacji przedsięwzięć</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57226">
                <a:tc>
                  <a:txBody>
                    <a:bodyPr/>
                    <a:lstStyle/>
                    <a:p>
                      <a:pPr algn="r"/>
                      <a:endParaRPr lang="pl-PL" sz="1200" b="1" dirty="0" smtClean="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kwota zadania</a:t>
                      </a:r>
                      <a:endParaRPr lang="pl-PL" sz="1400" dirty="0"/>
                    </a:p>
                  </a:txBody>
                  <a:tcPr marL="91426" marR="91426" marT="45719" marB="45719" anchor="ctr"/>
                </a:tc>
                <a:extLst>
                  <a:ext uri="{0D108BD9-81ED-4DB2-BD59-A6C34878D82A}">
                    <a16:rowId xmlns:a16="http://schemas.microsoft.com/office/drawing/2014/main" val="498292005"/>
                  </a:ext>
                </a:extLst>
              </a:tr>
              <a:tr h="803762">
                <a:tc>
                  <a:txBody>
                    <a:bodyPr/>
                    <a:lstStyle/>
                    <a:p>
                      <a:pPr algn="r"/>
                      <a:endParaRPr lang="pl-PL" sz="1200" b="1" dirty="0" smtClean="0">
                        <a:solidFill>
                          <a:schemeClr val="tx1"/>
                        </a:solidFill>
                      </a:endParaRPr>
                    </a:p>
                  </a:txBody>
                  <a:tcPr marL="91426" marR="91426" marT="45719" marB="45719" anchor="ctr">
                    <a:lnT w="12700" cap="flat" cmpd="sng" algn="ctr">
                      <a:noFill/>
                      <a:prstDash val="solid"/>
                      <a:round/>
                      <a:headEnd type="none" w="med" len="med"/>
                      <a:tailEnd type="none" w="med" len="med"/>
                    </a:lnT>
                  </a:tcPr>
                </a:tc>
                <a:tc>
                  <a:txBody>
                    <a:bodyPr/>
                    <a:lstStyle/>
                    <a:p>
                      <a:pPr marL="0" lvl="1" indent="0" algn="r"/>
                      <a:r>
                        <a:rPr lang="pl-PL" sz="1400" b="1" dirty="0" smtClean="0">
                          <a:solidFill>
                            <a:schemeClr val="tx1"/>
                          </a:solidFill>
                        </a:rPr>
                        <a:t>±5,4 mln</a:t>
                      </a:r>
                      <a:r>
                        <a:rPr lang="pl-PL" sz="1400" b="1" baseline="0" dirty="0" smtClean="0">
                          <a:solidFill>
                            <a:schemeClr val="tx1"/>
                          </a:solidFill>
                        </a:rPr>
                        <a:t> zł</a:t>
                      </a:r>
                      <a:endParaRPr lang="pl-PL" sz="1400" b="1" dirty="0">
                        <a:solidFill>
                          <a:schemeClr val="tx1"/>
                        </a:solidFill>
                      </a:endParaRPr>
                    </a:p>
                  </a:txBody>
                  <a:tcPr marL="91426" marR="91426" marT="45719" marB="45719" anchor="ctr">
                    <a:lnT w="12700" cap="flat" cmpd="sng" algn="ctr">
                      <a:noFill/>
                      <a:prstDash val="solid"/>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zespołu wielorodzinnych budynków mieszkalno-usługowych przy ul. Calowej wraz z niezbędną infrastrukturą (dz. Wilanów) – przeniesienie z 2023 r. na 2025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8,0 mln zł</a:t>
                      </a:r>
                      <a:endParaRPr lang="pl-PL" sz="14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400" b="1" dirty="0" smtClean="0">
                          <a:solidFill>
                            <a:schemeClr val="tx1"/>
                          </a:solidFill>
                        </a:rPr>
                        <a:t>±2,2 mln</a:t>
                      </a:r>
                      <a:r>
                        <a:rPr lang="pl-PL" sz="1400" b="1" baseline="0" dirty="0" smtClean="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tunelu drogowego w ciągu planowanej ul. Tysiąclecia - prace przygotowawcze – przeniesienie z 2023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2,7 mln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71564">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chemeClr val="tx1"/>
                          </a:solidFill>
                          <a:latin typeface="+mn-lt"/>
                          <a:ea typeface="+mn-ea"/>
                          <a:cs typeface="+mn-cs"/>
                        </a:rPr>
                        <a:t>±2,0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drogi dojazdowej do Szkoły Podstawowej nr 400 (dz. Wilanów)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 przeniesienie z 2023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4,6 mln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2503080"/>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dirty="0" smtClean="0">
                          <a:solidFill>
                            <a:schemeClr val="tx1"/>
                          </a:solidFill>
                        </a:rPr>
                        <a:t>±2,4</a:t>
                      </a:r>
                      <a:r>
                        <a:rPr lang="pl-PL" sz="1400" b="1" baseline="0" dirty="0" smtClean="0">
                          <a:solidFill>
                            <a:schemeClr val="tx1"/>
                          </a:solidFill>
                        </a:rPr>
                        <a:t> </a:t>
                      </a:r>
                      <a:r>
                        <a:rPr lang="pl-PL" sz="1400" b="1" dirty="0" smtClean="0">
                          <a:solidFill>
                            <a:schemeClr val="tx1"/>
                          </a:solidFill>
                        </a:rPr>
                        <a:t>mln</a:t>
                      </a:r>
                      <a:r>
                        <a:rPr lang="pl-PL" sz="1400" b="1" baseline="0" dirty="0" smtClean="0">
                          <a:solidFill>
                            <a:schemeClr val="tx1"/>
                          </a:solidFill>
                        </a:rPr>
                        <a:t> zł</a:t>
                      </a:r>
                      <a:endParaRPr lang="pl-PL" sz="14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budynku komunalnego wraz z  zagospodarowaniem terenu przy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ul. Szwedzkiej i Stolarskiej (dz. Praga-Północ) – przeniesienie z 2025 r.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na lata 2023-2024</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26,1 mln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500541254"/>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dirty="0" smtClean="0">
                          <a:solidFill>
                            <a:schemeClr val="tx1"/>
                          </a:solidFill>
                        </a:rPr>
                        <a:t>±1,6</a:t>
                      </a:r>
                      <a:r>
                        <a:rPr lang="pl-PL" sz="1400" b="1" baseline="0" dirty="0" smtClean="0">
                          <a:solidFill>
                            <a:schemeClr val="tx1"/>
                          </a:solidFill>
                        </a:rPr>
                        <a:t> </a:t>
                      </a:r>
                      <a:r>
                        <a:rPr lang="pl-PL" sz="1400" b="1" dirty="0" smtClean="0">
                          <a:solidFill>
                            <a:schemeClr val="tx1"/>
                          </a:solidFill>
                        </a:rPr>
                        <a:t>mln</a:t>
                      </a:r>
                      <a:r>
                        <a:rPr lang="pl-PL" sz="1400" b="1" baseline="0" dirty="0" smtClean="0">
                          <a:solidFill>
                            <a:schemeClr val="tx1"/>
                          </a:solidFill>
                        </a:rPr>
                        <a:t> zł</a:t>
                      </a:r>
                      <a:endParaRPr lang="pl-PL" sz="14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budynku przy ul. </a:t>
                      </a:r>
                      <a:r>
                        <a:rPr lang="pl-PL" sz="1300" kern="1200" dirty="0" err="1" smtClean="0">
                          <a:solidFill>
                            <a:schemeClr val="tx1"/>
                          </a:solidFill>
                          <a:effectLst/>
                          <a:latin typeface="+mn-lt"/>
                          <a:ea typeface="+mn-ea"/>
                          <a:cs typeface="+mn-cs"/>
                        </a:rPr>
                        <a:t>Wejnerta</a:t>
                      </a:r>
                      <a:r>
                        <a:rPr lang="pl-PL" sz="1300" kern="1200" dirty="0" smtClean="0">
                          <a:solidFill>
                            <a:schemeClr val="tx1"/>
                          </a:solidFill>
                          <a:effectLst/>
                          <a:latin typeface="+mn-lt"/>
                          <a:ea typeface="+mn-ea"/>
                          <a:cs typeface="+mn-cs"/>
                        </a:rPr>
                        <a:t> 27 (dz. Mokotów) – przeniesienie z 2023 r.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14,2 mln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97523193"/>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498475" y="240635"/>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Tree>
    <p:extLst>
      <p:ext uri="{BB962C8B-B14F-4D97-AF65-F5344CB8AC3E}">
        <p14:creationId xmlns:p14="http://schemas.microsoft.com/office/powerpoint/2010/main" val="3972022340"/>
      </p:ext>
    </p:extLst>
  </p:cSld>
  <p:clrMapOvr>
    <a:masterClrMapping/>
  </p:clrMapOvr>
  <p:transition spd="slow">
    <p:cove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74</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588000" y="1091977"/>
          <a:ext cx="11016000" cy="4319388"/>
        </p:xfrm>
        <a:graphic>
          <a:graphicData uri="http://schemas.openxmlformats.org/drawingml/2006/table">
            <a:tbl>
              <a:tblPr firstRow="1" bandRow="1">
                <a:tableStyleId>{2D5ABB26-0587-4C30-8999-92F81FD0307C}</a:tableStyleId>
              </a:tblPr>
              <a:tblGrid>
                <a:gridCol w="825274">
                  <a:extLst>
                    <a:ext uri="{9D8B030D-6E8A-4147-A177-3AD203B41FA5}">
                      <a16:colId xmlns:a16="http://schemas.microsoft.com/office/drawing/2014/main" val="20000"/>
                    </a:ext>
                  </a:extLst>
                </a:gridCol>
                <a:gridCol w="1352126">
                  <a:extLst>
                    <a:ext uri="{9D8B030D-6E8A-4147-A177-3AD203B41FA5}">
                      <a16:colId xmlns:a16="http://schemas.microsoft.com/office/drawing/2014/main" val="2293524519"/>
                    </a:ext>
                  </a:extLst>
                </a:gridCol>
                <a:gridCol w="8838600">
                  <a:extLst>
                    <a:ext uri="{9D8B030D-6E8A-4147-A177-3AD203B41FA5}">
                      <a16:colId xmlns:a16="http://schemas.microsoft.com/office/drawing/2014/main" val="3460433117"/>
                    </a:ext>
                  </a:extLst>
                </a:gridCol>
              </a:tblGrid>
              <a:tr h="428672">
                <a:tc>
                  <a:txBody>
                    <a:bodyPr/>
                    <a:lstStyle/>
                    <a:p>
                      <a:pPr algn="r"/>
                      <a:r>
                        <a:rPr lang="pl-PL" sz="1800" b="1" dirty="0" smtClean="0">
                          <a:solidFill>
                            <a:schemeClr val="tx1"/>
                          </a:solidFill>
                        </a:rPr>
                        <a:t>81</a:t>
                      </a:r>
                    </a:p>
                  </a:txBody>
                  <a:tcPr marL="91426" marR="91426" marT="45719" marB="45719" anchor="ctr"/>
                </a:tc>
                <a:tc gridSpan="2">
                  <a:txBody>
                    <a:bodyPr/>
                    <a:lstStyle/>
                    <a:p>
                      <a:pPr algn="l"/>
                      <a:r>
                        <a:rPr lang="pl-PL" sz="1800" b="1" kern="1200" baseline="0" dirty="0" smtClean="0">
                          <a:solidFill>
                            <a:schemeClr val="tx1"/>
                          </a:solidFill>
                          <a:latin typeface="+mn-lt"/>
                          <a:ea typeface="+mn-ea"/>
                          <a:cs typeface="+mn-cs"/>
                        </a:rPr>
                        <a:t>nowych</a:t>
                      </a:r>
                      <a:r>
                        <a:rPr lang="pl-PL" sz="1800" b="0" kern="1200" baseline="0" dirty="0" smtClean="0">
                          <a:solidFill>
                            <a:schemeClr val="tx1"/>
                          </a:solidFill>
                          <a:latin typeface="+mn-lt"/>
                          <a:ea typeface="+mn-ea"/>
                          <a:cs typeface="+mn-cs"/>
                        </a:rPr>
                        <a:t>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57226">
                <a:tc>
                  <a:txBody>
                    <a:bodyPr/>
                    <a:lstStyle/>
                    <a:p>
                      <a:pPr algn="r"/>
                      <a:endParaRPr lang="pl-PL" sz="1200" b="1" dirty="0" smtClean="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803762">
                <a:tc>
                  <a:txBody>
                    <a:bodyPr/>
                    <a:lstStyle/>
                    <a:p>
                      <a:pPr algn="r"/>
                      <a:endParaRPr lang="pl-PL" sz="1200" b="1" dirty="0" smtClean="0">
                        <a:solidFill>
                          <a:schemeClr val="tx1"/>
                        </a:solidFill>
                      </a:endParaRPr>
                    </a:p>
                  </a:txBody>
                  <a:tcPr marL="91426" marR="91426" marT="45719" marB="45719" anchor="ctr">
                    <a:lnT w="12700" cap="flat" cmpd="sng" algn="ctr">
                      <a:noFill/>
                      <a:prstDash val="solid"/>
                      <a:round/>
                      <a:headEnd type="none" w="med" len="med"/>
                      <a:tailEnd type="none" w="med" len="med"/>
                    </a:lnT>
                  </a:tcPr>
                </a:tc>
                <a:tc>
                  <a:txBody>
                    <a:bodyPr/>
                    <a:lstStyle/>
                    <a:p>
                      <a:pPr marL="0" lvl="1" indent="0" algn="r"/>
                      <a:r>
                        <a:rPr lang="pl-PL" sz="1400" b="1" dirty="0" smtClean="0">
                          <a:solidFill>
                            <a:schemeClr val="tx1"/>
                          </a:solidFill>
                        </a:rPr>
                        <a:t>6,3 mln</a:t>
                      </a:r>
                      <a:r>
                        <a:rPr lang="pl-PL" sz="1400" b="1" baseline="0" dirty="0" smtClean="0">
                          <a:solidFill>
                            <a:schemeClr val="tx1"/>
                          </a:solidFill>
                        </a:rPr>
                        <a:t> zł</a:t>
                      </a:r>
                      <a:endParaRPr lang="pl-PL" sz="1400" b="1" dirty="0">
                        <a:solidFill>
                          <a:schemeClr val="tx1"/>
                        </a:solidFill>
                      </a:endParaRPr>
                    </a:p>
                  </a:txBody>
                  <a:tcPr marL="91426" marR="91426" marT="45719" marB="45719" anchor="ctr">
                    <a:lnT w="12700" cap="flat" cmpd="sng" algn="ctr">
                      <a:noFill/>
                      <a:prstDash val="solid"/>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Przyłączenie budynku Młodzieżowego Domu Kultury przy ul. Łazienkowskiej 7 do miejskiej sieci grzewczej (dz. Śródmieście).</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400" b="1" dirty="0" smtClean="0">
                          <a:solidFill>
                            <a:schemeClr val="tx1"/>
                          </a:solidFill>
                        </a:rPr>
                        <a:t>5,7 mln</a:t>
                      </a:r>
                      <a:r>
                        <a:rPr lang="pl-PL" sz="1400" b="1" baseline="0" dirty="0" smtClean="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Modernizacja budynku Szkoły Podstawowej nr 127 przy ul. Kowieńskiej 12/20 wraz z zagospodarowaniem terenu (dz.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71564">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chemeClr val="tx1"/>
                          </a:solidFill>
                          <a:latin typeface="+mn-lt"/>
                          <a:ea typeface="+mn-ea"/>
                          <a:cs typeface="+mn-cs"/>
                        </a:rPr>
                        <a:t>2,8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Modernizacja muszli koncertowej w Parku Praskim wraz z zagospodarowaniem terenu (dz.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2503080"/>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baseline="0" dirty="0" smtClean="0">
                          <a:solidFill>
                            <a:schemeClr val="tx1"/>
                          </a:solidFill>
                        </a:rPr>
                        <a:t>2,5 </a:t>
                      </a:r>
                      <a:r>
                        <a:rPr lang="pl-PL" sz="1400" b="1" dirty="0" smtClean="0">
                          <a:solidFill>
                            <a:schemeClr val="tx1"/>
                          </a:solidFill>
                        </a:rPr>
                        <a:t>mln</a:t>
                      </a:r>
                      <a:r>
                        <a:rPr lang="pl-PL" sz="1400" b="1" baseline="0" dirty="0" smtClean="0">
                          <a:solidFill>
                            <a:schemeClr val="tx1"/>
                          </a:solidFill>
                        </a:rPr>
                        <a:t> zł</a:t>
                      </a:r>
                      <a:endParaRPr lang="pl-PL" sz="14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Projekt i budowa parkingu strategicznego Parkuj i Jedź (P+R) "Metro Bródno" - prace przygotowawcze.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500541254"/>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baseline="0" dirty="0" smtClean="0">
                          <a:solidFill>
                            <a:schemeClr val="tx1"/>
                          </a:solidFill>
                        </a:rPr>
                        <a:t>2,3 </a:t>
                      </a:r>
                      <a:r>
                        <a:rPr lang="pl-PL" sz="1400" b="1" dirty="0" smtClean="0">
                          <a:solidFill>
                            <a:schemeClr val="tx1"/>
                          </a:solidFill>
                        </a:rPr>
                        <a:t>mln</a:t>
                      </a:r>
                      <a:r>
                        <a:rPr lang="pl-PL" sz="1400" b="1" baseline="0" dirty="0" smtClean="0">
                          <a:solidFill>
                            <a:schemeClr val="tx1"/>
                          </a:solidFill>
                        </a:rPr>
                        <a:t> zł</a:t>
                      </a:r>
                      <a:endParaRPr lang="pl-PL" sz="14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zadaszenia placu handlowego na Targowisku Zieleniak przy ul. Grójeckiej 97 (dz.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97523193"/>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498475" y="240635"/>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Tree>
    <p:extLst>
      <p:ext uri="{BB962C8B-B14F-4D97-AF65-F5344CB8AC3E}">
        <p14:creationId xmlns:p14="http://schemas.microsoft.com/office/powerpoint/2010/main" val="347122023"/>
      </p:ext>
    </p:extLst>
  </p:cSld>
  <p:clrMapOvr>
    <a:masterClrMapping/>
  </p:clrMapOvr>
  <p:transition spd="slow">
    <p:cove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smtClean="0"/>
              <a:t>Autopoprawka B</a:t>
            </a:r>
            <a:r>
              <a:rPr lang="pl-PL" dirty="0" smtClean="0"/>
              <a:t/>
            </a:r>
            <a:br>
              <a:rPr lang="pl-PL" dirty="0" smtClean="0"/>
            </a:br>
            <a:r>
              <a:rPr lang="pl-PL" dirty="0" smtClean="0"/>
              <a:t>do projektu zmiany budżetu</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75</a:t>
            </a:fld>
            <a:endParaRPr lang="pl-PL" dirty="0"/>
          </a:p>
        </p:txBody>
      </p:sp>
    </p:spTree>
    <p:extLst>
      <p:ext uri="{BB962C8B-B14F-4D97-AF65-F5344CB8AC3E}">
        <p14:creationId xmlns:p14="http://schemas.microsoft.com/office/powerpoint/2010/main" val="3196657527"/>
      </p:ext>
    </p:extLst>
  </p:cSld>
  <p:clrMapOvr>
    <a:masterClrMapping/>
  </p:clrMapOvr>
  <p:transition spd="slow">
    <p:cove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76</a:t>
            </a:fld>
            <a:endParaRPr lang="pl-PL" dirty="0"/>
          </a:p>
        </p:txBody>
      </p:sp>
      <p:sp>
        <p:nvSpPr>
          <p:cNvPr id="3" name="Tytuł 2"/>
          <p:cNvSpPr>
            <a:spLocks noGrp="1"/>
          </p:cNvSpPr>
          <p:nvPr>
            <p:ph type="title"/>
          </p:nvPr>
        </p:nvSpPr>
        <p:spPr>
          <a:xfrm>
            <a:off x="498474" y="121763"/>
            <a:ext cx="10626726" cy="742304"/>
          </a:xfrm>
        </p:spPr>
        <p:txBody>
          <a:bodyPr/>
          <a:lstStyle/>
          <a:p>
            <a:pPr algn="ctr">
              <a:spcBef>
                <a:spcPts val="800"/>
              </a:spcBef>
              <a:spcAft>
                <a:spcPts val="800"/>
              </a:spcAft>
            </a:pPr>
            <a:r>
              <a:rPr lang="pl-PL" altLang="pl-PL" sz="2400" b="1" dirty="0">
                <a:latin typeface="+mj-lt"/>
              </a:rPr>
              <a:t>Zmiana głównych parametrów budżetowych w </a:t>
            </a:r>
            <a:r>
              <a:rPr lang="pl-PL" altLang="pl-PL" sz="2400" b="1" dirty="0" smtClean="0">
                <a:latin typeface="+mj-lt"/>
              </a:rPr>
              <a:t>2023 </a:t>
            </a:r>
            <a:r>
              <a:rPr lang="pl-PL" altLang="pl-PL" sz="2400" b="1" dirty="0">
                <a:latin typeface="+mj-lt"/>
              </a:rPr>
              <a:t>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8" name="Tabela 7"/>
          <p:cNvGraphicFramePr>
            <a:graphicFrameLocks noGrp="1"/>
          </p:cNvGraphicFramePr>
          <p:nvPr>
            <p:extLst/>
          </p:nvPr>
        </p:nvGraphicFramePr>
        <p:xfrm>
          <a:off x="933451" y="1072620"/>
          <a:ext cx="9944098" cy="4413982"/>
        </p:xfrm>
        <a:graphic>
          <a:graphicData uri="http://schemas.openxmlformats.org/drawingml/2006/table">
            <a:tbl>
              <a:tblPr firstRow="1" bandRow="1">
                <a:tableStyleId>{2D5ABB26-0587-4C30-8999-92F81FD0307C}</a:tableStyleId>
              </a:tblPr>
              <a:tblGrid>
                <a:gridCol w="2512533">
                  <a:extLst>
                    <a:ext uri="{9D8B030D-6E8A-4147-A177-3AD203B41FA5}">
                      <a16:colId xmlns:a16="http://schemas.microsoft.com/office/drawing/2014/main" val="20000"/>
                    </a:ext>
                  </a:extLst>
                </a:gridCol>
                <a:gridCol w="531577">
                  <a:extLst>
                    <a:ext uri="{9D8B030D-6E8A-4147-A177-3AD203B41FA5}">
                      <a16:colId xmlns:a16="http://schemas.microsoft.com/office/drawing/2014/main" val="3953378466"/>
                    </a:ext>
                  </a:extLst>
                </a:gridCol>
                <a:gridCol w="1724997">
                  <a:extLst>
                    <a:ext uri="{9D8B030D-6E8A-4147-A177-3AD203B41FA5}">
                      <a16:colId xmlns:a16="http://schemas.microsoft.com/office/drawing/2014/main" val="2530149875"/>
                    </a:ext>
                  </a:extLst>
                </a:gridCol>
                <a:gridCol w="1724997">
                  <a:extLst>
                    <a:ext uri="{9D8B030D-6E8A-4147-A177-3AD203B41FA5}">
                      <a16:colId xmlns:a16="http://schemas.microsoft.com/office/drawing/2014/main" val="2443718988"/>
                    </a:ext>
                  </a:extLst>
                </a:gridCol>
                <a:gridCol w="1724997">
                  <a:extLst>
                    <a:ext uri="{9D8B030D-6E8A-4147-A177-3AD203B41FA5}">
                      <a16:colId xmlns:a16="http://schemas.microsoft.com/office/drawing/2014/main" val="1115536076"/>
                    </a:ext>
                  </a:extLst>
                </a:gridCol>
                <a:gridCol w="1724997">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800" b="0" dirty="0" smtClean="0">
                          <a:latin typeface="+mj-lt"/>
                          <a:cs typeface="Calibri" panose="020F0502020204030204" pitchFamily="34" charset="0"/>
                        </a:rPr>
                        <a:t>Projekt zmiany</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err="1" smtClean="0">
                          <a:latin typeface="+mj-lt"/>
                          <a:cs typeface="Calibri" panose="020F0502020204030204" pitchFamily="34" charset="0"/>
                        </a:rPr>
                        <a:t>Autopop</a:t>
                      </a:r>
                      <a:r>
                        <a:rPr lang="pl-PL" sz="1800" b="0" dirty="0" smtClean="0">
                          <a:latin typeface="+mj-lt"/>
                          <a:cs typeface="Calibri" panose="020F0502020204030204" pitchFamily="34" charset="0"/>
                        </a:rPr>
                        <a:t>-</a:t>
                      </a:r>
                      <a:br>
                        <a:rPr lang="pl-PL" sz="1800" b="0" dirty="0" smtClean="0">
                          <a:latin typeface="+mj-lt"/>
                          <a:cs typeface="Calibri" panose="020F0502020204030204" pitchFamily="34" charset="0"/>
                        </a:rPr>
                      </a:br>
                      <a:r>
                        <a:rPr lang="pl-PL" sz="1800" b="0" dirty="0" smtClean="0">
                          <a:latin typeface="+mj-lt"/>
                          <a:cs typeface="Calibri" panose="020F0502020204030204" pitchFamily="34" charset="0"/>
                        </a:rPr>
                        <a:t>-</a:t>
                      </a:r>
                      <a:r>
                        <a:rPr lang="pl-PL" sz="1800" b="0" dirty="0" err="1" smtClean="0">
                          <a:latin typeface="+mj-lt"/>
                          <a:cs typeface="Calibri" panose="020F0502020204030204" pitchFamily="34" charset="0"/>
                        </a:rPr>
                        <a:t>rawka</a:t>
                      </a:r>
                      <a:r>
                        <a:rPr lang="pl-PL" sz="1800" b="0" dirty="0" smtClean="0">
                          <a:latin typeface="+mj-lt"/>
                          <a:cs typeface="Calibri" panose="020F0502020204030204" pitchFamily="34" charset="0"/>
                        </a:rPr>
                        <a:t> A</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0" kern="1200" dirty="0" err="1" smtClean="0">
                          <a:solidFill>
                            <a:schemeClr val="tx1"/>
                          </a:solidFill>
                          <a:latin typeface="+mn-lt"/>
                          <a:ea typeface="+mn-ea"/>
                          <a:cs typeface="Calibri" panose="020F0502020204030204" pitchFamily="34" charset="0"/>
                        </a:rPr>
                        <a:t>Autopop</a:t>
                      </a:r>
                      <a:r>
                        <a:rPr lang="pl-PL" sz="1800" b="0" kern="1200" dirty="0" smtClean="0">
                          <a:solidFill>
                            <a:schemeClr val="tx1"/>
                          </a:solidFill>
                          <a:latin typeface="+mn-lt"/>
                          <a:ea typeface="+mn-ea"/>
                          <a:cs typeface="Calibri" panose="020F0502020204030204" pitchFamily="34" charset="0"/>
                        </a:rPr>
                        <a:t>-</a:t>
                      </a:r>
                      <a:br>
                        <a:rPr lang="pl-PL" sz="1800" b="0" kern="1200" dirty="0" smtClean="0">
                          <a:solidFill>
                            <a:schemeClr val="tx1"/>
                          </a:solidFill>
                          <a:latin typeface="+mn-lt"/>
                          <a:ea typeface="+mn-ea"/>
                          <a:cs typeface="Calibri" panose="020F0502020204030204" pitchFamily="34" charset="0"/>
                        </a:rPr>
                      </a:br>
                      <a:r>
                        <a:rPr lang="pl-PL" sz="1800" b="0" kern="1200" dirty="0" smtClean="0">
                          <a:solidFill>
                            <a:schemeClr val="tx1"/>
                          </a:solidFill>
                          <a:latin typeface="+mn-lt"/>
                          <a:ea typeface="+mn-ea"/>
                          <a:cs typeface="Calibri" panose="020F0502020204030204" pitchFamily="34" charset="0"/>
                        </a:rPr>
                        <a:t>-</a:t>
                      </a:r>
                      <a:r>
                        <a:rPr lang="pl-PL" sz="1800" b="0" kern="1200" dirty="0" err="1" smtClean="0">
                          <a:solidFill>
                            <a:schemeClr val="tx1"/>
                          </a:solidFill>
                          <a:latin typeface="+mn-lt"/>
                          <a:ea typeface="+mn-ea"/>
                          <a:cs typeface="Calibri" panose="020F0502020204030204" pitchFamily="34" charset="0"/>
                        </a:rPr>
                        <a:t>rawka</a:t>
                      </a:r>
                      <a:r>
                        <a:rPr lang="pl-PL" sz="1800" b="0" kern="1200" dirty="0" smtClean="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800" b="0" dirty="0" smtClean="0">
                          <a:latin typeface="+mj-lt"/>
                          <a:cs typeface="Calibri" panose="020F0502020204030204" pitchFamily="34" charset="0"/>
                        </a:rPr>
                        <a:t>Po zmianie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5">
                  <a:txBody>
                    <a:bodyPr/>
                    <a:lstStyle/>
                    <a:p>
                      <a:pPr algn="ctr"/>
                      <a:r>
                        <a:rPr lang="pl-PL" sz="1400" b="0" dirty="0" smtClean="0">
                          <a:latin typeface="+mj-lt"/>
                          <a:cs typeface="Calibri" panose="020F0502020204030204" pitchFamily="34" charset="0"/>
                        </a:rPr>
                        <a:t>w mln zł</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-51,9</a:t>
                      </a: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-39,2</a:t>
                      </a: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chemeClr val="tx1"/>
                          </a:solidFill>
                          <a:latin typeface="+mj-lt"/>
                          <a:ea typeface="+mn-ea"/>
                          <a:cs typeface="+mn-cs"/>
                        </a:rPr>
                        <a:t>-</a:t>
                      </a:r>
                      <a:endParaRPr lang="pl-PL" sz="2800" b="1" kern="1200" dirty="0">
                        <a:solidFill>
                          <a:schemeClr val="tx1"/>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smtClean="0">
                          <a:latin typeface="+mj-lt"/>
                        </a:rPr>
                        <a:t>20.157</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+450,0</a:t>
                      </a:r>
                    </a:p>
                  </a:txBody>
                  <a:tcPr marL="91448" marR="91448" marT="45727" marB="45727" anchor="ctr">
                    <a:lnT w="12700" cap="flat" cmpd="sng" algn="ctr">
                      <a:noFill/>
                      <a:prstDash val="solid"/>
                      <a:round/>
                      <a:headEnd type="none" w="med" len="med"/>
                      <a:tailEnd type="none" w="med" len="med"/>
                    </a:lnT>
                    <a:lnB>
                      <a:noFill/>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pl-PL" sz="2800" b="1" kern="1200" dirty="0" smtClean="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+288,4</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+1,0</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25.146</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3">
                  <a:txBody>
                    <a:bodyPr/>
                    <a:lstStyle/>
                    <a:p>
                      <a:pPr algn="l"/>
                      <a:r>
                        <a:rPr lang="pl-PL" sz="1600" b="0" dirty="0">
                          <a:latin typeface="+mj-lt"/>
                          <a:cs typeface="Calibri" panose="020F0502020204030204" pitchFamily="34" charset="0"/>
                        </a:rPr>
                        <a:t>   </a:t>
                      </a:r>
                      <a:r>
                        <a:rPr lang="pl-PL" sz="1600" b="0" dirty="0" smtClean="0">
                          <a:latin typeface="+mj-lt"/>
                          <a:cs typeface="Calibri" panose="020F0502020204030204" pitchFamily="34" charset="0"/>
                        </a:rPr>
                        <a:t>z tego:</a:t>
                      </a:r>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a:txBody>
                    <a:bodyPr/>
                    <a:lstStyle/>
                    <a:p>
                      <a:pPr algn="l"/>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l"/>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gridSpan="2">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bieżące</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+75,3</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+1,5</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chemeClr val="tx1"/>
                          </a:solidFill>
                          <a:latin typeface="+mj-lt"/>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20.892</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gridSpan="2">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+374,7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+286,9</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+1,0</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4.254</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gridSpan="2">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-501,9</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-327,6</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-1,0</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-4.989</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905778653"/>
      </p:ext>
    </p:extLst>
  </p:cSld>
  <p:clrMapOvr>
    <a:masterClrMapping/>
  </p:clrMapOvr>
  <p:transition spd="slow">
    <p:cove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77</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10" name="pole tekstowe 13"/>
          <p:cNvSpPr txBox="1">
            <a:spLocks noChangeArrowheads="1"/>
          </p:cNvSpPr>
          <p:nvPr/>
        </p:nvSpPr>
        <p:spPr bwMode="auto">
          <a:xfrm>
            <a:off x="1737073" y="335499"/>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B</a:t>
            </a:r>
            <a:endParaRPr lang="pl-PL" altLang="pl-PL" sz="1600" b="1" dirty="0">
              <a:solidFill>
                <a:schemeClr val="tx1">
                  <a:lumMod val="50000"/>
                  <a:lumOff val="50000"/>
                </a:schemeClr>
              </a:solidFill>
              <a:latin typeface="+mj-lt"/>
            </a:endParaRPr>
          </a:p>
        </p:txBody>
      </p:sp>
      <p:sp>
        <p:nvSpPr>
          <p:cNvPr id="5" name="pole tekstowe 4"/>
          <p:cNvSpPr txBox="1"/>
          <p:nvPr/>
        </p:nvSpPr>
        <p:spPr>
          <a:xfrm>
            <a:off x="495300" y="819150"/>
            <a:ext cx="10858500" cy="3985706"/>
          </a:xfrm>
          <a:prstGeom prst="rect">
            <a:avLst/>
          </a:prstGeom>
          <a:noFill/>
        </p:spPr>
        <p:txBody>
          <a:bodyPr wrap="square" rtlCol="0">
            <a:spAutoFit/>
          </a:bodyPr>
          <a:lstStyle/>
          <a:p>
            <a:endParaRPr lang="pl-PL" dirty="0" smtClean="0"/>
          </a:p>
          <a:p>
            <a:pPr marL="285750" indent="-285750">
              <a:buFont typeface="Wingdings" panose="05000000000000000000" pitchFamily="2" charset="2"/>
              <a:buChar char="q"/>
            </a:pPr>
            <a:endParaRPr lang="pl-PL" sz="2000" dirty="0"/>
          </a:p>
          <a:p>
            <a:pPr marL="285750" lvl="0" indent="-285750">
              <a:spcBef>
                <a:spcPts val="600"/>
              </a:spcBef>
              <a:spcAft>
                <a:spcPts val="600"/>
              </a:spcAft>
              <a:buSzPct val="80000"/>
              <a:buFont typeface="Wingdings" panose="05000000000000000000" pitchFamily="2" charset="2"/>
              <a:buChar char="q"/>
            </a:pPr>
            <a:r>
              <a:rPr lang="x-none" sz="2000" dirty="0"/>
              <a:t>Zmiany w planie </a:t>
            </a:r>
            <a:r>
              <a:rPr lang="x-none" sz="2000" b="1" dirty="0"/>
              <a:t>wydatków bieżących</a:t>
            </a:r>
            <a:r>
              <a:rPr lang="x-none" sz="2000" dirty="0"/>
              <a:t> </a:t>
            </a:r>
            <a:r>
              <a:rPr lang="x-none" sz="2000" dirty="0" smtClean="0"/>
              <a:t>polegają</a:t>
            </a:r>
            <a:r>
              <a:rPr lang="pl-PL" sz="2000" dirty="0" smtClean="0"/>
              <a:t>ce</a:t>
            </a:r>
            <a:r>
              <a:rPr lang="x-none" sz="2000" dirty="0" smtClean="0"/>
              <a:t> </a:t>
            </a:r>
            <a:r>
              <a:rPr lang="x-none" sz="2000" dirty="0"/>
              <a:t>na </a:t>
            </a:r>
            <a:r>
              <a:rPr lang="x-none" sz="2000" b="1" dirty="0"/>
              <a:t>przesunięciu </a:t>
            </a:r>
            <a:r>
              <a:rPr lang="pl-PL" sz="2000" b="1" dirty="0"/>
              <a:t>kwoty </a:t>
            </a:r>
            <a:r>
              <a:rPr lang="x-none" sz="2000" b="1" dirty="0"/>
              <a:t>2.000.000 zł w ramach planu wydatków bieżących w części ogólnomiejskiej </a:t>
            </a:r>
            <a:r>
              <a:rPr lang="pl-PL" sz="2000" b="1" dirty="0" smtClean="0"/>
              <a:t/>
            </a:r>
            <a:br>
              <a:rPr lang="pl-PL" sz="2000" b="1" dirty="0" smtClean="0"/>
            </a:br>
            <a:r>
              <a:rPr lang="x-none" sz="2000" dirty="0" smtClean="0"/>
              <a:t>w </a:t>
            </a:r>
            <a:r>
              <a:rPr lang="x-none" sz="2000" dirty="0"/>
              <a:t>celu zabezpieczenia środków na udzielenie pomocy finansowej dla Lwowa </a:t>
            </a:r>
            <a:r>
              <a:rPr lang="pl-PL" sz="2000" dirty="0" smtClean="0"/>
              <a:t/>
            </a:r>
            <a:br>
              <a:rPr lang="pl-PL" sz="2000" dirty="0" smtClean="0"/>
            </a:br>
            <a:r>
              <a:rPr lang="x-none" sz="2000" dirty="0" smtClean="0"/>
              <a:t>(</a:t>
            </a:r>
            <a:r>
              <a:rPr lang="x-none" sz="2000" dirty="0"/>
              <a:t>dział 853 – Pozostałe zadania w zakresie polityki społecznej, rozdział 85395 – Pozostała działalność</a:t>
            </a:r>
            <a:r>
              <a:rPr lang="pl-PL" sz="2000" dirty="0"/>
              <a:t>).</a:t>
            </a:r>
          </a:p>
          <a:p>
            <a:pPr marL="285750" indent="-285750">
              <a:spcBef>
                <a:spcPts val="600"/>
              </a:spcBef>
              <a:spcAft>
                <a:spcPts val="600"/>
              </a:spcAft>
              <a:buSzPct val="80000"/>
              <a:buFont typeface="Wingdings" panose="05000000000000000000" pitchFamily="2" charset="2"/>
              <a:buChar char="q"/>
            </a:pPr>
            <a:r>
              <a:rPr lang="pl-PL" sz="2000" dirty="0"/>
              <a:t>Zmiany w planie </a:t>
            </a:r>
            <a:r>
              <a:rPr lang="pl-PL" sz="2000" b="1" dirty="0"/>
              <a:t>wydatków majątkowych</a:t>
            </a:r>
            <a:r>
              <a:rPr lang="pl-PL" sz="2000" dirty="0"/>
              <a:t> </a:t>
            </a:r>
            <a:r>
              <a:rPr lang="pl-PL" sz="2000" dirty="0" smtClean="0"/>
              <a:t>polegające </a:t>
            </a:r>
            <a:r>
              <a:rPr lang="pl-PL" sz="2000" dirty="0"/>
              <a:t>na </a:t>
            </a:r>
            <a:r>
              <a:rPr lang="pl-PL" sz="2000" b="1" dirty="0"/>
              <a:t>zwiększeniu wydatków majątkowych w części dzielnicowej o 1.000.000 zł</a:t>
            </a:r>
            <a:r>
              <a:rPr lang="pl-PL" sz="2000" dirty="0"/>
              <a:t> i </a:t>
            </a:r>
            <a:r>
              <a:rPr lang="pl-PL" sz="2000" dirty="0" smtClean="0"/>
              <a:t>dotyczące </a:t>
            </a:r>
            <a:r>
              <a:rPr lang="pl-PL" sz="2000" dirty="0"/>
              <a:t>załącznika dzielnicy Białołęka z przeznaczeniem na realizację zadania pn.: „Budowa parku </a:t>
            </a:r>
            <a:r>
              <a:rPr lang="pl-PL" sz="2000" dirty="0" smtClean="0"/>
              <a:t/>
            </a:r>
            <a:br>
              <a:rPr lang="pl-PL" sz="2000" dirty="0" smtClean="0"/>
            </a:br>
            <a:r>
              <a:rPr lang="pl-PL" sz="2000" dirty="0" smtClean="0"/>
              <a:t>przy </a:t>
            </a:r>
            <a:r>
              <a:rPr lang="pl-PL" sz="2000" dirty="0"/>
              <a:t>ul. </a:t>
            </a:r>
            <a:r>
              <a:rPr lang="pl-PL" sz="2000" dirty="0" err="1"/>
              <a:t>Botewa</a:t>
            </a:r>
            <a:r>
              <a:rPr lang="pl-PL" sz="2000" dirty="0"/>
              <a:t>” (dział 900 – Gospodarka komunalna i ochrona środowiska, rozdział 90095 - Pozostała działalność).</a:t>
            </a:r>
          </a:p>
        </p:txBody>
      </p:sp>
      <p:sp>
        <p:nvSpPr>
          <p:cNvPr id="12" name="Tytuł 2"/>
          <p:cNvSpPr>
            <a:spLocks noGrp="1"/>
          </p:cNvSpPr>
          <p:nvPr>
            <p:ph type="title"/>
          </p:nvPr>
        </p:nvSpPr>
        <p:spPr>
          <a:xfrm>
            <a:off x="495299" y="645478"/>
            <a:ext cx="11096625" cy="742304"/>
          </a:xfrm>
        </p:spPr>
        <p:txBody>
          <a:bodyPr/>
          <a:lstStyle/>
          <a:p>
            <a:pPr algn="ctr">
              <a:spcBef>
                <a:spcPts val="800"/>
              </a:spcBef>
              <a:spcAft>
                <a:spcPts val="800"/>
              </a:spcAft>
            </a:pPr>
            <a:r>
              <a:rPr lang="pl-PL" altLang="pl-PL" sz="2000" b="1" dirty="0" smtClean="0">
                <a:latin typeface="+mj-lt"/>
              </a:rPr>
              <a:t>Projekt zmiany budżetu</a:t>
            </a:r>
            <a:endParaRPr lang="pl-PL" altLang="pl-PL" sz="2000" b="1" dirty="0">
              <a:latin typeface="+mj-lt"/>
            </a:endParaRPr>
          </a:p>
        </p:txBody>
      </p:sp>
    </p:spTree>
    <p:extLst>
      <p:ext uri="{BB962C8B-B14F-4D97-AF65-F5344CB8AC3E}">
        <p14:creationId xmlns:p14="http://schemas.microsoft.com/office/powerpoint/2010/main" val="2645456463"/>
      </p:ext>
    </p:extLst>
  </p:cSld>
  <p:clrMapOvr>
    <a:masterClrMapping/>
  </p:clrMapOvr>
  <p:transition spd="slow">
    <p:cove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smtClean="0"/>
              <a:t>Autopoprawka B</a:t>
            </a:r>
            <a:r>
              <a:rPr lang="pl-PL" dirty="0" smtClean="0"/>
              <a:t/>
            </a:r>
            <a:br>
              <a:rPr lang="pl-PL" dirty="0" smtClean="0"/>
            </a:br>
            <a:r>
              <a:rPr lang="pl-PL" dirty="0" smtClean="0"/>
              <a:t>do projektu zmiany </a:t>
            </a:r>
            <a:br>
              <a:rPr lang="pl-PL" dirty="0" smtClean="0"/>
            </a:br>
            <a:r>
              <a:rPr lang="pl-PL" dirty="0" smtClean="0"/>
              <a:t>Wieloletniej Prognozy Finansowej</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78</a:t>
            </a:fld>
            <a:endParaRPr lang="pl-PL" dirty="0"/>
          </a:p>
        </p:txBody>
      </p:sp>
    </p:spTree>
    <p:extLst>
      <p:ext uri="{BB962C8B-B14F-4D97-AF65-F5344CB8AC3E}">
        <p14:creationId xmlns:p14="http://schemas.microsoft.com/office/powerpoint/2010/main" val="3443744094"/>
      </p:ext>
    </p:extLst>
  </p:cSld>
  <p:clrMapOvr>
    <a:masterClrMapping/>
  </p:clrMapOvr>
  <p:transition spd="slow">
    <p:cove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79</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10" name="pole tekstowe 13"/>
          <p:cNvSpPr txBox="1">
            <a:spLocks noChangeArrowheads="1"/>
          </p:cNvSpPr>
          <p:nvPr/>
        </p:nvSpPr>
        <p:spPr bwMode="auto">
          <a:xfrm>
            <a:off x="1737073" y="335499"/>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B</a:t>
            </a:r>
            <a:endParaRPr lang="pl-PL" altLang="pl-PL" sz="1600" b="1" dirty="0">
              <a:solidFill>
                <a:schemeClr val="tx1">
                  <a:lumMod val="50000"/>
                  <a:lumOff val="50000"/>
                </a:schemeClr>
              </a:solidFill>
              <a:latin typeface="+mj-lt"/>
            </a:endParaRPr>
          </a:p>
        </p:txBody>
      </p:sp>
      <p:sp>
        <p:nvSpPr>
          <p:cNvPr id="5" name="pole tekstowe 4"/>
          <p:cNvSpPr txBox="1"/>
          <p:nvPr/>
        </p:nvSpPr>
        <p:spPr>
          <a:xfrm>
            <a:off x="495300" y="819150"/>
            <a:ext cx="10858500" cy="4478149"/>
          </a:xfrm>
          <a:prstGeom prst="rect">
            <a:avLst/>
          </a:prstGeom>
          <a:noFill/>
        </p:spPr>
        <p:txBody>
          <a:bodyPr wrap="square" rtlCol="0">
            <a:spAutoFit/>
          </a:bodyPr>
          <a:lstStyle/>
          <a:p>
            <a:endParaRPr lang="pl-PL" dirty="0" smtClean="0"/>
          </a:p>
          <a:p>
            <a:pPr marL="285750" indent="-285750">
              <a:buFont typeface="Wingdings" panose="05000000000000000000" pitchFamily="2" charset="2"/>
              <a:buChar char="q"/>
            </a:pPr>
            <a:endParaRPr lang="pl-PL" sz="2000" dirty="0"/>
          </a:p>
          <a:p>
            <a:pPr marL="342900" lvl="0" indent="-342900">
              <a:spcBef>
                <a:spcPts val="600"/>
              </a:spcBef>
              <a:spcAft>
                <a:spcPts val="600"/>
              </a:spcAft>
              <a:buSzPct val="80000"/>
              <a:buFont typeface="Wingdings" panose="05000000000000000000" pitchFamily="2" charset="2"/>
              <a:buChar char="q"/>
            </a:pPr>
            <a:r>
              <a:rPr lang="pl-PL" dirty="0"/>
              <a:t>P</a:t>
            </a:r>
            <a:r>
              <a:rPr lang="pl-PL" dirty="0" smtClean="0"/>
              <a:t>rzesunięcie </a:t>
            </a:r>
            <a:r>
              <a:rPr lang="pl-PL" dirty="0"/>
              <a:t>w ramach wydatków majątkowych kwoty </a:t>
            </a:r>
            <a:r>
              <a:rPr lang="pl-PL" b="1" dirty="0"/>
              <a:t>1.000.000 zł </a:t>
            </a:r>
            <a:r>
              <a:rPr lang="pl-PL" dirty="0"/>
              <a:t>z roku 2026 </a:t>
            </a:r>
            <a:r>
              <a:rPr lang="pl-PL" dirty="0" smtClean="0"/>
              <a:t/>
            </a:r>
            <a:br>
              <a:rPr lang="pl-PL" dirty="0" smtClean="0"/>
            </a:br>
            <a:r>
              <a:rPr lang="pl-PL" dirty="0" smtClean="0"/>
              <a:t>na </a:t>
            </a:r>
            <a:r>
              <a:rPr lang="pl-PL" dirty="0"/>
              <a:t>rok 2023 </a:t>
            </a:r>
            <a:r>
              <a:rPr lang="pl-PL" dirty="0" smtClean="0"/>
              <a:t>z </a:t>
            </a:r>
            <a:r>
              <a:rPr lang="pl-PL" dirty="0"/>
              <a:t>przeznaczeniem na zadanie </a:t>
            </a:r>
            <a:r>
              <a:rPr lang="pl-PL" dirty="0" err="1"/>
              <a:t>pn</a:t>
            </a:r>
            <a:r>
              <a:rPr lang="pl-PL" dirty="0"/>
              <a:t>: „Budowa parku przy ul. </a:t>
            </a:r>
            <a:r>
              <a:rPr lang="pl-PL" dirty="0" err="1"/>
              <a:t>Botewa</a:t>
            </a:r>
            <a:r>
              <a:rPr lang="pl-PL" dirty="0"/>
              <a:t>”.</a:t>
            </a:r>
          </a:p>
          <a:p>
            <a:pPr marL="285750" lvl="0" indent="-285750">
              <a:spcBef>
                <a:spcPts val="600"/>
              </a:spcBef>
              <a:spcAft>
                <a:spcPts val="600"/>
              </a:spcAft>
              <a:buSzPct val="80000"/>
              <a:buFont typeface="Wingdings" panose="05000000000000000000" pitchFamily="2" charset="2"/>
              <a:buChar char="q"/>
            </a:pPr>
            <a:r>
              <a:rPr lang="pl-PL" dirty="0" smtClean="0"/>
              <a:t>Zmiany w wykazie </a:t>
            </a:r>
            <a:r>
              <a:rPr lang="pl-PL" dirty="0"/>
              <a:t>wieloletnich przedsięwzięć m.st. Warszawy w części dotyczącej:</a:t>
            </a:r>
          </a:p>
          <a:p>
            <a:pPr marL="628650" lvl="0" indent="-180975">
              <a:spcBef>
                <a:spcPts val="600"/>
              </a:spcBef>
              <a:spcAft>
                <a:spcPts val="600"/>
              </a:spcAft>
              <a:buSzPct val="80000"/>
              <a:buFont typeface="Wingdings" panose="05000000000000000000" pitchFamily="2" charset="2"/>
              <a:buChar char="§"/>
            </a:pPr>
            <a:r>
              <a:rPr lang="x-none" dirty="0"/>
              <a:t>wieloletnich przedsięwzięć bie</a:t>
            </a:r>
            <a:r>
              <a:rPr lang="pl-PL" dirty="0" err="1"/>
              <a:t>żących</a:t>
            </a:r>
            <a:r>
              <a:rPr lang="pl-PL" dirty="0"/>
              <a:t> dzielnicy Ursynów</a:t>
            </a:r>
            <a:r>
              <a:rPr lang="x-none" dirty="0"/>
              <a:t> pn</a:t>
            </a:r>
            <a:r>
              <a:rPr lang="pl-PL" dirty="0"/>
              <a:t>:  „Bieżące utrzymanie jednostki”: zwiększenie  </a:t>
            </a:r>
            <a:r>
              <a:rPr lang="x-none" dirty="0"/>
              <a:t>planowan</a:t>
            </a:r>
            <a:r>
              <a:rPr lang="pl-PL" dirty="0" err="1"/>
              <a:t>ych</a:t>
            </a:r>
            <a:r>
              <a:rPr lang="x-none" dirty="0"/>
              <a:t> wydatk</a:t>
            </a:r>
            <a:r>
              <a:rPr lang="pl-PL" dirty="0"/>
              <a:t>ów</a:t>
            </a:r>
            <a:r>
              <a:rPr lang="x-none" dirty="0"/>
              <a:t> w 202</a:t>
            </a:r>
            <a:r>
              <a:rPr lang="pl-PL" dirty="0"/>
              <a:t>3 r. </a:t>
            </a:r>
            <a:r>
              <a:rPr lang="x-none" dirty="0"/>
              <a:t>o kwotę </a:t>
            </a:r>
            <a:r>
              <a:rPr lang="pl-PL" b="1" dirty="0"/>
              <a:t>1.500.000 zł </a:t>
            </a:r>
            <a:r>
              <a:rPr lang="pl-PL" b="1" dirty="0" smtClean="0"/>
              <a:t/>
            </a:r>
            <a:br>
              <a:rPr lang="pl-PL" b="1" dirty="0" smtClean="0"/>
            </a:br>
            <a:r>
              <a:rPr lang="pl-PL" dirty="0" smtClean="0"/>
              <a:t>i </a:t>
            </a:r>
            <a:r>
              <a:rPr lang="pl-PL" dirty="0"/>
              <a:t>w 2024 r. o kwotę </a:t>
            </a:r>
            <a:r>
              <a:rPr lang="pl-PL" b="1" dirty="0"/>
              <a:t>1.000.000 zł</a:t>
            </a:r>
            <a:r>
              <a:rPr lang="pl-PL" dirty="0"/>
              <a:t>,</a:t>
            </a:r>
          </a:p>
          <a:p>
            <a:pPr marL="628650" lvl="0" indent="-180975">
              <a:spcBef>
                <a:spcPts val="600"/>
              </a:spcBef>
              <a:spcAft>
                <a:spcPts val="600"/>
              </a:spcAft>
              <a:buSzPct val="80000"/>
              <a:buFont typeface="Wingdings" panose="05000000000000000000" pitchFamily="2" charset="2"/>
              <a:buChar char="§"/>
            </a:pPr>
            <a:r>
              <a:rPr lang="x-none" dirty="0"/>
              <a:t>wieloletnich przedsięwzięć majątkowych </a:t>
            </a:r>
            <a:r>
              <a:rPr lang="pl-PL" dirty="0"/>
              <a:t>dzielnicy Białołęka</a:t>
            </a:r>
            <a:r>
              <a:rPr lang="x-none" dirty="0"/>
              <a:t> pn</a:t>
            </a:r>
            <a:r>
              <a:rPr lang="pl-PL" dirty="0"/>
              <a:t>:  „Budowa parku przy </a:t>
            </a:r>
            <a:r>
              <a:rPr lang="pl-PL" dirty="0" smtClean="0"/>
              <a:t/>
            </a:r>
            <a:br>
              <a:rPr lang="pl-PL" dirty="0" smtClean="0"/>
            </a:br>
            <a:r>
              <a:rPr lang="pl-PL" dirty="0" smtClean="0"/>
              <a:t>ul</a:t>
            </a:r>
            <a:r>
              <a:rPr lang="pl-PL" dirty="0"/>
              <a:t>. </a:t>
            </a:r>
            <a:r>
              <a:rPr lang="pl-PL" dirty="0" err="1"/>
              <a:t>Botewa</a:t>
            </a:r>
            <a:r>
              <a:rPr lang="pl-PL" dirty="0"/>
              <a:t>”: zwiększenie  </a:t>
            </a:r>
            <a:r>
              <a:rPr lang="x-none" dirty="0"/>
              <a:t>planowan</a:t>
            </a:r>
            <a:r>
              <a:rPr lang="pl-PL" dirty="0" err="1"/>
              <a:t>ych</a:t>
            </a:r>
            <a:r>
              <a:rPr lang="x-none" dirty="0"/>
              <a:t> wydatk</a:t>
            </a:r>
            <a:r>
              <a:rPr lang="pl-PL" dirty="0"/>
              <a:t>ów</a:t>
            </a:r>
            <a:r>
              <a:rPr lang="x-none" dirty="0"/>
              <a:t> w 202</a:t>
            </a:r>
            <a:r>
              <a:rPr lang="pl-PL" dirty="0"/>
              <a:t>3 r. </a:t>
            </a:r>
            <a:r>
              <a:rPr lang="x-none" dirty="0"/>
              <a:t>o kwotę </a:t>
            </a:r>
            <a:r>
              <a:rPr lang="pl-PL" b="1" dirty="0"/>
              <a:t>1.000.000 zł</a:t>
            </a:r>
            <a:r>
              <a:rPr lang="pl-PL" dirty="0"/>
              <a:t>,</a:t>
            </a:r>
          </a:p>
          <a:p>
            <a:pPr marL="628650" indent="-180975">
              <a:spcBef>
                <a:spcPts val="600"/>
              </a:spcBef>
              <a:spcAft>
                <a:spcPts val="600"/>
              </a:spcAft>
              <a:buSzPct val="80000"/>
              <a:buFont typeface="Wingdings" panose="05000000000000000000" pitchFamily="2" charset="2"/>
              <a:buChar char="§"/>
            </a:pPr>
            <a:r>
              <a:rPr lang="pl-PL" dirty="0"/>
              <a:t> wieloletnich przedsięwzięć majątkowych ogólnomiejskich </a:t>
            </a:r>
            <a:r>
              <a:rPr lang="pl-PL" dirty="0" err="1"/>
              <a:t>pn</a:t>
            </a:r>
            <a:r>
              <a:rPr lang="pl-PL" dirty="0"/>
              <a:t>: „Program rozwoju infrastruktury lokalnej”: zmniejszenie planowanych wydatków w 2026 r</a:t>
            </a:r>
            <a:r>
              <a:rPr lang="pl-PL" dirty="0" smtClean="0"/>
              <a:t>. o </a:t>
            </a:r>
            <a:r>
              <a:rPr lang="pl-PL" dirty="0"/>
              <a:t>kwotę </a:t>
            </a:r>
            <a:r>
              <a:rPr lang="pl-PL" dirty="0" smtClean="0"/>
              <a:t/>
            </a:r>
            <a:br>
              <a:rPr lang="pl-PL" dirty="0" smtClean="0"/>
            </a:br>
            <a:r>
              <a:rPr lang="pl-PL" b="1" dirty="0" smtClean="0"/>
              <a:t>1.000.000 </a:t>
            </a:r>
            <a:r>
              <a:rPr lang="pl-PL" b="1" dirty="0"/>
              <a:t>zł</a:t>
            </a:r>
            <a:r>
              <a:rPr lang="pl-PL" dirty="0"/>
              <a:t>.</a:t>
            </a:r>
            <a:endParaRPr lang="pl-PL" sz="2000" dirty="0"/>
          </a:p>
        </p:txBody>
      </p:sp>
      <p:sp>
        <p:nvSpPr>
          <p:cNvPr id="6" name="Tytuł 2"/>
          <p:cNvSpPr>
            <a:spLocks noGrp="1"/>
          </p:cNvSpPr>
          <p:nvPr>
            <p:ph type="title"/>
          </p:nvPr>
        </p:nvSpPr>
        <p:spPr>
          <a:xfrm>
            <a:off x="495299" y="645478"/>
            <a:ext cx="11096625" cy="742304"/>
          </a:xfrm>
        </p:spPr>
        <p:txBody>
          <a:bodyPr/>
          <a:lstStyle/>
          <a:p>
            <a:pPr algn="ctr">
              <a:spcBef>
                <a:spcPts val="800"/>
              </a:spcBef>
              <a:spcAft>
                <a:spcPts val="800"/>
              </a:spcAft>
            </a:pPr>
            <a:r>
              <a:rPr lang="pl-PL" altLang="pl-PL" sz="2000" b="1" dirty="0" smtClean="0">
                <a:latin typeface="+mj-lt"/>
              </a:rPr>
              <a:t>Projekt zmiany Wieloletniej Prognozy Finansowej</a:t>
            </a:r>
            <a:endParaRPr lang="pl-PL" altLang="pl-PL" sz="2000" b="1" dirty="0">
              <a:latin typeface="+mj-lt"/>
            </a:endParaRPr>
          </a:p>
        </p:txBody>
      </p:sp>
    </p:spTree>
    <p:extLst>
      <p:ext uri="{BB962C8B-B14F-4D97-AF65-F5344CB8AC3E}">
        <p14:creationId xmlns:p14="http://schemas.microsoft.com/office/powerpoint/2010/main" val="2822530470"/>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98762" y="288244"/>
            <a:ext cx="6975765" cy="486930"/>
          </a:xfrm>
          <a:prstGeom prst="rect">
            <a:avLst/>
          </a:prstGeom>
        </p:spPr>
        <p:txBody>
          <a:bodyPr>
            <a:normAutofit/>
          </a:bodyPr>
          <a:lstStyle/>
          <a:p>
            <a:r>
              <a:rPr lang="pl-PL" sz="2200" b="1" dirty="0" smtClean="0"/>
              <a:t>Radykalny wzrost poziomu inflacji </a:t>
            </a:r>
            <a:endParaRPr lang="pl-PL" sz="2200" b="1" dirty="0"/>
          </a:p>
        </p:txBody>
      </p:sp>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8</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pic>
        <p:nvPicPr>
          <p:cNvPr id="4" name="Obraz 3"/>
          <p:cNvPicPr>
            <a:picLocks noChangeAspect="1"/>
          </p:cNvPicPr>
          <p:nvPr/>
        </p:nvPicPr>
        <p:blipFill>
          <a:blip r:embed="rId2"/>
          <a:stretch>
            <a:fillRect/>
          </a:stretch>
        </p:blipFill>
        <p:spPr>
          <a:xfrm>
            <a:off x="415079" y="948072"/>
            <a:ext cx="9906859" cy="4925995"/>
          </a:xfrm>
          <a:prstGeom prst="rect">
            <a:avLst/>
          </a:prstGeom>
        </p:spPr>
      </p:pic>
      <p:cxnSp>
        <p:nvCxnSpPr>
          <p:cNvPr id="5" name="Łącznik prosty 4"/>
          <p:cNvCxnSpPr/>
          <p:nvPr/>
        </p:nvCxnSpPr>
        <p:spPr>
          <a:xfrm>
            <a:off x="9592234" y="3917576"/>
            <a:ext cx="468000" cy="8965"/>
          </a:xfrm>
          <a:prstGeom prst="line">
            <a:avLst/>
          </a:prstGeom>
          <a:ln w="317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pole tekstowe 6"/>
          <p:cNvSpPr txBox="1"/>
          <p:nvPr/>
        </p:nvSpPr>
        <p:spPr>
          <a:xfrm>
            <a:off x="9592234" y="3609799"/>
            <a:ext cx="721360" cy="307777"/>
          </a:xfrm>
          <a:prstGeom prst="rect">
            <a:avLst/>
          </a:prstGeom>
          <a:noFill/>
        </p:spPr>
        <p:txBody>
          <a:bodyPr wrap="square" rtlCol="0">
            <a:spAutoFit/>
          </a:bodyPr>
          <a:lstStyle/>
          <a:p>
            <a:r>
              <a:rPr lang="pl-PL" sz="1400" b="1" dirty="0" smtClean="0">
                <a:solidFill>
                  <a:schemeClr val="tx1">
                    <a:lumMod val="75000"/>
                    <a:lumOff val="25000"/>
                  </a:schemeClr>
                </a:solidFill>
              </a:rPr>
              <a:t>3,3</a:t>
            </a:r>
            <a:endParaRPr lang="pl-PL" sz="1400" b="1" dirty="0">
              <a:solidFill>
                <a:schemeClr val="tx1">
                  <a:lumMod val="75000"/>
                  <a:lumOff val="25000"/>
                </a:schemeClr>
              </a:solidFill>
            </a:endParaRPr>
          </a:p>
        </p:txBody>
      </p:sp>
      <p:cxnSp>
        <p:nvCxnSpPr>
          <p:cNvPr id="11" name="Łącznik prosty 10"/>
          <p:cNvCxnSpPr/>
          <p:nvPr/>
        </p:nvCxnSpPr>
        <p:spPr>
          <a:xfrm>
            <a:off x="10060234" y="3926541"/>
            <a:ext cx="1404000" cy="8965"/>
          </a:xfrm>
          <a:prstGeom prst="line">
            <a:avLst/>
          </a:prstGeom>
          <a:ln w="31750">
            <a:solidFill>
              <a:schemeClr val="tx2">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2" name="pole tekstowe 11"/>
          <p:cNvSpPr txBox="1"/>
          <p:nvPr/>
        </p:nvSpPr>
        <p:spPr>
          <a:xfrm>
            <a:off x="10178306" y="3956330"/>
            <a:ext cx="1525194" cy="707886"/>
          </a:xfrm>
          <a:prstGeom prst="rect">
            <a:avLst/>
          </a:prstGeom>
          <a:noFill/>
        </p:spPr>
        <p:txBody>
          <a:bodyPr wrap="square" rtlCol="0">
            <a:spAutoFit/>
          </a:bodyPr>
          <a:lstStyle/>
          <a:p>
            <a:r>
              <a:rPr lang="pl-PL" sz="1000" dirty="0" smtClean="0">
                <a:solidFill>
                  <a:schemeClr val="tx1">
                    <a:lumMod val="75000"/>
                    <a:lumOff val="25000"/>
                  </a:schemeClr>
                </a:solidFill>
              </a:rPr>
              <a:t>Prognozowany poziom w ustawie budżetowej państwa na 2022 rok</a:t>
            </a:r>
            <a:endParaRPr lang="pl-PL" sz="1000" dirty="0">
              <a:solidFill>
                <a:schemeClr val="tx1">
                  <a:lumMod val="75000"/>
                  <a:lumOff val="25000"/>
                </a:schemeClr>
              </a:solidFill>
            </a:endParaRPr>
          </a:p>
        </p:txBody>
      </p:sp>
    </p:spTree>
    <p:extLst>
      <p:ext uri="{BB962C8B-B14F-4D97-AF65-F5344CB8AC3E}">
        <p14:creationId xmlns:p14="http://schemas.microsoft.com/office/powerpoint/2010/main" val="2833593845"/>
      </p:ext>
    </p:extLst>
  </p:cSld>
  <p:clrMapOvr>
    <a:masterClrMapping/>
  </p:clrMapOvr>
  <p:transition spd="slow">
    <p:cove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80</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Tytuł 2"/>
          <p:cNvSpPr>
            <a:spLocks noGrp="1"/>
          </p:cNvSpPr>
          <p:nvPr>
            <p:ph type="title"/>
          </p:nvPr>
        </p:nvSpPr>
        <p:spPr>
          <a:xfrm>
            <a:off x="320697" y="413616"/>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wydatków majątkowych</a:t>
            </a:r>
            <a:endParaRPr lang="pl-PL" altLang="pl-PL" sz="2400" b="1" dirty="0">
              <a:latin typeface="+mj-lt"/>
            </a:endParaRPr>
          </a:p>
        </p:txBody>
      </p:sp>
      <p:graphicFrame>
        <p:nvGraphicFramePr>
          <p:cNvPr id="10" name="Tabela 9"/>
          <p:cNvGraphicFramePr>
            <a:graphicFrameLocks noGrp="1"/>
          </p:cNvGraphicFramePr>
          <p:nvPr>
            <p:extLst/>
          </p:nvPr>
        </p:nvGraphicFramePr>
        <p:xfrm>
          <a:off x="689662" y="1483616"/>
          <a:ext cx="10799998" cy="4104448"/>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+374,7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-22,2</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+55,9</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+7,6</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+40,0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+456,0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+286,9</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+96,2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-59,8</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-190,1</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-82,7</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+50,5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901118984"/>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200" b="1" kern="1200" dirty="0" smtClean="0">
                          <a:solidFill>
                            <a:srgbClr val="385723"/>
                          </a:solidFill>
                          <a:latin typeface="+mj-lt"/>
                          <a:ea typeface="+mn-ea"/>
                          <a:cs typeface="Calibri" panose="020F0502020204030204" pitchFamily="34" charset="0"/>
                        </a:rPr>
                        <a:t>+1,0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-1,0</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64817647"/>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4.254</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2.856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2.579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2.323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1.733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13.745</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6" name="pole tekstowe 13"/>
          <p:cNvSpPr txBox="1">
            <a:spLocks noChangeArrowheads="1"/>
          </p:cNvSpPr>
          <p:nvPr/>
        </p:nvSpPr>
        <p:spPr bwMode="auto">
          <a:xfrm>
            <a:off x="1768834" y="75062"/>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B</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541888083"/>
      </p:ext>
    </p:extLst>
  </p:cSld>
  <p:clrMapOvr>
    <a:masterClrMapping/>
  </p:clrMapOvr>
  <p:transition spd="slow">
    <p:cove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703118" y="1162050"/>
            <a:ext cx="10515600" cy="3829050"/>
          </a:xfrm>
          <a:prstGeom prst="rect">
            <a:avLst/>
          </a:prstGeom>
        </p:spPr>
        <p:txBody>
          <a:bodyPr/>
          <a:lstStyle/>
          <a:p>
            <a:r>
              <a:rPr lang="pl-PL" b="1" dirty="0"/>
              <a:t>Podsumowanie</a:t>
            </a:r>
            <a:r>
              <a:rPr lang="pl-PL" dirty="0"/>
              <a:t> </a:t>
            </a:r>
            <a:r>
              <a:rPr lang="pl-PL" dirty="0" smtClean="0"/>
              <a:t/>
            </a:r>
            <a:br>
              <a:rPr lang="pl-PL" dirty="0" smtClean="0"/>
            </a:br>
            <a:r>
              <a:rPr lang="pl-PL" dirty="0" smtClean="0"/>
              <a:t>projektowanych </a:t>
            </a:r>
            <a:r>
              <a:rPr lang="pl-PL" dirty="0"/>
              <a:t>zmian w zakresie wyniku budżetu, </a:t>
            </a:r>
            <a:r>
              <a:rPr lang="pl-PL" dirty="0" smtClean="0"/>
              <a:t>wyniku </a:t>
            </a:r>
            <a:r>
              <a:rPr lang="pl-PL" dirty="0"/>
              <a:t>operacyjnego i programu kredytowego</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81</a:t>
            </a:fld>
            <a:endParaRPr lang="pl-PL" dirty="0"/>
          </a:p>
        </p:txBody>
      </p:sp>
    </p:spTree>
    <p:extLst>
      <p:ext uri="{BB962C8B-B14F-4D97-AF65-F5344CB8AC3E}">
        <p14:creationId xmlns:p14="http://schemas.microsoft.com/office/powerpoint/2010/main" val="4102254832"/>
      </p:ext>
    </p:extLst>
  </p:cSld>
  <p:clrMapOvr>
    <a:masterClrMapping/>
  </p:clrMapOvr>
  <p:transition spd="slow">
    <p:cove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82</a:t>
            </a:fld>
            <a:endParaRPr lang="pl-PL" dirty="0"/>
          </a:p>
        </p:txBody>
      </p:sp>
      <p:sp>
        <p:nvSpPr>
          <p:cNvPr id="3" name="Tytuł 2"/>
          <p:cNvSpPr>
            <a:spLocks noGrp="1"/>
          </p:cNvSpPr>
          <p:nvPr>
            <p:ph type="title"/>
          </p:nvPr>
        </p:nvSpPr>
        <p:spPr>
          <a:xfrm>
            <a:off x="320697" y="550388"/>
            <a:ext cx="11340000" cy="742304"/>
          </a:xfrm>
        </p:spPr>
        <p:txBody>
          <a:bodyPr/>
          <a:lstStyle/>
          <a:p>
            <a:pPr algn="ctr">
              <a:spcBef>
                <a:spcPts val="0"/>
              </a:spcBef>
            </a:pPr>
            <a:r>
              <a:rPr lang="pl-PL" altLang="pl-PL" sz="2800" b="1" dirty="0">
                <a:latin typeface="+mj-lt"/>
              </a:rPr>
              <a:t>Wynik operacyjny w </a:t>
            </a:r>
            <a:r>
              <a:rPr lang="pl-PL" altLang="pl-PL" sz="2400" b="1" dirty="0" smtClean="0">
                <a:latin typeface="+mj-lt"/>
              </a:rPr>
              <a:t>2023</a:t>
            </a:r>
            <a:r>
              <a:rPr lang="pl-PL" altLang="pl-PL" sz="2800" b="1" dirty="0" smtClean="0">
                <a:latin typeface="+mj-lt"/>
              </a:rPr>
              <a:t> </a:t>
            </a:r>
            <a:r>
              <a:rPr lang="pl-PL" altLang="pl-PL" sz="2800" b="1" dirty="0">
                <a:latin typeface="+mj-lt"/>
              </a:rPr>
              <a:t>r.</a:t>
            </a:r>
            <a:r>
              <a:rPr lang="pl-PL" altLang="pl-PL" sz="4000" b="1" dirty="0">
                <a:latin typeface="+mj-lt"/>
              </a:rPr>
              <a:t/>
            </a:r>
            <a:br>
              <a:rPr lang="pl-PL" altLang="pl-PL" sz="4000" b="1" dirty="0">
                <a:latin typeface="+mj-lt"/>
              </a:rPr>
            </a:br>
            <a:r>
              <a:rPr lang="pl-PL" altLang="pl-PL" sz="2000" dirty="0">
                <a:latin typeface="+mj-lt"/>
              </a:rPr>
              <a:t>(dochody bieżące </a:t>
            </a:r>
            <a:r>
              <a:rPr lang="pl-PL" altLang="pl-PL" sz="2000" i="1" dirty="0">
                <a:latin typeface="+mj-lt"/>
              </a:rPr>
              <a:t>minus</a:t>
            </a:r>
            <a:r>
              <a:rPr lang="pl-PL" altLang="pl-PL" sz="2000" dirty="0">
                <a:latin typeface="+mj-lt"/>
              </a:rPr>
              <a:t> wydatki bieżące)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graphicFrame>
        <p:nvGraphicFramePr>
          <p:cNvPr id="6" name="Tabela 5"/>
          <p:cNvGraphicFramePr>
            <a:graphicFrameLocks noGrp="1"/>
          </p:cNvGraphicFramePr>
          <p:nvPr>
            <p:extLst/>
          </p:nvPr>
        </p:nvGraphicFramePr>
        <p:xfrm>
          <a:off x="1009648" y="2003518"/>
          <a:ext cx="9820276" cy="1944216"/>
        </p:xfrm>
        <a:graphic>
          <a:graphicData uri="http://schemas.openxmlformats.org/drawingml/2006/table">
            <a:tbl>
              <a:tblPr firstRow="1" bandRow="1">
                <a:tableStyleId>{2D5ABB26-0587-4C30-8999-92F81FD0307C}</a:tableStyleId>
              </a:tblPr>
              <a:tblGrid>
                <a:gridCol w="2016466">
                  <a:extLst>
                    <a:ext uri="{9D8B030D-6E8A-4147-A177-3AD203B41FA5}">
                      <a16:colId xmlns:a16="http://schemas.microsoft.com/office/drawing/2014/main" val="20000"/>
                    </a:ext>
                  </a:extLst>
                </a:gridCol>
                <a:gridCol w="1560762">
                  <a:extLst>
                    <a:ext uri="{9D8B030D-6E8A-4147-A177-3AD203B41FA5}">
                      <a16:colId xmlns:a16="http://schemas.microsoft.com/office/drawing/2014/main" val="1636208176"/>
                    </a:ext>
                  </a:extLst>
                </a:gridCol>
                <a:gridCol w="1560762">
                  <a:extLst>
                    <a:ext uri="{9D8B030D-6E8A-4147-A177-3AD203B41FA5}">
                      <a16:colId xmlns:a16="http://schemas.microsoft.com/office/drawing/2014/main" val="2216440684"/>
                    </a:ext>
                  </a:extLst>
                </a:gridCol>
                <a:gridCol w="1560762">
                  <a:extLst>
                    <a:ext uri="{9D8B030D-6E8A-4147-A177-3AD203B41FA5}">
                      <a16:colId xmlns:a16="http://schemas.microsoft.com/office/drawing/2014/main" val="3673989230"/>
                    </a:ext>
                  </a:extLst>
                </a:gridCol>
                <a:gridCol w="1560762">
                  <a:extLst>
                    <a:ext uri="{9D8B030D-6E8A-4147-A177-3AD203B41FA5}">
                      <a16:colId xmlns:a16="http://schemas.microsoft.com/office/drawing/2014/main" val="659862968"/>
                    </a:ext>
                  </a:extLst>
                </a:gridCol>
                <a:gridCol w="1560762">
                  <a:extLst>
                    <a:ext uri="{9D8B030D-6E8A-4147-A177-3AD203B41FA5}">
                      <a16:colId xmlns:a16="http://schemas.microsoft.com/office/drawing/2014/main" val="3459496494"/>
                    </a:ext>
                  </a:extLst>
                </a:gridCol>
              </a:tblGrid>
              <a:tr h="757395">
                <a:tc>
                  <a:txBody>
                    <a:bodyPr/>
                    <a:lstStyle/>
                    <a:p>
                      <a:pPr algn="ctr"/>
                      <a:endParaRPr lang="pl-PL" sz="2000" b="1" dirty="0">
                        <a:solidFill>
                          <a:srgbClr val="FF0000"/>
                        </a:solidFill>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smtClean="0">
                          <a:latin typeface="Calibri" panose="020F0502020204030204" pitchFamily="34" charset="0"/>
                          <a:cs typeface="Calibri" panose="020F0502020204030204" pitchFamily="34" charset="0"/>
                        </a:rPr>
                        <a:t>Przed zmianą</a:t>
                      </a:r>
                      <a:endParaRPr lang="pl-PL" sz="16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smtClean="0">
                          <a:latin typeface="Calibri" panose="020F0502020204030204" pitchFamily="34" charset="0"/>
                          <a:cs typeface="Calibri" panose="020F0502020204030204" pitchFamily="34" charset="0"/>
                        </a:rPr>
                        <a:t>Projekt zmiany</a:t>
                      </a:r>
                      <a:endParaRPr lang="pl-PL" sz="16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smtClean="0">
                          <a:latin typeface="Calibri" panose="020F0502020204030204" pitchFamily="34" charset="0"/>
                          <a:cs typeface="Calibri" panose="020F0502020204030204" pitchFamily="34" charset="0"/>
                        </a:rPr>
                        <a:t>Autopoprawki A</a:t>
                      </a:r>
                      <a:endParaRPr lang="pl-PL" sz="16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dirty="0" smtClean="0">
                          <a:latin typeface="Calibri" panose="020F0502020204030204" pitchFamily="34" charset="0"/>
                          <a:cs typeface="Calibri" panose="020F0502020204030204" pitchFamily="34" charset="0"/>
                        </a:rPr>
                        <a:t>Autopoprawki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smtClean="0">
                          <a:latin typeface="Calibri" panose="020F0502020204030204" pitchFamily="34" charset="0"/>
                          <a:cs typeface="Calibri" panose="020F0502020204030204" pitchFamily="34" charset="0"/>
                        </a:rPr>
                        <a:t>Po zmianie</a:t>
                      </a:r>
                      <a:endParaRPr lang="pl-PL" sz="16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468870">
                <a:tc>
                  <a:txBody>
                    <a:bodyPr/>
                    <a:lstStyle/>
                    <a:p>
                      <a:pPr algn="l"/>
                      <a:endParaRPr lang="pl-PL" sz="20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5">
                  <a:txBody>
                    <a:bodyPr/>
                    <a:lstStyle/>
                    <a:p>
                      <a:pPr algn="ctr"/>
                      <a:r>
                        <a:rPr lang="pl-PL" sz="1400" b="0" dirty="0" smtClean="0">
                          <a:latin typeface="Calibri" panose="020F0502020204030204" pitchFamily="34" charset="0"/>
                          <a:cs typeface="Calibri" panose="020F0502020204030204" pitchFamily="34" charset="0"/>
                        </a:rPr>
                        <a:t>w mln zł</a:t>
                      </a:r>
                      <a:endParaRPr lang="pl-PL" sz="14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pl-PL" sz="14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717951">
                <a:tc>
                  <a:txBody>
                    <a:bodyPr/>
                    <a:lstStyle/>
                    <a:p>
                      <a:pPr algn="l"/>
                      <a:r>
                        <a:rPr lang="pl-PL" sz="2000" b="0" dirty="0" smtClean="0">
                          <a:latin typeface="Calibri" panose="020F0502020204030204" pitchFamily="34" charset="0"/>
                          <a:cs typeface="Calibri" panose="020F0502020204030204" pitchFamily="34" charset="0"/>
                        </a:rPr>
                        <a:t>Wynik operacyjny</a:t>
                      </a:r>
                      <a:endParaRPr lang="pl-PL" sz="20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C00000"/>
                          </a:solidFill>
                          <a:latin typeface="Calibri" panose="020F0502020204030204" pitchFamily="34" charset="0"/>
                          <a:cs typeface="Calibri" panose="020F0502020204030204" pitchFamily="34" charset="0"/>
                        </a:rPr>
                        <a:t>-1.497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Calibri" panose="020F0502020204030204" pitchFamily="34" charset="0"/>
                          <a:ea typeface="+mn-ea"/>
                          <a:cs typeface="Calibri" panose="020F0502020204030204" pitchFamily="34" charset="0"/>
                        </a:rPr>
                        <a:t>-16,4</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Calibri" panose="020F0502020204030204" pitchFamily="34" charset="0"/>
                          <a:ea typeface="+mn-ea"/>
                          <a:cs typeface="Calibri" panose="020F0502020204030204" pitchFamily="34" charset="0"/>
                        </a:rPr>
                        <a:t>-41,8</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chemeClr val="tx1"/>
                          </a:solidFill>
                          <a:latin typeface="Calibri" panose="020F0502020204030204" pitchFamily="34" charset="0"/>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kern="1200" dirty="0" smtClean="0">
                          <a:solidFill>
                            <a:srgbClr val="C00000"/>
                          </a:solidFill>
                          <a:latin typeface="Calibri" panose="020F0502020204030204" pitchFamily="34" charset="0"/>
                          <a:ea typeface="+mn-ea"/>
                          <a:cs typeface="Calibri" panose="020F0502020204030204" pitchFamily="34" charset="0"/>
                        </a:rPr>
                        <a:t>-1.555</a:t>
                      </a:r>
                      <a:endParaRPr lang="pl-PL" sz="2800" b="1" kern="1200" dirty="0">
                        <a:solidFill>
                          <a:srgbClr val="C00000"/>
                        </a:solidFill>
                        <a:latin typeface="Calibri" panose="020F0502020204030204" pitchFamily="34" charset="0"/>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78087876"/>
      </p:ext>
    </p:extLst>
  </p:cSld>
  <p:clrMapOvr>
    <a:masterClrMapping/>
  </p:clrMapOvr>
  <p:transition spd="slow">
    <p:cove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83</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8"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wyniku budżetu</a:t>
            </a:r>
            <a:endParaRPr lang="pl-PL" altLang="pl-PL" sz="2400" b="1" dirty="0">
              <a:latin typeface="+mj-lt"/>
            </a:endParaRPr>
          </a:p>
        </p:txBody>
      </p:sp>
      <p:graphicFrame>
        <p:nvGraphicFramePr>
          <p:cNvPr id="9" name="Tabela 8"/>
          <p:cNvGraphicFramePr>
            <a:graphicFrameLocks noGrp="1"/>
          </p:cNvGraphicFramePr>
          <p:nvPr>
            <p:extLst/>
          </p:nvPr>
        </p:nvGraphicFramePr>
        <p:xfrm>
          <a:off x="689662" y="1643419"/>
          <a:ext cx="10799998" cy="4104448"/>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C00000"/>
                          </a:solidFill>
                          <a:latin typeface="+mj-lt"/>
                          <a:ea typeface="+mn-ea"/>
                          <a:cs typeface="Calibri" panose="020F0502020204030204" pitchFamily="34" charset="0"/>
                        </a:rPr>
                        <a:t>-501,9</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-379,8</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-149,3</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+21,2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-32,6</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-1.042</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err="1" smtClean="0">
                          <a:latin typeface="+mj-lt"/>
                          <a:cs typeface="Calibri" panose="020F0502020204030204" pitchFamily="34" charset="0"/>
                        </a:rPr>
                        <a:t>Autopop</a:t>
                      </a:r>
                      <a:r>
                        <a:rPr lang="pl-PL" sz="2000" b="0" dirty="0" smtClean="0">
                          <a:latin typeface="+mj-lt"/>
                          <a:cs typeface="Calibri" panose="020F0502020204030204" pitchFamily="34" charset="0"/>
                        </a:rPr>
                        <a:t>-</a:t>
                      </a:r>
                      <a:br>
                        <a:rPr lang="pl-PL" sz="2000" b="0" dirty="0" smtClean="0">
                          <a:latin typeface="+mj-lt"/>
                          <a:cs typeface="Calibri" panose="020F0502020204030204" pitchFamily="34" charset="0"/>
                        </a:rPr>
                      </a:br>
                      <a:r>
                        <a:rPr lang="pl-PL" sz="2000" b="0" dirty="0" smtClean="0">
                          <a:latin typeface="+mj-lt"/>
                          <a:cs typeface="Calibri" panose="020F0502020204030204" pitchFamily="34" charset="0"/>
                        </a:rPr>
                        <a:t>-</a:t>
                      </a:r>
                      <a:r>
                        <a:rPr lang="pl-PL" sz="2000" b="0" dirty="0" err="1" smtClean="0">
                          <a:latin typeface="+mj-lt"/>
                          <a:cs typeface="Calibri" panose="020F0502020204030204" pitchFamily="34" charset="0"/>
                        </a:rPr>
                        <a:t>rawki</a:t>
                      </a:r>
                      <a:r>
                        <a:rPr lang="pl-PL" sz="2000" b="0" dirty="0" smtClean="0">
                          <a:latin typeface="+mj-lt"/>
                          <a:cs typeface="Calibri" panose="020F0502020204030204" pitchFamily="34" charset="0"/>
                        </a:rPr>
                        <a:t> A</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C00000"/>
                          </a:solidFill>
                          <a:latin typeface="+mj-lt"/>
                          <a:ea typeface="+mn-ea"/>
                          <a:cs typeface="Calibri" panose="020F0502020204030204" pitchFamily="34" charset="0"/>
                        </a:rPr>
                        <a:t>-327,6</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-99,0</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+59,8</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+190,0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+100,5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-76,3</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970292141"/>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C00000"/>
                          </a:solidFill>
                          <a:latin typeface="+mj-lt"/>
                          <a:ea typeface="+mn-ea"/>
                          <a:cs typeface="Calibri" panose="020F0502020204030204" pitchFamily="34" charset="0"/>
                        </a:rPr>
                        <a:t>-1,0</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0767973"/>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-4.989</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-2.897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-732,0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-923,4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+116,3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-9.426</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674500562"/>
      </p:ext>
    </p:extLst>
  </p:cSld>
  <p:clrMapOvr>
    <a:masterClrMapping/>
  </p:clrMapOvr>
  <p:transition spd="slow">
    <p:cove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84</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 w dn. 9 marca</a:t>
            </a:r>
            <a:endParaRPr lang="pl-PL" dirty="0"/>
          </a:p>
        </p:txBody>
      </p:sp>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programie kredytowym</a:t>
            </a:r>
            <a:endParaRPr lang="pl-PL" altLang="pl-PL" sz="2400" b="1" dirty="0">
              <a:latin typeface="+mj-lt"/>
            </a:endParaRPr>
          </a:p>
        </p:txBody>
      </p:sp>
      <p:graphicFrame>
        <p:nvGraphicFramePr>
          <p:cNvPr id="10" name="Tabela 9"/>
          <p:cNvGraphicFramePr>
            <a:graphicFrameLocks noGrp="1"/>
          </p:cNvGraphicFramePr>
          <p:nvPr>
            <p:extLst/>
          </p:nvPr>
        </p:nvGraphicFramePr>
        <p:xfrm>
          <a:off x="689662" y="1643419"/>
          <a:ext cx="10799998" cy="4104448"/>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C00000"/>
                          </a:solidFill>
                          <a:latin typeface="+mj-lt"/>
                          <a:ea typeface="+mn-ea"/>
                          <a:cs typeface="Calibri" panose="020F0502020204030204" pitchFamily="34" charset="0"/>
                        </a:rPr>
                        <a:t>-418,4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+279,0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+128,0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-21,2</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+32,6</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rawki</a:t>
                      </a:r>
                      <a:r>
                        <a:rPr lang="pl-PL" sz="20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+251,3</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+99,0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-59,8</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-190,0</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-100,5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43278583"/>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+1,0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-1,0</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65841014"/>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1.504</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3.012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1.200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1.334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320,4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7.371</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740235865"/>
      </p:ext>
    </p:extLst>
  </p:cSld>
  <p:clrMapOvr>
    <a:masterClrMapping/>
  </p:clrMapOvr>
  <p:transition spd="slow">
    <p:cove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2524989"/>
            <a:ext cx="9144000" cy="1379827"/>
          </a:xfrm>
          <a:prstGeom prst="rect">
            <a:avLst/>
          </a:prstGeom>
        </p:spPr>
        <p:txBody>
          <a:bodyPr/>
          <a:lstStyle/>
          <a:p>
            <a:r>
              <a:rPr lang="pl-PL" dirty="0"/>
              <a:t>Dziękuję za uwagę</a:t>
            </a:r>
          </a:p>
        </p:txBody>
      </p:sp>
      <p:sp>
        <p:nvSpPr>
          <p:cNvPr id="3" name="Symbol zastępczy tekstu 2"/>
          <p:cNvSpPr>
            <a:spLocks noGrp="1"/>
          </p:cNvSpPr>
          <p:nvPr>
            <p:ph type="body" sz="quarter" idx="10"/>
          </p:nvPr>
        </p:nvSpPr>
        <p:spPr/>
        <p:txBody>
          <a:bodyPr/>
          <a:lstStyle/>
          <a:p>
            <a:r>
              <a:rPr lang="pl-PL" dirty="0" smtClean="0"/>
              <a:t>Skarbnik m.st. Warszawy</a:t>
            </a:r>
            <a:endParaRPr lang="pl-PL" dirty="0"/>
          </a:p>
          <a:p>
            <a:r>
              <a:rPr lang="pl-PL" dirty="0"/>
              <a:t>d</a:t>
            </a:r>
            <a:r>
              <a:rPr lang="pl-PL" dirty="0" smtClean="0"/>
              <a:t>r Mirosław Czekaj</a:t>
            </a:r>
            <a:endParaRPr lang="pl-PL" dirty="0"/>
          </a:p>
          <a:p>
            <a:r>
              <a:rPr lang="pl-PL" dirty="0"/>
              <a:t>tel. (22) </a:t>
            </a:r>
            <a:r>
              <a:rPr lang="pl-PL" dirty="0" smtClean="0"/>
              <a:t>443 28 00; </a:t>
            </a:r>
            <a:r>
              <a:rPr lang="pl-PL" dirty="0"/>
              <a:t>e-mail: </a:t>
            </a:r>
            <a:r>
              <a:rPr lang="pl-PL" dirty="0" smtClean="0"/>
              <a:t>sekretariat.skarbnika@um.warszawa.pl</a:t>
            </a:r>
            <a:endParaRPr lang="pl-PL" dirty="0"/>
          </a:p>
        </p:txBody>
      </p:sp>
    </p:spTree>
    <p:extLst>
      <p:ext uri="{BB962C8B-B14F-4D97-AF65-F5344CB8AC3E}">
        <p14:creationId xmlns:p14="http://schemas.microsoft.com/office/powerpoint/2010/main" val="3477888161"/>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68998" y="231665"/>
            <a:ext cx="4996602" cy="876327"/>
          </a:xfrm>
          <a:prstGeom prst="rect">
            <a:avLst/>
          </a:prstGeom>
        </p:spPr>
        <p:txBody>
          <a:bodyPr>
            <a:normAutofit fontScale="90000"/>
          </a:bodyPr>
          <a:lstStyle/>
          <a:p>
            <a:r>
              <a:rPr lang="pl-PL" sz="2400" b="1" dirty="0"/>
              <a:t>Nowe  zadania i ich finansowanie dotyczące pomocy dla obywateli </a:t>
            </a:r>
            <a:r>
              <a:rPr lang="pl-PL" sz="2400" b="1" dirty="0" smtClean="0"/>
              <a:t>Ukrainy</a:t>
            </a:r>
            <a:endParaRPr lang="pl-PL" b="1" dirty="0"/>
          </a:p>
        </p:txBody>
      </p:sp>
      <p:sp>
        <p:nvSpPr>
          <p:cNvPr id="6" name="Symbol zastępczy numeru slajdu 5"/>
          <p:cNvSpPr>
            <a:spLocks noGrp="1"/>
          </p:cNvSpPr>
          <p:nvPr>
            <p:ph type="sldNum" sz="quarter" idx="4"/>
          </p:nvPr>
        </p:nvSpPr>
        <p:spPr>
          <a:xfrm>
            <a:off x="11678920" y="6614422"/>
            <a:ext cx="513080" cy="233627"/>
          </a:xfrm>
          <a:prstGeom prst="rect">
            <a:avLst/>
          </a:prstGeom>
        </p:spPr>
        <p:txBody>
          <a:bodyPr/>
          <a:lstStyle/>
          <a:p>
            <a:fld id="{2E27F4D3-B96E-4B1F-B7AA-4577FB9564B4}" type="slidenum">
              <a:rPr lang="pl-PL" smtClean="0"/>
              <a:pPr/>
              <a:t>9</a:t>
            </a:fld>
            <a:endParaRPr lang="pl-PL"/>
          </a:p>
        </p:txBody>
      </p:sp>
      <p:sp>
        <p:nvSpPr>
          <p:cNvPr id="8" name="Symbol zastępczy stopki 1"/>
          <p:cNvSpPr>
            <a:spLocks noGrp="1"/>
          </p:cNvSpPr>
          <p:nvPr>
            <p:ph type="ftr" sz="quarter" idx="3"/>
          </p:nvPr>
        </p:nvSpPr>
        <p:spPr>
          <a:xfrm>
            <a:off x="6743700" y="6602777"/>
            <a:ext cx="4916997" cy="272641"/>
          </a:xfrm>
          <a:prstGeom prst="rect">
            <a:avLst/>
          </a:prstGeom>
        </p:spPr>
        <p:txBody>
          <a:bodyPr/>
          <a:lstStyle/>
          <a:p>
            <a:r>
              <a:rPr lang="pl-PL" dirty="0"/>
              <a:t>Wykonanie budżetu m.st. Warszawy w 2022 roku – informacja wstępna</a:t>
            </a:r>
          </a:p>
        </p:txBody>
      </p:sp>
      <p:pic>
        <p:nvPicPr>
          <p:cNvPr id="4" name="Obraz 3"/>
          <p:cNvPicPr>
            <a:picLocks noChangeAspect="1"/>
          </p:cNvPicPr>
          <p:nvPr/>
        </p:nvPicPr>
        <p:blipFill>
          <a:blip r:embed="rId2"/>
          <a:stretch>
            <a:fillRect/>
          </a:stretch>
        </p:blipFill>
        <p:spPr>
          <a:xfrm>
            <a:off x="5912515" y="475130"/>
            <a:ext cx="3760402" cy="5993632"/>
          </a:xfrm>
          <a:prstGeom prst="rect">
            <a:avLst/>
          </a:prstGeom>
        </p:spPr>
      </p:pic>
      <p:pic>
        <p:nvPicPr>
          <p:cNvPr id="10" name="Obraz 9"/>
          <p:cNvPicPr>
            <a:picLocks noChangeAspect="1"/>
          </p:cNvPicPr>
          <p:nvPr/>
        </p:nvPicPr>
        <p:blipFill>
          <a:blip r:embed="rId3"/>
          <a:stretch>
            <a:fillRect/>
          </a:stretch>
        </p:blipFill>
        <p:spPr>
          <a:xfrm>
            <a:off x="9799825" y="475131"/>
            <a:ext cx="1985209" cy="2285999"/>
          </a:xfrm>
          <a:prstGeom prst="rect">
            <a:avLst/>
          </a:prstGeom>
        </p:spPr>
      </p:pic>
      <p:sp>
        <p:nvSpPr>
          <p:cNvPr id="11" name="Tytuł 1"/>
          <p:cNvSpPr txBox="1">
            <a:spLocks/>
          </p:cNvSpPr>
          <p:nvPr/>
        </p:nvSpPr>
        <p:spPr>
          <a:xfrm>
            <a:off x="5818388" y="76769"/>
            <a:ext cx="2611989" cy="486930"/>
          </a:xfrm>
          <a:prstGeom prst="rect">
            <a:avLst/>
          </a:prstGeom>
        </p:spPr>
        <p:txBody>
          <a:bodyPr anchor="ctr">
            <a:normAutofit/>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r>
              <a:rPr lang="pl-PL" sz="1400" dirty="0" smtClean="0"/>
              <a:t>Finansowanie zewnętrzne:</a:t>
            </a:r>
            <a:endParaRPr lang="pl-PL" sz="1400" dirty="0"/>
          </a:p>
        </p:txBody>
      </p:sp>
      <p:sp>
        <p:nvSpPr>
          <p:cNvPr id="12" name="Tytuł 1"/>
          <p:cNvSpPr txBox="1">
            <a:spLocks/>
          </p:cNvSpPr>
          <p:nvPr/>
        </p:nvSpPr>
        <p:spPr>
          <a:xfrm>
            <a:off x="9725833" y="-11800"/>
            <a:ext cx="2611989" cy="486930"/>
          </a:xfrm>
          <a:prstGeom prst="rect">
            <a:avLst/>
          </a:prstGeom>
        </p:spPr>
        <p:txBody>
          <a:bodyPr anchor="ctr">
            <a:normAutofit/>
          </a:bodyP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r>
              <a:rPr lang="pl-PL" sz="1400" dirty="0" smtClean="0"/>
              <a:t>Finansowanie ze środków własnych:</a:t>
            </a:r>
            <a:endParaRPr lang="pl-PL" sz="1400" dirty="0"/>
          </a:p>
        </p:txBody>
      </p:sp>
      <p:graphicFrame>
        <p:nvGraphicFramePr>
          <p:cNvPr id="13" name="Tabela 12"/>
          <p:cNvGraphicFramePr>
            <a:graphicFrameLocks noGrp="1"/>
          </p:cNvGraphicFramePr>
          <p:nvPr>
            <p:extLst/>
          </p:nvPr>
        </p:nvGraphicFramePr>
        <p:xfrm>
          <a:off x="268995" y="1352850"/>
          <a:ext cx="4924883" cy="1310640"/>
        </p:xfrm>
        <a:graphic>
          <a:graphicData uri="http://schemas.openxmlformats.org/drawingml/2006/table">
            <a:tbl>
              <a:tblPr firstRow="1" bandRow="1">
                <a:tableStyleId>{9D7B26C5-4107-4FEC-AEDC-1716B250A1EF}</a:tableStyleId>
              </a:tblPr>
              <a:tblGrid>
                <a:gridCol w="2985190">
                  <a:extLst>
                    <a:ext uri="{9D8B030D-6E8A-4147-A177-3AD203B41FA5}">
                      <a16:colId xmlns:a16="http://schemas.microsoft.com/office/drawing/2014/main" val="2847789616"/>
                    </a:ext>
                  </a:extLst>
                </a:gridCol>
                <a:gridCol w="1939693">
                  <a:extLst>
                    <a:ext uri="{9D8B030D-6E8A-4147-A177-3AD203B41FA5}">
                      <a16:colId xmlns:a16="http://schemas.microsoft.com/office/drawing/2014/main" val="1367803127"/>
                    </a:ext>
                  </a:extLst>
                </a:gridCol>
              </a:tblGrid>
              <a:tr h="384549">
                <a:tc gridSpan="2">
                  <a:txBody>
                    <a:bodyPr/>
                    <a:lstStyle/>
                    <a:p>
                      <a:r>
                        <a:rPr lang="pl-PL" sz="2000" b="1" dirty="0" smtClean="0"/>
                        <a:t>1. Finansowanie zewnętrzne:</a:t>
                      </a:r>
                      <a:endParaRPr lang="pl-PL" sz="2000" b="1" dirty="0"/>
                    </a:p>
                  </a:txBody>
                  <a:tcPr anchor="ctr">
                    <a:lnT w="12700" cap="flat" cmpd="sng" algn="ctr">
                      <a:solidFill>
                        <a:schemeClr val="tx1"/>
                      </a:solidFill>
                      <a:prstDash val="solid"/>
                      <a:round/>
                      <a:headEnd type="none" w="med" len="med"/>
                      <a:tailEnd type="none" w="med" len="med"/>
                    </a:lnT>
                    <a:solidFill>
                      <a:srgbClr val="E6E6E6"/>
                    </a:solidFill>
                  </a:tcPr>
                </a:tc>
                <a:tc hMerge="1">
                  <a:txBody>
                    <a:bodyPr/>
                    <a:lstStyle/>
                    <a:p>
                      <a:pPr algn="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15169165"/>
                  </a:ext>
                </a:extLst>
              </a:tr>
              <a:tr h="384549">
                <a:tc>
                  <a:txBody>
                    <a:bodyPr/>
                    <a:lstStyle/>
                    <a:p>
                      <a:r>
                        <a:rPr lang="pl-PL" sz="2000" b="0" dirty="0" smtClean="0"/>
                        <a:t>Dochody</a:t>
                      </a:r>
                      <a:endParaRPr lang="pl-PL" sz="2000" b="0" dirty="0"/>
                    </a:p>
                  </a:txBody>
                  <a:tcPr anchor="ctr">
                    <a:lnB w="12700" cap="flat" cmpd="sng" algn="ctr">
                      <a:solidFill>
                        <a:schemeClr val="tx1"/>
                      </a:solidFill>
                      <a:prstDash val="solid"/>
                      <a:round/>
                      <a:headEnd type="none" w="med" len="med"/>
                      <a:tailEnd type="none" w="med" len="med"/>
                    </a:lnB>
                    <a:noFill/>
                  </a:tcPr>
                </a:tc>
                <a:tc>
                  <a:txBody>
                    <a:bodyPr/>
                    <a:lstStyle/>
                    <a:p>
                      <a:pPr algn="r"/>
                      <a:r>
                        <a:rPr lang="pl-PL" sz="2400" b="1" dirty="0" smtClean="0"/>
                        <a:t>529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5178717"/>
                  </a:ext>
                </a:extLst>
              </a:tr>
              <a:tr h="384549">
                <a:tc>
                  <a:txBody>
                    <a:bodyPr/>
                    <a:lstStyle/>
                    <a:p>
                      <a:r>
                        <a:rPr lang="pl-PL" sz="2000" b="0" dirty="0" smtClean="0"/>
                        <a:t>Wydatki</a:t>
                      </a:r>
                      <a:endParaRPr lang="pl-PL" sz="2000" b="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pl-PL" sz="2400" b="1" dirty="0" smtClean="0"/>
                        <a:t>485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725063"/>
                  </a:ext>
                </a:extLst>
              </a:tr>
            </a:tbl>
          </a:graphicData>
        </a:graphic>
      </p:graphicFrame>
      <p:graphicFrame>
        <p:nvGraphicFramePr>
          <p:cNvPr id="14" name="Tabela 13"/>
          <p:cNvGraphicFramePr>
            <a:graphicFrameLocks noGrp="1"/>
          </p:cNvGraphicFramePr>
          <p:nvPr>
            <p:extLst/>
          </p:nvPr>
        </p:nvGraphicFramePr>
        <p:xfrm>
          <a:off x="268996" y="2955578"/>
          <a:ext cx="4924883" cy="1158240"/>
        </p:xfrm>
        <a:graphic>
          <a:graphicData uri="http://schemas.openxmlformats.org/drawingml/2006/table">
            <a:tbl>
              <a:tblPr firstRow="1" bandRow="1">
                <a:tableStyleId>{9D7B26C5-4107-4FEC-AEDC-1716B250A1EF}</a:tableStyleId>
              </a:tblPr>
              <a:tblGrid>
                <a:gridCol w="2985190">
                  <a:extLst>
                    <a:ext uri="{9D8B030D-6E8A-4147-A177-3AD203B41FA5}">
                      <a16:colId xmlns:a16="http://schemas.microsoft.com/office/drawing/2014/main" val="2847789616"/>
                    </a:ext>
                  </a:extLst>
                </a:gridCol>
                <a:gridCol w="1939693">
                  <a:extLst>
                    <a:ext uri="{9D8B030D-6E8A-4147-A177-3AD203B41FA5}">
                      <a16:colId xmlns:a16="http://schemas.microsoft.com/office/drawing/2014/main" val="1367803127"/>
                    </a:ext>
                  </a:extLst>
                </a:gridCol>
              </a:tblGrid>
              <a:tr h="422937">
                <a:tc gridSpan="2">
                  <a:txBody>
                    <a:bodyPr/>
                    <a:lstStyle/>
                    <a:p>
                      <a:r>
                        <a:rPr lang="pl-PL" sz="2000" b="1" dirty="0" smtClean="0"/>
                        <a:t>2. Finansowanie ze środków własnych:</a:t>
                      </a:r>
                      <a:endParaRPr lang="pl-PL" sz="2000" b="1" dirty="0"/>
                    </a:p>
                  </a:txBody>
                  <a:tcPr anchor="ctr">
                    <a:lnT w="12700" cap="flat" cmpd="sng" algn="ctr">
                      <a:solidFill>
                        <a:schemeClr val="tx1"/>
                      </a:solidFill>
                      <a:prstDash val="solid"/>
                      <a:round/>
                      <a:headEnd type="none" w="med" len="med"/>
                      <a:tailEnd type="none" w="med" len="med"/>
                    </a:lnT>
                    <a:solidFill>
                      <a:srgbClr val="E6E6E6"/>
                    </a:solidFill>
                  </a:tcPr>
                </a:tc>
                <a:tc hMerge="1">
                  <a:txBody>
                    <a:bodyPr/>
                    <a:lstStyle/>
                    <a:p>
                      <a:pPr algn="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15169165"/>
                  </a:ext>
                </a:extLst>
              </a:tr>
              <a:tr h="345939">
                <a:tc>
                  <a:txBody>
                    <a:bodyPr/>
                    <a:lstStyle/>
                    <a:p>
                      <a:r>
                        <a:rPr lang="pl-PL" sz="2000" b="0" dirty="0" smtClean="0"/>
                        <a:t>Wydatki</a:t>
                      </a:r>
                      <a:endParaRPr lang="pl-PL" sz="2000" b="0" dirty="0"/>
                    </a:p>
                  </a:txBody>
                  <a:tcPr anchor="ctr">
                    <a:lnB w="12700" cap="flat" cmpd="sng" algn="ctr">
                      <a:solidFill>
                        <a:schemeClr val="tx1"/>
                      </a:solidFill>
                      <a:prstDash val="solid"/>
                      <a:round/>
                      <a:headEnd type="none" w="med" len="med"/>
                      <a:tailEnd type="none" w="med" len="med"/>
                    </a:lnB>
                    <a:noFill/>
                  </a:tcPr>
                </a:tc>
                <a:tc>
                  <a:txBody>
                    <a:bodyPr/>
                    <a:lstStyle/>
                    <a:p>
                      <a:pPr algn="r"/>
                      <a:r>
                        <a:rPr lang="pl-PL" sz="2400" b="1" dirty="0" smtClean="0"/>
                        <a:t>71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725063"/>
                  </a:ext>
                </a:extLst>
              </a:tr>
            </a:tbl>
          </a:graphicData>
        </a:graphic>
      </p:graphicFrame>
      <p:graphicFrame>
        <p:nvGraphicFramePr>
          <p:cNvPr id="17" name="Tabela 16"/>
          <p:cNvGraphicFramePr>
            <a:graphicFrameLocks noGrp="1"/>
          </p:cNvGraphicFramePr>
          <p:nvPr>
            <p:extLst/>
          </p:nvPr>
        </p:nvGraphicFramePr>
        <p:xfrm>
          <a:off x="268996" y="4405906"/>
          <a:ext cx="4924883" cy="1310640"/>
        </p:xfrm>
        <a:graphic>
          <a:graphicData uri="http://schemas.openxmlformats.org/drawingml/2006/table">
            <a:tbl>
              <a:tblPr firstRow="1" bandRow="1">
                <a:tableStyleId>{9D7B26C5-4107-4FEC-AEDC-1716B250A1EF}</a:tableStyleId>
              </a:tblPr>
              <a:tblGrid>
                <a:gridCol w="2985190">
                  <a:extLst>
                    <a:ext uri="{9D8B030D-6E8A-4147-A177-3AD203B41FA5}">
                      <a16:colId xmlns:a16="http://schemas.microsoft.com/office/drawing/2014/main" val="2847789616"/>
                    </a:ext>
                  </a:extLst>
                </a:gridCol>
                <a:gridCol w="1939693">
                  <a:extLst>
                    <a:ext uri="{9D8B030D-6E8A-4147-A177-3AD203B41FA5}">
                      <a16:colId xmlns:a16="http://schemas.microsoft.com/office/drawing/2014/main" val="1367803127"/>
                    </a:ext>
                  </a:extLst>
                </a:gridCol>
              </a:tblGrid>
              <a:tr h="384549">
                <a:tc gridSpan="2">
                  <a:txBody>
                    <a:bodyPr/>
                    <a:lstStyle/>
                    <a:p>
                      <a:r>
                        <a:rPr lang="pl-PL" sz="2000" b="1" dirty="0" smtClean="0"/>
                        <a:t>Łącznie (1+2):</a:t>
                      </a:r>
                      <a:endParaRPr lang="pl-PL" sz="2000" b="1" dirty="0"/>
                    </a:p>
                  </a:txBody>
                  <a:tcPr anchor="ctr">
                    <a:lnT w="12700" cap="flat" cmpd="sng" algn="ctr">
                      <a:solidFill>
                        <a:schemeClr val="tx1"/>
                      </a:solidFill>
                      <a:prstDash val="solid"/>
                      <a:round/>
                      <a:headEnd type="none" w="med" len="med"/>
                      <a:tailEnd type="none" w="med" len="med"/>
                    </a:lnT>
                    <a:solidFill>
                      <a:srgbClr val="E6E6E6"/>
                    </a:solidFill>
                  </a:tcPr>
                </a:tc>
                <a:tc hMerge="1">
                  <a:txBody>
                    <a:bodyPr/>
                    <a:lstStyle/>
                    <a:p>
                      <a:pPr algn="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15169165"/>
                  </a:ext>
                </a:extLst>
              </a:tr>
              <a:tr h="384549">
                <a:tc>
                  <a:txBody>
                    <a:bodyPr/>
                    <a:lstStyle/>
                    <a:p>
                      <a:r>
                        <a:rPr lang="pl-PL" sz="2000" b="0" dirty="0" smtClean="0"/>
                        <a:t>Dochody</a:t>
                      </a:r>
                      <a:endParaRPr lang="pl-PL" sz="2000" b="0" dirty="0"/>
                    </a:p>
                  </a:txBody>
                  <a:tcPr anchor="ctr">
                    <a:lnB w="12700" cap="flat" cmpd="sng" algn="ctr">
                      <a:solidFill>
                        <a:schemeClr val="tx1"/>
                      </a:solidFill>
                      <a:prstDash val="solid"/>
                      <a:round/>
                      <a:headEnd type="none" w="med" len="med"/>
                      <a:tailEnd type="none" w="med" len="med"/>
                    </a:lnB>
                    <a:noFill/>
                  </a:tcPr>
                </a:tc>
                <a:tc>
                  <a:txBody>
                    <a:bodyPr/>
                    <a:lstStyle/>
                    <a:p>
                      <a:pPr algn="r"/>
                      <a:r>
                        <a:rPr lang="pl-PL" sz="2400" b="1" dirty="0" smtClean="0"/>
                        <a:t>529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5178717"/>
                  </a:ext>
                </a:extLst>
              </a:tr>
              <a:tr h="384549">
                <a:tc>
                  <a:txBody>
                    <a:bodyPr/>
                    <a:lstStyle/>
                    <a:p>
                      <a:r>
                        <a:rPr lang="pl-PL" sz="2000" b="0" dirty="0" smtClean="0"/>
                        <a:t>Wydatki</a:t>
                      </a:r>
                      <a:endParaRPr lang="pl-PL" sz="2000" b="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pl-PL" sz="2400" b="1" dirty="0" smtClean="0"/>
                        <a:t>556 </a:t>
                      </a:r>
                      <a:r>
                        <a:rPr lang="pl-PL" sz="2000" b="1" kern="1200" dirty="0" smtClean="0">
                          <a:solidFill>
                            <a:schemeClr val="tx1"/>
                          </a:solidFill>
                          <a:latin typeface="+mn-lt"/>
                          <a:ea typeface="+mn-ea"/>
                          <a:cs typeface="+mn-cs"/>
                        </a:rPr>
                        <a:t>mln zł</a:t>
                      </a:r>
                      <a:endParaRPr lang="pl-PL" sz="2000" b="1" kern="1200" dirty="0">
                        <a:solidFill>
                          <a:schemeClr val="tx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725063"/>
                  </a:ext>
                </a:extLst>
              </a:tr>
            </a:tbl>
          </a:graphicData>
        </a:graphic>
      </p:graphicFrame>
    </p:spTree>
    <p:extLst>
      <p:ext uri="{BB962C8B-B14F-4D97-AF65-F5344CB8AC3E}">
        <p14:creationId xmlns:p14="http://schemas.microsoft.com/office/powerpoint/2010/main" val="3554327556"/>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warszawa_urzędowe">
      <a:dk1>
        <a:sysClr val="windowText" lastClr="000000"/>
      </a:dk1>
      <a:lt1>
        <a:sysClr val="window" lastClr="FFFFFF"/>
      </a:lt1>
      <a:dk2>
        <a:srgbClr val="44546A"/>
      </a:dk2>
      <a:lt2>
        <a:srgbClr val="E7E6E6"/>
      </a:lt2>
      <a:accent1>
        <a:srgbClr val="595959"/>
      </a:accent1>
      <a:accent2>
        <a:srgbClr val="FFC837"/>
      </a:accent2>
      <a:accent3>
        <a:srgbClr val="E62314"/>
      </a:accent3>
      <a:accent4>
        <a:srgbClr val="7F7F7F"/>
      </a:accent4>
      <a:accent5>
        <a:srgbClr val="FA552D"/>
      </a:accent5>
      <a:accent6>
        <a:srgbClr val="000000"/>
      </a:accent6>
      <a:hlink>
        <a:srgbClr val="0563C1"/>
      </a:hlink>
      <a:folHlink>
        <a:srgbClr val="954F72"/>
      </a:folHlink>
    </a:clrScheme>
    <a:fontScheme name="Warszawa">
      <a:majorFont>
        <a:latin typeface="Engram Warsaw"/>
        <a:ea typeface=""/>
        <a:cs typeface=""/>
      </a:majorFont>
      <a:minorFont>
        <a:latin typeface="Engram Warsaw"/>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52A83190-5C58-43DF-A99C-86CC3ACE509E}" vid="{2EB448BE-35FD-4700-9329-7C2864931BE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1441</TotalTime>
  <Words>12423</Words>
  <Application>Microsoft Office PowerPoint</Application>
  <PresentationFormat>Panoramiczny</PresentationFormat>
  <Paragraphs>1652</Paragraphs>
  <Slides>85</Slides>
  <Notes>9</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85</vt:i4>
      </vt:variant>
    </vt:vector>
  </HeadingPairs>
  <TitlesOfParts>
    <vt:vector size="93" baseType="lpstr">
      <vt:lpstr>Arial</vt:lpstr>
      <vt:lpstr>Calibri</vt:lpstr>
      <vt:lpstr>Engram Warsaw</vt:lpstr>
      <vt:lpstr>Engram Warsaw Light</vt:lpstr>
      <vt:lpstr>Symbol</vt:lpstr>
      <vt:lpstr>Times New Roman</vt:lpstr>
      <vt:lpstr>Wingdings</vt:lpstr>
      <vt:lpstr>Motyw pakietu Office</vt:lpstr>
      <vt:lpstr>Projekty zmiany budżetu  i Wieloletniej Prognozy Finansowej na sesję Rady m.st. Warszawy  w dniu 9 marca 2023 r. wraz z autopoprawkami A i B </vt:lpstr>
      <vt:lpstr>Główne przyczyny zmian w budżecie</vt:lpstr>
      <vt:lpstr>Wykonanie budżetu Warszawy  w 2022 roku  Nadwyżka budżetu 496 mln zł</vt:lpstr>
      <vt:lpstr>Wykonanie budżetu 2022 r.</vt:lpstr>
      <vt:lpstr>Wykonanie budżetu 2022 r.</vt:lpstr>
      <vt:lpstr>Wykonanie budżetu 2022 r. w porównaniu do 2021 r.</vt:lpstr>
      <vt:lpstr>Czynniki wpływające na sytuację budżetową Warszawy w 2022 roku  – nieplanowane przy uchwalaniu pierwotnej wersji budżetu miasta</vt:lpstr>
      <vt:lpstr>Radykalny wzrost poziomu inflacji </vt:lpstr>
      <vt:lpstr>Nowe  zadania i ich finansowanie dotyczące pomocy dla obywateli Ukrainy</vt:lpstr>
      <vt:lpstr>Prezentacja programu PowerPoint</vt:lpstr>
      <vt:lpstr>Prezentacja programu PowerPoint</vt:lpstr>
      <vt:lpstr>Nowe zadania związane z dystrybucją węgla i dodatkami energetycznymi</vt:lpstr>
      <vt:lpstr>Główne dochody w 2022 roku</vt:lpstr>
      <vt:lpstr>Wydatki bieżące w 2022 roku</vt:lpstr>
      <vt:lpstr>Wydatki majątkowe w 2022 roku</vt:lpstr>
      <vt:lpstr>Największe inwestycje w 2022 roku</vt:lpstr>
      <vt:lpstr>Finansowanie edukacji w 2022 roku</vt:lpstr>
      <vt:lpstr>Finansowanie edukacji  - dopłaty ponad środki z budżetu państwa</vt:lpstr>
      <vt:lpstr>Finansowanie komunikacji miejskiej w 2022 roku</vt:lpstr>
      <vt:lpstr>Finansowanie gospodarki odpadami w 2022 roku</vt:lpstr>
      <vt:lpstr>Finansowanie gospodarki odpadami</vt:lpstr>
      <vt:lpstr>Projekt zmiany budżetu na 2023 rok na sesję Rady m.st. Warszawy w dn. 9 marca 2023 r.</vt:lpstr>
      <vt:lpstr>Zmiana głównych parametrów budżetowych w 2023 r.</vt:lpstr>
      <vt:lpstr>Zmniejszenie planu dochodów w 2023 r. o 51,9 mln zł</vt:lpstr>
      <vt:lpstr>Zmniejszenie planu dochodów w 2023 r. o 51,9 mln zł</vt:lpstr>
      <vt:lpstr>Zmniejszenie planu dochodów w 2023 r. o 51,9 mln zł</vt:lpstr>
      <vt:lpstr>Zmniejszenie planu dochodów w 2023 r. o 51,9 mln zł</vt:lpstr>
      <vt:lpstr>Zwiększenie planu wydatków bieżących w 2023 r. o 75,3 mln zł</vt:lpstr>
      <vt:lpstr>Zwiększenie planu wydatków bieżących w 2023 r. o 75,3 mln zł</vt:lpstr>
      <vt:lpstr>Zwiększenie planu wydatków bieżących w 2023 r. o 75,3 mln zł</vt:lpstr>
      <vt:lpstr>Zwiększenie planu wydatków bieżących w 2023 r. o 75,3 mln zł</vt:lpstr>
      <vt:lpstr>Zwiększenie planu wydatków bieżących w 2023 r. o 75,3 mln zł</vt:lpstr>
      <vt:lpstr>Zmniejszenie planu rezerw bieżących w 2023 r. o 41,2 mln zł</vt:lpstr>
      <vt:lpstr>Zmiana wydatków majątkowych w 2023 r.</vt:lpstr>
      <vt:lpstr>Zwiększenie planu wydatków majątkowych w 2023 r. o 374,7 mln zł</vt:lpstr>
      <vt:lpstr>Zwiększenie planu wydatków majątkowych w 2023 r. o 374,7 mln zł</vt:lpstr>
      <vt:lpstr>Zwiększenie planu wydatków majątkowych w 2023 r. o 374,7 mln zł</vt:lpstr>
      <vt:lpstr>Zwiększenie planu wydatków majątkowych w 2023 r. o 374,7 mln zł</vt:lpstr>
      <vt:lpstr>Zwiększenie planu wydatków majątkowych w 2023 r. o 374,7 mln zł</vt:lpstr>
      <vt:lpstr>Zwiększenie planu wydatków majątkowych w 2023 r. o 374,7 mln zł</vt:lpstr>
      <vt:lpstr>Zwiększenie planu wydatków majątkowych w 2023 r. o 374,7 mln zł</vt:lpstr>
      <vt:lpstr>Projekt zmiany  Wieloletniej Prognozy Finansowej  na lata 2023–2050 na sesję Rady m.st. Warszawy w dn. 9 marca 2023 r.</vt:lpstr>
      <vt:lpstr>Główne przyczyny zmian w Wieloletniej Prognozie Finansowej</vt:lpstr>
      <vt:lpstr>Wieloletnia Prognoza Finansowa  Zmiany dochodów i wydatków</vt:lpstr>
      <vt:lpstr>Wieloletnia Prognoza Finansowa  Zmiany w prognozie dochodów</vt:lpstr>
      <vt:lpstr>Zmniejszenie planu dochodów w latach 2023–2027 o 7,5 mln zł</vt:lpstr>
      <vt:lpstr>Wieloletnia Prognoza Finansowa  Zmiany w prognozie wydatków bieżących</vt:lpstr>
      <vt:lpstr>Zwiększenie planu wydatków bieżących w latach 2023–2027 o 579 mln zł</vt:lpstr>
      <vt:lpstr>Wieloletnia Prognoza Finansowa  Zmiany w prognozie wydatków majątkowych</vt:lpstr>
      <vt:lpstr>Wydatki majątkowe</vt:lpstr>
      <vt:lpstr>Wydatki majątkowe</vt:lpstr>
      <vt:lpstr>Wydatki majątkowe</vt:lpstr>
      <vt:lpstr>Wydatki majątkowe</vt:lpstr>
      <vt:lpstr>Autopoprawka A do projektu zmiany budżetu</vt:lpstr>
      <vt:lpstr>Zmiana głównych parametrów budżetowych w 2023 r.</vt:lpstr>
      <vt:lpstr>Zmniejszenie planu dochodów w 2023 r. o 39,2 mln zł</vt:lpstr>
      <vt:lpstr>Zwiększenie planu wydatków bieżących w 2023 r. o 1,5 mln zł</vt:lpstr>
      <vt:lpstr>Zwiększenie planu wydatków bieżących w 2023 r. o 1,5 mln zł</vt:lpstr>
      <vt:lpstr>Zwiększenie planu wydatków bieżących w 2023 r. o 1,5 mln zł</vt:lpstr>
      <vt:lpstr>Zmniejszenie planu rezerw bieżących w 2023 r. o 14,7 mln zł</vt:lpstr>
      <vt:lpstr>Zmiany wydatków majątkowych w 2022 r.</vt:lpstr>
      <vt:lpstr>Zwiększenie planu wydatków majątkowych w 2023 r. o 286,9 mln zł</vt:lpstr>
      <vt:lpstr>Zwiększenie planu wydatków majątkowych w 2023 r. o 286,9 mln zł</vt:lpstr>
      <vt:lpstr>Zwiększenie planu wydatków majątkowych w 2023 r. o 286,9 mln zł</vt:lpstr>
      <vt:lpstr>Zwiększenie planu wydatków majątkowych w 2023 r. o 286,9 mln zł</vt:lpstr>
      <vt:lpstr>Autopoprawka A do projektu zmiany  Wieloletniej Prognozy Finansowej</vt:lpstr>
      <vt:lpstr>Zmniejszenie planu dochodów w latach 2023–2025 o 38,3 mln zł</vt:lpstr>
      <vt:lpstr>Wieloletnia Prognoza Finansowa  Zmiany w prognozie dochodów</vt:lpstr>
      <vt:lpstr>Zmniejszenie planu wydatków bieżących w latach 2023–2027 o 12,5 mln zł</vt:lpstr>
      <vt:lpstr>Wieloletnia Prognoza Finansowa  Zmiany w prognozie wydatków bieżących</vt:lpstr>
      <vt:lpstr>Wieloletnia Prognoza Finansowa  Zmiany w prognozie wydatków majątkowych</vt:lpstr>
      <vt:lpstr>Prezentacja programu PowerPoint</vt:lpstr>
      <vt:lpstr>Prezentacja programu PowerPoint</vt:lpstr>
      <vt:lpstr>Prezentacja programu PowerPoint</vt:lpstr>
      <vt:lpstr>Autopoprawka B do projektu zmiany budżetu</vt:lpstr>
      <vt:lpstr>Zmiana głównych parametrów budżetowych w 2023 r.</vt:lpstr>
      <vt:lpstr>Projekt zmiany budżetu</vt:lpstr>
      <vt:lpstr>Autopoprawka B do projektu zmiany  Wieloletniej Prognozy Finansowej</vt:lpstr>
      <vt:lpstr>Projekt zmiany Wieloletniej Prognozy Finansowej</vt:lpstr>
      <vt:lpstr>Wieloletnia Prognoza Finansowa  Zmiany w prognozie wydatków majątkowych</vt:lpstr>
      <vt:lpstr>Podsumowanie  projektowanych zmian w zakresie wyniku budżetu, wyniku operacyjnego i programu kredytowego</vt:lpstr>
      <vt:lpstr>Wynik operacyjny w 2023 r. (dochody bieżące minus wydatki bieżące)</vt:lpstr>
      <vt:lpstr>Wieloletnia Prognoza Finansowa  Zmiany w prognozie wyniku budżetu</vt:lpstr>
      <vt:lpstr>Wieloletnia Prognoza Finansowa  Zmiany w programie kredytowym</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zmiana 09.03.2023</dc:title>
  <dc:creator>Biuro Planowania Budżetowego</dc:creator>
  <cp:lastModifiedBy>Krajewska Marzanna (PB)</cp:lastModifiedBy>
  <cp:revision>214</cp:revision>
  <cp:lastPrinted>2023-03-08T12:50:33Z</cp:lastPrinted>
  <dcterms:created xsi:type="dcterms:W3CDTF">2022-12-23T10:36:43Z</dcterms:created>
  <dcterms:modified xsi:type="dcterms:W3CDTF">2023-03-09T08:48:33Z</dcterms:modified>
</cp:coreProperties>
</file>