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7"/>
  </p:notesMasterIdLst>
  <p:sldIdLst>
    <p:sldId id="402" r:id="rId2"/>
    <p:sldId id="338" r:id="rId3"/>
    <p:sldId id="403" r:id="rId4"/>
    <p:sldId id="340" r:id="rId5"/>
    <p:sldId id="341" r:id="rId6"/>
    <p:sldId id="404" r:id="rId7"/>
    <p:sldId id="405" r:id="rId8"/>
    <p:sldId id="343" r:id="rId9"/>
    <p:sldId id="345" r:id="rId10"/>
    <p:sldId id="406" r:id="rId11"/>
    <p:sldId id="347" r:id="rId12"/>
    <p:sldId id="348" r:id="rId13"/>
    <p:sldId id="349" r:id="rId14"/>
    <p:sldId id="350" r:id="rId15"/>
    <p:sldId id="351" r:id="rId16"/>
    <p:sldId id="352" r:id="rId17"/>
    <p:sldId id="408" r:id="rId18"/>
    <p:sldId id="414" r:id="rId19"/>
    <p:sldId id="357" r:id="rId20"/>
    <p:sldId id="358" r:id="rId21"/>
    <p:sldId id="359" r:id="rId22"/>
    <p:sldId id="360" r:id="rId23"/>
    <p:sldId id="361" r:id="rId24"/>
    <p:sldId id="362" r:id="rId25"/>
    <p:sldId id="363" r:id="rId26"/>
    <p:sldId id="411" r:id="rId27"/>
    <p:sldId id="364" r:id="rId28"/>
    <p:sldId id="365" r:id="rId29"/>
    <p:sldId id="412" r:id="rId30"/>
    <p:sldId id="366" r:id="rId31"/>
    <p:sldId id="368" r:id="rId32"/>
    <p:sldId id="413" r:id="rId33"/>
    <p:sldId id="369" r:id="rId34"/>
    <p:sldId id="370" r:id="rId35"/>
    <p:sldId id="415" r:id="rId36"/>
    <p:sldId id="416" r:id="rId37"/>
    <p:sldId id="417" r:id="rId38"/>
    <p:sldId id="418" r:id="rId39"/>
    <p:sldId id="419" r:id="rId40"/>
    <p:sldId id="421" r:id="rId41"/>
    <p:sldId id="422" r:id="rId42"/>
    <p:sldId id="423" r:id="rId43"/>
    <p:sldId id="425" r:id="rId44"/>
    <p:sldId id="427" r:id="rId45"/>
    <p:sldId id="428" r:id="rId46"/>
    <p:sldId id="429" r:id="rId47"/>
    <p:sldId id="430" r:id="rId48"/>
    <p:sldId id="431" r:id="rId49"/>
    <p:sldId id="432" r:id="rId50"/>
    <p:sldId id="433" r:id="rId51"/>
    <p:sldId id="436" r:id="rId52"/>
    <p:sldId id="398" r:id="rId53"/>
    <p:sldId id="399" r:id="rId54"/>
    <p:sldId id="400" r:id="rId55"/>
    <p:sldId id="401" r:id="rId56"/>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495A73"/>
    <a:srgbClr val="EEF7E8"/>
    <a:srgbClr val="DCF0D2"/>
    <a:srgbClr val="EFF8E9"/>
    <a:srgbClr val="F2F2F2"/>
    <a:srgbClr val="006600"/>
    <a:srgbClr val="E6E6E6"/>
    <a:srgbClr val="D1D1D1"/>
    <a:srgbClr val="66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autoAdjust="0"/>
    <p:restoredTop sz="96357" autoAdjust="0"/>
  </p:normalViewPr>
  <p:slideViewPr>
    <p:cSldViewPr snapToGrid="0">
      <p:cViewPr varScale="1">
        <p:scale>
          <a:sx n="107" d="100"/>
          <a:sy n="107" d="100"/>
        </p:scale>
        <p:origin x="570" y="10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29.05.2023</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21</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35</a:t>
            </a:fld>
            <a:endParaRPr lang="pl-PL"/>
          </a:p>
        </p:txBody>
      </p:sp>
    </p:spTree>
    <p:extLst>
      <p:ext uri="{BB962C8B-B14F-4D97-AF65-F5344CB8AC3E}">
        <p14:creationId xmlns:p14="http://schemas.microsoft.com/office/powerpoint/2010/main" val="14019186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44</a:t>
            </a:fld>
            <a:endParaRPr lang="pl-PL"/>
          </a:p>
        </p:txBody>
      </p:sp>
    </p:spTree>
    <p:extLst>
      <p:ext uri="{BB962C8B-B14F-4D97-AF65-F5344CB8AC3E}">
        <p14:creationId xmlns:p14="http://schemas.microsoft.com/office/powerpoint/2010/main" val="916052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52</a:t>
            </a:fld>
            <a:endParaRPr lang="pl-PL"/>
          </a:p>
        </p:txBody>
      </p:sp>
    </p:spTree>
    <p:extLst>
      <p:ext uri="{BB962C8B-B14F-4D97-AF65-F5344CB8AC3E}">
        <p14:creationId xmlns:p14="http://schemas.microsoft.com/office/powerpoint/2010/main" val="37559424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smtClean="0"/>
              <a:t>Wykonanie budżetu m.st. Warszawy w 2022 roku – informacja wstępna</a:t>
            </a:r>
            <a:endParaRPr lang="pl-PL" dirty="0"/>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smtClean="0"/>
              <a:t>Wykonanie budżetu m.st. Warszawy w 2022 roku – informacja wstępna</a:t>
            </a:r>
            <a:endParaRPr lang="pl-PL" dirty="0"/>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smtClean="0"/>
              <a:t>Wykonanie budżetu m.st. Warszawy w 2022 roku – informacja wstępna</a:t>
            </a:r>
            <a:endParaRPr lang="pl-PL" dirty="0"/>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r>
              <a:rPr lang="pl-PL" sz="3200" dirty="0" smtClean="0">
                <a:latin typeface="+mn-lt"/>
              </a:rPr>
              <a:t/>
            </a:r>
            <a:br>
              <a:rPr lang="pl-PL" sz="3200" dirty="0" smtClean="0">
                <a:latin typeface="+mn-lt"/>
              </a:rPr>
            </a:br>
            <a:r>
              <a:rPr lang="pl-PL" sz="3200" dirty="0" smtClean="0">
                <a:latin typeface="+mn-lt"/>
              </a:rPr>
              <a:t>i </a:t>
            </a:r>
            <a:r>
              <a:rPr lang="pl-PL" sz="3200" dirty="0">
                <a:latin typeface="+mn-lt"/>
              </a:rPr>
              <a:t>Wieloletniej Prognozy Finansowej</a:t>
            </a:r>
            <a:br>
              <a:rPr lang="pl-PL" sz="3200" dirty="0">
                <a:latin typeface="+mn-lt"/>
              </a:rPr>
            </a:br>
            <a:r>
              <a:rPr lang="pl-PL" sz="3200" dirty="0">
                <a:latin typeface="+mn-lt"/>
              </a:rPr>
              <a:t>na sesję Rady m.st. Warszawy </a:t>
            </a:r>
            <a:r>
              <a:rPr lang="pl-PL" sz="3200" dirty="0" smtClean="0">
                <a:latin typeface="+mn-lt"/>
              </a:rPr>
              <a:t/>
            </a:r>
            <a:br>
              <a:rPr lang="pl-PL" sz="3200" dirty="0" smtClean="0">
                <a:latin typeface="+mn-lt"/>
              </a:rPr>
            </a:br>
            <a:r>
              <a:rPr lang="pl-PL" sz="3200" b="0" dirty="0" smtClean="0">
                <a:latin typeface="+mn-lt"/>
              </a:rPr>
              <a:t>w </a:t>
            </a:r>
            <a:r>
              <a:rPr lang="pl-PL" sz="3200" b="0" dirty="0">
                <a:latin typeface="+mn-lt"/>
              </a:rPr>
              <a:t>dniu </a:t>
            </a:r>
            <a:r>
              <a:rPr lang="pl-PL" sz="3200" b="0" dirty="0" smtClean="0">
                <a:latin typeface="+mn-lt"/>
              </a:rPr>
              <a:t>25 maja 2023 </a:t>
            </a:r>
            <a:r>
              <a:rPr lang="pl-PL" sz="3200" b="0" dirty="0">
                <a:latin typeface="+mn-lt"/>
              </a:rPr>
              <a:t>r</a:t>
            </a:r>
            <a:r>
              <a:rPr lang="pl-PL" sz="3200" b="0" dirty="0" smtClean="0">
                <a:latin typeface="+mn-lt"/>
              </a:rPr>
              <a:t>.</a:t>
            </a:r>
            <a:br>
              <a:rPr lang="pl-PL" sz="3200" b="0" dirty="0" smtClean="0">
                <a:latin typeface="+mn-lt"/>
              </a:rPr>
            </a:br>
            <a:r>
              <a:rPr lang="pl-PL" sz="3200" b="0" dirty="0" smtClean="0">
                <a:latin typeface="+mn-lt"/>
              </a:rPr>
              <a:t>wraz z autopoprawką A</a:t>
            </a:r>
            <a:endParaRPr lang="pl-PL" sz="3200" b="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smtClean="0">
                <a:latin typeface="Engram Warsaw" pitchFamily="50" charset="-18"/>
              </a:rPr>
              <a:t>25</a:t>
            </a:r>
            <a:r>
              <a:rPr lang="pl-PL" sz="1200" dirty="0" smtClean="0">
                <a:solidFill>
                  <a:schemeClr val="tx1"/>
                </a:solidFill>
                <a:latin typeface="Engram Warsaw" pitchFamily="50" charset="-18"/>
              </a:rPr>
              <a:t> maja 2023 r</a:t>
            </a:r>
            <a:r>
              <a:rPr lang="pl-PL" sz="1200" dirty="0" smtClean="0">
                <a:latin typeface="Engram Warsaw" pitchFamily="50" charset="-18"/>
              </a:rPr>
              <a:t>.     |     </a:t>
            </a:r>
            <a:r>
              <a:rPr lang="pl-PL" sz="1200" dirty="0" smtClean="0">
                <a:solidFill>
                  <a:schemeClr val="tx1"/>
                </a:solidFill>
                <a:latin typeface="Engram Warsaw" pitchFamily="50" charset="-18"/>
              </a:rPr>
              <a:t>Warszawa</a:t>
            </a:r>
            <a:endParaRPr lang="pl-PL" sz="1200" dirty="0">
              <a:solidFill>
                <a:schemeClr val="tx1"/>
              </a:solidFill>
              <a:latin typeface="Engram Warsaw" pitchFamily="50" charset="-18"/>
            </a:endParaRPr>
          </a:p>
        </p:txBody>
      </p:sp>
    </p:spTree>
    <p:extLst>
      <p:ext uri="{BB962C8B-B14F-4D97-AF65-F5344CB8AC3E}">
        <p14:creationId xmlns:p14="http://schemas.microsoft.com/office/powerpoint/2010/main" val="190810500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498475" y="52755"/>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78,4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570318"/>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+11,1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4278240151"/>
              </p:ext>
            </p:extLst>
          </p:nvPr>
        </p:nvGraphicFramePr>
        <p:xfrm>
          <a:off x="346710" y="1017068"/>
          <a:ext cx="11556000" cy="4514155"/>
        </p:xfrm>
        <a:graphic>
          <a:graphicData uri="http://schemas.openxmlformats.org/drawingml/2006/table">
            <a:tbl>
              <a:tblPr firstRow="1" bandRow="1">
                <a:tableStyleId>{2D5ABB26-0587-4C30-8999-92F81FD0307C}</a:tableStyleId>
              </a:tblPr>
              <a:tblGrid>
                <a:gridCol w="2075293">
                  <a:extLst>
                    <a:ext uri="{9D8B030D-6E8A-4147-A177-3AD203B41FA5}">
                      <a16:colId xmlns:a16="http://schemas.microsoft.com/office/drawing/2014/main" val="20000"/>
                    </a:ext>
                  </a:extLst>
                </a:gridCol>
                <a:gridCol w="9480707">
                  <a:extLst>
                    <a:ext uri="{9D8B030D-6E8A-4147-A177-3AD203B41FA5}">
                      <a16:colId xmlns:a16="http://schemas.microsoft.com/office/drawing/2014/main" val="20001"/>
                    </a:ext>
                  </a:extLst>
                </a:gridCol>
              </a:tblGrid>
              <a:tr h="559783">
                <a:tc>
                  <a:txBody>
                    <a:bodyPr/>
                    <a:lstStyle/>
                    <a:p>
                      <a:pPr algn="r"/>
                      <a:r>
                        <a:rPr lang="pl-PL" sz="2000" b="1" baseline="0" dirty="0" smtClean="0">
                          <a:solidFill>
                            <a:srgbClr val="385723"/>
                          </a:solidFill>
                          <a:latin typeface="+mj-lt"/>
                        </a:rPr>
                        <a:t>+11.100.841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smtClean="0">
                          <a:solidFill>
                            <a:schemeClr val="tx1"/>
                          </a:solidFill>
                          <a:latin typeface="+mj-lt"/>
                          <a:ea typeface="+mn-ea"/>
                          <a:cs typeface="+mn-cs"/>
                        </a:rPr>
                        <a:t>Część ogólnomiejska </a:t>
                      </a:r>
                      <a:r>
                        <a:rPr lang="pl-PL" sz="1600" b="1" kern="1200" baseline="0" smtClean="0">
                          <a:solidFill>
                            <a:schemeClr val="tx1"/>
                          </a:solidFill>
                          <a:latin typeface="+mn-lt"/>
                          <a:ea typeface="+mn-ea"/>
                          <a:cs typeface="Calibri" panose="020F0502020204030204" pitchFamily="34" charset="0"/>
                        </a:rPr>
                        <a:t>(ciąg dalszy)</a:t>
                      </a:r>
                      <a:r>
                        <a:rPr lang="pl-PL" sz="1600" b="1" kern="1200" baseline="0" smtClean="0">
                          <a:solidFill>
                            <a:schemeClr val="tx1"/>
                          </a:solidFill>
                          <a:latin typeface="+mj-lt"/>
                          <a:ea typeface="+mn-ea"/>
                          <a:cs typeface="+mn-cs"/>
                        </a:rPr>
                        <a:t>, </a:t>
                      </a:r>
                      <a:r>
                        <a:rPr lang="pl-PL" sz="1600" b="1" kern="1200" baseline="0" dirty="0" smtClean="0">
                          <a:solidFill>
                            <a:schemeClr val="tx1"/>
                          </a:solidFill>
                          <a:latin typeface="+mj-lt"/>
                          <a:ea typeface="+mn-ea"/>
                          <a:cs typeface="+mn-cs"/>
                        </a:rPr>
                        <a:t>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818146">
                <a:tc>
                  <a:txBody>
                    <a:bodyPr/>
                    <a:lstStyle/>
                    <a:p>
                      <a:pPr algn="r"/>
                      <a:r>
                        <a:rPr lang="pl-PL" sz="1800" b="1" kern="1200" dirty="0" smtClean="0">
                          <a:solidFill>
                            <a:srgbClr val="385723"/>
                          </a:solidFill>
                          <a:latin typeface="+mj-lt"/>
                          <a:ea typeface="+mn-ea"/>
                          <a:cs typeface="+mn-cs"/>
                        </a:rPr>
                        <a:t>+1.149.900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Stołeczne Centrum Bezpieczeństwa</a:t>
                      </a:r>
                      <a:r>
                        <a:rPr lang="pl-PL" sz="1400" b="0" kern="1200" baseline="0" dirty="0" smtClean="0">
                          <a:solidFill>
                            <a:schemeClr val="tx1"/>
                          </a:solidFill>
                          <a:latin typeface="+mj-lt"/>
                          <a:ea typeface="+mn-ea"/>
                          <a:cs typeface="+mn-cs"/>
                        </a:rPr>
                        <a:t>, w tym zwiększenie z przeznaczeniem na patrole ponadnormatywne (1.152.000 zł).</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81635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-25.488.996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Zarząd Transportu Miejskiego</a:t>
                      </a:r>
                      <a:r>
                        <a:rPr lang="pl-PL" sz="1400" b="0" dirty="0" smtClean="0">
                          <a:effectLst/>
                          <a:latin typeface="+mj-lt"/>
                          <a:ea typeface="Times New Roman" panose="02020603050405020304" pitchFamily="18" charset="0"/>
                        </a:rPr>
                        <a:t>, w tym zmniejszenie w związku ze zwrotem podatku od towarów i usług VAT o 25.901.387 zł z jednoczesnym zmniejszeniem planu dochodów Zarządu Transportu Miejskiego.</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81635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-14.377.745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Zarządu Oczyszczania Miasta</a:t>
                      </a:r>
                      <a:r>
                        <a:rPr lang="pl-PL" sz="1400" b="0" dirty="0" smtClean="0">
                          <a:effectLst/>
                          <a:latin typeface="+mj-lt"/>
                          <a:ea typeface="Times New Roman" panose="02020603050405020304" pitchFamily="18" charset="0"/>
                        </a:rPr>
                        <a:t>, w tym zmniejszenie o 14.430.648 zł wydatków przeznaczonych</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na oczyszczanie ulic (przeniesienie na lata 2024-2025).</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150352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+23.360.868 zł</a:t>
                      </a:r>
                      <a:br>
                        <a:rPr lang="pl-PL" sz="1800" b="1" kern="1200" dirty="0" smtClean="0">
                          <a:solidFill>
                            <a:srgbClr val="385723"/>
                          </a:solidFill>
                          <a:latin typeface="+mj-lt"/>
                          <a:ea typeface="+mn-ea"/>
                          <a:cs typeface="+mn-cs"/>
                        </a:rPr>
                      </a:br>
                      <a:r>
                        <a:rPr lang="pl-PL" sz="1800" b="1" kern="1200" dirty="0" smtClean="0">
                          <a:solidFill>
                            <a:srgbClr val="385723"/>
                          </a:solidFill>
                          <a:latin typeface="+mj-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Przeniesienie pomiędzy planem wydatków bieżących a planem wydatków majątkowych </a:t>
                      </a:r>
                      <a:r>
                        <a:rPr lang="pl-PL" sz="1400" b="0" dirty="0" smtClean="0">
                          <a:effectLst/>
                          <a:latin typeface="+mj-lt"/>
                          <a:ea typeface="Times New Roman" panose="02020603050405020304" pitchFamily="18" charset="0"/>
                        </a:rPr>
                        <a:t>na wniosek m.in. Zarządu Dróg Miejskich (+30.046.596 zł) z przeznaczeniem na utrzymanie i remonty dróg oraz Biura Pomocy i Projektów Społecznych (−4.557.950 zł) głównie z przeznaczeniem na budowę Placówki Wsparcia Dziennego wraz z pracownią FAB-LAB w dzielnicy Wesoła.</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bl>
          </a:graphicData>
        </a:graphic>
      </p:graphicFrame>
    </p:spTree>
    <p:extLst>
      <p:ext uri="{BB962C8B-B14F-4D97-AF65-F5344CB8AC3E}">
        <p14:creationId xmlns:p14="http://schemas.microsoft.com/office/powerpoint/2010/main" val="1855313851"/>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3" name="Tytuł 2"/>
          <p:cNvSpPr>
            <a:spLocks noGrp="1"/>
          </p:cNvSpPr>
          <p:nvPr>
            <p:ph type="title"/>
          </p:nvPr>
        </p:nvSpPr>
        <p:spPr>
          <a:xfrm>
            <a:off x="393172" y="28417"/>
            <a:ext cx="1126752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78,4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+67,3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061400434"/>
              </p:ext>
            </p:extLst>
          </p:nvPr>
        </p:nvGraphicFramePr>
        <p:xfrm>
          <a:off x="237035" y="1226391"/>
          <a:ext cx="11700000" cy="3937280"/>
        </p:xfrm>
        <a:graphic>
          <a:graphicData uri="http://schemas.openxmlformats.org/drawingml/2006/table">
            <a:tbl>
              <a:tblPr firstRow="1" bandRow="1">
                <a:tableStyleId>{2D5ABB26-0587-4C30-8999-92F81FD0307C}</a:tableStyleId>
              </a:tblPr>
              <a:tblGrid>
                <a:gridCol w="2101153">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575754">
                <a:tc>
                  <a:txBody>
                    <a:bodyPr/>
                    <a:lstStyle/>
                    <a:p>
                      <a:pPr algn="r"/>
                      <a:r>
                        <a:rPr lang="pl-PL" sz="2000" b="1" baseline="0" dirty="0" smtClean="0">
                          <a:solidFill>
                            <a:srgbClr val="385723"/>
                          </a:solidFill>
                          <a:latin typeface="+mj-lt"/>
                        </a:rPr>
                        <a:t>+67.273.339</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smtClean="0">
                          <a:solidFill>
                            <a:schemeClr val="tx1"/>
                          </a:solidFill>
                          <a:latin typeface="+mj-lt"/>
                          <a:ea typeface="+mn-ea"/>
                          <a:cs typeface="+mn-cs"/>
                        </a:rPr>
                        <a:t>Część dzielnicowa, w tym:</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2520039">
                <a:tc>
                  <a:txBody>
                    <a:bodyPr/>
                    <a:lstStyle/>
                    <a:p>
                      <a:pPr algn="r"/>
                      <a:r>
                        <a:rPr lang="pl-PL" sz="1800" b="1" kern="1200" dirty="0" smtClean="0">
                          <a:solidFill>
                            <a:srgbClr val="385723"/>
                          </a:solidFill>
                          <a:latin typeface="+mj-lt"/>
                          <a:ea typeface="+mn-ea"/>
                          <a:cs typeface="+mn-cs"/>
                        </a:rPr>
                        <a:t>+6.336.946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ze środków Fundusz Pomocy </a:t>
                      </a:r>
                      <a:r>
                        <a:rPr lang="pl-PL" sz="1400" b="0" kern="1200" baseline="0" dirty="0" smtClean="0">
                          <a:solidFill>
                            <a:schemeClr val="tx1"/>
                          </a:solidFill>
                          <a:latin typeface="+mj-lt"/>
                          <a:ea typeface="+mn-ea"/>
                          <a:cs typeface="+mn-cs"/>
                        </a:rPr>
                        <a:t>z przeznaczeniem na kształcenie uczniów będących obywatelami Ukrainy zgodnie z art. 50 ustawy z dnia 12 marca 2022 r. o pomocy obywatelom Ukrainy w związku z konfliktem zbrojnym na terytorium tego państwa w dzielnicach: Ursynów (1.049.230 zł), Białołęka (1.000.657 zł), Mokotów (774.084 zł), Ursus (438.629 zł), Praga-Południe (424.221 zł), Wola (394.733 zł), Ochota (347.371 zł), Targówek (309.955 zł), Bemowo (291.319 zł), Wesoła (254.849 zł), Włochy (239.917 zł), Wawer (220.220 zł), Wilanów (214.719 zł), Śródmieście (167.714 zł), Bielany (91.462 zł), Rembertów (56.585 zł), Żoliborz (43.284 zł),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Praga-Północ (17.997 zł).</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841487">
                <a:tc>
                  <a:txBody>
                    <a:bodyPr/>
                    <a:lstStyle/>
                    <a:p>
                      <a:pPr algn="r"/>
                      <a:r>
                        <a:rPr lang="pl-PL" sz="1800" b="1" kern="1200" dirty="0" smtClean="0">
                          <a:solidFill>
                            <a:srgbClr val="C00000"/>
                          </a:solidFill>
                          <a:latin typeface="+mj-lt"/>
                          <a:ea typeface="+mn-ea"/>
                          <a:cs typeface="+mn-cs"/>
                        </a:rPr>
                        <a:t>-1.490.472 zł</a:t>
                      </a:r>
                      <a:br>
                        <a:rPr lang="pl-PL" sz="1800" b="1" kern="1200" dirty="0" smtClean="0">
                          <a:solidFill>
                            <a:srgbClr val="C00000"/>
                          </a:solidFill>
                          <a:latin typeface="+mj-lt"/>
                          <a:ea typeface="+mn-ea"/>
                          <a:cs typeface="+mn-cs"/>
                        </a:rPr>
                      </a:br>
                      <a:r>
                        <a:rPr lang="pl-PL" sz="1400" b="1" kern="1200" dirty="0" smtClean="0">
                          <a:solidFill>
                            <a:srgbClr val="C00000"/>
                          </a:solidFill>
                          <a:latin typeface="+mj-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przeniesienie pomiędzy planem wydatków bieżących a planem wydatków majątkowych.</a:t>
                      </a:r>
                      <a:endParaRPr lang="pl-PL" sz="1400" b="1"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bl>
          </a:graphicData>
        </a:graphic>
      </p:graphicFrame>
    </p:spTree>
    <p:extLst>
      <p:ext uri="{BB962C8B-B14F-4D97-AF65-F5344CB8AC3E}">
        <p14:creationId xmlns:p14="http://schemas.microsoft.com/office/powerpoint/2010/main" val="29340382"/>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246000" y="31707"/>
            <a:ext cx="1126752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78,4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+67,3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830835206"/>
              </p:ext>
            </p:extLst>
          </p:nvPr>
        </p:nvGraphicFramePr>
        <p:xfrm>
          <a:off x="246000" y="1136744"/>
          <a:ext cx="11700000" cy="4910314"/>
        </p:xfrm>
        <a:graphic>
          <a:graphicData uri="http://schemas.openxmlformats.org/drawingml/2006/table">
            <a:tbl>
              <a:tblPr firstRow="1" bandRow="1">
                <a:tableStyleId>{2D5ABB26-0587-4C30-8999-92F81FD0307C}</a:tableStyleId>
              </a:tblPr>
              <a:tblGrid>
                <a:gridCol w="2101153">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362429">
                <a:tc>
                  <a:txBody>
                    <a:bodyPr/>
                    <a:lstStyle/>
                    <a:p>
                      <a:pPr algn="r"/>
                      <a:r>
                        <a:rPr lang="pl-PL" sz="2000" b="1" kern="1200" baseline="0" dirty="0" smtClean="0">
                          <a:solidFill>
                            <a:srgbClr val="385723"/>
                          </a:solidFill>
                          <a:latin typeface="+mn-lt"/>
                          <a:ea typeface="+mn-ea"/>
                          <a:cs typeface="+mn-cs"/>
                        </a:rPr>
                        <a:t>+67.273.339</a:t>
                      </a:r>
                      <a:r>
                        <a:rPr lang="pl-PL" sz="1600" b="1" kern="1200" baseline="0" dirty="0" smtClean="0">
                          <a:solidFill>
                            <a:srgbClr val="385723"/>
                          </a:solidFill>
                          <a:latin typeface="+mn-lt"/>
                          <a:ea typeface="+mn-ea"/>
                          <a:cs typeface="+mn-cs"/>
                        </a:rPr>
                        <a:t> </a:t>
                      </a:r>
                      <a:r>
                        <a:rPr lang="pl-PL" sz="2000" b="1" kern="1200" baseline="0" dirty="0" smtClean="0">
                          <a:solidFill>
                            <a:srgbClr val="385723"/>
                          </a:solidFill>
                          <a:latin typeface="+mn-lt"/>
                          <a:ea typeface="+mn-ea"/>
                          <a:cs typeface="+mn-cs"/>
                        </a:rPr>
                        <a:t>zł</a:t>
                      </a:r>
                      <a:endParaRPr lang="pl-PL" sz="2000" b="1" kern="1200" dirty="0" smtClean="0">
                        <a:solidFill>
                          <a:srgbClr val="385723"/>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smtClean="0">
                          <a:solidFill>
                            <a:schemeClr val="tx1"/>
                          </a:solidFill>
                          <a:latin typeface="+mj-lt"/>
                          <a:ea typeface="+mn-ea"/>
                          <a:cs typeface="+mn-cs"/>
                        </a:rPr>
                        <a:t>Część dzielnicowa (ciąg dalszy), w tym:</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501825">
                <a:tc>
                  <a:txBody>
                    <a:bodyPr/>
                    <a:lstStyle/>
                    <a:p>
                      <a:pPr algn="r"/>
                      <a:r>
                        <a:rPr lang="pl-PL" sz="1600" b="1" kern="1200" dirty="0" smtClean="0">
                          <a:solidFill>
                            <a:srgbClr val="385723"/>
                          </a:solidFill>
                          <a:latin typeface="+mj-lt"/>
                          <a:ea typeface="+mn-ea"/>
                          <a:cs typeface="+mn-cs"/>
                        </a:rPr>
                        <a:t>+13.077.786 zł</a:t>
                      </a:r>
                    </a:p>
                    <a:p>
                      <a:pPr algn="r"/>
                      <a:r>
                        <a:rPr lang="pl-PL" sz="1400" b="1" kern="1200" dirty="0" smtClean="0">
                          <a:solidFill>
                            <a:srgbClr val="385723"/>
                          </a:solidFill>
                          <a:latin typeface="+mj-lt"/>
                          <a:ea typeface="+mn-ea"/>
                          <a:cs typeface="+mn-cs"/>
                        </a:rPr>
                        <a:t>(per saldo)</a:t>
                      </a:r>
                      <a:endParaRPr lang="pl-PL" sz="1600" b="1" kern="1200" dirty="0" smtClean="0">
                        <a:solidFill>
                          <a:srgbClr val="385723"/>
                        </a:solidFill>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Ursynów</a:t>
                      </a:r>
                      <a:r>
                        <a:rPr lang="pl-PL" sz="1400" kern="1200" dirty="0" smtClean="0">
                          <a:solidFill>
                            <a:schemeClr val="tx1"/>
                          </a:solidFill>
                          <a:effectLst/>
                          <a:latin typeface="+mj-lt"/>
                          <a:ea typeface="+mn-ea"/>
                          <a:cs typeface="+mn-cs"/>
                        </a:rPr>
                        <a:t>, w tym z przeznaczeniem na: wydatki oświatowo-edukacyjne (6.456.871 zł), utrzymanie </a:t>
                      </a:r>
                      <a:br>
                        <a:rPr lang="pl-PL" sz="1400" kern="1200" dirty="0" smtClean="0">
                          <a:solidFill>
                            <a:schemeClr val="tx1"/>
                          </a:solidFill>
                          <a:effectLst/>
                          <a:latin typeface="+mj-lt"/>
                          <a:ea typeface="+mn-ea"/>
                          <a:cs typeface="+mn-cs"/>
                        </a:rPr>
                      </a:br>
                      <a:r>
                        <a:rPr lang="pl-PL" sz="1400" kern="1200" dirty="0" smtClean="0">
                          <a:solidFill>
                            <a:schemeClr val="tx1"/>
                          </a:solidFill>
                          <a:effectLst/>
                          <a:latin typeface="+mj-lt"/>
                          <a:ea typeface="+mn-ea"/>
                          <a:cs typeface="+mn-cs"/>
                        </a:rPr>
                        <a:t>i remonty dróg (1.900.000 zł), działalność rekreacyjno-sportową oraz upowszechnianie kultury fizycznej </a:t>
                      </a:r>
                      <a:br>
                        <a:rPr lang="pl-PL" sz="1400" kern="1200" dirty="0" smtClean="0">
                          <a:solidFill>
                            <a:schemeClr val="tx1"/>
                          </a:solidFill>
                          <a:effectLst/>
                          <a:latin typeface="+mj-lt"/>
                          <a:ea typeface="+mn-ea"/>
                          <a:cs typeface="+mn-cs"/>
                        </a:rPr>
                      </a:br>
                      <a:r>
                        <a:rPr lang="pl-PL" sz="1400" kern="1200" dirty="0" smtClean="0">
                          <a:solidFill>
                            <a:schemeClr val="tx1"/>
                          </a:solidFill>
                          <a:effectLst/>
                          <a:latin typeface="+mj-lt"/>
                          <a:ea typeface="+mn-ea"/>
                          <a:cs typeface="+mn-cs"/>
                        </a:rPr>
                        <a:t>i sportu (1.150.000 zł), utrzymanie mieszkaniowego zasobu komunalnego (940.000 zł), realizację zadań </a:t>
                      </a:r>
                      <a:br>
                        <a:rPr lang="pl-PL" sz="1400" kern="1200" dirty="0" smtClean="0">
                          <a:solidFill>
                            <a:schemeClr val="tx1"/>
                          </a:solidFill>
                          <a:effectLst/>
                          <a:latin typeface="+mj-lt"/>
                          <a:ea typeface="+mn-ea"/>
                          <a:cs typeface="+mn-cs"/>
                        </a:rPr>
                      </a:br>
                      <a:r>
                        <a:rPr lang="pl-PL" sz="1400" kern="1200" dirty="0" smtClean="0">
                          <a:solidFill>
                            <a:schemeClr val="tx1"/>
                          </a:solidFill>
                          <a:effectLst/>
                          <a:latin typeface="+mj-lt"/>
                          <a:ea typeface="+mn-ea"/>
                          <a:cs typeface="+mn-cs"/>
                        </a:rPr>
                        <a:t>z zakresu pomocy społecznej (761.000 zł), dotacje dla instytucji kultury (580.000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244482121"/>
                  </a:ext>
                </a:extLst>
              </a:tr>
              <a:tr h="501825">
                <a:tc>
                  <a:txBody>
                    <a:bodyPr/>
                    <a:lstStyle/>
                    <a:p>
                      <a:pPr algn="r"/>
                      <a:r>
                        <a:rPr lang="pl-PL" sz="1600" b="1" kern="1200" dirty="0" smtClean="0">
                          <a:solidFill>
                            <a:srgbClr val="385723"/>
                          </a:solidFill>
                          <a:latin typeface="+mj-lt"/>
                          <a:ea typeface="+mn-ea"/>
                          <a:cs typeface="+mn-cs"/>
                        </a:rPr>
                        <a:t>+11.665.166 zł</a:t>
                      </a:r>
                    </a:p>
                    <a:p>
                      <a:pPr algn="r"/>
                      <a:r>
                        <a:rPr lang="pl-PL" sz="1400" b="1" kern="1200" dirty="0" smtClean="0">
                          <a:solidFill>
                            <a:srgbClr val="385723"/>
                          </a:solidFill>
                          <a:latin typeface="+mj-lt"/>
                          <a:ea typeface="+mn-ea"/>
                          <a:cs typeface="+mn-cs"/>
                        </a:rPr>
                        <a:t>(per saldo)</a:t>
                      </a:r>
                      <a:endParaRPr lang="pl-PL" sz="1600" b="1" kern="1200" dirty="0" smtClean="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Bielany</a:t>
                      </a:r>
                      <a:r>
                        <a:rPr lang="pl-PL" sz="1400" b="0" kern="1200" dirty="0" smtClean="0">
                          <a:solidFill>
                            <a:schemeClr val="tx1"/>
                          </a:solidFill>
                          <a:effectLst/>
                          <a:latin typeface="+mj-lt"/>
                          <a:ea typeface="+mn-ea"/>
                          <a:cs typeface="+mn-cs"/>
                        </a:rPr>
                        <a:t>,</a:t>
                      </a:r>
                      <a:r>
                        <a:rPr lang="pl-PL" sz="1400" kern="1200" dirty="0" smtClean="0">
                          <a:solidFill>
                            <a:schemeClr val="tx1"/>
                          </a:solidFill>
                          <a:effectLst/>
                          <a:latin typeface="+mj-lt"/>
                          <a:ea typeface="+mn-ea"/>
                          <a:cs typeface="+mn-cs"/>
                        </a:rPr>
                        <a:t> głównie z przeznaczeniem na wydatki oświatowo-edukacyjne (11.402.861 zł).</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71255824"/>
                  </a:ext>
                </a:extLst>
              </a:tr>
              <a:tr h="501825">
                <a:tc>
                  <a:txBody>
                    <a:bodyPr/>
                    <a:lstStyle/>
                    <a:p>
                      <a:pPr algn="r"/>
                      <a:r>
                        <a:rPr lang="pl-PL" sz="1600" b="1" kern="1200" dirty="0" smtClean="0">
                          <a:solidFill>
                            <a:srgbClr val="385723"/>
                          </a:solidFill>
                          <a:latin typeface="+mj-lt"/>
                          <a:ea typeface="+mn-ea"/>
                          <a:cs typeface="+mn-cs"/>
                        </a:rPr>
                        <a:t>+7.956.963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Targówek</a:t>
                      </a:r>
                      <a:r>
                        <a:rPr lang="pl-PL" sz="1400" b="0" kern="1200" dirty="0" smtClean="0">
                          <a:solidFill>
                            <a:schemeClr val="tx1"/>
                          </a:solidFill>
                          <a:effectLst/>
                          <a:latin typeface="+mj-lt"/>
                          <a:ea typeface="+mn-ea"/>
                          <a:cs typeface="+mn-cs"/>
                        </a:rPr>
                        <a:t>,</a:t>
                      </a:r>
                      <a:r>
                        <a:rPr lang="pl-PL" sz="1400" kern="1200" dirty="0" smtClean="0">
                          <a:solidFill>
                            <a:schemeClr val="tx1"/>
                          </a:solidFill>
                          <a:effectLst/>
                          <a:latin typeface="+mj-lt"/>
                          <a:ea typeface="+mn-ea"/>
                          <a:cs typeface="+mn-cs"/>
                        </a:rPr>
                        <a:t> w tym z przeznaczeniem na: dotacje dla instytucji kultury (2.397.228 zł), realizację zadań </a:t>
                      </a:r>
                      <a:br>
                        <a:rPr lang="pl-PL" sz="1400" kern="1200" dirty="0" smtClean="0">
                          <a:solidFill>
                            <a:schemeClr val="tx1"/>
                          </a:solidFill>
                          <a:effectLst/>
                          <a:latin typeface="+mj-lt"/>
                          <a:ea typeface="+mn-ea"/>
                          <a:cs typeface="+mn-cs"/>
                        </a:rPr>
                      </a:br>
                      <a:r>
                        <a:rPr lang="pl-PL" sz="1400" kern="1200" dirty="0" smtClean="0">
                          <a:solidFill>
                            <a:schemeClr val="tx1"/>
                          </a:solidFill>
                          <a:effectLst/>
                          <a:latin typeface="+mj-lt"/>
                          <a:ea typeface="+mn-ea"/>
                          <a:cs typeface="+mn-cs"/>
                        </a:rPr>
                        <a:t>z zakresu gospodarki komunalnej (1.788.924 zł), dotację dla Ośrodka Sportu i Rekreacji (1.050.000 zł), utrzymanie i remonty dróg (1.045.000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13487220"/>
                  </a:ext>
                </a:extLst>
              </a:tr>
              <a:tr h="501825">
                <a:tc>
                  <a:txBody>
                    <a:bodyPr/>
                    <a:lstStyle/>
                    <a:p>
                      <a:pPr algn="r"/>
                      <a:r>
                        <a:rPr lang="pl-PL" sz="1600" b="1" kern="1200" dirty="0" smtClean="0">
                          <a:solidFill>
                            <a:srgbClr val="385723"/>
                          </a:solidFill>
                          <a:latin typeface="+mj-lt"/>
                          <a:ea typeface="+mn-ea"/>
                          <a:cs typeface="+mn-cs"/>
                        </a:rPr>
                        <a:t>+4.325.629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Wawer</a:t>
                      </a:r>
                      <a:r>
                        <a:rPr lang="pl-PL" sz="1400" b="0" kern="1200" dirty="0" smtClean="0">
                          <a:solidFill>
                            <a:schemeClr val="tx1"/>
                          </a:solidFill>
                          <a:effectLst/>
                          <a:latin typeface="+mj-lt"/>
                          <a:ea typeface="+mn-ea"/>
                          <a:cs typeface="+mn-cs"/>
                        </a:rPr>
                        <a:t>,</a:t>
                      </a:r>
                      <a:r>
                        <a:rPr lang="pl-PL" sz="1400" kern="1200" dirty="0" smtClean="0">
                          <a:solidFill>
                            <a:schemeClr val="tx1"/>
                          </a:solidFill>
                          <a:effectLst/>
                          <a:latin typeface="+mj-lt"/>
                          <a:ea typeface="+mn-ea"/>
                          <a:cs typeface="+mn-cs"/>
                        </a:rPr>
                        <a:t> w tym z przeznaczeniem na: dotacje dla instytucji kultury (1.755.000 zł), utrzymanie mieszkaniowego zasobu komunalnego (1.075.503 zł), wynagrodzenia i pochodne od wynagrodzeń pracowników Ośrodka Pomocy Społecznej (1.402.900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0764605"/>
                  </a:ext>
                </a:extLst>
              </a:tr>
              <a:tr h="501825">
                <a:tc>
                  <a:txBody>
                    <a:bodyPr/>
                    <a:lstStyle/>
                    <a:p>
                      <a:pPr algn="r"/>
                      <a:r>
                        <a:rPr lang="pl-PL" sz="1600" b="1" kern="1200" dirty="0" smtClean="0">
                          <a:solidFill>
                            <a:srgbClr val="385723"/>
                          </a:solidFill>
                          <a:latin typeface="+mj-lt"/>
                          <a:ea typeface="+mn-ea"/>
                          <a:cs typeface="+mn-cs"/>
                        </a:rPr>
                        <a:t>+3.611.689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j-lt"/>
                          <a:ea typeface="+mn-ea"/>
                          <a:cs typeface="+mn-cs"/>
                        </a:rPr>
                        <a:t>Dz. Praga-Południe</a:t>
                      </a:r>
                      <a:r>
                        <a:rPr lang="pl-PL" sz="1400" b="0" kern="1200" dirty="0" smtClean="0">
                          <a:solidFill>
                            <a:schemeClr val="tx1"/>
                          </a:solidFill>
                          <a:effectLst/>
                          <a:latin typeface="+mj-lt"/>
                          <a:ea typeface="+mn-ea"/>
                          <a:cs typeface="+mn-cs"/>
                        </a:rPr>
                        <a:t>,</a:t>
                      </a:r>
                      <a:r>
                        <a:rPr lang="pl-PL" sz="1400" b="1" kern="1200" dirty="0" smtClean="0">
                          <a:solidFill>
                            <a:schemeClr val="tx1"/>
                          </a:solidFill>
                          <a:effectLst/>
                          <a:latin typeface="+mj-lt"/>
                          <a:ea typeface="+mn-ea"/>
                          <a:cs typeface="+mn-cs"/>
                        </a:rPr>
                        <a:t> </a:t>
                      </a:r>
                      <a:r>
                        <a:rPr lang="pl-PL" sz="1400" kern="1200" dirty="0" smtClean="0">
                          <a:solidFill>
                            <a:schemeClr val="tx1"/>
                          </a:solidFill>
                          <a:effectLst/>
                          <a:latin typeface="+mj-lt"/>
                          <a:ea typeface="+mn-ea"/>
                          <a:cs typeface="+mn-cs"/>
                        </a:rPr>
                        <a:t>w tym z przeznaczeniem na: utrzymanie i remonty dróg (1.674.295 zł), utrzymanie Ośrodka Sportu i Rekreacji oraz upowszechnianie kultury fizycznej i sportu (1.232.200 zł), realizację zadań </a:t>
                      </a:r>
                      <a:br>
                        <a:rPr lang="pl-PL" sz="1400" kern="1200" dirty="0" smtClean="0">
                          <a:solidFill>
                            <a:schemeClr val="tx1"/>
                          </a:solidFill>
                          <a:effectLst/>
                          <a:latin typeface="+mj-lt"/>
                          <a:ea typeface="+mn-ea"/>
                          <a:cs typeface="+mn-cs"/>
                        </a:rPr>
                      </a:br>
                      <a:r>
                        <a:rPr lang="pl-PL" sz="1400" kern="1200" dirty="0" smtClean="0">
                          <a:solidFill>
                            <a:schemeClr val="tx1"/>
                          </a:solidFill>
                          <a:effectLst/>
                          <a:latin typeface="+mj-lt"/>
                          <a:ea typeface="+mn-ea"/>
                          <a:cs typeface="+mn-cs"/>
                        </a:rPr>
                        <a:t>z zakresu gospodarki komunalnej i ochrony środowiska (585.000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42920373"/>
                  </a:ext>
                </a:extLst>
              </a:tr>
              <a:tr h="501825">
                <a:tc>
                  <a:txBody>
                    <a:bodyPr/>
                    <a:lstStyle/>
                    <a:p>
                      <a:pPr algn="r"/>
                      <a:r>
                        <a:rPr lang="pl-PL" sz="1600" b="1" kern="1200" dirty="0" smtClean="0">
                          <a:solidFill>
                            <a:srgbClr val="385723"/>
                          </a:solidFill>
                          <a:latin typeface="+mj-lt"/>
                          <a:ea typeface="+mn-ea"/>
                          <a:cs typeface="+mn-cs"/>
                        </a:rPr>
                        <a:t>+3.432.164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lvl="0"/>
                      <a:r>
                        <a:rPr lang="pl-PL" sz="1400" b="1" kern="1200" dirty="0" smtClean="0">
                          <a:solidFill>
                            <a:schemeClr val="tx1"/>
                          </a:solidFill>
                          <a:effectLst/>
                          <a:latin typeface="+mj-lt"/>
                          <a:ea typeface="+mn-ea"/>
                          <a:cs typeface="+mn-cs"/>
                        </a:rPr>
                        <a:t>Dz. Żoliborz</a:t>
                      </a:r>
                      <a:r>
                        <a:rPr lang="pl-PL" sz="1400" b="0" kern="1200" dirty="0" smtClean="0">
                          <a:solidFill>
                            <a:schemeClr val="tx1"/>
                          </a:solidFill>
                          <a:effectLst/>
                          <a:latin typeface="+mj-lt"/>
                          <a:ea typeface="+mn-ea"/>
                          <a:cs typeface="+mn-cs"/>
                        </a:rPr>
                        <a:t>,</a:t>
                      </a:r>
                      <a:r>
                        <a:rPr lang="pl-PL" sz="1400" kern="1200" dirty="0" smtClean="0">
                          <a:solidFill>
                            <a:schemeClr val="tx1"/>
                          </a:solidFill>
                          <a:effectLst/>
                          <a:latin typeface="+mj-lt"/>
                          <a:ea typeface="+mn-ea"/>
                          <a:cs typeface="+mn-cs"/>
                        </a:rPr>
                        <a:t> w tym z przeznaczeniem na: realizację zadań z zakresu gospodarowania nieruchomościami (1.247.000 zł), przedsięwzięcia artystyczne i kulturalne (450.000 zł).</a:t>
                      </a:r>
                      <a:endParaRPr lang="pl-PL" sz="1400" kern="1200" dirty="0">
                        <a:solidFill>
                          <a:schemeClr val="tx1"/>
                        </a:solidFill>
                        <a:effectLst/>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97800318"/>
                  </a:ext>
                </a:extLst>
              </a:tr>
            </a:tbl>
          </a:graphicData>
        </a:graphic>
      </p:graphicFrame>
    </p:spTree>
    <p:extLst>
      <p:ext uri="{BB962C8B-B14F-4D97-AF65-F5344CB8AC3E}">
        <p14:creationId xmlns:p14="http://schemas.microsoft.com/office/powerpoint/2010/main" val="1120027277"/>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845067911"/>
              </p:ext>
            </p:extLst>
          </p:nvPr>
        </p:nvGraphicFramePr>
        <p:xfrm>
          <a:off x="246000" y="1136744"/>
          <a:ext cx="11700000" cy="4821918"/>
        </p:xfrm>
        <a:graphic>
          <a:graphicData uri="http://schemas.openxmlformats.org/drawingml/2006/table">
            <a:tbl>
              <a:tblPr firstRow="1" bandRow="1">
                <a:tableStyleId>{2D5ABB26-0587-4C30-8999-92F81FD0307C}</a:tableStyleId>
              </a:tblPr>
              <a:tblGrid>
                <a:gridCol w="2101153">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362429">
                <a:tc>
                  <a:txBody>
                    <a:bodyPr/>
                    <a:lstStyle/>
                    <a:p>
                      <a:pPr algn="r"/>
                      <a:r>
                        <a:rPr lang="pl-PL" sz="2000" b="1" baseline="0" dirty="0" smtClean="0">
                          <a:solidFill>
                            <a:srgbClr val="385723"/>
                          </a:solidFill>
                          <a:latin typeface="+mj-lt"/>
                        </a:rPr>
                        <a:t>+67.273.339</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tc>
                  <a:txBody>
                    <a:bodyPr/>
                    <a:lstStyle/>
                    <a:p>
                      <a:pPr algn="l"/>
                      <a:r>
                        <a:rPr lang="pl-PL" sz="1500" b="1" kern="1200" baseline="0" dirty="0" smtClean="0">
                          <a:solidFill>
                            <a:schemeClr val="tx1"/>
                          </a:solidFill>
                          <a:latin typeface="+mj-lt"/>
                          <a:ea typeface="+mn-ea"/>
                          <a:cs typeface="+mn-cs"/>
                        </a:rPr>
                        <a:t>Część dzielnicowa (ciąg dalszy), w tym:</a:t>
                      </a:r>
                      <a:endParaRPr lang="pl-PL" sz="15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C8E6B4">
                        <a:alpha val="30196"/>
                      </a:srgbClr>
                    </a:solidFill>
                  </a:tcPr>
                </a:tc>
                <a:extLst>
                  <a:ext uri="{0D108BD9-81ED-4DB2-BD59-A6C34878D82A}">
                    <a16:rowId xmlns:a16="http://schemas.microsoft.com/office/drawing/2014/main" val="10001"/>
                  </a:ext>
                </a:extLst>
              </a:tr>
              <a:tr h="501825">
                <a:tc>
                  <a:txBody>
                    <a:bodyPr/>
                    <a:lstStyle/>
                    <a:p>
                      <a:pPr algn="r"/>
                      <a:r>
                        <a:rPr lang="pl-PL" sz="1600" b="1" kern="1200" dirty="0" smtClean="0">
                          <a:solidFill>
                            <a:srgbClr val="385723"/>
                          </a:solidFill>
                          <a:latin typeface="+mj-lt"/>
                          <a:ea typeface="+mn-ea"/>
                          <a:cs typeface="+mn-cs"/>
                        </a:rPr>
                        <a:t>+3.420.067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j-lt"/>
                          <a:ea typeface="+mn-ea"/>
                          <a:cs typeface="+mn-cs"/>
                        </a:rPr>
                        <a:t>Dz. Ursus</a:t>
                      </a:r>
                      <a:r>
                        <a:rPr lang="pl-PL" sz="1400" kern="1200" dirty="0" smtClean="0">
                          <a:solidFill>
                            <a:schemeClr val="tx1"/>
                          </a:solidFill>
                          <a:effectLst/>
                          <a:latin typeface="+mj-lt"/>
                          <a:ea typeface="+mn-ea"/>
                          <a:cs typeface="+mn-cs"/>
                        </a:rPr>
                        <a:t>, w tym z przeznaczeniem na: realizację zadań z zakresu gospodarki komunalnej i ochrony środowiska (1.001.000 zł), remonty dróg (701.104 zł), dotacje dla instytucji kultury (511.000 zł).</a:t>
                      </a:r>
                      <a:endParaRPr lang="pl-PL" sz="1400" kern="1200" dirty="0">
                        <a:solidFill>
                          <a:schemeClr val="tx1"/>
                        </a:solidFill>
                        <a:effectLst/>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71233571"/>
                  </a:ext>
                </a:extLst>
              </a:tr>
              <a:tr h="501825">
                <a:tc>
                  <a:txBody>
                    <a:bodyPr/>
                    <a:lstStyle/>
                    <a:p>
                      <a:pPr algn="r"/>
                      <a:r>
                        <a:rPr lang="pl-PL" sz="1600" b="1" kern="1200" dirty="0" smtClean="0">
                          <a:solidFill>
                            <a:srgbClr val="385723"/>
                          </a:solidFill>
                          <a:latin typeface="+mj-lt"/>
                          <a:ea typeface="+mn-ea"/>
                          <a:cs typeface="+mn-cs"/>
                        </a:rPr>
                        <a:t>+3.124.376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j-lt"/>
                          <a:ea typeface="+mn-ea"/>
                          <a:cs typeface="+mn-cs"/>
                        </a:rPr>
                        <a:t>Dz. Śródmieście</a:t>
                      </a:r>
                      <a:r>
                        <a:rPr lang="pl-PL" sz="1400" b="0" kern="1200" dirty="0" smtClean="0">
                          <a:solidFill>
                            <a:schemeClr val="tx1"/>
                          </a:solidFill>
                          <a:effectLst/>
                          <a:latin typeface="+mj-lt"/>
                          <a:ea typeface="+mn-ea"/>
                          <a:cs typeface="+mn-cs"/>
                        </a:rPr>
                        <a:t>,</a:t>
                      </a:r>
                      <a:r>
                        <a:rPr lang="pl-PL" sz="1400" b="1" kern="1200" dirty="0" smtClean="0">
                          <a:solidFill>
                            <a:schemeClr val="tx1"/>
                          </a:solidFill>
                          <a:effectLst/>
                          <a:latin typeface="+mj-lt"/>
                          <a:ea typeface="+mn-ea"/>
                          <a:cs typeface="+mn-cs"/>
                        </a:rPr>
                        <a:t> </a:t>
                      </a:r>
                      <a:r>
                        <a:rPr lang="pl-PL" sz="1400" kern="1200" dirty="0" smtClean="0">
                          <a:solidFill>
                            <a:schemeClr val="tx1"/>
                          </a:solidFill>
                          <a:effectLst/>
                          <a:latin typeface="+mj-lt"/>
                          <a:ea typeface="+mn-ea"/>
                          <a:cs typeface="+mn-cs"/>
                        </a:rPr>
                        <a:t>w tym z przeznaczeniem na: utrzymanie mieszkaniowego zasobu komunalnego (2.029.634 zł), dotację dla Ośrodka Sportu i Rekreacji (700.000 zł).</a:t>
                      </a:r>
                      <a:endParaRPr lang="pl-PL" sz="1400" kern="1200" dirty="0">
                        <a:solidFill>
                          <a:schemeClr val="tx1"/>
                        </a:solidFill>
                        <a:effectLst/>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3068880"/>
                  </a:ext>
                </a:extLst>
              </a:tr>
              <a:tr h="501825">
                <a:tc>
                  <a:txBody>
                    <a:bodyPr/>
                    <a:lstStyle/>
                    <a:p>
                      <a:pPr algn="r"/>
                      <a:r>
                        <a:rPr lang="pl-PL" sz="1600" b="1" kern="1200" dirty="0" smtClean="0">
                          <a:solidFill>
                            <a:srgbClr val="385723"/>
                          </a:solidFill>
                          <a:latin typeface="+mj-lt"/>
                          <a:ea typeface="+mn-ea"/>
                          <a:cs typeface="+mn-cs"/>
                        </a:rPr>
                        <a:t>+2.454.359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dirty="0" smtClean="0">
                          <a:solidFill>
                            <a:schemeClr val="tx1"/>
                          </a:solidFill>
                          <a:effectLst/>
                          <a:latin typeface="+mj-lt"/>
                          <a:ea typeface="+mn-ea"/>
                          <a:cs typeface="+mn-cs"/>
                        </a:rPr>
                        <a:t>Dz. Włochy</a:t>
                      </a:r>
                      <a:r>
                        <a:rPr lang="pl-PL" sz="1400" b="0" kern="1200" dirty="0" smtClean="0">
                          <a:solidFill>
                            <a:schemeClr val="tx1"/>
                          </a:solidFill>
                          <a:effectLst/>
                          <a:latin typeface="+mj-lt"/>
                          <a:ea typeface="+mn-ea"/>
                          <a:cs typeface="+mn-cs"/>
                        </a:rPr>
                        <a:t>, w tym z przeznaczeniem na: utrzymanie mieszkaniowego zasobu komunalnego (691.068 zł), dotacje dla instytucji kultury (635.000 zł)</a:t>
                      </a:r>
                      <a:r>
                        <a:rPr lang="pl-PL" sz="1400" kern="1200" dirty="0" smtClean="0">
                          <a:solidFill>
                            <a:schemeClr val="tx1"/>
                          </a:solidFill>
                          <a:effectLst/>
                          <a:latin typeface="+mj-lt"/>
                          <a:ea typeface="+mn-ea"/>
                          <a:cs typeface="+mn-cs"/>
                        </a:rPr>
                        <a:t>.</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22247664"/>
                  </a:ext>
                </a:extLst>
              </a:tr>
              <a:tr h="501825">
                <a:tc>
                  <a:txBody>
                    <a:bodyPr/>
                    <a:lstStyle/>
                    <a:p>
                      <a:pPr algn="r"/>
                      <a:r>
                        <a:rPr lang="pl-PL" sz="1600" b="1" kern="1200" dirty="0" smtClean="0">
                          <a:solidFill>
                            <a:srgbClr val="385723"/>
                          </a:solidFill>
                          <a:latin typeface="+mn-lt"/>
                          <a:ea typeface="+mn-ea"/>
                          <a:cs typeface="+mn-cs"/>
                        </a:rPr>
                        <a:t>+2.172.225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Dz. Bemowo</a:t>
                      </a:r>
                      <a:r>
                        <a:rPr lang="pl-PL" sz="1400" b="0" kern="1200" dirty="0" smtClean="0">
                          <a:solidFill>
                            <a:schemeClr val="tx1"/>
                          </a:solidFill>
                          <a:effectLst/>
                          <a:latin typeface="+mn-lt"/>
                          <a:ea typeface="+mn-ea"/>
                          <a:cs typeface="+mn-cs"/>
                        </a:rPr>
                        <a:t>, z przeznaczeniem m.in. na wynagrodzenia i pochodne od wynagrodzeń pracowników Ośrodka Pomocy Społecznej (1.720.000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8700089"/>
                  </a:ext>
                </a:extLst>
              </a:tr>
              <a:tr h="501825">
                <a:tc>
                  <a:txBody>
                    <a:bodyPr/>
                    <a:lstStyle/>
                    <a:p>
                      <a:pPr algn="r"/>
                      <a:r>
                        <a:rPr lang="pl-PL" sz="1600" b="1" kern="1200" dirty="0" smtClean="0">
                          <a:solidFill>
                            <a:srgbClr val="385723"/>
                          </a:solidFill>
                          <a:latin typeface="+mj-lt"/>
                          <a:ea typeface="+mn-ea"/>
                          <a:cs typeface="+mn-cs"/>
                        </a:rPr>
                        <a:t>+1.957.473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dirty="0" smtClean="0">
                          <a:solidFill>
                            <a:schemeClr val="tx1"/>
                          </a:solidFill>
                          <a:effectLst/>
                          <a:latin typeface="+mn-lt"/>
                          <a:ea typeface="+mn-ea"/>
                          <a:cs typeface="+mn-cs"/>
                        </a:rPr>
                        <a:t>Dz. Rembertów</a:t>
                      </a:r>
                      <a:r>
                        <a:rPr lang="pl-PL" sz="1400" b="0" kern="1200" dirty="0" smtClean="0">
                          <a:solidFill>
                            <a:schemeClr val="tx1"/>
                          </a:solidFill>
                          <a:effectLst/>
                          <a:latin typeface="+mn-lt"/>
                          <a:ea typeface="+mn-ea"/>
                          <a:cs typeface="+mn-cs"/>
                        </a:rPr>
                        <a:t>,</a:t>
                      </a:r>
                      <a:r>
                        <a:rPr lang="pl-PL" sz="1400" kern="1200" dirty="0" smtClean="0">
                          <a:solidFill>
                            <a:schemeClr val="tx1"/>
                          </a:solidFill>
                          <a:effectLst/>
                          <a:latin typeface="+mn-lt"/>
                          <a:ea typeface="+mn-ea"/>
                          <a:cs typeface="+mn-cs"/>
                        </a:rPr>
                        <a:t> w tym z przeznaczeniem na: remonty dróg (1.045.000 zł), dotacje dla instytucji kultury (759.400 zł).</a:t>
                      </a:r>
                      <a:endParaRPr lang="pl-PL" sz="1100" b="0" kern="1200" baseline="0" dirty="0" smtClean="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01825">
                <a:tc>
                  <a:txBody>
                    <a:bodyPr/>
                    <a:lstStyle/>
                    <a:p>
                      <a:pPr algn="r"/>
                      <a:r>
                        <a:rPr lang="pl-PL" sz="1600" b="1" kern="1200" dirty="0" smtClean="0">
                          <a:solidFill>
                            <a:srgbClr val="385723"/>
                          </a:solidFill>
                          <a:latin typeface="+mj-lt"/>
                          <a:ea typeface="+mn-ea"/>
                          <a:cs typeface="+mn-cs"/>
                        </a:rPr>
                        <a:t>+1.828.393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Dz. Wilanów</a:t>
                      </a:r>
                      <a:r>
                        <a:rPr lang="pl-PL" sz="1400" b="0" kern="1200" dirty="0" smtClean="0">
                          <a:solidFill>
                            <a:schemeClr val="tx1"/>
                          </a:solidFill>
                          <a:effectLst/>
                          <a:latin typeface="+mn-lt"/>
                          <a:ea typeface="+mn-ea"/>
                          <a:cs typeface="+mn-cs"/>
                        </a:rPr>
                        <a:t>,</a:t>
                      </a:r>
                      <a:r>
                        <a:rPr lang="pl-PL" sz="1400" kern="1200" dirty="0" smtClean="0">
                          <a:solidFill>
                            <a:schemeClr val="tx1"/>
                          </a:solidFill>
                          <a:effectLst/>
                          <a:latin typeface="+mn-lt"/>
                          <a:ea typeface="+mn-ea"/>
                          <a:cs typeface="+mn-cs"/>
                        </a:rPr>
                        <a:t> w tym zwiększenie z przeznaczeniem na dotację dla Centrum Sportu Wilanów (2.464.263 zł).</a:t>
                      </a:r>
                      <a:endParaRPr lang="pl-PL" sz="1400" kern="120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01825">
                <a:tc>
                  <a:txBody>
                    <a:bodyPr/>
                    <a:lstStyle/>
                    <a:p>
                      <a:pPr algn="r"/>
                      <a:r>
                        <a:rPr lang="pl-PL" sz="1600" b="1" kern="1200" dirty="0" smtClean="0">
                          <a:solidFill>
                            <a:srgbClr val="385723"/>
                          </a:solidFill>
                          <a:latin typeface="+mj-lt"/>
                          <a:ea typeface="+mn-ea"/>
                          <a:cs typeface="+mn-cs"/>
                        </a:rPr>
                        <a:t>+1.012.425 zł</a:t>
                      </a:r>
                    </a:p>
                    <a:p>
                      <a:pPr marL="0" algn="r" defTabSz="914400" rtl="0" eaLnBrk="1" latinLnBrk="0" hangingPunct="1"/>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Dz. Wola</a:t>
                      </a:r>
                      <a:r>
                        <a:rPr lang="pl-PL" sz="1400" b="0" kern="1200" dirty="0" smtClean="0">
                          <a:solidFill>
                            <a:schemeClr val="tx1"/>
                          </a:solidFill>
                          <a:effectLst/>
                          <a:latin typeface="+mn-lt"/>
                          <a:ea typeface="+mn-ea"/>
                          <a:cs typeface="+mn-cs"/>
                        </a:rPr>
                        <a:t>,</a:t>
                      </a:r>
                      <a:r>
                        <a:rPr lang="pl-PL" sz="1400" kern="1200" dirty="0" smtClean="0">
                          <a:solidFill>
                            <a:schemeClr val="tx1"/>
                          </a:solidFill>
                          <a:effectLst/>
                          <a:latin typeface="+mn-lt"/>
                          <a:ea typeface="+mn-ea"/>
                          <a:cs typeface="+mn-cs"/>
                        </a:rPr>
                        <a:t> z przeznaczeniem m.in. na realizację zadań z zakresu pomocy społecznej (675.250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501825">
                <a:tc>
                  <a:txBody>
                    <a:bodyPr/>
                    <a:lstStyle/>
                    <a:p>
                      <a:pPr algn="r"/>
                      <a:r>
                        <a:rPr lang="pl-PL" sz="1800" b="1" kern="1200" dirty="0" smtClean="0">
                          <a:solidFill>
                            <a:srgbClr val="385723"/>
                          </a:solidFill>
                          <a:latin typeface="+mn-lt"/>
                          <a:ea typeface="+mn-ea"/>
                          <a:cs typeface="+mn-cs"/>
                        </a:rPr>
                        <a:t>+2.338.150 zł</a:t>
                      </a:r>
                    </a:p>
                    <a:p>
                      <a:pPr marL="0" algn="r" defTabSz="914400" rtl="0" eaLnBrk="1" latinLnBrk="0" hangingPunct="1"/>
                      <a:r>
                        <a:rPr lang="pl-PL" sz="12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Pozostałe</a:t>
                      </a:r>
                      <a:r>
                        <a:rPr lang="pl-PL" sz="140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zmiany</a:t>
                      </a:r>
                      <a:r>
                        <a:rPr lang="pl-PL" sz="1400" kern="1200" dirty="0" smtClean="0">
                          <a:solidFill>
                            <a:schemeClr val="tx1"/>
                          </a:solidFill>
                          <a:effectLst/>
                          <a:latin typeface="+mn-lt"/>
                          <a:ea typeface="+mn-ea"/>
                          <a:cs typeface="+mn-cs"/>
                        </a:rPr>
                        <a:t> dotyczą dzielnic: Mokotów (+842.838 zł), Wesoła (+725.948 zł), Białołęka (+550.280 zł), Praga-Północ (+269.084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33289305"/>
                  </a:ext>
                </a:extLst>
              </a:tr>
            </a:tbl>
          </a:graphicData>
        </a:graphic>
      </p:graphicFrame>
      <p:sp>
        <p:nvSpPr>
          <p:cNvPr id="10" name="Tytuł 2"/>
          <p:cNvSpPr>
            <a:spLocks noGrp="1"/>
          </p:cNvSpPr>
          <p:nvPr>
            <p:ph type="title"/>
          </p:nvPr>
        </p:nvSpPr>
        <p:spPr>
          <a:xfrm>
            <a:off x="246000" y="31707"/>
            <a:ext cx="1126752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78,4 </a:t>
            </a:r>
            <a:r>
              <a:rPr lang="pl-PL" altLang="pl-PL" sz="2400" b="1" dirty="0">
                <a:latin typeface="+mj-lt"/>
              </a:rPr>
              <a:t>mln zł</a:t>
            </a:r>
          </a:p>
        </p:txBody>
      </p:sp>
      <p:sp>
        <p:nvSpPr>
          <p:cNvPr id="11"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+67,3 </a:t>
            </a:r>
            <a:r>
              <a:rPr lang="pl-PL" altLang="pl-PL" sz="2000" b="1" dirty="0">
                <a:solidFill>
                  <a:srgbClr val="385723"/>
                </a:solidFill>
                <a:latin typeface="+mj-lt"/>
              </a:rPr>
              <a:t>mln zł</a:t>
            </a:r>
          </a:p>
        </p:txBody>
      </p:sp>
    </p:spTree>
    <p:extLst>
      <p:ext uri="{BB962C8B-B14F-4D97-AF65-F5344CB8AC3E}">
        <p14:creationId xmlns:p14="http://schemas.microsoft.com/office/powerpoint/2010/main" val="2232244547"/>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14</a:t>
            </a:fld>
            <a:endParaRPr lang="pl-PL" dirty="0"/>
          </a:p>
        </p:txBody>
      </p:sp>
      <p:sp>
        <p:nvSpPr>
          <p:cNvPr id="3" name="Tytuł 2"/>
          <p:cNvSpPr>
            <a:spLocks noGrp="1"/>
          </p:cNvSpPr>
          <p:nvPr>
            <p:ph type="title"/>
          </p:nvPr>
        </p:nvSpPr>
        <p:spPr>
          <a:xfrm>
            <a:off x="346710" y="-61668"/>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rezerw </a:t>
            </a:r>
            <a:r>
              <a:rPr lang="pl-PL" altLang="pl-PL" sz="2400" b="1" dirty="0">
                <a:latin typeface="+mj-lt"/>
              </a:rPr>
              <a:t>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19,8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10" name="Tabela 9"/>
          <p:cNvGraphicFramePr>
            <a:graphicFrameLocks noGrp="1"/>
          </p:cNvGraphicFramePr>
          <p:nvPr>
            <p:extLst>
              <p:ext uri="{D42A27DB-BD31-4B8C-83A1-F6EECF244321}">
                <p14:modId xmlns:p14="http://schemas.microsoft.com/office/powerpoint/2010/main" val="1663508245"/>
              </p:ext>
            </p:extLst>
          </p:nvPr>
        </p:nvGraphicFramePr>
        <p:xfrm>
          <a:off x="283083" y="680635"/>
          <a:ext cx="11625835" cy="4689223"/>
        </p:xfrm>
        <a:graphic>
          <a:graphicData uri="http://schemas.openxmlformats.org/drawingml/2006/table">
            <a:tbl>
              <a:tblPr firstRow="1" bandRow="1">
                <a:tableStyleId>{2D5ABB26-0587-4C30-8999-92F81FD0307C}</a:tableStyleId>
              </a:tblPr>
              <a:tblGrid>
                <a:gridCol w="2087834">
                  <a:extLst>
                    <a:ext uri="{9D8B030D-6E8A-4147-A177-3AD203B41FA5}">
                      <a16:colId xmlns:a16="http://schemas.microsoft.com/office/drawing/2014/main" val="20000"/>
                    </a:ext>
                  </a:extLst>
                </a:gridCol>
                <a:gridCol w="9538001">
                  <a:extLst>
                    <a:ext uri="{9D8B030D-6E8A-4147-A177-3AD203B41FA5}">
                      <a16:colId xmlns:a16="http://schemas.microsoft.com/office/drawing/2014/main" val="20001"/>
                    </a:ext>
                  </a:extLst>
                </a:gridCol>
              </a:tblGrid>
              <a:tr h="445911">
                <a:tc>
                  <a:txBody>
                    <a:bodyPr/>
                    <a:lstStyle/>
                    <a:p>
                      <a:pPr algn="r"/>
                      <a:r>
                        <a:rPr lang="pl-PL" sz="2000" b="1" baseline="0" dirty="0" smtClean="0">
                          <a:solidFill>
                            <a:srgbClr val="C00000"/>
                          </a:solidFill>
                          <a:latin typeface="+mj-lt"/>
                        </a:rPr>
                        <a:t>-19.804.606</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tc>
                  <a:txBody>
                    <a:bodyPr/>
                    <a:lstStyle/>
                    <a:p>
                      <a:pPr algn="l"/>
                      <a:r>
                        <a:rPr lang="pl-PL" sz="1600" b="1" kern="1200" baseline="0" dirty="0" smtClean="0">
                          <a:solidFill>
                            <a:schemeClr val="tx1"/>
                          </a:solidFill>
                          <a:latin typeface="+mj-lt"/>
                          <a:ea typeface="+mn-ea"/>
                          <a:cs typeface="+mn-cs"/>
                        </a:rPr>
                        <a:t>Rezerwy bieżące,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chemeClr val="accent5">
                        <a:lumMod val="40000"/>
                        <a:lumOff val="60000"/>
                        <a:alpha val="30196"/>
                      </a:schemeClr>
                    </a:solidFill>
                  </a:tcPr>
                </a:tc>
                <a:extLst>
                  <a:ext uri="{0D108BD9-81ED-4DB2-BD59-A6C34878D82A}">
                    <a16:rowId xmlns:a16="http://schemas.microsoft.com/office/drawing/2014/main" val="10001"/>
                  </a:ext>
                </a:extLst>
              </a:tr>
              <a:tr h="1197675">
                <a:tc>
                  <a:txBody>
                    <a:bodyPr/>
                    <a:lstStyle/>
                    <a:p>
                      <a:pPr algn="r"/>
                      <a:r>
                        <a:rPr lang="pl-PL" sz="1800" b="1" kern="1200" dirty="0" smtClean="0">
                          <a:solidFill>
                            <a:srgbClr val="C00000"/>
                          </a:solidFill>
                          <a:latin typeface="+mj-lt"/>
                          <a:ea typeface="+mn-ea"/>
                          <a:cs typeface="+mn-cs"/>
                        </a:rPr>
                        <a:t>-12.403.967 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dirty="0" smtClean="0">
                          <a:effectLst/>
                          <a:latin typeface="+mj-lt"/>
                          <a:ea typeface="Times New Roman" panose="02020603050405020304" pitchFamily="18" charset="0"/>
                        </a:rPr>
                        <a:t>Rezerwy celowej na wydatki bieżące w zakresie oświaty i wychowania oraz edukacyjnej opieki wychowawczej </a:t>
                      </a:r>
                      <a:r>
                        <a:rPr lang="pl-PL" sz="1400" b="0" dirty="0" smtClean="0">
                          <a:effectLst/>
                          <a:latin typeface="+mj-lt"/>
                          <a:ea typeface="Times New Roman" panose="02020603050405020304" pitchFamily="18" charset="0"/>
                        </a:rPr>
                        <a:t>z przeznaczeniem na dotacje dla placówek niepublicznych i publicznych nieprowadzonych przez m.st. Warszawę w dzielnicy Bielany i modernizację VIII Liceum Ogólnokształcącego</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przy ul. Jagiellońskiej 38.</a:t>
                      </a:r>
                      <a:endParaRPr kumimoji="0" lang="pl-PL" sz="1400" b="0"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923981">
                <a:tc>
                  <a:txBody>
                    <a:bodyPr/>
                    <a:lstStyle/>
                    <a:p>
                      <a:pPr algn="r"/>
                      <a:r>
                        <a:rPr lang="pl-PL" sz="1800" b="1" kern="1200" dirty="0" smtClean="0">
                          <a:solidFill>
                            <a:srgbClr val="C00000"/>
                          </a:solidFill>
                          <a:latin typeface="+mj-lt"/>
                          <a:ea typeface="+mn-ea"/>
                          <a:cs typeface="+mn-cs"/>
                        </a:rPr>
                        <a:t>-6.163.639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 celowych na zwiększenie zakresu zadań oraz skutki inflacji w dzielnicach m.st. Warszawy: </a:t>
                      </a:r>
                      <a:r>
                        <a:rPr lang="pl-PL" sz="1400" b="0" kern="1200" dirty="0" smtClean="0">
                          <a:solidFill>
                            <a:schemeClr val="tx1"/>
                          </a:solidFill>
                          <a:effectLst/>
                          <a:latin typeface="+mn-lt"/>
                          <a:ea typeface="Times New Roman" panose="02020603050405020304" pitchFamily="18" charset="0"/>
                          <a:cs typeface="+mn-cs"/>
                        </a:rPr>
                        <a:t>Praga-Południe (2.110.246 zł), Targówek (2.025.393 zł), Wilanów (1.816.000 zł), Białołęka (200.000 zł), </a:t>
                      </a:r>
                      <a:br>
                        <a:rPr lang="pl-PL" sz="1400" b="0" kern="1200" dirty="0" smtClean="0">
                          <a:solidFill>
                            <a:schemeClr val="tx1"/>
                          </a:solidFill>
                          <a:effectLst/>
                          <a:latin typeface="+mn-lt"/>
                          <a:ea typeface="Times New Roman" panose="02020603050405020304" pitchFamily="18" charset="0"/>
                          <a:cs typeface="+mn-cs"/>
                        </a:rPr>
                      </a:br>
                      <a:r>
                        <a:rPr lang="pl-PL" sz="1400" b="0" kern="1200" dirty="0" smtClean="0">
                          <a:solidFill>
                            <a:schemeClr val="tx1"/>
                          </a:solidFill>
                          <a:effectLst/>
                          <a:latin typeface="+mn-lt"/>
                          <a:ea typeface="Times New Roman" panose="02020603050405020304" pitchFamily="18" charset="0"/>
                          <a:cs typeface="+mn-cs"/>
                        </a:rPr>
                        <a:t>Praga-Północ (12.000 zł) z przeznaczeniem na realizację zadań w ww. dzielnicach</a:t>
                      </a:r>
                      <a:r>
                        <a:rPr lang="pl-PL" sz="1400" b="0" dirty="0" smtClean="0">
                          <a:effectLst/>
                          <a:latin typeface="+mj-lt"/>
                          <a:ea typeface="Times New Roman" panose="02020603050405020304" pitchFamily="18" charset="0"/>
                        </a:rPr>
                        <a:t>.</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923981">
                <a:tc>
                  <a:txBody>
                    <a:bodyPr/>
                    <a:lstStyle/>
                    <a:p>
                      <a:pPr algn="r"/>
                      <a:r>
                        <a:rPr lang="pl-PL" sz="1800" b="1" kern="1200" dirty="0" smtClean="0">
                          <a:solidFill>
                            <a:srgbClr val="C00000"/>
                          </a:solidFill>
                          <a:latin typeface="+mj-lt"/>
                          <a:ea typeface="+mn-ea"/>
                          <a:cs typeface="+mn-cs"/>
                        </a:rPr>
                        <a:t>-1.152.000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Rezerwy celowej na zwiększenie wydatków przeznaczonych na zapewnienie porządku publicznego</a:t>
                      </a:r>
                      <a:br>
                        <a:rPr lang="pl-PL" sz="1400" b="1" kern="1200" dirty="0" smtClean="0">
                          <a:solidFill>
                            <a:schemeClr val="tx1"/>
                          </a:solidFill>
                          <a:effectLst/>
                          <a:latin typeface="+mn-lt"/>
                          <a:ea typeface="Times New Roman" panose="02020603050405020304" pitchFamily="18" charset="0"/>
                          <a:cs typeface="+mn-cs"/>
                        </a:rPr>
                      </a:br>
                      <a:r>
                        <a:rPr lang="pl-PL" sz="1400" b="1" kern="1200" dirty="0" smtClean="0">
                          <a:solidFill>
                            <a:schemeClr val="tx1"/>
                          </a:solidFill>
                          <a:effectLst/>
                          <a:latin typeface="+mn-lt"/>
                          <a:ea typeface="Times New Roman" panose="02020603050405020304" pitchFamily="18" charset="0"/>
                          <a:cs typeface="+mn-cs"/>
                        </a:rPr>
                        <a:t>i bezpieczeństwa mieszkańców m.st. Warszawy </a:t>
                      </a:r>
                      <a:r>
                        <a:rPr lang="pl-PL" sz="1400" b="0" kern="1200" dirty="0" smtClean="0">
                          <a:solidFill>
                            <a:schemeClr val="tx1"/>
                          </a:solidFill>
                          <a:effectLst/>
                          <a:latin typeface="+mn-lt"/>
                          <a:ea typeface="Times New Roman" panose="02020603050405020304" pitchFamily="18" charset="0"/>
                          <a:cs typeface="+mn-cs"/>
                        </a:rPr>
                        <a:t>z przeznaczeniem na dofinansowanie zadań realizowanych przez policję (patrole ponadnormatywne)</a:t>
                      </a:r>
                      <a:r>
                        <a:rPr lang="pl-PL" sz="1400" b="0" dirty="0" smtClean="0">
                          <a:effectLst/>
                          <a:latin typeface="+mj-lt"/>
                          <a:ea typeface="Times New Roman" panose="02020603050405020304" pitchFamily="18" charset="0"/>
                        </a:rPr>
                        <a:t>.</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1197675">
                <a:tc>
                  <a:txBody>
                    <a:bodyPr/>
                    <a:lstStyle/>
                    <a:p>
                      <a:pPr algn="r"/>
                      <a:r>
                        <a:rPr lang="pl-PL" sz="1800" b="1" kern="1200" dirty="0" smtClean="0">
                          <a:solidFill>
                            <a:srgbClr val="C00000"/>
                          </a:solidFill>
                          <a:latin typeface="+mj-lt"/>
                          <a:ea typeface="+mn-ea"/>
                          <a:cs typeface="+mn-cs"/>
                        </a:rPr>
                        <a:t>-85.000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Times New Roman" panose="02020603050405020304" pitchFamily="18" charset="0"/>
                          <a:cs typeface="+mn-cs"/>
                        </a:rPr>
                        <a:t>Rezerwy celowej na wzmacnianie wspólnot lokalnych z przeznaczeniem dla dzielnic m.st. Warszawy: </a:t>
                      </a:r>
                      <a:r>
                        <a:rPr lang="pl-PL" sz="1400" b="0" kern="1200" dirty="0" smtClean="0">
                          <a:solidFill>
                            <a:schemeClr val="tx1"/>
                          </a:solidFill>
                          <a:effectLst/>
                          <a:latin typeface="+mn-lt"/>
                          <a:ea typeface="Times New Roman" panose="02020603050405020304" pitchFamily="18" charset="0"/>
                          <a:cs typeface="+mn-cs"/>
                        </a:rPr>
                        <a:t>Białołęka (16.000 zł), Mokotów (15.000 zł), Wawer (10.000 zł), Wesoła (10.000 zł), Ursus (8.000 zł), Bielany (6.000 zł), Bemowo (5.000 zł), Praga-Południe (5.000 zł), Targówek (5.000 zł), Wola (5.000 zł) na wydatki bieżące.</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bl>
          </a:graphicData>
        </a:graphic>
      </p:graphicFrame>
    </p:spTree>
    <p:extLst>
      <p:ext uri="{BB962C8B-B14F-4D97-AF65-F5344CB8AC3E}">
        <p14:creationId xmlns:p14="http://schemas.microsoft.com/office/powerpoint/2010/main" val="2387845468"/>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sp>
        <p:nvSpPr>
          <p:cNvPr id="3" name="Tytuł 2"/>
          <p:cNvSpPr>
            <a:spLocks noGrp="1"/>
          </p:cNvSpPr>
          <p:nvPr>
            <p:ph type="title"/>
          </p:nvPr>
        </p:nvSpPr>
        <p:spPr>
          <a:xfrm>
            <a:off x="498475" y="121763"/>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a:t>
            </a:r>
            <a:r>
              <a:rPr lang="pl-PL" altLang="pl-PL" sz="2400" dirty="0" smtClean="0">
                <a:latin typeface="+mj-lt"/>
              </a:rPr>
              <a:t>2023 </a:t>
            </a:r>
            <a:r>
              <a:rPr lang="pl-PL" altLang="pl-PL" sz="2400"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4114728315"/>
              </p:ext>
            </p:extLst>
          </p:nvPr>
        </p:nvGraphicFramePr>
        <p:xfrm>
          <a:off x="2149596" y="1347610"/>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a:t>
                      </a:r>
                      <a:r>
                        <a:rPr lang="pl-PL" sz="2000" b="0" dirty="0" smtClean="0">
                          <a:latin typeface="+mj-lt"/>
                          <a:cs typeface="Calibri" panose="020F0502020204030204" pitchFamily="34" charset="0"/>
                        </a:rPr>
                        <a:t>majątkowe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+81,8</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4.343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a:t>
                      </a:r>
                      <a:r>
                        <a:rPr lang="pl-PL" sz="1800" b="0" dirty="0" err="1" smtClean="0">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+7,6</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2.307</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dzielnicowe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+32,7</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1.633</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+41,4</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403</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1975476246"/>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sp>
        <p:nvSpPr>
          <p:cNvPr id="3" name="Tytuł 2"/>
          <p:cNvSpPr>
            <a:spLocks noGrp="1"/>
          </p:cNvSpPr>
          <p:nvPr>
            <p:ph type="title"/>
          </p:nvPr>
        </p:nvSpPr>
        <p:spPr>
          <a:xfrm>
            <a:off x="278352" y="140104"/>
            <a:ext cx="105886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81,8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76009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+7,6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460526876"/>
              </p:ext>
            </p:extLst>
          </p:nvPr>
        </p:nvGraphicFramePr>
        <p:xfrm>
          <a:off x="246000" y="1285364"/>
          <a:ext cx="11700000" cy="4380849"/>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393597">
                <a:tc>
                  <a:txBody>
                    <a:bodyPr/>
                    <a:lstStyle/>
                    <a:p>
                      <a:pPr algn="r"/>
                      <a:r>
                        <a:rPr lang="pl-PL" sz="2000" b="1" kern="1200" dirty="0" smtClean="0">
                          <a:solidFill>
                            <a:srgbClr val="385723"/>
                          </a:solidFill>
                          <a:effectLst/>
                          <a:latin typeface="+mn-lt"/>
                          <a:ea typeface="+mn-ea"/>
                          <a:cs typeface="+mn-cs"/>
                        </a:rPr>
                        <a:t>+7.619.091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27249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Zwiększenia planu wydatków w związku z przeniesieniem do planu wydatków na 2023 r. m.in. :</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79230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+9.000.</a:t>
                      </a:r>
                      <a:r>
                        <a:rPr lang="pl-PL" sz="1800" b="1" kern="1200" baseline="0" dirty="0" smtClean="0">
                          <a:solidFill>
                            <a:srgbClr val="385723"/>
                          </a:solidFill>
                          <a:effectLst/>
                          <a:latin typeface="+mn-lt"/>
                          <a:ea typeface="+mn-ea"/>
                          <a:cs typeface="+mn-cs"/>
                        </a:rPr>
                        <a:t>000 </a:t>
                      </a:r>
                      <a:r>
                        <a:rPr lang="pl-PL" sz="1800" b="1" kern="1200" dirty="0" smtClean="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smtClean="0">
                          <a:solidFill>
                            <a:schemeClr val="tx1"/>
                          </a:solidFill>
                          <a:effectLst/>
                          <a:latin typeface="+mn-lt"/>
                          <a:ea typeface="+mn-ea"/>
                          <a:cs typeface="+mn-cs"/>
                        </a:rPr>
                        <a:t>„Budowa drugiego pawilonu medycznego na terenie Zakładu Opiekuńczo Leczniczego w Warszawie przy ul. Mehoffera 72/74 wraz z wyposażeniem i zagospodarowaniem terenu”</a:t>
                      </a:r>
                      <a:r>
                        <a:rPr lang="pl-PL" sz="1400" b="0" i="0" kern="1200" baseline="0" dirty="0" smtClean="0">
                          <a:solidFill>
                            <a:schemeClr val="tx1"/>
                          </a:solidFill>
                          <a:effectLst/>
                          <a:latin typeface="+mn-lt"/>
                          <a:ea typeface="+mn-ea"/>
                          <a:cs typeface="+mn-cs"/>
                        </a:rPr>
                        <a:t> </a:t>
                      </a:r>
                      <a:br>
                        <a:rPr lang="pl-PL" sz="1400" b="0" i="0" kern="1200" baseline="0" dirty="0" smtClean="0">
                          <a:solidFill>
                            <a:schemeClr val="tx1"/>
                          </a:solidFill>
                          <a:effectLst/>
                          <a:latin typeface="+mn-lt"/>
                          <a:ea typeface="+mn-ea"/>
                          <a:cs typeface="+mn-cs"/>
                        </a:rPr>
                      </a:br>
                      <a:r>
                        <a:rPr lang="pl-PL" sz="1400" b="0" i="0" kern="1200" dirty="0" smtClean="0">
                          <a:solidFill>
                            <a:schemeClr val="tx1"/>
                          </a:solidFill>
                          <a:effectLst/>
                          <a:latin typeface="+mn-lt"/>
                          <a:ea typeface="+mn-ea"/>
                          <a:cs typeface="+mn-cs"/>
                        </a:rPr>
                        <a:t>(przeniesienie z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5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+8.293. 732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„Zakup sprzętu informatycznego i oprogramowania - część II”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(przeniesienie z 2024 r. z „Programu rozwoju infrastruktury Urzędu 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5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„Wykup nieruchomości do zasobu m.st. Warszawy”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(przeniesienie z 2025 r.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r h="5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„Nabycie nieruchomości zlokalizowanej na terenie 7.UK w otoczeniu Pałacu Kultury i Nauki”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(przeniesienie z 2025 r.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5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+4.349.937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„Przebudowa ciągu ulic: Perzyńskiego, </a:t>
                      </a:r>
                      <a:r>
                        <a:rPr lang="pl-PL" sz="1400" i="0" kern="1200" dirty="0" err="1" smtClean="0">
                          <a:solidFill>
                            <a:schemeClr val="tx1"/>
                          </a:solidFill>
                          <a:effectLst/>
                          <a:latin typeface="+mn-lt"/>
                          <a:ea typeface="+mn-ea"/>
                          <a:cs typeface="+mn-cs"/>
                        </a:rPr>
                        <a:t>Podczaszyńskiego</a:t>
                      </a:r>
                      <a:r>
                        <a:rPr lang="pl-PL" sz="1400" i="0" kern="1200" dirty="0" smtClean="0">
                          <a:solidFill>
                            <a:schemeClr val="tx1"/>
                          </a:solidFill>
                          <a:effectLst/>
                          <a:latin typeface="+mn-lt"/>
                          <a:ea typeface="+mn-ea"/>
                          <a:cs typeface="+mn-cs"/>
                        </a:rPr>
                        <a:t> i Rudnickiego”</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(przeniesienie z 2025 r. w ramach limitu wydatków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88389096"/>
                  </a:ext>
                </a:extLst>
              </a:tr>
              <a:tr h="5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+2.981.272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„Modernizacja wiaduktów drogowych nad ul. Paryską w Warszawie”</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(przeniesienie z 2025 r.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26328698"/>
                  </a:ext>
                </a:extLst>
              </a:tr>
            </a:tbl>
          </a:graphicData>
        </a:graphic>
      </p:graphicFrame>
    </p:spTree>
    <p:extLst>
      <p:ext uri="{BB962C8B-B14F-4D97-AF65-F5344CB8AC3E}">
        <p14:creationId xmlns:p14="http://schemas.microsoft.com/office/powerpoint/2010/main" val="149387990"/>
      </p:ext>
    </p:extLst>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sp>
        <p:nvSpPr>
          <p:cNvPr id="3" name="Tytuł 2"/>
          <p:cNvSpPr>
            <a:spLocks noGrp="1"/>
          </p:cNvSpPr>
          <p:nvPr>
            <p:ph type="title"/>
          </p:nvPr>
        </p:nvSpPr>
        <p:spPr>
          <a:xfrm>
            <a:off x="341105" y="-14018"/>
            <a:ext cx="105886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81,8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19809" y="609783"/>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+7,6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4049197058"/>
              </p:ext>
            </p:extLst>
          </p:nvPr>
        </p:nvGraphicFramePr>
        <p:xfrm>
          <a:off x="190636" y="1246092"/>
          <a:ext cx="11700000" cy="5274355"/>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08696">
                <a:tc>
                  <a:txBody>
                    <a:bodyPr/>
                    <a:lstStyle/>
                    <a:p>
                      <a:pPr algn="r"/>
                      <a:r>
                        <a:rPr lang="pl-PL" sz="2000" b="1" kern="1200" dirty="0" smtClean="0">
                          <a:solidFill>
                            <a:srgbClr val="385723"/>
                          </a:solidFill>
                          <a:effectLst/>
                          <a:latin typeface="+mn-lt"/>
                          <a:ea typeface="+mn-ea"/>
                          <a:cs typeface="+mn-cs"/>
                        </a:rPr>
                        <a:t>+7.619.091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(ciąg dalszy),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282942">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Zwiększenia planu wydatków w związku z przeniesieniem do planu wydatków na 2023 r. m.in. :</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366669745"/>
                  </a:ext>
                </a:extLst>
              </a:tr>
              <a:tr h="5718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„Doposażenie w sprzęt medyczny i systemy informatyczne Szpitala im. św. Rodziny”</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(przesunięcie z lat przyszłych z „Programu polityki zdrowotnej”).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5718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+1.740. 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„Modernizacja Przychodni SZPZLO Warszawa Mokotów”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(przesunięcie z lat przyszłych z „Programu polityki zdrowotnej”).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5718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„Zwiększenie potencjału zabiegowego i diagnostycznego Szpitala Grochowskiego”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(przesunięcie z lat przyszłych z „Programu polityki zdrowotnej”).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r h="5718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„Zintegrowane Inwestycje Terytorialne - Wirtualny WOF - Opracowanie i wdrożenie Warszawskiego Indeksu Powietrza” (przeniesienie z 2024 r. z zadania pn. „Program ochrony powietrza i klimatu”).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5718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+1.030.080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„Budowa ul. Projektowanej 5KD-L i ul. Projektowanej 8KD-L”</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(przeniesienie z 2024 r.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88389096"/>
                  </a:ext>
                </a:extLst>
              </a:tr>
              <a:tr h="28369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Przeniesienia planu wydatków z 2023 r. na lata następne m.in. w związku z realizacją następujących zadań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200" b="1" dirty="0" smtClean="0">
                        <a:solidFill>
                          <a:srgbClr val="FF0000"/>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9423311"/>
                  </a:ext>
                </a:extLst>
              </a:tr>
              <a:tr h="46992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+15.461.576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„Modernizacja wiaduktów drogowych nad ul. Paryską w Warszawie” (przeniesienie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93760123"/>
                  </a:ext>
                </a:extLst>
              </a:tr>
              <a:tr h="46992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+3.831.443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„Modernizacja otoczenia Portu Czerniakowskiego” (przeniesienie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27302461"/>
                  </a:ext>
                </a:extLst>
              </a:tr>
              <a:tr h="46992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+2.008.795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nSpc>
                          <a:spcPct val="114000"/>
                        </a:lnSpc>
                        <a:buFont typeface="Wingdings" panose="05000000000000000000" pitchFamily="2" charset="2"/>
                        <a:buNone/>
                      </a:pPr>
                      <a:r>
                        <a:rPr lang="pl-PL" sz="1400" i="0" kern="1200" dirty="0" smtClean="0">
                          <a:solidFill>
                            <a:schemeClr val="tx1"/>
                          </a:solidFill>
                          <a:effectLst/>
                          <a:latin typeface="+mn-lt"/>
                          <a:ea typeface="+mn-ea"/>
                          <a:cs typeface="+mn-cs"/>
                        </a:rPr>
                        <a:t>„Budowa drogi dla rowerów wzdłuż ul. gen. W. Andersa” (przeniesienie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187235162"/>
                  </a:ext>
                </a:extLst>
              </a:tr>
            </a:tbl>
          </a:graphicData>
        </a:graphic>
      </p:graphicFrame>
    </p:spTree>
    <p:extLst>
      <p:ext uri="{BB962C8B-B14F-4D97-AF65-F5344CB8AC3E}">
        <p14:creationId xmlns:p14="http://schemas.microsoft.com/office/powerpoint/2010/main" val="200713847"/>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sp>
        <p:nvSpPr>
          <p:cNvPr id="3" name="Tytuł 2"/>
          <p:cNvSpPr>
            <a:spLocks noGrp="1"/>
          </p:cNvSpPr>
          <p:nvPr>
            <p:ph type="title"/>
          </p:nvPr>
        </p:nvSpPr>
        <p:spPr>
          <a:xfrm>
            <a:off x="278352" y="140104"/>
            <a:ext cx="1058862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81,8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76009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+7,6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16933"/>
              </p:ext>
            </p:extLst>
          </p:nvPr>
        </p:nvGraphicFramePr>
        <p:xfrm>
          <a:off x="246000" y="1285364"/>
          <a:ext cx="11700000" cy="3890484"/>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91927">
                <a:tc>
                  <a:txBody>
                    <a:bodyPr/>
                    <a:lstStyle/>
                    <a:p>
                      <a:pPr algn="r"/>
                      <a:r>
                        <a:rPr lang="pl-PL" sz="2000" b="1" kern="1200" dirty="0" smtClean="0">
                          <a:solidFill>
                            <a:srgbClr val="385723"/>
                          </a:solidFill>
                          <a:effectLst/>
                          <a:latin typeface="+mn-lt"/>
                          <a:ea typeface="+mn-ea"/>
                          <a:cs typeface="+mn-cs"/>
                        </a:rPr>
                        <a:t>+7.619.091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a:t>
                      </a:r>
                      <a:r>
                        <a:rPr lang="pl-PL" sz="1500" b="1" kern="1200" baseline="0" dirty="0" err="1" smtClean="0">
                          <a:solidFill>
                            <a:schemeClr val="tx1"/>
                          </a:solidFill>
                          <a:latin typeface="+mn-lt"/>
                          <a:ea typeface="+mn-ea"/>
                          <a:cs typeface="+mn-cs"/>
                        </a:rPr>
                        <a:t>ogólnomiejskiej</a:t>
                      </a:r>
                      <a:r>
                        <a:rPr lang="pl-PL" sz="1500" b="1" kern="1200" baseline="0" dirty="0" smtClean="0">
                          <a:solidFill>
                            <a:schemeClr val="tx1"/>
                          </a:solidFill>
                          <a:latin typeface="+mn-lt"/>
                          <a:ea typeface="+mn-ea"/>
                          <a:cs typeface="+mn-cs"/>
                        </a:rPr>
                        <a:t> (ciąg dalszy),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34056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Engram Warsaw"/>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extLst>
                  <a:ext uri="{0D108BD9-81ED-4DB2-BD59-A6C34878D82A}">
                    <a16:rowId xmlns:a16="http://schemas.microsoft.com/office/drawing/2014/main" val="125519664"/>
                  </a:ext>
                </a:extLst>
              </a:tr>
              <a:tr h="10193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+2.900.000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1" i="0" kern="1200" dirty="0" smtClean="0">
                          <a:solidFill>
                            <a:schemeClr val="tx1"/>
                          </a:solidFill>
                          <a:effectLst/>
                          <a:latin typeface="+mn-lt"/>
                          <a:ea typeface="+mn-ea"/>
                          <a:cs typeface="+mn-cs"/>
                        </a:rPr>
                        <a:t>Zwiększenia planu wydatków przeznaczonych na ochronę zdrowia</a:t>
                      </a:r>
                      <a:r>
                        <a:rPr lang="pl-PL" sz="1400" i="0" kern="1200" dirty="0" smtClean="0">
                          <a:solidFill>
                            <a:schemeClr val="tx1"/>
                          </a:solidFill>
                          <a:effectLst/>
                          <a:latin typeface="+mn-lt"/>
                          <a:ea typeface="+mn-ea"/>
                          <a:cs typeface="+mn-cs"/>
                        </a:rPr>
                        <a:t> w związku z uzyskaniem środków finansowych z budżetu Województwa Mazowieckiego na realizację zadań w ramach Instrumentu Wsparcia Zadań Ważnych dla Równomiernego Rozwoju Województwa Mazowieckiego.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66250068"/>
                  </a:ext>
                </a:extLst>
              </a:tr>
              <a:tr h="10193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+2.388.000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1" i="0" kern="1200" dirty="0" smtClean="0">
                          <a:solidFill>
                            <a:schemeClr val="tx1"/>
                          </a:solidFill>
                          <a:effectLst/>
                          <a:latin typeface="+mn-lt"/>
                          <a:ea typeface="+mn-ea"/>
                          <a:cs typeface="+mn-cs"/>
                        </a:rPr>
                        <a:t>Rozdysponowania środków z programu „Wykorzystanie wód opadowych i roztopowych”</a:t>
                      </a:r>
                      <a:r>
                        <a:rPr lang="pl-PL" sz="1400" b="0" i="0" kern="1200" dirty="0" smtClean="0">
                          <a:solidFill>
                            <a:schemeClr val="tx1"/>
                          </a:solidFill>
                          <a:effectLst/>
                          <a:latin typeface="+mn-lt"/>
                          <a:ea typeface="+mn-ea"/>
                          <a:cs typeface="+mn-cs"/>
                        </a:rPr>
                        <a:t>,</a:t>
                      </a:r>
                      <a:r>
                        <a:rPr lang="pl-PL" sz="1400" b="1" i="0" kern="1200" dirty="0" smtClean="0">
                          <a:solidFill>
                            <a:schemeClr val="tx1"/>
                          </a:solidFill>
                          <a:effectLst/>
                          <a:latin typeface="+mn-lt"/>
                          <a:ea typeface="+mn-ea"/>
                          <a:cs typeface="+mn-cs"/>
                        </a:rPr>
                        <a:t> </a:t>
                      </a:r>
                      <a:r>
                        <a:rPr lang="pl-PL" sz="1400" i="0" kern="1200" dirty="0" smtClean="0">
                          <a:solidFill>
                            <a:schemeClr val="tx1"/>
                          </a:solidFill>
                          <a:effectLst/>
                          <a:latin typeface="+mn-lt"/>
                          <a:ea typeface="+mn-ea"/>
                          <a:cs typeface="+mn-cs"/>
                        </a:rPr>
                        <a:t>w tym </a:t>
                      </a:r>
                      <a:br>
                        <a:rPr lang="pl-PL" sz="1400" i="0" kern="1200" dirty="0" smtClean="0">
                          <a:solidFill>
                            <a:schemeClr val="tx1"/>
                          </a:solidFill>
                          <a:effectLst/>
                          <a:latin typeface="+mn-lt"/>
                          <a:ea typeface="+mn-ea"/>
                          <a:cs typeface="+mn-cs"/>
                        </a:rPr>
                      </a:br>
                      <a:r>
                        <a:rPr lang="pl-PL" sz="1400" i="0" kern="1200" dirty="0" smtClean="0">
                          <a:solidFill>
                            <a:schemeClr val="tx1"/>
                          </a:solidFill>
                          <a:effectLst/>
                          <a:latin typeface="+mn-lt"/>
                          <a:ea typeface="+mn-ea"/>
                          <a:cs typeface="+mn-cs"/>
                        </a:rPr>
                        <a:t>na realizację w latach 2023-2024 zadania pn. „Infrastruktura "Zielone ulice" - etap I” (2023 r. – 1.214.000 zł, 2024 r. – 428.000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09721007"/>
                  </a:ext>
                </a:extLst>
              </a:tr>
              <a:tr h="101933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+1.166.750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400" b="1" i="0" kern="1200" dirty="0" smtClean="0">
                          <a:solidFill>
                            <a:schemeClr val="tx1"/>
                          </a:solidFill>
                          <a:effectLst/>
                          <a:latin typeface="+mn-lt"/>
                          <a:ea typeface="+mn-ea"/>
                          <a:cs typeface="+mn-cs"/>
                        </a:rPr>
                        <a:t>Przeniesienia środków z planu wydatków bieżących do planu wydatków majątkowych</a:t>
                      </a:r>
                      <a:r>
                        <a:rPr lang="pl-PL" sz="1400" i="0" kern="1200" dirty="0" smtClean="0">
                          <a:solidFill>
                            <a:schemeClr val="tx1"/>
                          </a:solidFill>
                          <a:effectLst/>
                          <a:latin typeface="+mn-lt"/>
                          <a:ea typeface="+mn-ea"/>
                          <a:cs typeface="+mn-cs"/>
                        </a:rPr>
                        <a:t> m.in. w związku z realizacją zadania pn. „Budowa systemów informatycznych dla Zarządu Transportu Miejskiego” – 1.166.750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61827656"/>
                  </a:ext>
                </a:extLst>
              </a:tr>
            </a:tbl>
          </a:graphicData>
        </a:graphic>
      </p:graphicFrame>
    </p:spTree>
    <p:extLst>
      <p:ext uri="{BB962C8B-B14F-4D97-AF65-F5344CB8AC3E}">
        <p14:creationId xmlns:p14="http://schemas.microsoft.com/office/powerpoint/2010/main" val="3501515740"/>
      </p:ext>
    </p:extLst>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98476" y="121763"/>
            <a:ext cx="1053147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81,8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76009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+32,7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29623337"/>
              </p:ext>
            </p:extLst>
          </p:nvPr>
        </p:nvGraphicFramePr>
        <p:xfrm>
          <a:off x="426000" y="1503244"/>
          <a:ext cx="11340000" cy="39623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289564">
                <a:tc>
                  <a:txBody>
                    <a:bodyPr/>
                    <a:lstStyle/>
                    <a:p>
                      <a:pPr algn="r"/>
                      <a:r>
                        <a:rPr lang="pl-PL" sz="2000" b="1" kern="1200" dirty="0" smtClean="0">
                          <a:solidFill>
                            <a:srgbClr val="385723"/>
                          </a:solidFill>
                          <a:effectLst/>
                          <a:latin typeface="+mn-lt"/>
                          <a:ea typeface="+mn-ea"/>
                          <a:cs typeface="+mn-cs"/>
                        </a:rPr>
                        <a:t>+32.741.170 zł</a:t>
                      </a:r>
                      <a:endParaRPr lang="pl-PL" sz="20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dzielnicowej, z tego:</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1670715627"/>
              </p:ext>
            </p:extLst>
          </p:nvPr>
        </p:nvGraphicFramePr>
        <p:xfrm>
          <a:off x="426000" y="1880542"/>
          <a:ext cx="5670000" cy="3291822"/>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j-lt"/>
                          <a:ea typeface="+mn-ea"/>
                          <a:cs typeface="+mn-cs"/>
                        </a:rPr>
                        <a:t>+2.117.824</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+5.675.700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smtClean="0">
                          <a:solidFill>
                            <a:schemeClr val="tx1"/>
                          </a:solidFill>
                          <a:latin typeface="+mj-lt"/>
                          <a:ea typeface="+mn-ea"/>
                          <a:cs typeface="+mn-cs"/>
                        </a:rPr>
                        <a:t>dz. Białołęka</a:t>
                      </a:r>
                      <a:endParaRPr lang="pl-PL" sz="1400" b="1" i="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+6.547.100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+5.300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+7.804.563</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-99.885</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+2.430.000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3645099066"/>
              </p:ext>
            </p:extLst>
          </p:nvPr>
        </p:nvGraphicFramePr>
        <p:xfrm>
          <a:off x="6096000" y="1880536"/>
          <a:ext cx="5670000" cy="3291822"/>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+1.602.000</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+200.000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+4.172.000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+11.873.425</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+2.145.000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j-lt"/>
                          <a:ea typeface="+mn-ea"/>
                          <a:cs typeface="+mn-cs"/>
                        </a:rPr>
                        <a:t>+1.800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-9.803.657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C00000"/>
                          </a:solidFill>
                          <a:effectLst/>
                          <a:uLnTx/>
                          <a:uFillTx/>
                          <a:latin typeface="+mj-lt"/>
                          <a:ea typeface="+mn-ea"/>
                          <a:cs typeface="+mn-cs"/>
                        </a:rPr>
                        <a:t>-1.930.000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Tree>
    <p:extLst>
      <p:ext uri="{BB962C8B-B14F-4D97-AF65-F5344CB8AC3E}">
        <p14:creationId xmlns:p14="http://schemas.microsoft.com/office/powerpoint/2010/main" val="661797981"/>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619952"/>
            <a:ext cx="11491546" cy="1325563"/>
          </a:xfrm>
          <a:prstGeom prst="rect">
            <a:avLst/>
          </a:prstGeom>
        </p:spPr>
        <p:txBody>
          <a:bodyPr/>
          <a:lstStyle/>
          <a:p>
            <a:pPr>
              <a:lnSpc>
                <a:spcPct val="114000"/>
              </a:lnSpc>
              <a:spcBef>
                <a:spcPts val="600"/>
              </a:spcBef>
              <a:spcAft>
                <a:spcPts val="600"/>
              </a:spcAft>
              <a:defRPr/>
            </a:pPr>
            <a:r>
              <a:rPr lang="pl-PL" b="1" dirty="0"/>
              <a:t>Projekt zmiany budżetu na 2023 rok</a:t>
            </a:r>
            <a:r>
              <a:rPr lang="pl-PL" altLang="pl-PL" b="1" dirty="0">
                <a:cs typeface="Arial" charset="0"/>
              </a:rPr>
              <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25 maja 2023 </a:t>
            </a:r>
            <a:r>
              <a:rPr lang="pl-PL" altLang="pl-PL" sz="3200" dirty="0">
                <a:cs typeface="Arial" charset="0"/>
              </a:rPr>
              <a:t>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3" name="Tytuł 2"/>
          <p:cNvSpPr>
            <a:spLocks noGrp="1"/>
          </p:cNvSpPr>
          <p:nvPr>
            <p:ph type="title"/>
          </p:nvPr>
        </p:nvSpPr>
        <p:spPr>
          <a:xfrm>
            <a:off x="498475" y="121763"/>
            <a:ext cx="10655299"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81,8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1156904"/>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smtClean="0">
                <a:latin typeface="+mj-lt"/>
              </a:rPr>
              <a:t>POZOSTAŁE:  </a:t>
            </a:r>
            <a:r>
              <a:rPr lang="pl-PL" altLang="pl-PL" sz="2400" b="1" dirty="0" smtClean="0">
                <a:solidFill>
                  <a:srgbClr val="385723"/>
                </a:solidFill>
                <a:latin typeface="+mj-lt"/>
              </a:rPr>
              <a:t>+41,4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736325840"/>
              </p:ext>
            </p:extLst>
          </p:nvPr>
        </p:nvGraphicFramePr>
        <p:xfrm>
          <a:off x="246000" y="1837451"/>
          <a:ext cx="11700000" cy="3783419"/>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478041">
                <a:tc>
                  <a:txBody>
                    <a:bodyPr/>
                    <a:lstStyle/>
                    <a:p>
                      <a:pPr algn="r"/>
                      <a:r>
                        <a:rPr lang="pl-PL" sz="2000" b="1" kern="1200" dirty="0" smtClean="0">
                          <a:solidFill>
                            <a:srgbClr val="385723"/>
                          </a:solidFill>
                          <a:effectLst/>
                          <a:latin typeface="+mn-lt"/>
                          <a:ea typeface="+mn-ea"/>
                          <a:cs typeface="+mn-cs"/>
                        </a:rPr>
                        <a:t>+41.436.200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pozostałej części, w tym:</a:t>
                      </a:r>
                    </a:p>
                  </a:txBody>
                  <a:tcPr marL="91426" marR="91426" marT="45719" marB="45719" anchor="ctr">
                    <a:solidFill>
                      <a:srgbClr val="C8E6B4">
                        <a:alpha val="30196"/>
                      </a:srgbClr>
                    </a:solidFill>
                  </a:tcPr>
                </a:tc>
                <a:extLst>
                  <a:ext uri="{0D108BD9-81ED-4DB2-BD59-A6C34878D82A}">
                    <a16:rowId xmlns:a16="http://schemas.microsoft.com/office/drawing/2014/main" val="81988169"/>
                  </a:ext>
                </a:extLst>
              </a:tr>
              <a:tr h="151777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+19.883.000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Wsparcie szpitali</a:t>
                      </a:r>
                      <a:r>
                        <a:rPr lang="pl-PL" sz="1400" kern="1200" dirty="0" smtClean="0">
                          <a:solidFill>
                            <a:schemeClr val="tx1"/>
                          </a:solidFill>
                          <a:effectLst/>
                          <a:latin typeface="+mn-lt"/>
                          <a:ea typeface="+mn-ea"/>
                          <a:cs typeface="+mn-cs"/>
                        </a:rPr>
                        <a:t>, z tego:</a:t>
                      </a:r>
                    </a:p>
                    <a:p>
                      <a:pPr marL="357188" lvl="0" indent="-92075"/>
                      <a:r>
                        <a:rPr lang="pl-PL" sz="1400" kern="1200" dirty="0" smtClean="0">
                          <a:solidFill>
                            <a:schemeClr val="tx1"/>
                          </a:solidFill>
                          <a:effectLst/>
                          <a:latin typeface="+mn-lt"/>
                          <a:ea typeface="+mn-ea"/>
                          <a:cs typeface="+mn-cs"/>
                        </a:rPr>
                        <a:t>-</a:t>
                      </a:r>
                      <a:r>
                        <a:rPr lang="pl-PL" sz="1400" kern="1200" baseline="0" dirty="0" smtClean="0">
                          <a:solidFill>
                            <a:schemeClr val="tx1"/>
                          </a:solidFill>
                          <a:effectLst/>
                          <a:latin typeface="+mn-lt"/>
                          <a:ea typeface="+mn-ea"/>
                          <a:cs typeface="+mn-cs"/>
                        </a:rPr>
                        <a:t> </a:t>
                      </a:r>
                      <a:r>
                        <a:rPr lang="pl-PL" sz="1400" kern="1200" dirty="0" smtClean="0">
                          <a:solidFill>
                            <a:schemeClr val="tx1"/>
                          </a:solidFill>
                          <a:effectLst/>
                          <a:latin typeface="+mn-lt"/>
                          <a:ea typeface="+mn-ea"/>
                          <a:cs typeface="+mn-cs"/>
                        </a:rPr>
                        <a:t>Warszawski Szpital Południowy Sp. z o.o. – 13.683.000 zł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(głównie przeniesienie z zadania pn. „Budowa  Szpitala Południowego”)</a:t>
                      </a:r>
                    </a:p>
                    <a:p>
                      <a:pPr marL="357188" lvl="0" indent="-92075"/>
                      <a:r>
                        <a:rPr lang="pl-PL" sz="1400" kern="1200" dirty="0" smtClean="0">
                          <a:solidFill>
                            <a:schemeClr val="tx1"/>
                          </a:solidFill>
                          <a:effectLst/>
                          <a:latin typeface="+mn-lt"/>
                          <a:ea typeface="+mn-ea"/>
                          <a:cs typeface="+mn-cs"/>
                        </a:rPr>
                        <a:t>-</a:t>
                      </a:r>
                      <a:r>
                        <a:rPr lang="pl-PL" sz="1400" kern="1200" baseline="0" dirty="0" smtClean="0">
                          <a:solidFill>
                            <a:schemeClr val="tx1"/>
                          </a:solidFill>
                          <a:effectLst/>
                          <a:latin typeface="+mn-lt"/>
                          <a:ea typeface="+mn-ea"/>
                          <a:cs typeface="+mn-cs"/>
                        </a:rPr>
                        <a:t> </a:t>
                      </a:r>
                      <a:r>
                        <a:rPr lang="pl-PL" sz="1400" kern="1200" dirty="0" smtClean="0">
                          <a:solidFill>
                            <a:schemeClr val="tx1"/>
                          </a:solidFill>
                          <a:effectLst/>
                          <a:latin typeface="+mn-lt"/>
                          <a:ea typeface="+mn-ea"/>
                          <a:cs typeface="+mn-cs"/>
                        </a:rPr>
                        <a:t>Szpital Czerniakowski Sp. z o.o. – 6.200.000 zł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(przeniesienie z zadania pn. „Przebudowa i modernizacja Szpitala Czerniakowskiego - etap II - roboty budowlane”).</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26759882"/>
                  </a:ext>
                </a:extLst>
              </a:tr>
              <a:tr h="80948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+18.329.000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kern="1200" dirty="0" smtClean="0">
                          <a:solidFill>
                            <a:schemeClr val="tx1"/>
                          </a:solidFill>
                          <a:effectLst/>
                          <a:latin typeface="+mn-lt"/>
                          <a:ea typeface="+mn-ea"/>
                          <a:cs typeface="+mn-cs"/>
                        </a:rPr>
                        <a:t>Realizacja</a:t>
                      </a:r>
                      <a:r>
                        <a:rPr lang="pl-PL" sz="1400" kern="1200" baseline="0" dirty="0" smtClean="0">
                          <a:solidFill>
                            <a:schemeClr val="tx1"/>
                          </a:solidFill>
                          <a:effectLst/>
                          <a:latin typeface="+mn-lt"/>
                          <a:ea typeface="+mn-ea"/>
                          <a:cs typeface="+mn-cs"/>
                        </a:rPr>
                        <a:t> </a:t>
                      </a:r>
                      <a:r>
                        <a:rPr lang="pl-PL" sz="1400" kern="1200" dirty="0" smtClean="0">
                          <a:solidFill>
                            <a:schemeClr val="tx1"/>
                          </a:solidFill>
                          <a:effectLst/>
                          <a:latin typeface="+mn-lt"/>
                          <a:ea typeface="+mn-ea"/>
                          <a:cs typeface="+mn-cs"/>
                        </a:rPr>
                        <a:t>zadania pn. </a:t>
                      </a:r>
                      <a:r>
                        <a:rPr lang="pl-PL" sz="1400" b="1" kern="1200" dirty="0" smtClean="0">
                          <a:solidFill>
                            <a:schemeClr val="tx1"/>
                          </a:solidFill>
                          <a:effectLst/>
                          <a:latin typeface="+mn-lt"/>
                          <a:ea typeface="+mn-ea"/>
                          <a:cs typeface="+mn-cs"/>
                        </a:rPr>
                        <a:t>„Wniesienie wkładów do spółek TBS w związku z realizacją budownictwa społecznego i programu rewitalizacji” </a:t>
                      </a:r>
                      <a:r>
                        <a:rPr lang="pl-PL" sz="1400" kern="1200" dirty="0" smtClean="0">
                          <a:solidFill>
                            <a:schemeClr val="tx1"/>
                          </a:solidFill>
                          <a:effectLst/>
                          <a:latin typeface="+mn-lt"/>
                          <a:ea typeface="+mn-ea"/>
                          <a:cs typeface="+mn-cs"/>
                        </a:rPr>
                        <a:t>(z jednoczesnym zwiększeniem dochodów o środki z Funduszu Dopłat oraz przeniesieniem z 2024 r. w ramach limitu wydatków majątkowych).</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57338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Fundusz celowy dla Komendy Miejskiej Państwowej Straży Pożarnej </a:t>
                      </a:r>
                      <a:r>
                        <a:rPr lang="pl-PL" sz="1400" kern="1200" dirty="0" smtClean="0">
                          <a:solidFill>
                            <a:schemeClr val="tx1"/>
                          </a:solidFill>
                          <a:effectLst/>
                          <a:latin typeface="+mn-lt"/>
                          <a:ea typeface="+mn-ea"/>
                          <a:cs typeface="+mn-cs"/>
                        </a:rPr>
                        <a:t>na zakupy inwestycyjne dla Straży Pożarnej m.st. Warszawy (przeniesieniem z 2025 r. w ramach limitu wydatków majątkowych).</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54165238"/>
                  </a:ext>
                </a:extLst>
              </a:tr>
              <a:tr h="40473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+224.200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400" b="1" kern="1200" dirty="0" smtClean="0">
                          <a:solidFill>
                            <a:schemeClr val="tx1"/>
                          </a:solidFill>
                          <a:effectLst/>
                          <a:latin typeface="+mn-lt"/>
                          <a:ea typeface="+mn-ea"/>
                          <a:cs typeface="+mn-cs"/>
                        </a:rPr>
                        <a:t>Fundusz celowy dla Komendy Wojewódzkiej Policji</a:t>
                      </a:r>
                      <a:r>
                        <a:rPr lang="pl-PL" sz="1400" kern="1200" dirty="0" smtClean="0">
                          <a:solidFill>
                            <a:schemeClr val="tx1"/>
                          </a:solidFill>
                          <a:effectLst/>
                          <a:latin typeface="+mn-lt"/>
                          <a:ea typeface="+mn-ea"/>
                          <a:cs typeface="+mn-cs"/>
                        </a:rPr>
                        <a:t> na zakupy dla Komendy Stołecznej Policji.</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5104839"/>
                  </a:ext>
                </a:extLst>
              </a:tr>
            </a:tbl>
          </a:graphicData>
        </a:graphic>
      </p:graphicFrame>
    </p:spTree>
    <p:extLst>
      <p:ext uri="{BB962C8B-B14F-4D97-AF65-F5344CB8AC3E}">
        <p14:creationId xmlns:p14="http://schemas.microsoft.com/office/powerpoint/2010/main" val="786152235"/>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190625"/>
            <a:ext cx="11491546" cy="3457575"/>
          </a:xfrm>
          <a:prstGeom prst="rect">
            <a:avLst/>
          </a:prstGeom>
        </p:spPr>
        <p:txBody>
          <a:bodyPr/>
          <a:lstStyle/>
          <a:p>
            <a:pPr>
              <a:spcBef>
                <a:spcPts val="600"/>
              </a:spcBef>
              <a:spcAft>
                <a:spcPts val="600"/>
              </a:spcAft>
              <a:defRPr/>
            </a:pPr>
            <a:r>
              <a:rPr lang="pl-PL" altLang="pl-PL" b="1" dirty="0">
                <a:cs typeface="Arial" charset="0"/>
              </a:rPr>
              <a:t>Projekt zmiany </a:t>
            </a:r>
            <a:r>
              <a:rPr lang="pl-PL" altLang="pl-PL" b="1" dirty="0" smtClean="0">
                <a:cs typeface="Arial" charset="0"/>
              </a:rPr>
              <a:t/>
            </a:r>
            <a:br>
              <a:rPr lang="pl-PL" altLang="pl-PL" b="1" dirty="0" smtClean="0">
                <a:cs typeface="Arial" charset="0"/>
              </a:rPr>
            </a:br>
            <a:r>
              <a:rPr lang="pl-PL" altLang="pl-PL" b="1" dirty="0" smtClean="0">
                <a:cs typeface="Arial" charset="0"/>
              </a:rPr>
              <a:t>Wieloletniej Prognozy </a:t>
            </a:r>
            <a:r>
              <a:rPr lang="pl-PL" altLang="pl-PL" b="1" dirty="0">
                <a:cs typeface="Arial" charset="0"/>
              </a:rPr>
              <a:t>Finansowej </a:t>
            </a:r>
            <a:br>
              <a:rPr lang="pl-PL" altLang="pl-PL" b="1" dirty="0">
                <a:cs typeface="Arial" charset="0"/>
              </a:rPr>
            </a:br>
            <a:r>
              <a:rPr lang="pl-PL" altLang="pl-PL" b="1" dirty="0">
                <a:cs typeface="Arial" charset="0"/>
              </a:rPr>
              <a:t>na lata </a:t>
            </a:r>
            <a:r>
              <a:rPr lang="pl-PL" altLang="pl-PL" b="1" dirty="0" smtClean="0">
                <a:cs typeface="Arial" charset="0"/>
              </a:rPr>
              <a:t>2023–2050</a:t>
            </a:r>
            <a:r>
              <a:rPr lang="pl-PL" altLang="pl-PL" b="1" dirty="0">
                <a:cs typeface="Arial" charset="0"/>
              </a:rPr>
              <a:t/>
            </a:r>
            <a:br>
              <a:rPr lang="pl-PL" altLang="pl-PL" b="1" dirty="0">
                <a:cs typeface="Arial" charset="0"/>
              </a:rPr>
            </a:br>
            <a:r>
              <a:rPr lang="pl-PL" altLang="pl-PL" sz="3200" dirty="0">
                <a:cs typeface="Arial" charset="0"/>
              </a:rPr>
              <a:t>na sesję Rady m.st. Warszawy w dn. </a:t>
            </a:r>
            <a:r>
              <a:rPr lang="pl-PL" altLang="pl-PL" sz="3200" dirty="0" smtClean="0">
                <a:cs typeface="Arial" charset="0"/>
              </a:rPr>
              <a:t>25 maja 2023 </a:t>
            </a:r>
            <a:r>
              <a:rPr lang="pl-PL" altLang="pl-PL" sz="3200" dirty="0">
                <a:cs typeface="Arial" charset="0"/>
              </a:rPr>
              <a:t>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21</a:t>
            </a:fld>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3" name="Tytuł 2"/>
          <p:cNvSpPr>
            <a:spLocks noGrp="1"/>
          </p:cNvSpPr>
          <p:nvPr>
            <p:ph type="title"/>
          </p:nvPr>
        </p:nvSpPr>
        <p:spPr>
          <a:xfrm>
            <a:off x="498474" y="121763"/>
            <a:ext cx="11340000" cy="742304"/>
          </a:xfrm>
        </p:spPr>
        <p:txBody>
          <a:bodyPr/>
          <a:lstStyle/>
          <a:p>
            <a:pPr>
              <a:spcBef>
                <a:spcPts val="800"/>
              </a:spcBef>
              <a:spcAft>
                <a:spcPts val="800"/>
              </a:spcAft>
            </a:pPr>
            <a:r>
              <a:rPr lang="pl-PL" altLang="pl-PL" sz="2400" b="1" dirty="0">
                <a:latin typeface="+mj-lt"/>
              </a:rPr>
              <a:t>Główne przyczyny zmian w W</a:t>
            </a:r>
            <a:r>
              <a:rPr lang="pl-PL" altLang="pl-PL" sz="2400" b="1" dirty="0" smtClean="0">
                <a:latin typeface="+mj-lt"/>
              </a:rPr>
              <a:t>ieloletniej </a:t>
            </a:r>
            <a:r>
              <a:rPr lang="pl-PL" altLang="pl-PL" sz="2400" b="1" dirty="0">
                <a:latin typeface="+mj-lt"/>
              </a:rPr>
              <a:t>P</a:t>
            </a:r>
            <a:r>
              <a:rPr lang="pl-PL" altLang="pl-PL" sz="2400" b="1" dirty="0" smtClean="0">
                <a:latin typeface="+mj-lt"/>
              </a:rPr>
              <a:t>rognozie </a:t>
            </a:r>
            <a:r>
              <a:rPr lang="pl-PL" altLang="pl-PL" sz="2400" b="1" dirty="0">
                <a:latin typeface="+mj-lt"/>
              </a:rPr>
              <a:t>F</a:t>
            </a:r>
            <a:r>
              <a:rPr lang="pl-PL" altLang="pl-PL" sz="2400" b="1" dirty="0" smtClean="0">
                <a:latin typeface="+mj-lt"/>
              </a:rPr>
              <a:t>inansowej</a:t>
            </a:r>
            <a:endParaRPr lang="pl-PL" altLang="pl-PL" sz="2400" b="1"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8" name="pole tekstowe 13"/>
          <p:cNvSpPr txBox="1">
            <a:spLocks noChangeArrowheads="1"/>
          </p:cNvSpPr>
          <p:nvPr/>
        </p:nvSpPr>
        <p:spPr bwMode="auto">
          <a:xfrm>
            <a:off x="498474" y="1076028"/>
            <a:ext cx="11340000" cy="34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0">
              <a:spcBef>
                <a:spcPts val="600"/>
              </a:spcBef>
              <a:spcAft>
                <a:spcPts val="600"/>
              </a:spcAft>
              <a:buSzPct val="80000"/>
              <a:buFont typeface="Wingdings" panose="05000000000000000000" pitchFamily="2" charset="2"/>
              <a:buChar char="q"/>
            </a:pPr>
            <a:r>
              <a:rPr lang="pl-PL" sz="1600" dirty="0" smtClean="0">
                <a:latin typeface="+mn-lt"/>
              </a:rPr>
              <a:t>Ujęcie </a:t>
            </a:r>
            <a:r>
              <a:rPr lang="pl-PL" sz="1600" dirty="0">
                <a:latin typeface="+mn-lt"/>
              </a:rPr>
              <a:t>w planie dochodów i wydatków środków  od Marszałka Województwa Mazowieckiego w ramach Instrumentu Wsparcia Zadań Ważnych dla Równomiernego Rozwoju Województwa Mazowieckiego.</a:t>
            </a:r>
          </a:p>
          <a:p>
            <a:pPr lvl="0">
              <a:spcBef>
                <a:spcPts val="600"/>
              </a:spcBef>
              <a:spcAft>
                <a:spcPts val="600"/>
              </a:spcAft>
              <a:buSzPct val="80000"/>
              <a:buFont typeface="Wingdings" panose="05000000000000000000" pitchFamily="2" charset="2"/>
              <a:buChar char="q"/>
            </a:pPr>
            <a:r>
              <a:rPr lang="pl-PL" sz="1600" dirty="0" smtClean="0">
                <a:latin typeface="+mn-lt"/>
              </a:rPr>
              <a:t>Korekta </a:t>
            </a:r>
            <a:r>
              <a:rPr lang="pl-PL" sz="1600" dirty="0">
                <a:latin typeface="+mn-lt"/>
              </a:rPr>
              <a:t>planu dochodów z tytułu zwrotu podatku od towarów i usług VAT z jednoczesnym zmniejszeniem planu wydatków.</a:t>
            </a:r>
          </a:p>
          <a:p>
            <a:pPr lvl="0">
              <a:spcBef>
                <a:spcPts val="600"/>
              </a:spcBef>
              <a:spcAft>
                <a:spcPts val="600"/>
              </a:spcAft>
              <a:buSzPct val="80000"/>
              <a:buFont typeface="Wingdings" panose="05000000000000000000" pitchFamily="2" charset="2"/>
              <a:buChar char="q"/>
            </a:pPr>
            <a:r>
              <a:rPr lang="pl-PL" sz="1600" dirty="0" smtClean="0">
                <a:latin typeface="+mn-lt"/>
              </a:rPr>
              <a:t>Ujęcie </a:t>
            </a:r>
            <a:r>
              <a:rPr lang="pl-PL" sz="1600" dirty="0">
                <a:latin typeface="+mn-lt"/>
              </a:rPr>
              <a:t>w planie dochodów i wydatków środków z Funduszu Dopłat BGK z przeznaczeniem na pokrycie części kosztów budowy budynku mieszkalnego przy ul. Ząbkowskiej/Markowskiej w Dzielnicy Praga Południe.</a:t>
            </a:r>
          </a:p>
          <a:p>
            <a:pPr lvl="0">
              <a:spcBef>
                <a:spcPts val="600"/>
              </a:spcBef>
              <a:spcAft>
                <a:spcPts val="600"/>
              </a:spcAft>
              <a:buSzPct val="80000"/>
              <a:buFont typeface="Wingdings" panose="05000000000000000000" pitchFamily="2" charset="2"/>
              <a:buChar char="q"/>
            </a:pPr>
            <a:r>
              <a:rPr lang="pl-PL" sz="1600" dirty="0">
                <a:latin typeface="+mn-lt"/>
              </a:rPr>
              <a:t>W</a:t>
            </a:r>
            <a:r>
              <a:rPr lang="pl-PL" sz="1600" dirty="0" smtClean="0">
                <a:latin typeface="+mn-lt"/>
              </a:rPr>
              <a:t>eryfikacja </a:t>
            </a:r>
            <a:r>
              <a:rPr lang="pl-PL" sz="1600" dirty="0">
                <a:latin typeface="+mn-lt"/>
              </a:rPr>
              <a:t>programu inwestycyjnego.</a:t>
            </a:r>
          </a:p>
          <a:p>
            <a:pPr lvl="0">
              <a:spcBef>
                <a:spcPts val="600"/>
              </a:spcBef>
              <a:spcAft>
                <a:spcPts val="600"/>
              </a:spcAft>
              <a:buSzPct val="80000"/>
              <a:buFont typeface="Wingdings" panose="05000000000000000000" pitchFamily="2" charset="2"/>
              <a:buChar char="q"/>
            </a:pPr>
            <a:r>
              <a:rPr lang="pl-PL" sz="1600" dirty="0">
                <a:latin typeface="+mn-lt"/>
              </a:rPr>
              <a:t>U</a:t>
            </a:r>
            <a:r>
              <a:rPr lang="pl-PL" sz="1600" dirty="0" smtClean="0">
                <a:latin typeface="+mn-lt"/>
              </a:rPr>
              <a:t>jęcie </a:t>
            </a:r>
            <a:r>
              <a:rPr lang="pl-PL" sz="1600" dirty="0">
                <a:latin typeface="+mn-lt"/>
              </a:rPr>
              <a:t>w planie dochodów środków z Funduszu Pomocy z jednoczesnym zwiększeniem planu wydatków.</a:t>
            </a:r>
          </a:p>
          <a:p>
            <a:pPr lvl="0">
              <a:spcBef>
                <a:spcPts val="600"/>
              </a:spcBef>
              <a:spcAft>
                <a:spcPts val="600"/>
              </a:spcAft>
              <a:buSzPct val="80000"/>
              <a:buFont typeface="Wingdings" panose="05000000000000000000" pitchFamily="2" charset="2"/>
              <a:buChar char="q"/>
            </a:pPr>
            <a:r>
              <a:rPr lang="pl-PL" sz="1600" dirty="0">
                <a:latin typeface="+mn-lt"/>
              </a:rPr>
              <a:t>K</a:t>
            </a:r>
            <a:r>
              <a:rPr lang="pl-PL" sz="1600" dirty="0" smtClean="0">
                <a:latin typeface="+mn-lt"/>
              </a:rPr>
              <a:t>orekta </a:t>
            </a:r>
            <a:r>
              <a:rPr lang="pl-PL" sz="1600" dirty="0">
                <a:latin typeface="+mn-lt"/>
              </a:rPr>
              <a:t>w zakresie planu dochodów i wydatków dotyczących projektów unijnych.</a:t>
            </a:r>
          </a:p>
          <a:p>
            <a:pPr lvl="0">
              <a:spcBef>
                <a:spcPts val="600"/>
              </a:spcBef>
              <a:spcAft>
                <a:spcPts val="600"/>
              </a:spcAft>
              <a:buSzPct val="80000"/>
              <a:buFont typeface="Wingdings" panose="05000000000000000000" pitchFamily="2" charset="2"/>
              <a:buChar char="q"/>
            </a:pPr>
            <a:r>
              <a:rPr lang="pl-PL" sz="1600" dirty="0" smtClean="0">
                <a:latin typeface="+mn-lt"/>
              </a:rPr>
              <a:t>Realizacja </a:t>
            </a:r>
            <a:r>
              <a:rPr lang="pl-PL" sz="1600" dirty="0">
                <a:latin typeface="+mn-lt"/>
              </a:rPr>
              <a:t>wniosków dysponentów środków budżetowych dotyczących zmian w planach finansowych.</a:t>
            </a:r>
          </a:p>
        </p:txBody>
      </p:sp>
    </p:spTree>
    <p:extLst>
      <p:ext uri="{BB962C8B-B14F-4D97-AF65-F5344CB8AC3E}">
        <p14:creationId xmlns:p14="http://schemas.microsoft.com/office/powerpoint/2010/main" val="555473920"/>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23</a:t>
            </a:fld>
            <a:endParaRPr lang="pl-PL" dirty="0"/>
          </a:p>
        </p:txBody>
      </p:sp>
      <p:sp>
        <p:nvSpPr>
          <p:cNvPr id="3" name="Tytuł 2"/>
          <p:cNvSpPr>
            <a:spLocks noGrp="1"/>
          </p:cNvSpPr>
          <p:nvPr>
            <p:ph type="title"/>
          </p:nvPr>
        </p:nvSpPr>
        <p:spPr>
          <a:xfrm>
            <a:off x="320697" y="229340"/>
            <a:ext cx="11340000"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a:t>
            </a:r>
            <a:r>
              <a:rPr lang="pl-PL" altLang="pl-PL" sz="2400" b="1" dirty="0">
                <a:latin typeface="+mj-lt"/>
              </a:rPr>
              <a:t>dochodów i wydatków</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870114712"/>
              </p:ext>
            </p:extLst>
          </p:nvPr>
        </p:nvGraphicFramePr>
        <p:xfrm>
          <a:off x="1407036" y="1863991"/>
          <a:ext cx="9360000" cy="2553422"/>
        </p:xfrm>
        <a:graphic>
          <a:graphicData uri="http://schemas.openxmlformats.org/drawingml/2006/table">
            <a:tbl>
              <a:tblPr firstRow="1" bandRow="1">
                <a:tableStyleId>{2D5ABB26-0587-4C30-8999-92F81FD0307C}</a:tableStyleId>
              </a:tblPr>
              <a:tblGrid>
                <a:gridCol w="1947228">
                  <a:extLst>
                    <a:ext uri="{9D8B030D-6E8A-4147-A177-3AD203B41FA5}">
                      <a16:colId xmlns:a16="http://schemas.microsoft.com/office/drawing/2014/main" val="20000"/>
                    </a:ext>
                  </a:extLst>
                </a:gridCol>
                <a:gridCol w="7412772">
                  <a:extLst>
                    <a:ext uri="{9D8B030D-6E8A-4147-A177-3AD203B41FA5}">
                      <a16:colId xmlns:a16="http://schemas.microsoft.com/office/drawing/2014/main" val="20001"/>
                    </a:ext>
                  </a:extLst>
                </a:gridCol>
              </a:tblGrid>
              <a:tr h="682354">
                <a:tc>
                  <a:txBody>
                    <a:bodyPr/>
                    <a:lstStyle/>
                    <a:p>
                      <a:pPr marL="0" algn="r" defTabSz="914400" rtl="0" eaLnBrk="1" latinLnBrk="0" hangingPunct="1"/>
                      <a:r>
                        <a:rPr lang="pl-PL" sz="2000" b="1" kern="1200" dirty="0" smtClean="0">
                          <a:solidFill>
                            <a:srgbClr val="385723"/>
                          </a:solidFill>
                          <a:latin typeface="+mn-lt"/>
                          <a:ea typeface="+mn-ea"/>
                          <a:cs typeface="+mn-cs"/>
                        </a:rPr>
                        <a:t>+159,7 mln zł</a:t>
                      </a:r>
                    </a:p>
                  </a:txBody>
                  <a:tcPr marL="91426" marR="91426" marT="45719" marB="45719" anchor="ctr"/>
                </a:tc>
                <a:tc>
                  <a:txBody>
                    <a:bodyPr/>
                    <a:lstStyle/>
                    <a:p>
                      <a:pPr algn="l"/>
                      <a:r>
                        <a:rPr lang="pl-PL" sz="1800" b="1" kern="1200" dirty="0" smtClean="0">
                          <a:solidFill>
                            <a:schemeClr val="tx1"/>
                          </a:solidFill>
                          <a:effectLst/>
                          <a:latin typeface="+mn-lt"/>
                          <a:ea typeface="+mn-ea"/>
                          <a:cs typeface="+mn-cs"/>
                        </a:rPr>
                        <a:t>Zwiększenie</a:t>
                      </a:r>
                      <a:r>
                        <a:rPr lang="pl-PL" sz="1800" b="1" kern="1200" baseline="0" dirty="0" smtClean="0">
                          <a:solidFill>
                            <a:schemeClr val="tx1"/>
                          </a:solidFill>
                          <a:effectLst/>
                          <a:latin typeface="+mn-lt"/>
                          <a:ea typeface="+mn-ea"/>
                          <a:cs typeface="+mn-cs"/>
                        </a:rPr>
                        <a:t> dochodów ogółem</a:t>
                      </a:r>
                      <a:r>
                        <a:rPr lang="pl-PL" sz="1800" b="0" kern="1200" baseline="0" dirty="0" smtClean="0">
                          <a:solidFill>
                            <a:schemeClr val="tx1"/>
                          </a:solidFill>
                          <a:effectLst/>
                          <a:latin typeface="+mn-lt"/>
                          <a:ea typeface="+mn-ea"/>
                          <a:cs typeface="+mn-cs"/>
                        </a:rPr>
                        <a:t> w latach 2023–2026</a:t>
                      </a:r>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2425443044"/>
                  </a:ext>
                </a:extLst>
              </a:tr>
              <a:tr h="348247">
                <a:tc>
                  <a:txBody>
                    <a:bodyPr/>
                    <a:lstStyle/>
                    <a:p>
                      <a:pPr algn="r"/>
                      <a:endParaRPr lang="pl-PL" sz="2000" b="1" dirty="0" smtClean="0">
                        <a:solidFill>
                          <a:schemeClr val="accent6">
                            <a:lumMod val="50000"/>
                          </a:schemeClr>
                        </a:solidFill>
                      </a:endParaRPr>
                    </a:p>
                  </a:txBody>
                  <a:tcPr marL="91426" marR="91426" marT="45719" marB="45719" anchor="ctr"/>
                </a:tc>
                <a:tc>
                  <a:txBody>
                    <a:bodyPr/>
                    <a:lstStyle/>
                    <a:p>
                      <a:pPr algn="l"/>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923580245"/>
                  </a:ext>
                </a:extLst>
              </a:tr>
              <a:tr h="348247">
                <a:tc>
                  <a:txBody>
                    <a:bodyPr/>
                    <a:lstStyle/>
                    <a:p>
                      <a:pPr algn="r"/>
                      <a:r>
                        <a:rPr lang="pl-PL" sz="2000" b="1" dirty="0" smtClean="0">
                          <a:solidFill>
                            <a:srgbClr val="385723"/>
                          </a:solidFill>
                        </a:rPr>
                        <a:t>+132,7 mln zł</a:t>
                      </a:r>
                    </a:p>
                  </a:txBody>
                  <a:tcPr marL="91426" marR="91426" marT="45719" marB="45719" anchor="ctr"/>
                </a:tc>
                <a:tc>
                  <a:txBody>
                    <a:bodyPr/>
                    <a:lstStyle/>
                    <a:p>
                      <a:pPr algn="l"/>
                      <a:r>
                        <a:rPr lang="pl-PL" sz="1800" b="1" kern="1200" dirty="0" smtClean="0">
                          <a:solidFill>
                            <a:schemeClr val="tx1"/>
                          </a:solidFill>
                          <a:effectLst/>
                          <a:latin typeface="+mn-lt"/>
                          <a:ea typeface="+mn-ea"/>
                          <a:cs typeface="+mn-cs"/>
                        </a:rPr>
                        <a:t>Zwiększenie</a:t>
                      </a:r>
                      <a:r>
                        <a:rPr lang="pl-PL" sz="1800" b="1" kern="1200" baseline="0" dirty="0" smtClean="0">
                          <a:solidFill>
                            <a:schemeClr val="tx1"/>
                          </a:solidFill>
                          <a:effectLst/>
                          <a:latin typeface="+mn-lt"/>
                          <a:ea typeface="+mn-ea"/>
                          <a:cs typeface="+mn-cs"/>
                        </a:rPr>
                        <a:t> wydatków bieżących</a:t>
                      </a:r>
                      <a:r>
                        <a:rPr lang="pl-PL" sz="1800" b="0" kern="1200" baseline="0" dirty="0" smtClean="0">
                          <a:solidFill>
                            <a:schemeClr val="tx1"/>
                          </a:solidFill>
                          <a:effectLst/>
                          <a:latin typeface="+mn-lt"/>
                          <a:ea typeface="+mn-ea"/>
                          <a:cs typeface="+mn-cs"/>
                        </a:rPr>
                        <a:t> w latach 2023–2027</a:t>
                      </a:r>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3911421994"/>
                  </a:ext>
                </a:extLst>
              </a:tr>
              <a:tr h="315060">
                <a:tc>
                  <a:txBody>
                    <a:bodyPr/>
                    <a:lstStyle/>
                    <a:p>
                      <a:pPr algn="r"/>
                      <a:endParaRPr lang="pl-PL" sz="2000" b="1" dirty="0" smtClean="0">
                        <a:solidFill>
                          <a:srgbClr val="385723"/>
                        </a:solidFill>
                      </a:endParaRPr>
                    </a:p>
                  </a:txBody>
                  <a:tcPr marL="91426" marR="91426" marT="45719" marB="45719" anchor="ctr"/>
                </a:tc>
                <a:tc>
                  <a:txBody>
                    <a:bodyPr/>
                    <a:lstStyle/>
                    <a:p>
                      <a:pPr algn="l"/>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2815913950"/>
                  </a:ext>
                </a:extLst>
              </a:tr>
              <a:tr h="682354">
                <a:tc>
                  <a:txBody>
                    <a:bodyPr/>
                    <a:lstStyle/>
                    <a:p>
                      <a:pPr algn="r"/>
                      <a:r>
                        <a:rPr lang="pl-PL" sz="2000" b="1" dirty="0" smtClean="0">
                          <a:solidFill>
                            <a:srgbClr val="385723"/>
                          </a:solidFill>
                        </a:rPr>
                        <a:t>+81,9 mln zł</a:t>
                      </a:r>
                    </a:p>
                  </a:txBody>
                  <a:tcPr marL="91426" marR="91426" marT="45719" marB="45719" anchor="ctr"/>
                </a:tc>
                <a:tc>
                  <a:txBody>
                    <a:bodyPr/>
                    <a:lstStyle/>
                    <a:p>
                      <a:pPr algn="l"/>
                      <a:r>
                        <a:rPr lang="pl-PL" sz="1800" b="1" kern="1200" dirty="0" smtClean="0">
                          <a:solidFill>
                            <a:schemeClr val="tx1"/>
                          </a:solidFill>
                          <a:effectLst/>
                          <a:latin typeface="+mn-lt"/>
                          <a:ea typeface="+mn-ea"/>
                          <a:cs typeface="+mn-cs"/>
                        </a:rPr>
                        <a:t>Zwiększenie</a:t>
                      </a:r>
                      <a:r>
                        <a:rPr lang="pl-PL" sz="1800" b="1" kern="1200" baseline="0" dirty="0" smtClean="0">
                          <a:solidFill>
                            <a:schemeClr val="tx1"/>
                          </a:solidFill>
                          <a:effectLst/>
                          <a:latin typeface="+mn-lt"/>
                          <a:ea typeface="+mn-ea"/>
                          <a:cs typeface="+mn-cs"/>
                        </a:rPr>
                        <a:t> wydatków majątkowych</a:t>
                      </a:r>
                      <a:r>
                        <a:rPr lang="pl-PL" sz="1800" b="0" kern="1200" baseline="0" dirty="0" smtClean="0">
                          <a:solidFill>
                            <a:schemeClr val="tx1"/>
                          </a:solidFill>
                          <a:effectLst/>
                          <a:latin typeface="+mn-lt"/>
                          <a:ea typeface="+mn-ea"/>
                          <a:cs typeface="+mn-cs"/>
                        </a:rPr>
                        <a:t> w latach 2023–2030</a:t>
                      </a:r>
                      <a:endParaRPr lang="pl-PL" sz="1800" kern="1200" dirty="0" smtClean="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909822531"/>
                  </a:ext>
                </a:extLst>
              </a:tr>
            </a:tbl>
          </a:graphicData>
        </a:graphic>
      </p:graphicFrame>
    </p:spTree>
    <p:extLst>
      <p:ext uri="{BB962C8B-B14F-4D97-AF65-F5344CB8AC3E}">
        <p14:creationId xmlns:p14="http://schemas.microsoft.com/office/powerpoint/2010/main" val="4086326043"/>
      </p:ext>
    </p:extLst>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3639558662"/>
              </p:ext>
            </p:extLst>
          </p:nvPr>
        </p:nvGraphicFramePr>
        <p:xfrm>
          <a:off x="1421604" y="1678157"/>
          <a:ext cx="9336113" cy="2617774"/>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solidFill>
                            <a:srgbClr val="385723"/>
                          </a:solidFill>
                          <a:latin typeface="+mj-lt"/>
                          <a:cs typeface="Calibri" panose="020F0502020204030204" pitchFamily="34" charset="0"/>
                        </a:rPr>
                        <a:t>+74,1</a:t>
                      </a:r>
                      <a:endParaRPr lang="pl-PL" sz="22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+42,0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+33,6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+159,7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20.345</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20.297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20.966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21.194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82.802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dochodów</a:t>
            </a:r>
            <a:endParaRPr lang="pl-PL" altLang="pl-PL" sz="2400" b="1" dirty="0">
              <a:latin typeface="+mj-lt"/>
            </a:endParaRPr>
          </a:p>
        </p:txBody>
      </p:sp>
    </p:spTree>
    <p:extLst>
      <p:ext uri="{BB962C8B-B14F-4D97-AF65-F5344CB8AC3E}">
        <p14:creationId xmlns:p14="http://schemas.microsoft.com/office/powerpoint/2010/main" val="1419387639"/>
      </p:ext>
    </p:extLst>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429033" y="94869"/>
            <a:ext cx="11336967"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dochodów</a:t>
            </a:r>
            <a:r>
              <a:rPr lang="pl-PL" altLang="pl-PL" sz="2400" dirty="0">
                <a:latin typeface="+mj-lt"/>
              </a:rPr>
              <a:t> w latach </a:t>
            </a:r>
            <a:r>
              <a:rPr lang="pl-PL" altLang="pl-PL" sz="2400" dirty="0" smtClean="0">
                <a:latin typeface="+mj-lt"/>
              </a:rPr>
              <a:t>2023–2026 </a:t>
            </a:r>
            <a:r>
              <a:rPr lang="pl-PL" altLang="pl-PL" sz="2400" dirty="0">
                <a:latin typeface="+mj-lt"/>
              </a:rPr>
              <a:t>o </a:t>
            </a:r>
            <a:r>
              <a:rPr lang="pl-PL" altLang="pl-PL" sz="2400" b="1" dirty="0" smtClean="0">
                <a:solidFill>
                  <a:srgbClr val="385723"/>
                </a:solidFill>
                <a:latin typeface="+mj-lt"/>
              </a:rPr>
              <a:t>159,7 </a:t>
            </a:r>
            <a:r>
              <a:rPr lang="pl-PL" altLang="pl-PL" sz="2400" b="1" dirty="0">
                <a:solidFill>
                  <a:srgbClr val="385723"/>
                </a:solidFill>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160947333"/>
              </p:ext>
            </p:extLst>
          </p:nvPr>
        </p:nvGraphicFramePr>
        <p:xfrm>
          <a:off x="246000" y="755988"/>
          <a:ext cx="11700000" cy="5090144"/>
        </p:xfrm>
        <a:graphic>
          <a:graphicData uri="http://schemas.openxmlformats.org/drawingml/2006/table">
            <a:tbl>
              <a:tblPr firstRow="1" bandRow="1">
                <a:tableStyleId>{2D5ABB26-0587-4C30-8999-92F81FD0307C}</a:tableStyleId>
              </a:tblPr>
              <a:tblGrid>
                <a:gridCol w="1911096">
                  <a:extLst>
                    <a:ext uri="{9D8B030D-6E8A-4147-A177-3AD203B41FA5}">
                      <a16:colId xmlns:a16="http://schemas.microsoft.com/office/drawing/2014/main" val="20000"/>
                    </a:ext>
                  </a:extLst>
                </a:gridCol>
                <a:gridCol w="9788904">
                  <a:extLst>
                    <a:ext uri="{9D8B030D-6E8A-4147-A177-3AD203B41FA5}">
                      <a16:colId xmlns:a16="http://schemas.microsoft.com/office/drawing/2014/main" val="20001"/>
                    </a:ext>
                  </a:extLst>
                </a:gridCol>
              </a:tblGrid>
              <a:tr h="381380">
                <a:tc>
                  <a:txBody>
                    <a:bodyPr/>
                    <a:lstStyle/>
                    <a:p>
                      <a:pPr algn="r"/>
                      <a:r>
                        <a:rPr kumimoji="0" lang="pl-PL" sz="2000" b="1" i="0" u="none" strike="noStrike" kern="1200" cap="none" spc="0" normalizeH="0" baseline="0" dirty="0" smtClean="0">
                          <a:ln>
                            <a:noFill/>
                          </a:ln>
                          <a:solidFill>
                            <a:srgbClr val="385723"/>
                          </a:solidFill>
                          <a:effectLst/>
                          <a:uLnTx/>
                          <a:uFillTx/>
                          <a:latin typeface="+mn-lt"/>
                          <a:ea typeface="+mn-ea"/>
                          <a:cs typeface="+mn-cs"/>
                        </a:rPr>
                        <a:t>+159,7 mln zł</a:t>
                      </a: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Dochody ogółem w latach 2023–2026, w tym:</a:t>
                      </a:r>
                    </a:p>
                  </a:txBody>
                  <a:tcPr marL="91426" marR="91426" marT="45719" marB="45719" anchor="ctr">
                    <a:lnB>
                      <a:noFill/>
                    </a:lnB>
                    <a:solidFill>
                      <a:srgbClr val="EFF8E9"/>
                    </a:solidFill>
                  </a:tcPr>
                </a:tc>
                <a:extLst>
                  <a:ext uri="{0D108BD9-81ED-4DB2-BD59-A6C34878D82A}">
                    <a16:rowId xmlns:a16="http://schemas.microsoft.com/office/drawing/2014/main" val="81988169"/>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+47,0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spcBef>
                          <a:spcPts val="600"/>
                        </a:spcBef>
                        <a:spcAft>
                          <a:spcPts val="600"/>
                        </a:spcAft>
                        <a:buClr>
                          <a:srgbClr val="C00000"/>
                        </a:buClr>
                        <a:buSzPct val="80000"/>
                        <a:buFont typeface="Wingdings" panose="05000000000000000000" pitchFamily="2" charset="2"/>
                        <a:buNone/>
                      </a:pPr>
                      <a:r>
                        <a:rPr lang="pl-PL" sz="1400" b="1" kern="1200" baseline="0" dirty="0" smtClean="0">
                          <a:solidFill>
                            <a:schemeClr val="tx1"/>
                          </a:solidFill>
                          <a:latin typeface="+mn-lt"/>
                          <a:ea typeface="+mn-ea"/>
                          <a:cs typeface="+mn-cs"/>
                        </a:rPr>
                        <a:t>Środki od Marszałka Województwa Mazowieckiego </a:t>
                      </a:r>
                      <a:r>
                        <a:rPr lang="pl-PL" sz="1400" b="0" kern="1200" baseline="0" dirty="0" smtClean="0">
                          <a:solidFill>
                            <a:schemeClr val="tx1"/>
                          </a:solidFill>
                          <a:latin typeface="+mn-lt"/>
                          <a:ea typeface="+mn-ea"/>
                          <a:cs typeface="+mn-cs"/>
                        </a:rPr>
                        <a:t>na dofinansowanie projektów realizowanych w ramach Instrumentu Wsparcia Zadań Ważnych dla Równomiernego Rozwoju Województwa w latach 2023-2025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(47,0 mln zł).</a:t>
                      </a:r>
                      <a:endParaRPr lang="pl-PL" sz="1400" b="0"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48607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+43,2 mln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400" b="1" kern="1200" baseline="0" dirty="0" smtClean="0">
                          <a:solidFill>
                            <a:schemeClr val="tx1"/>
                          </a:solidFill>
                          <a:latin typeface="+mn-lt"/>
                          <a:ea typeface="+mn-ea"/>
                          <a:cs typeface="+mn-cs"/>
                        </a:rPr>
                        <a:t>Zarząd Dróg Miejskich</a:t>
                      </a:r>
                      <a:r>
                        <a:rPr lang="pl-PL" sz="1400" b="0" kern="1200" baseline="0" dirty="0" smtClean="0">
                          <a:solidFill>
                            <a:schemeClr val="tx1"/>
                          </a:solidFill>
                          <a:latin typeface="+mn-lt"/>
                          <a:ea typeface="+mn-ea"/>
                          <a:cs typeface="+mn-cs"/>
                        </a:rPr>
                        <a:t> w latach 2023-2025, w tym m.in. z tytułu: wpływów z opłat za zajęcie pasa drogowego, opłat za korzystanie ze SPPN.</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420156">
                <a:tc>
                  <a:txBody>
                    <a:bodyPr/>
                    <a:lstStyle/>
                    <a:p>
                      <a:pPr algn="r"/>
                      <a:r>
                        <a:rPr lang="pl-PL" sz="1800" b="1" dirty="0" smtClean="0">
                          <a:solidFill>
                            <a:srgbClr val="385723"/>
                          </a:solidFill>
                        </a:rPr>
                        <a:t>+20,4 mln </a:t>
                      </a:r>
                      <a:r>
                        <a:rPr lang="pl-PL" sz="1800" b="1" baseline="0" dirty="0" smtClean="0">
                          <a:solidFill>
                            <a:srgbClr val="385723"/>
                          </a:solidFill>
                        </a:rPr>
                        <a:t>zł</a:t>
                      </a:r>
                      <a:endParaRPr lang="pl-PL" sz="1800" b="1" dirty="0" smtClean="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smtClean="0">
                          <a:solidFill>
                            <a:schemeClr val="tx1"/>
                          </a:solidFill>
                          <a:latin typeface="+mn-lt"/>
                          <a:ea typeface="+mn-ea"/>
                          <a:cs typeface="+mn-cs"/>
                        </a:rPr>
                        <a:t>Fundusz Dopłat BGK </a:t>
                      </a:r>
                      <a:r>
                        <a:rPr lang="pl-PL" sz="1400" b="0" kern="1200" baseline="0" dirty="0" smtClean="0">
                          <a:solidFill>
                            <a:schemeClr val="tx1"/>
                          </a:solidFill>
                          <a:latin typeface="+mn-lt"/>
                          <a:ea typeface="+mn-ea"/>
                          <a:cs typeface="+mn-cs"/>
                        </a:rPr>
                        <a:t>z przeznaczeniem na pokrycie części kosztów budowy budynku mieszkalnego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przy ul. Ząbkowskiej/Markowskiej w celu utworzenia lokali mieszkalnych na wynajem w Dzielnicy Praga Południe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w 2023 r. (20,4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+14,0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400" b="1" kern="1200" baseline="0" dirty="0" smtClean="0">
                          <a:solidFill>
                            <a:schemeClr val="tx1"/>
                          </a:solidFill>
                          <a:latin typeface="+mn-lt"/>
                          <a:ea typeface="+mn-ea"/>
                          <a:cs typeface="+mn-cs"/>
                        </a:rPr>
                        <a:t>Sprzedaż nieruchomości w 2023 r.</a:t>
                      </a:r>
                      <a:r>
                        <a:rPr lang="pl-PL" sz="1400" b="0" kern="1200" baseline="0" dirty="0" smtClean="0">
                          <a:solidFill>
                            <a:schemeClr val="tx1"/>
                          </a:solidFill>
                          <a:latin typeface="+mn-lt"/>
                          <a:ea typeface="+mn-ea"/>
                          <a:cs typeface="+mn-cs"/>
                        </a:rPr>
                        <a:t>, w tym z tytułu: sprzedaży nieruchomości położonej przy ul. Pańskiej 81/83 w dzielnicy Wola (12,1 mln zł), zbycia nieruchomości położonej przy ul. </a:t>
                      </a:r>
                      <a:r>
                        <a:rPr lang="pl-PL" sz="1400" b="0" kern="1200" baseline="0" dirty="0" err="1" smtClean="0">
                          <a:solidFill>
                            <a:schemeClr val="tx1"/>
                          </a:solidFill>
                          <a:latin typeface="+mn-lt"/>
                          <a:ea typeface="+mn-ea"/>
                          <a:cs typeface="+mn-cs"/>
                        </a:rPr>
                        <a:t>Bysławskiej</a:t>
                      </a:r>
                      <a:r>
                        <a:rPr lang="pl-PL" sz="1400" b="0" kern="1200" baseline="0" dirty="0" smtClean="0">
                          <a:solidFill>
                            <a:schemeClr val="tx1"/>
                          </a:solidFill>
                          <a:latin typeface="+mn-lt"/>
                          <a:ea typeface="+mn-ea"/>
                          <a:cs typeface="+mn-cs"/>
                        </a:rPr>
                        <a:t> wraz z naniesieniami</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w dzielnicy Wawer (1,9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+12,5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smtClean="0">
                          <a:solidFill>
                            <a:schemeClr val="tx1"/>
                          </a:solidFill>
                          <a:latin typeface="+mn-lt"/>
                          <a:ea typeface="+mn-ea"/>
                          <a:cs typeface="+mn-cs"/>
                        </a:rPr>
                        <a:t>Różne</a:t>
                      </a:r>
                      <a:r>
                        <a:rPr lang="pl-PL" sz="1400" b="0" kern="1200" baseline="0" dirty="0" smtClean="0">
                          <a:solidFill>
                            <a:schemeClr val="tx1"/>
                          </a:solidFill>
                          <a:latin typeface="+mn-lt"/>
                          <a:ea typeface="+mn-ea"/>
                          <a:cs typeface="+mn-cs"/>
                        </a:rPr>
                        <a:t> </a:t>
                      </a:r>
                      <a:r>
                        <a:rPr lang="pl-PL" sz="1400" b="1" kern="1200" baseline="0" dirty="0" smtClean="0">
                          <a:solidFill>
                            <a:schemeClr val="tx1"/>
                          </a:solidFill>
                          <a:latin typeface="+mn-lt"/>
                          <a:ea typeface="+mn-ea"/>
                          <a:cs typeface="+mn-cs"/>
                        </a:rPr>
                        <a:t>dochody</a:t>
                      </a:r>
                      <a:r>
                        <a:rPr lang="pl-PL" sz="1400" b="0" kern="1200" baseline="0" dirty="0" smtClean="0">
                          <a:solidFill>
                            <a:schemeClr val="tx1"/>
                          </a:solidFill>
                          <a:latin typeface="+mn-lt"/>
                          <a:ea typeface="+mn-ea"/>
                          <a:cs typeface="+mn-cs"/>
                        </a:rPr>
                        <a:t> w latach 2023-2026 w tym z tytułu: prognozowanego zwrotu środków poniesionych przez m.st. Warszawę na realizację  zadań zleconych z zakresu administracji rządowej w obszarze gospodarowania zasobem nieruchomości Skarbu Państwa (10,0 mln zł), wpłaty świadczenia odszkodowawczego z tytułu powstałych szkód w ramach WPU (1,8 mln zł).</a:t>
                      </a:r>
                      <a:endParaRPr lang="pl-PL" sz="14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42624087"/>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+10,7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smtClean="0">
                          <a:solidFill>
                            <a:schemeClr val="tx1"/>
                          </a:solidFill>
                          <a:latin typeface="+mn-lt"/>
                          <a:ea typeface="+mn-ea"/>
                          <a:cs typeface="+mn-cs"/>
                        </a:rPr>
                        <a:t>Wpływ z części opłaty za zezwolenie na sprzedaż napojów alkoholowych w obrocie hurtowym </a:t>
                      </a:r>
                      <a:br>
                        <a:rPr lang="pl-PL" sz="1400" b="1"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(tzw. małpki) w 2023 r. </a:t>
                      </a:r>
                      <a:endParaRPr lang="pl-PL" sz="14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10541140"/>
                  </a:ext>
                </a:extLst>
              </a:tr>
              <a:tr h="45072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+7,6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lvl="0"/>
                      <a:r>
                        <a:rPr lang="pl-PL" sz="1400" b="1" kern="1200" baseline="0" dirty="0" smtClean="0">
                          <a:solidFill>
                            <a:schemeClr val="tx1"/>
                          </a:solidFill>
                          <a:latin typeface="+mn-lt"/>
                          <a:ea typeface="+mn-ea"/>
                          <a:cs typeface="+mn-cs"/>
                        </a:rPr>
                        <a:t>Środki na inwestycje pozyskane z innych źródeł w latach 2023-2025</a:t>
                      </a:r>
                      <a:r>
                        <a:rPr lang="pl-PL" sz="1400" b="0" kern="1200" baseline="0" dirty="0" smtClean="0">
                          <a:solidFill>
                            <a:schemeClr val="tx1"/>
                          </a:solidFill>
                          <a:latin typeface="+mn-lt"/>
                          <a:ea typeface="+mn-ea"/>
                          <a:cs typeface="+mn-cs"/>
                        </a:rPr>
                        <a:t>, w tym  od inwestorów prywatnych</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na wypłatę odszkodowań za grunty zajęte pod inwestycje drogowe (7,3 mln zł).</a:t>
                      </a:r>
                      <a:endParaRPr lang="pl-PL" sz="14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66703789"/>
                  </a:ext>
                </a:extLst>
              </a:tr>
            </a:tbl>
          </a:graphicData>
        </a:graphic>
      </p:graphicFrame>
    </p:spTree>
    <p:extLst>
      <p:ext uri="{BB962C8B-B14F-4D97-AF65-F5344CB8AC3E}">
        <p14:creationId xmlns:p14="http://schemas.microsoft.com/office/powerpoint/2010/main" val="3973770833"/>
      </p:ext>
    </p:extLst>
  </p:cSld>
  <p:clrMapOvr>
    <a:masterClrMapping/>
  </p:clrMapOvr>
  <p:transition spd="slow">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429033" y="94869"/>
            <a:ext cx="11336967"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dochodów</a:t>
            </a:r>
            <a:r>
              <a:rPr lang="pl-PL" altLang="pl-PL" sz="2400" dirty="0">
                <a:latin typeface="+mj-lt"/>
              </a:rPr>
              <a:t> w latach </a:t>
            </a:r>
            <a:r>
              <a:rPr lang="pl-PL" altLang="pl-PL" sz="2400" dirty="0" smtClean="0">
                <a:latin typeface="+mj-lt"/>
              </a:rPr>
              <a:t>2023–2026 </a:t>
            </a:r>
            <a:r>
              <a:rPr lang="pl-PL" altLang="pl-PL" sz="2400" dirty="0">
                <a:latin typeface="+mj-lt"/>
              </a:rPr>
              <a:t>o </a:t>
            </a:r>
            <a:r>
              <a:rPr lang="pl-PL" altLang="pl-PL" sz="2400" b="1" dirty="0" smtClean="0">
                <a:solidFill>
                  <a:srgbClr val="385723"/>
                </a:solidFill>
                <a:latin typeface="+mj-lt"/>
              </a:rPr>
              <a:t>159,7 </a:t>
            </a:r>
            <a:r>
              <a:rPr lang="pl-PL" altLang="pl-PL" sz="2400" b="1" dirty="0">
                <a:solidFill>
                  <a:srgbClr val="385723"/>
                </a:solidFill>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708809872"/>
              </p:ext>
            </p:extLst>
          </p:nvPr>
        </p:nvGraphicFramePr>
        <p:xfrm>
          <a:off x="246000" y="755988"/>
          <a:ext cx="11700000" cy="4398720"/>
        </p:xfrm>
        <a:graphic>
          <a:graphicData uri="http://schemas.openxmlformats.org/drawingml/2006/table">
            <a:tbl>
              <a:tblPr firstRow="1" bandRow="1">
                <a:tableStyleId>{2D5ABB26-0587-4C30-8999-92F81FD0307C}</a:tableStyleId>
              </a:tblPr>
              <a:tblGrid>
                <a:gridCol w="1908000">
                  <a:extLst>
                    <a:ext uri="{9D8B030D-6E8A-4147-A177-3AD203B41FA5}">
                      <a16:colId xmlns:a16="http://schemas.microsoft.com/office/drawing/2014/main" val="20000"/>
                    </a:ext>
                  </a:extLst>
                </a:gridCol>
                <a:gridCol w="9792000">
                  <a:extLst>
                    <a:ext uri="{9D8B030D-6E8A-4147-A177-3AD203B41FA5}">
                      <a16:colId xmlns:a16="http://schemas.microsoft.com/office/drawing/2014/main" val="20001"/>
                    </a:ext>
                  </a:extLst>
                </a:gridCol>
              </a:tblGrid>
              <a:tr h="545954">
                <a:tc>
                  <a:txBody>
                    <a:bodyPr/>
                    <a:lstStyle/>
                    <a:p>
                      <a:pPr algn="r"/>
                      <a:r>
                        <a:rPr kumimoji="0" lang="pl-PL" sz="2000" b="1" i="0" u="none" strike="noStrike" kern="1200" cap="none" spc="0" normalizeH="0" baseline="0" dirty="0" smtClean="0">
                          <a:ln>
                            <a:noFill/>
                          </a:ln>
                          <a:solidFill>
                            <a:srgbClr val="385723"/>
                          </a:solidFill>
                          <a:effectLst/>
                          <a:uLnTx/>
                          <a:uFillTx/>
                          <a:latin typeface="+mn-lt"/>
                          <a:ea typeface="+mn-ea"/>
                          <a:cs typeface="+mn-cs"/>
                        </a:rPr>
                        <a:t>+159,7 mln zł</a:t>
                      </a: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Dochody ogółem w latach 2023–2027 (ciąg dalszy), w tym:</a:t>
                      </a:r>
                    </a:p>
                  </a:txBody>
                  <a:tcPr marL="91426" marR="91426" marT="45719" marB="45719" anchor="ctr">
                    <a:lnB>
                      <a:noFill/>
                    </a:lnB>
                    <a:solidFill>
                      <a:srgbClr val="EFF8E9"/>
                    </a:solidFill>
                  </a:tcPr>
                </a:tc>
                <a:extLst>
                  <a:ext uri="{0D108BD9-81ED-4DB2-BD59-A6C34878D82A}">
                    <a16:rowId xmlns:a16="http://schemas.microsoft.com/office/drawing/2014/main" val="81988169"/>
                  </a:ext>
                </a:extLst>
              </a:tr>
              <a:tr h="6034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+6,5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spcBef>
                          <a:spcPts val="600"/>
                        </a:spcBef>
                        <a:spcAft>
                          <a:spcPts val="600"/>
                        </a:spcAft>
                        <a:buClr>
                          <a:srgbClr val="C00000"/>
                        </a:buClr>
                        <a:buSzPct val="80000"/>
                        <a:buFont typeface="Wingdings" panose="05000000000000000000" pitchFamily="2" charset="2"/>
                        <a:buNone/>
                      </a:pPr>
                      <a:r>
                        <a:rPr lang="pl-PL" sz="1400" b="1" kern="1200" baseline="0" dirty="0" smtClean="0">
                          <a:solidFill>
                            <a:schemeClr val="tx1"/>
                          </a:solidFill>
                          <a:latin typeface="+mn-lt"/>
                          <a:ea typeface="+mn-ea"/>
                          <a:cs typeface="+mn-cs"/>
                        </a:rPr>
                        <a:t>Fundusz Pomocy </a:t>
                      </a:r>
                      <a:r>
                        <a:rPr lang="pl-PL" sz="1400" b="0" kern="1200" baseline="0" dirty="0" smtClean="0">
                          <a:solidFill>
                            <a:schemeClr val="tx1"/>
                          </a:solidFill>
                          <a:latin typeface="+mn-lt"/>
                          <a:ea typeface="+mn-ea"/>
                          <a:cs typeface="+mn-cs"/>
                        </a:rPr>
                        <a:t>w 2023 r., z przeznaczeniem na kształcenie uczniów będących obywatelami Ukrainy.</a:t>
                      </a:r>
                      <a:endParaRPr lang="pl-PL" sz="1400" b="0"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50395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+4,4 mln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400" b="1" kern="1200" baseline="0" dirty="0" smtClean="0">
                          <a:solidFill>
                            <a:schemeClr val="tx1"/>
                          </a:solidFill>
                          <a:latin typeface="+mn-lt"/>
                          <a:ea typeface="+mn-ea"/>
                          <a:cs typeface="+mn-cs"/>
                        </a:rPr>
                        <a:t>Środki na dofinansowanie projektów realizowanych w ramach programów UE </a:t>
                      </a:r>
                      <a:r>
                        <a:rPr lang="pl-PL" sz="1400" b="0" kern="1200" baseline="0" dirty="0" smtClean="0">
                          <a:solidFill>
                            <a:schemeClr val="tx1"/>
                          </a:solidFill>
                          <a:latin typeface="+mn-lt"/>
                          <a:ea typeface="+mn-ea"/>
                          <a:cs typeface="+mn-cs"/>
                        </a:rPr>
                        <a:t>w latach 2023-2025.</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713941">
                <a:tc>
                  <a:txBody>
                    <a:bodyPr/>
                    <a:lstStyle/>
                    <a:p>
                      <a:pPr algn="r"/>
                      <a:r>
                        <a:rPr lang="pl-PL" sz="1800" b="1" dirty="0" smtClean="0">
                          <a:solidFill>
                            <a:srgbClr val="385723"/>
                          </a:solidFill>
                        </a:rPr>
                        <a:t>+2,7 mln </a:t>
                      </a:r>
                      <a:r>
                        <a:rPr lang="pl-PL" sz="1800" b="1" baseline="0" dirty="0" smtClean="0">
                          <a:solidFill>
                            <a:srgbClr val="385723"/>
                          </a:solidFill>
                        </a:rPr>
                        <a:t>zł</a:t>
                      </a:r>
                      <a:endParaRPr lang="pl-PL" sz="1800" b="1" dirty="0" smtClean="0">
                        <a:solidFill>
                          <a:srgbClr val="385723"/>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smtClean="0">
                          <a:solidFill>
                            <a:schemeClr val="tx1"/>
                          </a:solidFill>
                          <a:latin typeface="+mn-lt"/>
                          <a:ea typeface="+mn-ea"/>
                          <a:cs typeface="+mn-cs"/>
                        </a:rPr>
                        <a:t>Pozostałości środków finansowych </a:t>
                      </a:r>
                      <a:r>
                        <a:rPr lang="pl-PL" sz="1400" b="0" kern="1200" baseline="0" dirty="0" smtClean="0">
                          <a:solidFill>
                            <a:schemeClr val="tx1"/>
                          </a:solidFill>
                          <a:latin typeface="+mn-lt"/>
                          <a:ea typeface="+mn-ea"/>
                          <a:cs typeface="+mn-cs"/>
                        </a:rPr>
                        <a:t>gromadzonych na wydzielonym rachunku dochodów jednostek budżetowych prowadzących działalność oświatową w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7139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+2,1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0" indent="0" algn="l" defTabSz="914400" rtl="0" eaLnBrk="1" latinLnBrk="0" hangingPunct="1"/>
                      <a:r>
                        <a:rPr lang="pl-PL" sz="1400" b="1" kern="1200" baseline="0" dirty="0" smtClean="0">
                          <a:solidFill>
                            <a:schemeClr val="tx1"/>
                          </a:solidFill>
                          <a:latin typeface="+mn-lt"/>
                          <a:ea typeface="+mn-ea"/>
                          <a:cs typeface="+mn-cs"/>
                        </a:rPr>
                        <a:t>Dotacje z  Urzędu Wojewódzkiego </a:t>
                      </a:r>
                      <a:r>
                        <a:rPr lang="pl-PL" sz="1400" b="0" kern="1200" baseline="0" dirty="0" smtClean="0">
                          <a:solidFill>
                            <a:schemeClr val="tx1"/>
                          </a:solidFill>
                          <a:latin typeface="+mn-lt"/>
                          <a:ea typeface="+mn-ea"/>
                          <a:cs typeface="+mn-cs"/>
                        </a:rPr>
                        <a:t>z przeznaczeniem na dofinansowanie działalności domów pomocy społecznej prowadzonych przez m.st. Warszawa oraz działających na zlecenie w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71394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+2,1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smtClean="0">
                          <a:solidFill>
                            <a:schemeClr val="tx1"/>
                          </a:solidFill>
                          <a:latin typeface="+mn-lt"/>
                          <a:ea typeface="+mn-ea"/>
                          <a:cs typeface="+mn-cs"/>
                        </a:rPr>
                        <a:t>Funduszu</a:t>
                      </a:r>
                      <a:r>
                        <a:rPr lang="pl-PL" sz="1400" b="0" kern="1200" baseline="0" dirty="0" smtClean="0">
                          <a:solidFill>
                            <a:schemeClr val="tx1"/>
                          </a:solidFill>
                          <a:latin typeface="+mn-lt"/>
                          <a:ea typeface="+mn-ea"/>
                          <a:cs typeface="+mn-cs"/>
                        </a:rPr>
                        <a:t> </a:t>
                      </a:r>
                      <a:r>
                        <a:rPr lang="pl-PL" sz="1400" b="1" kern="1200" baseline="0" dirty="0" smtClean="0">
                          <a:solidFill>
                            <a:schemeClr val="tx1"/>
                          </a:solidFill>
                          <a:latin typeface="+mn-lt"/>
                          <a:ea typeface="+mn-ea"/>
                          <a:cs typeface="+mn-cs"/>
                        </a:rPr>
                        <a:t>Przeciwdziałania</a:t>
                      </a:r>
                      <a:r>
                        <a:rPr lang="pl-PL" sz="1400" b="0" kern="1200" baseline="0" dirty="0" smtClean="0">
                          <a:solidFill>
                            <a:schemeClr val="tx1"/>
                          </a:solidFill>
                          <a:latin typeface="+mn-lt"/>
                          <a:ea typeface="+mn-ea"/>
                          <a:cs typeface="+mn-cs"/>
                        </a:rPr>
                        <a:t> </a:t>
                      </a:r>
                      <a:r>
                        <a:rPr lang="pl-PL" sz="1400" b="1" kern="1200" baseline="0" dirty="0" smtClean="0">
                          <a:solidFill>
                            <a:schemeClr val="tx1"/>
                          </a:solidFill>
                          <a:latin typeface="+mn-lt"/>
                          <a:ea typeface="+mn-ea"/>
                          <a:cs typeface="+mn-cs"/>
                        </a:rPr>
                        <a:t>COVID-19</a:t>
                      </a:r>
                      <a:r>
                        <a:rPr lang="pl-PL" sz="1400" b="0" kern="1200" baseline="0" dirty="0" smtClean="0">
                          <a:solidFill>
                            <a:schemeClr val="tx1"/>
                          </a:solidFill>
                          <a:latin typeface="+mn-lt"/>
                          <a:ea typeface="+mn-ea"/>
                          <a:cs typeface="+mn-cs"/>
                        </a:rPr>
                        <a:t>  w 2023 r. z przeznaczeniem na wypłatę świadczeń i dodatków</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w zakresie niektórych źródeł ciepła dla gospodarstw domowych; </a:t>
                      </a:r>
                      <a:endParaRPr lang="pl-PL" sz="14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42624087"/>
                  </a:ext>
                </a:extLst>
              </a:tr>
              <a:tr h="60349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smtClean="0">
                          <a:ln>
                            <a:noFill/>
                          </a:ln>
                          <a:solidFill>
                            <a:srgbClr val="385723"/>
                          </a:solidFill>
                          <a:effectLst/>
                          <a:uLnTx/>
                          <a:uFillTx/>
                          <a:latin typeface="+mn-lt"/>
                          <a:ea typeface="+mn-ea"/>
                          <a:cs typeface="+mn-cs"/>
                        </a:rPr>
                        <a:t>+1,4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baseline="0" dirty="0" smtClean="0">
                          <a:solidFill>
                            <a:schemeClr val="tx1"/>
                          </a:solidFill>
                          <a:latin typeface="+mn-lt"/>
                          <a:ea typeface="+mn-ea"/>
                          <a:cs typeface="+mn-cs"/>
                        </a:rPr>
                        <a:t>UNICEF</a:t>
                      </a:r>
                      <a:r>
                        <a:rPr lang="pl-PL" sz="1400" b="0" kern="1200" baseline="0" dirty="0" smtClean="0">
                          <a:solidFill>
                            <a:schemeClr val="tx1"/>
                          </a:solidFill>
                          <a:latin typeface="+mn-lt"/>
                          <a:ea typeface="+mn-ea"/>
                          <a:cs typeface="+mn-cs"/>
                        </a:rPr>
                        <a:t> przeznaczonych na wsparcie m.st. Warszawy w zakresie pomocy dzieciom z Ukrainy w 2023 r. </a:t>
                      </a:r>
                      <a:endParaRPr lang="pl-PL" sz="1400" b="0" kern="1200" baseline="0" dirty="0">
                        <a:solidFill>
                          <a:schemeClr val="tx1"/>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210541140"/>
                  </a:ext>
                </a:extLst>
              </a:tr>
            </a:tbl>
          </a:graphicData>
        </a:graphic>
      </p:graphicFrame>
    </p:spTree>
    <p:extLst>
      <p:ext uri="{BB962C8B-B14F-4D97-AF65-F5344CB8AC3E}">
        <p14:creationId xmlns:p14="http://schemas.microsoft.com/office/powerpoint/2010/main" val="615771150"/>
      </p:ext>
    </p:extLst>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8" name="Tytuł 2"/>
          <p:cNvSpPr>
            <a:spLocks noGrp="1"/>
          </p:cNvSpPr>
          <p:nvPr>
            <p:ph type="title"/>
          </p:nvPr>
        </p:nvSpPr>
        <p:spPr>
          <a:xfrm>
            <a:off x="320696" y="229340"/>
            <a:ext cx="11585553"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bieżących</a:t>
            </a:r>
            <a:endParaRPr lang="pl-PL" altLang="pl-PL" sz="2400" b="1" dirty="0">
              <a:latin typeface="+mj-lt"/>
            </a:endParaRPr>
          </a:p>
        </p:txBody>
      </p:sp>
      <p:graphicFrame>
        <p:nvGraphicFramePr>
          <p:cNvPr id="9" name="Tabela 8"/>
          <p:cNvGraphicFramePr>
            <a:graphicFrameLocks noGrp="1"/>
          </p:cNvGraphicFramePr>
          <p:nvPr>
            <p:extLst>
              <p:ext uri="{D42A27DB-BD31-4B8C-83A1-F6EECF244321}">
                <p14:modId xmlns:p14="http://schemas.microsoft.com/office/powerpoint/2010/main" val="2605139129"/>
              </p:ext>
            </p:extLst>
          </p:nvPr>
        </p:nvGraphicFramePr>
        <p:xfrm>
          <a:off x="713473" y="1624369"/>
          <a:ext cx="10799998" cy="2617774"/>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+78,4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+24,4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+19,6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-0,002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+132,7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21.081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20.320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19.105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19.794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19.802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100.102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923466413"/>
      </p:ext>
    </p:extLst>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863180769"/>
              </p:ext>
            </p:extLst>
          </p:nvPr>
        </p:nvGraphicFramePr>
        <p:xfrm>
          <a:off x="246000" y="764218"/>
          <a:ext cx="11700000" cy="5084493"/>
        </p:xfrm>
        <a:graphic>
          <a:graphicData uri="http://schemas.openxmlformats.org/drawingml/2006/table">
            <a:tbl>
              <a:tblPr firstRow="1" bandRow="1">
                <a:tableStyleId>{2D5ABB26-0587-4C30-8999-92F81FD0307C}</a:tableStyleId>
              </a:tblPr>
              <a:tblGrid>
                <a:gridCol w="1909798">
                  <a:extLst>
                    <a:ext uri="{9D8B030D-6E8A-4147-A177-3AD203B41FA5}">
                      <a16:colId xmlns:a16="http://schemas.microsoft.com/office/drawing/2014/main" val="20000"/>
                    </a:ext>
                  </a:extLst>
                </a:gridCol>
                <a:gridCol w="9790202">
                  <a:extLst>
                    <a:ext uri="{9D8B030D-6E8A-4147-A177-3AD203B41FA5}">
                      <a16:colId xmlns:a16="http://schemas.microsoft.com/office/drawing/2014/main" val="307856823"/>
                    </a:ext>
                  </a:extLst>
                </a:gridCol>
              </a:tblGrid>
              <a:tr h="379948">
                <a:tc>
                  <a:txBody>
                    <a:bodyPr/>
                    <a:lstStyle/>
                    <a:p>
                      <a:pPr algn="r"/>
                      <a:r>
                        <a:rPr kumimoji="0" lang="pl-PL" sz="2000" b="1" i="0" u="none" strike="noStrike" kern="1200" cap="none" spc="0" normalizeH="0" baseline="0" dirty="0" smtClean="0">
                          <a:ln>
                            <a:noFill/>
                          </a:ln>
                          <a:solidFill>
                            <a:srgbClr val="385723"/>
                          </a:solidFill>
                          <a:effectLst/>
                          <a:uLnTx/>
                          <a:uFillTx/>
                          <a:latin typeface="+mn-lt"/>
                          <a:ea typeface="+mn-ea"/>
                          <a:cs typeface="+mn-cs"/>
                        </a:rPr>
                        <a:t>+132,7 mln zł</a:t>
                      </a:r>
                    </a:p>
                  </a:txBody>
                  <a:tcPr marL="91426" marR="91426" marT="45719" marB="45719" anchor="ctr">
                    <a:solidFill>
                      <a:srgbClr val="DCF0D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bieżące w latach 2023–2027, w tym:</a:t>
                      </a: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3344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+51,6 mln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Transport i komunikacja, w tym na utrzymanie i remonty dróg oraz utrzymanie i remonty oświetlenia ulic, placów i dróg.</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85470754"/>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+26,0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Oświata i edukacja, w tym  na dotacje dla placówek niepublicznych i publicznych nieprowadzonych przez m.st. Warszawa, na kształcenie uczniów będących obywatelami Ukrainy (środki z Funduszu Pomocy)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i wsparcie w zakresie pomocy dzieciom z Ukrainy  (środki UNICEF) z jednoczesnym zmniejszeniem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rezerwy celowej na wydatki bieżące w zakresie oświaty i wychowania oraz edukacyjnej opieki wychowawczej (12,4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8847116"/>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+11,2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Z zakresu porządku i bezpieczeństwa miasta.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649496738"/>
                  </a:ext>
                </a:extLst>
              </a:tr>
              <a:tr h="66491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+10,7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Miejski Program Profilaktyki i Rozwiązywania Problemów Alkoholowych z jednoczesnym  zwiększaniem planu dochodów z tytułu opłaty za zezwolenie na sprzedaż napojów alkoholowych w obrocie hurtowym.</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89554215"/>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+9,5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Obsługa prawna urzędu.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68965204"/>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+8,6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Kultura i ochrona dziedzictwa kulturowego, w tym z przeznaczeniem głównie na dotacje dla instytucji kultury.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113178820"/>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+7,9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Pomoc społeczna, w tym realizowane przez jednostki pomocy społecznej (4,1 mln zł) i na wypłatę  świadczeń </a:t>
                      </a:r>
                      <a:br>
                        <a:rPr lang="pl-PL" sz="1400" b="0" kern="1200" baseline="0" dirty="0" smtClean="0">
                          <a:solidFill>
                            <a:schemeClr val="tx1"/>
                          </a:solidFill>
                          <a:latin typeface="+mn-lt"/>
                          <a:ea typeface="+mn-ea"/>
                          <a:cs typeface="+mn-cs"/>
                        </a:rPr>
                      </a:br>
                      <a:r>
                        <a:rPr lang="pl-PL" sz="1400" b="0" kern="1200" baseline="0" dirty="0" smtClean="0">
                          <a:solidFill>
                            <a:schemeClr val="tx1"/>
                          </a:solidFill>
                          <a:latin typeface="+mn-lt"/>
                          <a:ea typeface="+mn-ea"/>
                          <a:cs typeface="+mn-cs"/>
                        </a:rPr>
                        <a:t>i zasiłków oraz pomocy w naturze (1,6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89081957"/>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+4,9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Mieszkaniowy zasób komunalny.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208453310"/>
                  </a:ext>
                </a:extLst>
              </a:tr>
              <a:tr h="3405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smtClean="0">
                          <a:ln>
                            <a:noFill/>
                          </a:ln>
                          <a:solidFill>
                            <a:srgbClr val="385723"/>
                          </a:solidFill>
                          <a:effectLst/>
                          <a:uLnTx/>
                          <a:uFillTx/>
                          <a:latin typeface="+mn-lt"/>
                          <a:ea typeface="+mn-ea"/>
                          <a:cs typeface="+mn-cs"/>
                        </a:rPr>
                        <a:t>+4,2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marL="176213" indent="0" algn="l" defTabSz="914400" rtl="0" eaLnBrk="1" latinLnBrk="0" hangingPunct="1"/>
                      <a:r>
                        <a:rPr lang="pl-PL" sz="1400" b="0" kern="1200" baseline="0" dirty="0" smtClean="0">
                          <a:solidFill>
                            <a:schemeClr val="tx1"/>
                          </a:solidFill>
                          <a:latin typeface="+mn-lt"/>
                          <a:ea typeface="+mn-ea"/>
                          <a:cs typeface="+mn-cs"/>
                        </a:rPr>
                        <a:t>W zakresie projektów ze środków unijnych.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08275308"/>
                  </a:ext>
                </a:extLst>
              </a:tr>
            </a:tbl>
          </a:graphicData>
        </a:graphic>
      </p:graphicFrame>
      <p:sp>
        <p:nvSpPr>
          <p:cNvPr id="8" name="Tytuł 2"/>
          <p:cNvSpPr>
            <a:spLocks noGrp="1"/>
          </p:cNvSpPr>
          <p:nvPr>
            <p:ph type="title"/>
          </p:nvPr>
        </p:nvSpPr>
        <p:spPr>
          <a:xfrm>
            <a:off x="296838" y="113919"/>
            <a:ext cx="12012706"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smtClean="0">
                <a:latin typeface="+mj-lt"/>
              </a:rPr>
              <a:t>wydatków bieżących</a:t>
            </a:r>
            <a:r>
              <a:rPr lang="pl-PL" altLang="pl-PL" sz="2400" dirty="0" smtClean="0">
                <a:latin typeface="+mj-lt"/>
              </a:rPr>
              <a:t> </a:t>
            </a:r>
            <a:r>
              <a:rPr lang="pl-PL" altLang="pl-PL" sz="2400" dirty="0">
                <a:latin typeface="+mj-lt"/>
              </a:rPr>
              <a:t>w latach </a:t>
            </a:r>
            <a:r>
              <a:rPr lang="pl-PL" altLang="pl-PL" sz="2400" dirty="0" smtClean="0">
                <a:latin typeface="+mj-lt"/>
              </a:rPr>
              <a:t>2023–2027 </a:t>
            </a:r>
            <a:r>
              <a:rPr lang="pl-PL" altLang="pl-PL" sz="2400" dirty="0">
                <a:latin typeface="+mj-lt"/>
              </a:rPr>
              <a:t>o </a:t>
            </a:r>
            <a:r>
              <a:rPr lang="pl-PL" altLang="pl-PL" sz="2400" b="1" dirty="0" smtClean="0">
                <a:solidFill>
                  <a:srgbClr val="385723"/>
                </a:solidFill>
                <a:latin typeface="+mj-lt"/>
              </a:rPr>
              <a:t>132,7 </a:t>
            </a:r>
            <a:r>
              <a:rPr lang="pl-PL" altLang="pl-PL" sz="2400" b="1" dirty="0">
                <a:solidFill>
                  <a:srgbClr val="385723"/>
                </a:solidFill>
                <a:latin typeface="+mj-lt"/>
              </a:rPr>
              <a:t>mln zł</a:t>
            </a:r>
          </a:p>
        </p:txBody>
      </p:sp>
    </p:spTree>
    <p:extLst>
      <p:ext uri="{BB962C8B-B14F-4D97-AF65-F5344CB8AC3E}">
        <p14:creationId xmlns:p14="http://schemas.microsoft.com/office/powerpoint/2010/main" val="3762903932"/>
      </p:ext>
    </p:extLst>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4"/>
          </p:nvPr>
        </p:nvSpPr>
        <p:spPr/>
        <p:txBody>
          <a:bodyPr/>
          <a:lstStyle/>
          <a:p>
            <a:fld id="{2E27F4D3-B96E-4B1F-B7AA-4577FB9564B4}" type="slidenum">
              <a:rPr lang="pl-PL" smtClean="0"/>
              <a:pPr/>
              <a:t>29</a:t>
            </a:fld>
            <a:endParaRPr lang="pl-PL" dirty="0"/>
          </a:p>
        </p:txBody>
      </p:sp>
      <p:sp>
        <p:nvSpPr>
          <p:cNvPr id="6" name="Tytuł 2"/>
          <p:cNvSpPr>
            <a:spLocks noGrp="1"/>
          </p:cNvSpPr>
          <p:nvPr>
            <p:ph type="title"/>
          </p:nvPr>
        </p:nvSpPr>
        <p:spPr>
          <a:xfrm>
            <a:off x="384406" y="481472"/>
            <a:ext cx="12012706"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smtClean="0">
                <a:latin typeface="+mj-lt"/>
              </a:rPr>
              <a:t>wydatków bieżących</a:t>
            </a:r>
            <a:r>
              <a:rPr lang="pl-PL" altLang="pl-PL" sz="2400" dirty="0" smtClean="0">
                <a:latin typeface="+mj-lt"/>
              </a:rPr>
              <a:t> </a:t>
            </a:r>
            <a:r>
              <a:rPr lang="pl-PL" altLang="pl-PL" sz="2400" dirty="0">
                <a:latin typeface="+mj-lt"/>
              </a:rPr>
              <a:t>w latach </a:t>
            </a:r>
            <a:r>
              <a:rPr lang="pl-PL" altLang="pl-PL" sz="2400" dirty="0" smtClean="0">
                <a:latin typeface="+mj-lt"/>
              </a:rPr>
              <a:t>2023–2027 </a:t>
            </a:r>
            <a:r>
              <a:rPr lang="pl-PL" altLang="pl-PL" sz="2400" dirty="0">
                <a:latin typeface="+mj-lt"/>
              </a:rPr>
              <a:t>o </a:t>
            </a:r>
            <a:r>
              <a:rPr lang="pl-PL" altLang="pl-PL" sz="2400" b="1" dirty="0" smtClean="0">
                <a:solidFill>
                  <a:srgbClr val="385723"/>
                </a:solidFill>
                <a:latin typeface="+mj-lt"/>
              </a:rPr>
              <a:t>132,7 </a:t>
            </a:r>
            <a:r>
              <a:rPr lang="pl-PL" altLang="pl-PL" sz="2400" b="1" dirty="0">
                <a:solidFill>
                  <a:srgbClr val="385723"/>
                </a:solidFill>
                <a:latin typeface="+mj-lt"/>
              </a:rPr>
              <a:t>mln zł</a:t>
            </a:r>
          </a:p>
        </p:txBody>
      </p:sp>
      <p:sp>
        <p:nvSpPr>
          <p:cNvPr id="7" name="pole tekstowe 6"/>
          <p:cNvSpPr txBox="1"/>
          <p:nvPr/>
        </p:nvSpPr>
        <p:spPr>
          <a:xfrm>
            <a:off x="384406" y="1398853"/>
            <a:ext cx="10908792" cy="2585323"/>
          </a:xfrm>
          <a:prstGeom prst="rect">
            <a:avLst/>
          </a:prstGeom>
          <a:noFill/>
        </p:spPr>
        <p:txBody>
          <a:bodyPr wrap="square" rtlCol="0">
            <a:spAutoFit/>
          </a:bodyPr>
          <a:lstStyle/>
          <a:p>
            <a:r>
              <a:rPr lang="pl-PL" dirty="0" smtClean="0"/>
              <a:t>Ponadto:</a:t>
            </a:r>
          </a:p>
          <a:p>
            <a:endParaRPr lang="pl-PL" dirty="0"/>
          </a:p>
          <a:p>
            <a:pPr marL="285750" indent="-285750">
              <a:buFont typeface="Wingdings" panose="05000000000000000000" pitchFamily="2" charset="2"/>
              <a:buChar char="§"/>
            </a:pPr>
            <a:r>
              <a:rPr lang="pl-PL" dirty="0" smtClean="0"/>
              <a:t>Skorygowano </a:t>
            </a:r>
            <a:r>
              <a:rPr lang="pl-PL" dirty="0"/>
              <a:t>w 2023 </a:t>
            </a:r>
            <a:r>
              <a:rPr lang="pl-PL" dirty="0" smtClean="0"/>
              <a:t>r. plan </a:t>
            </a:r>
            <a:r>
              <a:rPr lang="pl-PL" dirty="0"/>
              <a:t>wydatków ZTM z tytułu zwrotu podatku VAT (25,9 mln zł) z jednoczesnym zmniejszeniem planu dochodów z tego tytułu oraz dokonano przesunięć pomiędzy wydatkami majątkowymi, a bieżącymi.</a:t>
            </a:r>
          </a:p>
          <a:p>
            <a:pPr marL="285750" indent="-285750">
              <a:buFont typeface="Wingdings" panose="05000000000000000000" pitchFamily="2" charset="2"/>
              <a:buChar char="§"/>
            </a:pPr>
            <a:endParaRPr lang="pl-PL" dirty="0" smtClean="0"/>
          </a:p>
          <a:p>
            <a:pPr marL="285750" indent="-285750">
              <a:buFont typeface="Wingdings" panose="05000000000000000000" pitchFamily="2" charset="2"/>
              <a:buChar char="§"/>
            </a:pPr>
            <a:r>
              <a:rPr lang="pl-PL" dirty="0" smtClean="0"/>
              <a:t>Zabezpieczono </a:t>
            </a:r>
            <a:r>
              <a:rPr lang="pl-PL" dirty="0"/>
              <a:t>środki  w latach 2026-2048 (przesunięcia w ramach planu wydatków bieżących) na zadanie pn.: Budowa i eksploatacja energooszczędnych przedszkoli publicznych </a:t>
            </a:r>
            <a:r>
              <a:rPr lang="pl-PL" dirty="0" smtClean="0"/>
              <a:t>w </a:t>
            </a:r>
            <a:r>
              <a:rPr lang="pl-PL" dirty="0"/>
              <a:t>Warszawie realizowanych w systemie PPP (234,9 mln zł). </a:t>
            </a:r>
          </a:p>
        </p:txBody>
      </p:sp>
      <p:sp>
        <p:nvSpPr>
          <p:cNvPr id="8"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Tree>
    <p:extLst>
      <p:ext uri="{BB962C8B-B14F-4D97-AF65-F5344CB8AC3E}">
        <p14:creationId xmlns:p14="http://schemas.microsoft.com/office/powerpoint/2010/main" val="3767072739"/>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p:txBody>
          <a:bodyPr/>
          <a:lstStyle/>
          <a:p>
            <a:pPr>
              <a:spcBef>
                <a:spcPts val="800"/>
              </a:spcBef>
              <a:spcAft>
                <a:spcPts val="800"/>
              </a:spcAft>
            </a:pPr>
            <a:r>
              <a:rPr lang="pl-PL" altLang="pl-PL" sz="2400" b="1" dirty="0">
                <a:latin typeface="+mj-lt"/>
              </a:rPr>
              <a:t>Główne przyczyny zmian w budżecie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8" name="pole tekstowe 13"/>
          <p:cNvSpPr txBox="1">
            <a:spLocks noChangeArrowheads="1"/>
          </p:cNvSpPr>
          <p:nvPr/>
        </p:nvSpPr>
        <p:spPr bwMode="auto">
          <a:xfrm>
            <a:off x="406950" y="1004870"/>
            <a:ext cx="11340000" cy="39703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Ujęcie </a:t>
            </a:r>
            <a:r>
              <a:rPr lang="pl-PL" sz="1600" dirty="0">
                <a:latin typeface="+mj-lt"/>
                <a:ea typeface="Times New Roman" panose="02020603050405020304" pitchFamily="18" charset="0"/>
              </a:rPr>
              <a:t>w planie dochodów środków z Funduszu Dopłat, Funduszu Pomocy, Funduszu Przeciwdziałania </a:t>
            </a:r>
            <a:r>
              <a:rPr lang="pl-PL" sz="1600" dirty="0" smtClean="0">
                <a:latin typeface="+mj-lt"/>
                <a:ea typeface="Times New Roman" panose="02020603050405020304" pitchFamily="18" charset="0"/>
              </a:rPr>
              <a:t/>
            </a:r>
            <a:br>
              <a:rPr lang="pl-PL" sz="1600" dirty="0" smtClean="0">
                <a:latin typeface="+mj-lt"/>
                <a:ea typeface="Times New Roman" panose="02020603050405020304" pitchFamily="18" charset="0"/>
              </a:rPr>
            </a:br>
            <a:r>
              <a:rPr lang="pl-PL" sz="1600" dirty="0" smtClean="0">
                <a:latin typeface="+mj-lt"/>
                <a:ea typeface="Times New Roman" panose="02020603050405020304" pitchFamily="18" charset="0"/>
              </a:rPr>
              <a:t>COVID-19</a:t>
            </a:r>
            <a:r>
              <a:rPr lang="pl-PL" sz="1600" dirty="0">
                <a:latin typeface="+mj-lt"/>
                <a:ea typeface="Times New Roman" panose="02020603050405020304" pitchFamily="18" charset="0"/>
              </a:rPr>
              <a:t>, Funduszu Narodów Zjednoczonych na rzecz Dzieci – UNICEF, Funduszu Rozwoju Kultury z jednoczesnym zwiększeniem planu </a:t>
            </a:r>
            <a:r>
              <a:rPr lang="pl-PL" sz="1600" dirty="0" smtClean="0">
                <a:latin typeface="+mj-lt"/>
                <a:ea typeface="Times New Roman" panose="02020603050405020304" pitchFamily="18" charset="0"/>
              </a:rPr>
              <a:t>wydatków.</a:t>
            </a: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Korekta </a:t>
            </a:r>
            <a:r>
              <a:rPr lang="pl-PL" sz="1600" dirty="0">
                <a:latin typeface="+mj-lt"/>
                <a:ea typeface="Times New Roman" panose="02020603050405020304" pitchFamily="18" charset="0"/>
              </a:rPr>
              <a:t>planu dochodów z tytułu zwrotu podatku od towarów i usług VAT z jednoczesnym zmniejszeniem planu wydatków.</a:t>
            </a:r>
            <a:endParaRPr lang="pl-PL" sz="1600" dirty="0" smtClean="0">
              <a:latin typeface="+mj-lt"/>
              <a:ea typeface="Times New Roman" panose="02020603050405020304" pitchFamily="18" charset="0"/>
            </a:endParaRP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Wprowadzenie </a:t>
            </a:r>
            <a:r>
              <a:rPr lang="pl-PL" sz="1600" dirty="0">
                <a:latin typeface="+mj-lt"/>
                <a:ea typeface="Times New Roman" panose="02020603050405020304" pitchFamily="18" charset="0"/>
              </a:rPr>
              <a:t>do budżetu dochodów otrzymanych z budżetu Województwa Mazowieckiego z jednoczesnym zwiększeniem planu wydatków.</a:t>
            </a:r>
            <a:endParaRPr lang="pl-PL" sz="1600" dirty="0" smtClean="0">
              <a:latin typeface="+mj-lt"/>
              <a:ea typeface="Times New Roman" panose="02020603050405020304" pitchFamily="18" charset="0"/>
            </a:endParaRP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Zwiększenie </a:t>
            </a:r>
            <a:r>
              <a:rPr lang="pl-PL" sz="1600" dirty="0">
                <a:latin typeface="+mj-lt"/>
                <a:ea typeface="Times New Roman" panose="02020603050405020304" pitchFamily="18" charset="0"/>
              </a:rPr>
              <a:t>planu dochodów z tytułu opłaty za zezwolenie na sprzedaż napojów alkoholowych w obrocie hurtowym z jednoczesnym zwiększeniem planu </a:t>
            </a:r>
            <a:r>
              <a:rPr lang="pl-PL" sz="1600" dirty="0" smtClean="0">
                <a:latin typeface="+mj-lt"/>
                <a:ea typeface="Times New Roman" panose="02020603050405020304" pitchFamily="18" charset="0"/>
              </a:rPr>
              <a:t>wydatków.</a:t>
            </a:r>
            <a:endParaRPr lang="pl-PL" sz="1600" dirty="0">
              <a:latin typeface="+mj-lt"/>
              <a:ea typeface="Times New Roman" panose="02020603050405020304" pitchFamily="18" charset="0"/>
            </a:endParaRPr>
          </a:p>
          <a:p>
            <a:pPr>
              <a:spcBef>
                <a:spcPts val="600"/>
              </a:spcBef>
              <a:spcAft>
                <a:spcPts val="6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K</a:t>
            </a:r>
            <a:r>
              <a:rPr lang="pl-PL" sz="1600" dirty="0" smtClean="0">
                <a:latin typeface="+mj-lt"/>
                <a:ea typeface="Times New Roman" panose="02020603050405020304" pitchFamily="18" charset="0"/>
              </a:rPr>
              <a:t>orekty </a:t>
            </a:r>
            <a:r>
              <a:rPr lang="pl-PL" sz="1600" dirty="0">
                <a:latin typeface="+mj-lt"/>
                <a:ea typeface="Times New Roman" panose="02020603050405020304" pitchFamily="18" charset="0"/>
              </a:rPr>
              <a:t>w planie dochodów i wydatków związanych z realizacją projektów </a:t>
            </a:r>
            <a:r>
              <a:rPr lang="pl-PL" sz="1600" dirty="0" smtClean="0">
                <a:latin typeface="+mj-lt"/>
                <a:ea typeface="Times New Roman" panose="02020603050405020304" pitchFamily="18" charset="0"/>
              </a:rPr>
              <a:t>unijnych.</a:t>
            </a:r>
          </a:p>
          <a:p>
            <a:pPr>
              <a:spcBef>
                <a:spcPts val="600"/>
              </a:spcBef>
              <a:spcAft>
                <a:spcPts val="600"/>
              </a:spcAft>
              <a:buClr>
                <a:schemeClr val="tx1"/>
              </a:buClr>
              <a:buSzPct val="80000"/>
              <a:buFont typeface="Wingdings" panose="05000000000000000000" pitchFamily="2" charset="2"/>
              <a:buChar char="q"/>
            </a:pPr>
            <a:r>
              <a:rPr lang="pl-PL" sz="1600" dirty="0">
                <a:latin typeface="+mj-lt"/>
                <a:ea typeface="Times New Roman" panose="02020603050405020304" pitchFamily="18" charset="0"/>
              </a:rPr>
              <a:t>K</a:t>
            </a:r>
            <a:r>
              <a:rPr lang="pl-PL" sz="1600" dirty="0" smtClean="0">
                <a:latin typeface="+mj-lt"/>
                <a:ea typeface="Times New Roman" panose="02020603050405020304" pitchFamily="18" charset="0"/>
              </a:rPr>
              <a:t>orekty </a:t>
            </a:r>
            <a:r>
              <a:rPr lang="pl-PL" sz="1600" dirty="0">
                <a:latin typeface="+mj-lt"/>
                <a:ea typeface="Times New Roman" panose="02020603050405020304" pitchFamily="18" charset="0"/>
              </a:rPr>
              <a:t>programu </a:t>
            </a:r>
            <a:r>
              <a:rPr lang="pl-PL" sz="1600" dirty="0" smtClean="0">
                <a:latin typeface="+mj-lt"/>
                <a:ea typeface="Times New Roman" panose="02020603050405020304" pitchFamily="18" charset="0"/>
              </a:rPr>
              <a:t>inwestycyjnego.</a:t>
            </a:r>
          </a:p>
          <a:p>
            <a:pPr>
              <a:spcBef>
                <a:spcPts val="600"/>
              </a:spcBef>
              <a:spcAft>
                <a:spcPts val="600"/>
              </a:spcAft>
              <a:buClr>
                <a:schemeClr val="tx1"/>
              </a:buClr>
              <a:buSzPct val="80000"/>
              <a:buFont typeface="Wingdings" panose="05000000000000000000" pitchFamily="2" charset="2"/>
              <a:buChar char="q"/>
            </a:pPr>
            <a:r>
              <a:rPr lang="pl-PL" sz="1600" dirty="0" smtClean="0">
                <a:latin typeface="+mj-lt"/>
                <a:ea typeface="Times New Roman" panose="02020603050405020304" pitchFamily="18" charset="0"/>
              </a:rPr>
              <a:t>Realizacja </a:t>
            </a:r>
            <a:r>
              <a:rPr lang="pl-PL" sz="1600" dirty="0">
                <a:latin typeface="+mj-lt"/>
                <a:ea typeface="Times New Roman" panose="02020603050405020304" pitchFamily="18" charset="0"/>
              </a:rPr>
              <a:t>wniosków dysponentów środków budżetowych dotyczących zmian w planach </a:t>
            </a:r>
            <a:r>
              <a:rPr lang="pl-PL" sz="1600" dirty="0" smtClean="0">
                <a:latin typeface="+mj-lt"/>
                <a:ea typeface="Times New Roman" panose="02020603050405020304" pitchFamily="18" charset="0"/>
              </a:rPr>
              <a:t>finansowych.</a:t>
            </a:r>
          </a:p>
        </p:txBody>
      </p:sp>
    </p:spTree>
    <p:extLst>
      <p:ext uri="{BB962C8B-B14F-4D97-AF65-F5344CB8AC3E}">
        <p14:creationId xmlns:p14="http://schemas.microsoft.com/office/powerpoint/2010/main" val="4251131160"/>
      </p:ext>
    </p:extLst>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majątkowych</a:t>
            </a:r>
            <a:endParaRPr lang="pl-PL" altLang="pl-PL" sz="2400" b="1" dirty="0">
              <a:latin typeface="+mj-lt"/>
            </a:endParaRPr>
          </a:p>
        </p:txBody>
      </p:sp>
      <p:graphicFrame>
        <p:nvGraphicFramePr>
          <p:cNvPr id="10" name="Tabela 9"/>
          <p:cNvGraphicFramePr>
            <a:graphicFrameLocks noGrp="1"/>
          </p:cNvGraphicFramePr>
          <p:nvPr>
            <p:extLst>
              <p:ext uri="{D42A27DB-BD31-4B8C-83A1-F6EECF244321}">
                <p14:modId xmlns:p14="http://schemas.microsoft.com/office/powerpoint/2010/main" val="1489533223"/>
              </p:ext>
            </p:extLst>
          </p:nvPr>
        </p:nvGraphicFramePr>
        <p:xfrm>
          <a:off x="689662" y="1643419"/>
          <a:ext cx="10799997" cy="2617774"/>
        </p:xfrm>
        <a:graphic>
          <a:graphicData uri="http://schemas.openxmlformats.org/drawingml/2006/table">
            <a:tbl>
              <a:tblPr firstRow="1" bandRow="1">
                <a:tableStyleId>{2D5ABB26-0587-4C30-8999-92F81FD0307C}</a:tableStyleId>
              </a:tblPr>
              <a:tblGrid>
                <a:gridCol w="1269389">
                  <a:extLst>
                    <a:ext uri="{9D8B030D-6E8A-4147-A177-3AD203B41FA5}">
                      <a16:colId xmlns:a16="http://schemas.microsoft.com/office/drawing/2014/main" val="3288171132"/>
                    </a:ext>
                  </a:extLst>
                </a:gridCol>
                <a:gridCol w="1040700">
                  <a:extLst>
                    <a:ext uri="{9D8B030D-6E8A-4147-A177-3AD203B41FA5}">
                      <a16:colId xmlns:a16="http://schemas.microsoft.com/office/drawing/2014/main" val="20001"/>
                    </a:ext>
                  </a:extLst>
                </a:gridCol>
                <a:gridCol w="1040700">
                  <a:extLst>
                    <a:ext uri="{9D8B030D-6E8A-4147-A177-3AD203B41FA5}">
                      <a16:colId xmlns:a16="http://schemas.microsoft.com/office/drawing/2014/main" val="3393036705"/>
                    </a:ext>
                  </a:extLst>
                </a:gridCol>
                <a:gridCol w="1040700">
                  <a:extLst>
                    <a:ext uri="{9D8B030D-6E8A-4147-A177-3AD203B41FA5}">
                      <a16:colId xmlns:a16="http://schemas.microsoft.com/office/drawing/2014/main" val="785722401"/>
                    </a:ext>
                  </a:extLst>
                </a:gridCol>
                <a:gridCol w="1040700">
                  <a:extLst>
                    <a:ext uri="{9D8B030D-6E8A-4147-A177-3AD203B41FA5}">
                      <a16:colId xmlns:a16="http://schemas.microsoft.com/office/drawing/2014/main" val="1778449290"/>
                    </a:ext>
                  </a:extLst>
                </a:gridCol>
                <a:gridCol w="1040700">
                  <a:extLst>
                    <a:ext uri="{9D8B030D-6E8A-4147-A177-3AD203B41FA5}">
                      <a16:colId xmlns:a16="http://schemas.microsoft.com/office/drawing/2014/main" val="3828342496"/>
                    </a:ext>
                  </a:extLst>
                </a:gridCol>
                <a:gridCol w="1040700">
                  <a:extLst>
                    <a:ext uri="{9D8B030D-6E8A-4147-A177-3AD203B41FA5}">
                      <a16:colId xmlns:a16="http://schemas.microsoft.com/office/drawing/2014/main" val="4293147242"/>
                    </a:ext>
                  </a:extLst>
                </a:gridCol>
                <a:gridCol w="1040700">
                  <a:extLst>
                    <a:ext uri="{9D8B030D-6E8A-4147-A177-3AD203B41FA5}">
                      <a16:colId xmlns:a16="http://schemas.microsoft.com/office/drawing/2014/main" val="2577637507"/>
                    </a:ext>
                  </a:extLst>
                </a:gridCol>
                <a:gridCol w="1040700">
                  <a:extLst>
                    <a:ext uri="{9D8B030D-6E8A-4147-A177-3AD203B41FA5}">
                      <a16:colId xmlns:a16="http://schemas.microsoft.com/office/drawing/2014/main" val="1279506493"/>
                    </a:ext>
                  </a:extLst>
                </a:gridCol>
                <a:gridCol w="1205008">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2030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+81,8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+49,0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-32,5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-16,0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-11,6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+81,9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4.343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2.907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2.547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2.304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947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853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1.391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17.024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1851237"/>
      </p:ext>
    </p:extLst>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822325" y="236063"/>
            <a:ext cx="6975475" cy="742304"/>
          </a:xfrm>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540091437"/>
              </p:ext>
            </p:extLst>
          </p:nvPr>
        </p:nvGraphicFramePr>
        <p:xfrm>
          <a:off x="696000" y="1259469"/>
          <a:ext cx="10800000" cy="3090797"/>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114</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zwiększeń</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+19,6</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Wniesienie wkładów do spółek TBS w związku z realizacją budownictwa społecznego i programu rewitalizacji.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45,1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+14,0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Nowe Centrum Warszawy (obszar ul. Chmielnej) (Śródmieście).</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25,3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+13,7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Wniesienie wkładów do spółki Warszawski Szpital Południowy Sp. z o.o.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29,2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+12,3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Zakup sprzętu informatycznego i oprogramowania - część II.</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57,3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Tree>
    <p:extLst>
      <p:ext uri="{BB962C8B-B14F-4D97-AF65-F5344CB8AC3E}">
        <p14:creationId xmlns:p14="http://schemas.microsoft.com/office/powerpoint/2010/main" val="1885617660"/>
      </p:ext>
    </p:extLst>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822325" y="236063"/>
            <a:ext cx="6975475" cy="742304"/>
          </a:xfrm>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3015374440"/>
              </p:ext>
            </p:extLst>
          </p:nvPr>
        </p:nvGraphicFramePr>
        <p:xfrm>
          <a:off x="696000" y="1259469"/>
          <a:ext cx="10800000" cy="3650503"/>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smtClean="0">
                          <a:solidFill>
                            <a:schemeClr val="tx1"/>
                          </a:solidFill>
                        </a:rPr>
                        <a:t>38</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zmniejszeń</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557007">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-62,8</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rozwoju infrastruktury lokalnej.</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654,1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-47,5</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Wydatki na zwiększenie wartości inwestycji kontynuowanych.</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713,7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57007">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-14,0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Nowe Centrum Warszawy.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115,2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-13,0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polityki zdrowotnej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38,9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597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-11,5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Program rozwoju infrastruktury Urzędu m.st. Warszawy.</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130,6 mln</a:t>
                      </a:r>
                      <a:r>
                        <a:rPr lang="pl-PL" sz="1600" kern="1200" baseline="0" dirty="0" smtClean="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36631872"/>
                  </a:ext>
                </a:extLst>
              </a:tr>
            </a:tbl>
          </a:graphicData>
        </a:graphic>
      </p:graphicFrame>
    </p:spTree>
    <p:extLst>
      <p:ext uri="{BB962C8B-B14F-4D97-AF65-F5344CB8AC3E}">
        <p14:creationId xmlns:p14="http://schemas.microsoft.com/office/powerpoint/2010/main" val="1357245111"/>
      </p:ext>
    </p:extLst>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33</a:t>
            </a:fld>
            <a:endParaRPr lang="pl-PL" dirty="0"/>
          </a:p>
        </p:txBody>
      </p:sp>
      <p:sp>
        <p:nvSpPr>
          <p:cNvPr id="3" name="Tytuł 2"/>
          <p:cNvSpPr>
            <a:spLocks noGrp="1"/>
          </p:cNvSpPr>
          <p:nvPr>
            <p:ph type="title"/>
          </p:nvPr>
        </p:nvSpPr>
        <p:spPr>
          <a:xfrm>
            <a:off x="812800" y="112238"/>
            <a:ext cx="6975475" cy="742304"/>
          </a:xfrm>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583684363"/>
              </p:ext>
            </p:extLst>
          </p:nvPr>
        </p:nvGraphicFramePr>
        <p:xfrm>
          <a:off x="676950" y="963961"/>
          <a:ext cx="10800000" cy="4061898"/>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549770">
                  <a:extLst>
                    <a:ext uri="{9D8B030D-6E8A-4147-A177-3AD203B41FA5}">
                      <a16:colId xmlns:a16="http://schemas.microsoft.com/office/drawing/2014/main" val="2293524519"/>
                    </a:ext>
                  </a:extLst>
                </a:gridCol>
                <a:gridCol w="6961323">
                  <a:extLst>
                    <a:ext uri="{9D8B030D-6E8A-4147-A177-3AD203B41FA5}">
                      <a16:colId xmlns:a16="http://schemas.microsoft.com/office/drawing/2014/main" val="3460433117"/>
                    </a:ext>
                  </a:extLst>
                </a:gridCol>
                <a:gridCol w="1599654">
                  <a:extLst>
                    <a:ext uri="{9D8B030D-6E8A-4147-A177-3AD203B41FA5}">
                      <a16:colId xmlns:a16="http://schemas.microsoft.com/office/drawing/2014/main" val="1071488265"/>
                    </a:ext>
                  </a:extLst>
                </a:gridCol>
              </a:tblGrid>
              <a:tr h="428672">
                <a:tc>
                  <a:txBody>
                    <a:bodyPr/>
                    <a:lstStyle/>
                    <a:p>
                      <a:pPr algn="r"/>
                      <a:r>
                        <a:rPr lang="pl-PL" sz="1800" b="1" dirty="0" smtClean="0">
                          <a:solidFill>
                            <a:schemeClr val="tx1"/>
                          </a:solidFill>
                        </a:rPr>
                        <a:t>26</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zmian</a:t>
                      </a:r>
                      <a:r>
                        <a:rPr lang="pl-PL" sz="1800" b="0" kern="1200" baseline="0" dirty="0" smtClean="0">
                          <a:solidFill>
                            <a:schemeClr val="tx1"/>
                          </a:solidFill>
                          <a:latin typeface="+mn-lt"/>
                          <a:ea typeface="+mn-ea"/>
                          <a:cs typeface="+mn-cs"/>
                        </a:rPr>
                        <a:t> w harmonogramach realizacji przedsięwzięć</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57226">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kwota zadania</a:t>
                      </a:r>
                      <a:endParaRPr lang="pl-PL" sz="1400" dirty="0"/>
                    </a:p>
                  </a:txBody>
                  <a:tcPr marL="91426" marR="91426" marT="45719" marB="45719" anchor="ctr"/>
                </a:tc>
                <a:extLst>
                  <a:ext uri="{0D108BD9-81ED-4DB2-BD59-A6C34878D82A}">
                    <a16:rowId xmlns:a16="http://schemas.microsoft.com/office/drawing/2014/main" val="498292005"/>
                  </a:ext>
                </a:extLst>
              </a:tr>
              <a:tr h="576000">
                <a:tc>
                  <a:txBody>
                    <a:bodyPr/>
                    <a:lstStyle/>
                    <a:p>
                      <a:pPr algn="r"/>
                      <a:endParaRPr lang="pl-PL" sz="1200" b="1" dirty="0" smtClean="0">
                        <a:solidFill>
                          <a:schemeClr val="tx1"/>
                        </a:solidFill>
                      </a:endParaRPr>
                    </a:p>
                  </a:txBody>
                  <a:tcPr marL="91426" marR="91426" marT="45719" marB="45719" anchor="ctr">
                    <a:lnT w="12700" cap="flat" cmpd="sng" algn="ctr">
                      <a:noFill/>
                      <a:prstDash val="solid"/>
                      <a:round/>
                      <a:headEnd type="none" w="med" len="med"/>
                      <a:tailEnd type="none" w="med" len="med"/>
                    </a:lnT>
                  </a:tcPr>
                </a:tc>
                <a:tc>
                  <a:txBody>
                    <a:bodyPr/>
                    <a:lstStyle/>
                    <a:p>
                      <a:pPr marL="0" lvl="1" indent="0" algn="r"/>
                      <a:r>
                        <a:rPr lang="pl-PL" sz="1600" b="1" dirty="0" smtClean="0">
                          <a:solidFill>
                            <a:schemeClr val="tx1"/>
                          </a:solidFill>
                        </a:rPr>
                        <a:t>±18,5 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wiaduktów drogowych nad ul. Paryską w Warszawie</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2023 r. i 2025 r. na 2024 r.</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110,6 mln zł</a:t>
                      </a:r>
                      <a:endParaRPr lang="pl-PL" sz="14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97200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±9,0 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drugiego pawilonu medycznego na terenie Zakładu Opiekuńczo- Leczniczego w Warszawie przy ul. Mehoffera 72/74 wraz z wyposażeniem</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i zagospodarowaniem terenu - przeniesienie z 2024 r. na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38,6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76000">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±6,5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Informatyzacja obsługi zasobu geodezyjnego i kartograficznego m. st. Warszawy</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 przeniesienie z lat 2023-2024 na lata 2025-2027.</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12,1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2503080"/>
                  </a:ext>
                </a:extLst>
              </a:tr>
              <a:tr h="576000">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±6,0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zespołu szkolno-przedszkolnego w rejonie ulicy Hennela (Ursus) - przeniesienie z 2024 r. na 2023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97,4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00541254"/>
                  </a:ext>
                </a:extLst>
              </a:tr>
              <a:tr h="576000">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±5,0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Rozbudowa Szkoły Podstawowej nr 255 przy ul. Kamionkowskiej (Praga-Południe) - przeniesienie 5,0 mln zł z 2024 r.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smtClean="0">
                          <a:solidFill>
                            <a:schemeClr val="tx1"/>
                          </a:solidFill>
                          <a:effectLst/>
                          <a:latin typeface="+mn-lt"/>
                          <a:ea typeface="+mn-ea"/>
                          <a:cs typeface="+mn-cs"/>
                        </a:rPr>
                        <a:t>21,7 mln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7523193"/>
                  </a:ext>
                </a:extLst>
              </a:tr>
            </a:tbl>
          </a:graphicData>
        </a:graphic>
      </p:graphicFrame>
    </p:spTree>
    <p:extLst>
      <p:ext uri="{BB962C8B-B14F-4D97-AF65-F5344CB8AC3E}">
        <p14:creationId xmlns:p14="http://schemas.microsoft.com/office/powerpoint/2010/main" val="2308503630"/>
      </p:ext>
    </p:extLst>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sp>
        <p:nvSpPr>
          <p:cNvPr id="3" name="Tytuł 2"/>
          <p:cNvSpPr>
            <a:spLocks noGrp="1"/>
          </p:cNvSpPr>
          <p:nvPr>
            <p:ph type="title"/>
          </p:nvPr>
        </p:nvSpPr>
        <p:spPr>
          <a:xfrm>
            <a:off x="812800" y="112238"/>
            <a:ext cx="6975475" cy="742304"/>
          </a:xfrm>
        </p:spPr>
        <p:txBody>
          <a:body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458395858"/>
              </p:ext>
            </p:extLst>
          </p:nvPr>
        </p:nvGraphicFramePr>
        <p:xfrm>
          <a:off x="505500" y="963961"/>
          <a:ext cx="10983746" cy="4319388"/>
        </p:xfrm>
        <a:graphic>
          <a:graphicData uri="http://schemas.openxmlformats.org/drawingml/2006/table">
            <a:tbl>
              <a:tblPr firstRow="1" bandRow="1">
                <a:tableStyleId>{2D5ABB26-0587-4C30-8999-92F81FD0307C}</a:tableStyleId>
              </a:tblPr>
              <a:tblGrid>
                <a:gridCol w="664932">
                  <a:extLst>
                    <a:ext uri="{9D8B030D-6E8A-4147-A177-3AD203B41FA5}">
                      <a16:colId xmlns:a16="http://schemas.microsoft.com/office/drawing/2014/main" val="20000"/>
                    </a:ext>
                  </a:extLst>
                </a:gridCol>
                <a:gridCol w="1506093">
                  <a:extLst>
                    <a:ext uri="{9D8B030D-6E8A-4147-A177-3AD203B41FA5}">
                      <a16:colId xmlns:a16="http://schemas.microsoft.com/office/drawing/2014/main" val="2293524519"/>
                    </a:ext>
                  </a:extLst>
                </a:gridCol>
                <a:gridCol w="8812721">
                  <a:extLst>
                    <a:ext uri="{9D8B030D-6E8A-4147-A177-3AD203B41FA5}">
                      <a16:colId xmlns:a16="http://schemas.microsoft.com/office/drawing/2014/main" val="3460433117"/>
                    </a:ext>
                  </a:extLst>
                </a:gridCol>
              </a:tblGrid>
              <a:tr h="428672">
                <a:tc>
                  <a:txBody>
                    <a:bodyPr/>
                    <a:lstStyle/>
                    <a:p>
                      <a:pPr algn="r"/>
                      <a:r>
                        <a:rPr lang="pl-PL" sz="1800" b="1" dirty="0" smtClean="0">
                          <a:solidFill>
                            <a:schemeClr val="tx1"/>
                          </a:solidFill>
                        </a:rPr>
                        <a:t>109</a:t>
                      </a:r>
                    </a:p>
                  </a:txBody>
                  <a:tcPr marL="91426" marR="91426" marT="45719" marB="45719" anchor="ctr"/>
                </a:tc>
                <a:tc gridSpan="2">
                  <a:txBody>
                    <a:bodyPr/>
                    <a:lstStyle/>
                    <a:p>
                      <a:pPr algn="l"/>
                      <a:r>
                        <a:rPr lang="pl-PL" sz="1800" b="1" kern="1200" baseline="0" dirty="0" smtClean="0">
                          <a:solidFill>
                            <a:schemeClr val="tx1"/>
                          </a:solidFill>
                          <a:latin typeface="+mn-lt"/>
                          <a:ea typeface="+mn-ea"/>
                          <a:cs typeface="+mn-cs"/>
                        </a:rPr>
                        <a:t>nowych</a:t>
                      </a:r>
                      <a:r>
                        <a:rPr lang="pl-PL" sz="1800" b="0" kern="1200" baseline="0" dirty="0" smtClean="0">
                          <a:solidFill>
                            <a:schemeClr val="tx1"/>
                          </a:solidFill>
                          <a:latin typeface="+mn-lt"/>
                          <a:ea typeface="+mn-ea"/>
                          <a:cs typeface="+mn-cs"/>
                        </a:rPr>
                        <a:t>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57226">
                <a:tc>
                  <a:txBody>
                    <a:bodyPr/>
                    <a:lstStyle/>
                    <a:p>
                      <a:pPr algn="r"/>
                      <a:endParaRPr lang="pl-PL" sz="1200" b="1" dirty="0" smtClean="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803762">
                <a:tc>
                  <a:txBody>
                    <a:bodyPr/>
                    <a:lstStyle/>
                    <a:p>
                      <a:pPr algn="r"/>
                      <a:endParaRPr lang="pl-PL" sz="1200" b="1" dirty="0" smtClean="0">
                        <a:solidFill>
                          <a:schemeClr val="tx1"/>
                        </a:solidFill>
                      </a:endParaRPr>
                    </a:p>
                  </a:txBody>
                  <a:tcPr marL="91426" marR="91426" marT="45719" marB="45719" anchor="ctr">
                    <a:lnT w="12700" cap="flat" cmpd="sng" algn="ctr">
                      <a:noFill/>
                      <a:prstDash val="solid"/>
                      <a:round/>
                      <a:headEnd type="none" w="med" len="med"/>
                      <a:tailEnd type="none" w="med" len="med"/>
                    </a:lnT>
                  </a:tcPr>
                </a:tc>
                <a:tc>
                  <a:txBody>
                    <a:bodyPr/>
                    <a:lstStyle/>
                    <a:p>
                      <a:pPr marL="0" lvl="1" indent="0" algn="r"/>
                      <a:r>
                        <a:rPr lang="pl-PL" sz="1600" b="1" dirty="0" smtClean="0">
                          <a:solidFill>
                            <a:schemeClr val="tx1"/>
                          </a:solidFill>
                        </a:rPr>
                        <a:t>117,2 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12700" cap="flat" cmpd="sng" algn="ctr">
                      <a:noFill/>
                      <a:prstDash val="solid"/>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Budowa i eksploatacja energooszczędnych przedszkoli publicznych w Warszawie realizowanych </a:t>
                      </a:r>
                    </a:p>
                    <a:p>
                      <a:pPr marL="0" lvl="0" algn="l" defTabSz="914400" rtl="0" eaLnBrk="1" latinLnBrk="0" hangingPunct="1"/>
                      <a:r>
                        <a:rPr lang="pl-PL" sz="1300" kern="1200" dirty="0" smtClean="0">
                          <a:solidFill>
                            <a:schemeClr val="tx1"/>
                          </a:solidFill>
                          <a:effectLst/>
                          <a:latin typeface="+mn-lt"/>
                          <a:ea typeface="+mn-ea"/>
                          <a:cs typeface="+mn-cs"/>
                        </a:rPr>
                        <a:t>w systemie PPP.</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10,0 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Przebudowa budynku przy ul. Solec 103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71564">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smtClean="0">
                          <a:solidFill>
                            <a:schemeClr val="tx1"/>
                          </a:solidFill>
                          <a:latin typeface="+mn-lt"/>
                          <a:ea typeface="+mn-ea"/>
                          <a:cs typeface="+mn-cs"/>
                        </a:rPr>
                        <a:t>7,5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Poprawa układu drogowego w Dzielnicy Wesoła: ulica Borkowska i ulica J. Słowackiego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2503080"/>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smtClean="0">
                          <a:solidFill>
                            <a:schemeClr val="tx1"/>
                          </a:solidFill>
                        </a:rPr>
                        <a:t>7,0 </a:t>
                      </a:r>
                      <a:r>
                        <a:rPr lang="pl-PL" sz="1600" b="1" dirty="0" smtClean="0">
                          <a:solidFill>
                            <a:schemeClr val="tx1"/>
                          </a:solidFill>
                        </a:rPr>
                        <a:t>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i przygotowanie Oddziału Neurologii z Pododdziałem Leczenia Udarów w Szpitalu Czerniakowskim do wykonywania zabiegów wewnątrznaczyniowych.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500541254"/>
                  </a:ext>
                </a:extLst>
              </a:tr>
              <a:tr h="71938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smtClean="0">
                          <a:solidFill>
                            <a:schemeClr val="tx1"/>
                          </a:solidFill>
                        </a:rPr>
                        <a:t>6,5 </a:t>
                      </a:r>
                      <a:r>
                        <a:rPr lang="pl-PL" sz="1600" b="1" dirty="0" smtClean="0">
                          <a:solidFill>
                            <a:schemeClr val="tx1"/>
                          </a:solidFill>
                        </a:rPr>
                        <a:t>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Doposażenie w sprzęt medyczny i systemy informatyczne Szpitala im. św. Rodziny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7523193"/>
                  </a:ext>
                </a:extLst>
              </a:tr>
            </a:tbl>
          </a:graphicData>
        </a:graphic>
      </p:graphicFrame>
    </p:spTree>
    <p:extLst>
      <p:ext uri="{BB962C8B-B14F-4D97-AF65-F5344CB8AC3E}">
        <p14:creationId xmlns:p14="http://schemas.microsoft.com/office/powerpoint/2010/main" val="649081513"/>
      </p:ext>
    </p:extLst>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budżetu</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35</a:t>
            </a:fld>
            <a:endParaRPr lang="pl-PL" dirty="0"/>
          </a:p>
        </p:txBody>
      </p:sp>
    </p:spTree>
    <p:extLst>
      <p:ext uri="{BB962C8B-B14F-4D97-AF65-F5344CB8AC3E}">
        <p14:creationId xmlns:p14="http://schemas.microsoft.com/office/powerpoint/2010/main" val="2124657945"/>
      </p:ext>
    </p:extLst>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713625955"/>
              </p:ext>
            </p:extLst>
          </p:nvPr>
        </p:nvGraphicFramePr>
        <p:xfrm>
          <a:off x="933451" y="1072620"/>
          <a:ext cx="9944100" cy="4377199"/>
        </p:xfrm>
        <a:graphic>
          <a:graphicData uri="http://schemas.openxmlformats.org/drawingml/2006/table">
            <a:tbl>
              <a:tblPr firstRow="1" bandRow="1">
                <a:tableStyleId>{2D5ABB26-0587-4C30-8999-92F81FD0307C}</a:tableStyleId>
              </a:tblPr>
              <a:tblGrid>
                <a:gridCol w="3039855">
                  <a:extLst>
                    <a:ext uri="{9D8B030D-6E8A-4147-A177-3AD203B41FA5}">
                      <a16:colId xmlns:a16="http://schemas.microsoft.com/office/drawing/2014/main" val="20000"/>
                    </a:ext>
                  </a:extLst>
                </a:gridCol>
                <a:gridCol w="643143">
                  <a:extLst>
                    <a:ext uri="{9D8B030D-6E8A-4147-A177-3AD203B41FA5}">
                      <a16:colId xmlns:a16="http://schemas.microsoft.com/office/drawing/2014/main" val="3953378466"/>
                    </a:ext>
                  </a:extLst>
                </a:gridCol>
                <a:gridCol w="2087034">
                  <a:extLst>
                    <a:ext uri="{9D8B030D-6E8A-4147-A177-3AD203B41FA5}">
                      <a16:colId xmlns:a16="http://schemas.microsoft.com/office/drawing/2014/main" val="2530149875"/>
                    </a:ext>
                  </a:extLst>
                </a:gridCol>
                <a:gridCol w="2087034">
                  <a:extLst>
                    <a:ext uri="{9D8B030D-6E8A-4147-A177-3AD203B41FA5}">
                      <a16:colId xmlns:a16="http://schemas.microsoft.com/office/drawing/2014/main" val="2443718988"/>
                    </a:ext>
                  </a:extLst>
                </a:gridCol>
                <a:gridCol w="2087034">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Autopoprawka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mn-cs"/>
                        </a:rPr>
                        <a:t>+74,1</a:t>
                      </a:r>
                      <a:endParaRPr lang="pl-PL" sz="2800" b="1" kern="1200" dirty="0">
                        <a:solidFill>
                          <a:srgbClr val="385723"/>
                        </a:solidFill>
                        <a:latin typeface="+mn-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+6,8</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smtClean="0">
                          <a:latin typeface="+mj-lt"/>
                        </a:rPr>
                        <a:t>20.352</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grid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mn-cs"/>
                        </a:rPr>
                        <a:t>+160,2</a:t>
                      </a:r>
                    </a:p>
                  </a:txBody>
                  <a:tcPr marL="91448" marR="91448" marT="45727" marB="45727" anchor="ctr">
                    <a:lnT w="12700" cap="flat" cmpd="sng" algn="ctr">
                      <a:noFill/>
                      <a:prstDash val="solid"/>
                      <a:round/>
                      <a:headEnd type="none" w="med" len="med"/>
                      <a:tailEnd type="none" w="med" len="med"/>
                    </a:lnT>
                    <a:lnB>
                      <a:noFill/>
                    </a:lnB>
                  </a:tcPr>
                </a:tc>
                <a:tc h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pl-PL" sz="2800" b="1" kern="1200" dirty="0" smtClean="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+12,0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25.436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3">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bieżące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+78,4</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+5,7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21.087</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gridSpan="2">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+81,8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+6,2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4.349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gridSpan="2">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-86,1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-5,1</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-5.084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826325668"/>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sp>
        <p:nvSpPr>
          <p:cNvPr id="3" name="Tytuł 2"/>
          <p:cNvSpPr>
            <a:spLocks noGrp="1"/>
          </p:cNvSpPr>
          <p:nvPr>
            <p:ph type="title"/>
          </p:nvPr>
        </p:nvSpPr>
        <p:spPr>
          <a:xfrm>
            <a:off x="498475" y="249779"/>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smtClean="0"/>
              <a:t>dochodów</a:t>
            </a:r>
            <a:r>
              <a:rPr lang="pl-PL" altLang="pl-PL" sz="2400" dirty="0" smtClean="0"/>
              <a:t> </a:t>
            </a:r>
            <a:r>
              <a:rPr lang="pl-PL" altLang="pl-PL" sz="2400" dirty="0"/>
              <a:t>w </a:t>
            </a:r>
            <a:r>
              <a:rPr lang="pl-PL" altLang="pl-PL" sz="2400" dirty="0" smtClean="0"/>
              <a:t>2023 </a:t>
            </a:r>
            <a:r>
              <a:rPr lang="pl-PL" altLang="pl-PL" sz="2400" dirty="0"/>
              <a:t>r. o </a:t>
            </a:r>
            <a:r>
              <a:rPr lang="pl-PL" altLang="pl-PL" sz="2400" b="1" dirty="0" smtClean="0"/>
              <a:t>6,8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1797520804"/>
              </p:ext>
            </p:extLst>
          </p:nvPr>
        </p:nvGraphicFramePr>
        <p:xfrm>
          <a:off x="426000" y="1031816"/>
          <a:ext cx="11340000" cy="4791446"/>
        </p:xfrm>
        <a:graphic>
          <a:graphicData uri="http://schemas.openxmlformats.org/drawingml/2006/table">
            <a:tbl>
              <a:tblPr firstRow="1" bandRow="1">
                <a:tableStyleId>{2D5ABB26-0587-4C30-8999-92F81FD0307C}</a:tableStyleId>
              </a:tblPr>
              <a:tblGrid>
                <a:gridCol w="2234904">
                  <a:extLst>
                    <a:ext uri="{9D8B030D-6E8A-4147-A177-3AD203B41FA5}">
                      <a16:colId xmlns:a16="http://schemas.microsoft.com/office/drawing/2014/main" val="20000"/>
                    </a:ext>
                  </a:extLst>
                </a:gridCol>
                <a:gridCol w="9105096">
                  <a:extLst>
                    <a:ext uri="{9D8B030D-6E8A-4147-A177-3AD203B41FA5}">
                      <a16:colId xmlns:a16="http://schemas.microsoft.com/office/drawing/2014/main" val="20001"/>
                    </a:ext>
                  </a:extLst>
                </a:gridCol>
              </a:tblGrid>
              <a:tr h="395279">
                <a:tc>
                  <a:txBody>
                    <a:bodyPr/>
                    <a:lstStyle/>
                    <a:p>
                      <a:pPr algn="r"/>
                      <a:r>
                        <a:rPr lang="pl-PL" sz="2000" b="1" baseline="0" dirty="0" smtClean="0">
                          <a:solidFill>
                            <a:srgbClr val="385723"/>
                          </a:solidFill>
                          <a:latin typeface="+mj-lt"/>
                        </a:rPr>
                        <a:t>+6.812.895</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DCF0D2"/>
                    </a:solidFill>
                  </a:tcPr>
                </a:tc>
                <a:tc>
                  <a:txBody>
                    <a:bodyPr/>
                    <a:lstStyle/>
                    <a:p>
                      <a:pPr algn="l"/>
                      <a:r>
                        <a:rPr lang="pl-PL" sz="1600" b="1" kern="1200" baseline="0" dirty="0" smtClean="0">
                          <a:solidFill>
                            <a:schemeClr val="tx1"/>
                          </a:solidFill>
                          <a:latin typeface="+mj-lt"/>
                          <a:ea typeface="+mn-ea"/>
                          <a:cs typeface="+mn-cs"/>
                        </a:rPr>
                        <a:t>Dochody łącznie,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1474701">
                <a:tc>
                  <a:txBody>
                    <a:bodyPr/>
                    <a:lstStyle/>
                    <a:p>
                      <a:pPr algn="r"/>
                      <a:r>
                        <a:rPr lang="pl-PL" sz="1800" b="1" dirty="0" smtClean="0">
                          <a:solidFill>
                            <a:srgbClr val="385723"/>
                          </a:solidFill>
                          <a:latin typeface="+mj-lt"/>
                        </a:rPr>
                        <a:t>+4.184.659 </a:t>
                      </a:r>
                      <a:r>
                        <a:rPr lang="pl-PL" sz="1800" b="1" baseline="0" dirty="0" smtClean="0">
                          <a:solidFill>
                            <a:srgbClr val="385723"/>
                          </a:solidFill>
                          <a:latin typeface="+mj-lt"/>
                        </a:rPr>
                        <a:t>zł</a:t>
                      </a:r>
                      <a:br>
                        <a:rPr lang="pl-PL" sz="1800" b="1" baseline="0" dirty="0" smtClean="0">
                          <a:solidFill>
                            <a:srgbClr val="385723"/>
                          </a:solidFill>
                          <a:latin typeface="+mj-lt"/>
                        </a:rPr>
                      </a:br>
                      <a:r>
                        <a:rPr lang="pl-PL" sz="1400" b="1" baseline="0" dirty="0" smtClean="0">
                          <a:solidFill>
                            <a:srgbClr val="385723"/>
                          </a:solidFill>
                          <a:latin typeface="+mj-lt"/>
                        </a:rPr>
                        <a:t>(per saldo)</a:t>
                      </a:r>
                      <a:endParaRPr lang="pl-PL" sz="14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Dotacje celowe z budżetu państwa </a:t>
                      </a:r>
                      <a:r>
                        <a:rPr lang="pl-PL" sz="1400" b="0" kern="1200" dirty="0" smtClean="0">
                          <a:solidFill>
                            <a:schemeClr val="tx1"/>
                          </a:solidFill>
                          <a:effectLst/>
                          <a:latin typeface="+mn-lt"/>
                          <a:ea typeface="+mn-ea"/>
                          <a:cs typeface="+mn-cs"/>
                        </a:rPr>
                        <a:t>na realizację zadań zleconych, w tym z przeznaczeniem na: </a:t>
                      </a:r>
                    </a:p>
                    <a:p>
                      <a:pPr marL="285750" lvl="0" indent="-196850" algn="l" defTabSz="914400" rtl="0" eaLnBrk="1" latinLnBrk="0" hangingPunct="1">
                        <a:lnSpc>
                          <a:spcPct val="110000"/>
                        </a:lnSpc>
                        <a:spcAft>
                          <a:spcPts val="0"/>
                        </a:spcAft>
                        <a:buFont typeface="Arial" panose="020B0604020202020204" pitchFamily="34" charset="0"/>
                        <a:buChar char="•"/>
                      </a:pPr>
                      <a:r>
                        <a:rPr lang="pl-PL" sz="1400" b="0" kern="1200" dirty="0" smtClean="0">
                          <a:solidFill>
                            <a:schemeClr val="tx1"/>
                          </a:solidFill>
                          <a:effectLst/>
                          <a:latin typeface="+mn-lt"/>
                          <a:ea typeface="+mn-ea"/>
                          <a:cs typeface="+mn-cs"/>
                        </a:rPr>
                        <a:t>wypłatę świadczeń pieniężnych na częściowe pokrycie kosztów zagospodarowania i bieżącego utrzymania na terytorium Rzeczypospolitej Polskiej posiadaczom Karty Polaka (3.557.772 zł)</a:t>
                      </a:r>
                    </a:p>
                    <a:p>
                      <a:pPr marL="285750" lvl="0" indent="-196850" algn="l" defTabSz="914400" rtl="0" eaLnBrk="1" latinLnBrk="0" hangingPunct="1">
                        <a:lnSpc>
                          <a:spcPct val="110000"/>
                        </a:lnSpc>
                        <a:spcAft>
                          <a:spcPts val="0"/>
                        </a:spcAft>
                        <a:buFont typeface="Arial" panose="020B0604020202020204" pitchFamily="34" charset="0"/>
                        <a:buChar char="•"/>
                      </a:pPr>
                      <a:r>
                        <a:rPr lang="pl-PL" sz="1400" b="0" kern="1200" dirty="0" smtClean="0">
                          <a:solidFill>
                            <a:schemeClr val="tx1"/>
                          </a:solidFill>
                          <a:effectLst/>
                          <a:latin typeface="+mn-lt"/>
                          <a:ea typeface="+mn-ea"/>
                          <a:cs typeface="+mn-cs"/>
                        </a:rPr>
                        <a:t>zabezpieczenie środków finansowych przeznaczonych na wydatki bieżące Komendy Miejskiej Państwowej Straży Pożarnej m.st. Warszawy oraz na umundurowanie dla Mazowieckiej Kompanii Reprezentacyjnej (568.247 zł)</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1708829">
                <a:tc>
                  <a:txBody>
                    <a:bodyPr/>
                    <a:lstStyle/>
                    <a:p>
                      <a:pPr algn="r"/>
                      <a:r>
                        <a:rPr lang="pl-PL" sz="1800" b="1" kern="1200" dirty="0" smtClean="0">
                          <a:solidFill>
                            <a:srgbClr val="385723"/>
                          </a:solidFill>
                          <a:effectLst/>
                          <a:latin typeface="+mj-lt"/>
                          <a:ea typeface="+mn-ea"/>
                          <a:cs typeface="+mn-cs"/>
                        </a:rPr>
                        <a:t>+2.150.000</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dirty="0" smtClean="0">
                          <a:solidFill>
                            <a:schemeClr val="tx1"/>
                          </a:solidFill>
                          <a:effectLst/>
                          <a:latin typeface="+mn-lt"/>
                          <a:ea typeface="+mn-ea"/>
                          <a:cs typeface="+mn-cs"/>
                        </a:rPr>
                        <a:t>Z budżetu Województwa Mazowieckiego</a:t>
                      </a:r>
                      <a:r>
                        <a:rPr lang="pl-PL" sz="1400" b="0" kern="1200" dirty="0" smtClean="0">
                          <a:solidFill>
                            <a:schemeClr val="tx1"/>
                          </a:solidFill>
                          <a:effectLst/>
                          <a:latin typeface="+mn-lt"/>
                          <a:ea typeface="+mn-ea"/>
                          <a:cs typeface="+mn-cs"/>
                        </a:rPr>
                        <a:t>, w tym przeznaczonych na dofinansowanie realizacji zadań w ramach Instrumentu Wsparcia Zadań Ważnych dla Równomiernego Rozwoju Województwa Mazowieckiego m.in.:</a:t>
                      </a:r>
                    </a:p>
                    <a:p>
                      <a:pPr marL="285750" indent="-196850" algn="l">
                        <a:lnSpc>
                          <a:spcPct val="110000"/>
                        </a:lnSpc>
                        <a:buFont typeface="Arial" panose="020B0604020202020204" pitchFamily="34" charset="0"/>
                        <a:buChar char="•"/>
                      </a:pPr>
                      <a:r>
                        <a:rPr lang="pl-PL" sz="1400" b="0" kern="1200" dirty="0" smtClean="0">
                          <a:solidFill>
                            <a:schemeClr val="tx1"/>
                          </a:solidFill>
                          <a:effectLst/>
                          <a:latin typeface="+mn-lt"/>
                          <a:ea typeface="+mn-ea"/>
                          <a:cs typeface="+mn-cs"/>
                        </a:rPr>
                        <a:t> „Przebudowa ul. Bruzdowej na odc. od ul. Prętowej do projektowanej trasy S2”(700.000 zł),</a:t>
                      </a:r>
                    </a:p>
                    <a:p>
                      <a:pPr marL="285750" indent="-196850" algn="l">
                        <a:lnSpc>
                          <a:spcPct val="110000"/>
                        </a:lnSpc>
                        <a:buFont typeface="Arial" panose="020B0604020202020204" pitchFamily="34" charset="0"/>
                        <a:buChar char="•"/>
                      </a:pPr>
                      <a:r>
                        <a:rPr lang="pl-PL" sz="1400" b="0" kern="1200" dirty="0" smtClean="0">
                          <a:solidFill>
                            <a:schemeClr val="tx1"/>
                          </a:solidFill>
                          <a:effectLst/>
                          <a:latin typeface="+mn-lt"/>
                          <a:ea typeface="+mn-ea"/>
                          <a:cs typeface="+mn-cs"/>
                        </a:rPr>
                        <a:t>„Zadaszenie pneumatyczne Orlików przy ulicach: </a:t>
                      </a:r>
                      <a:r>
                        <a:rPr lang="pl-PL" sz="1400" b="0" kern="1200" dirty="0" err="1" smtClean="0">
                          <a:solidFill>
                            <a:schemeClr val="tx1"/>
                          </a:solidFill>
                          <a:effectLst/>
                          <a:latin typeface="+mn-lt"/>
                          <a:ea typeface="+mn-ea"/>
                          <a:cs typeface="+mn-cs"/>
                        </a:rPr>
                        <a:t>Worobczuka</a:t>
                      </a:r>
                      <a:r>
                        <a:rPr lang="pl-PL" sz="1400" b="0" kern="1200" dirty="0" smtClean="0">
                          <a:solidFill>
                            <a:schemeClr val="tx1"/>
                          </a:solidFill>
                          <a:effectLst/>
                          <a:latin typeface="+mn-lt"/>
                          <a:ea typeface="+mn-ea"/>
                          <a:cs typeface="+mn-cs"/>
                        </a:rPr>
                        <a:t> i Sytej wraz z wymianą nawierzchni” (700.000 zł),</a:t>
                      </a:r>
                    </a:p>
                    <a:p>
                      <a:pPr marL="285750" indent="-196850" algn="l">
                        <a:lnSpc>
                          <a:spcPct val="110000"/>
                        </a:lnSpc>
                        <a:buFont typeface="Arial" panose="020B0604020202020204" pitchFamily="34" charset="0"/>
                        <a:buChar char="•"/>
                      </a:pPr>
                      <a:r>
                        <a:rPr lang="pl-PL" sz="1400" b="0" kern="1200" dirty="0" smtClean="0">
                          <a:solidFill>
                            <a:schemeClr val="tx1"/>
                          </a:solidFill>
                          <a:effectLst/>
                          <a:latin typeface="+mn-lt"/>
                          <a:ea typeface="+mn-ea"/>
                          <a:cs typeface="+mn-cs"/>
                        </a:rPr>
                        <a:t>„Zakupy inwestycyjne dla Orkiestry </a:t>
                      </a:r>
                      <a:r>
                        <a:rPr lang="pl-PL" sz="1400" b="0" kern="1200" dirty="0" err="1" smtClean="0">
                          <a:solidFill>
                            <a:schemeClr val="tx1"/>
                          </a:solidFill>
                          <a:effectLst/>
                          <a:latin typeface="+mn-lt"/>
                          <a:ea typeface="+mn-ea"/>
                          <a:cs typeface="+mn-cs"/>
                        </a:rPr>
                        <a:t>Sinfonia</a:t>
                      </a:r>
                      <a:r>
                        <a:rPr lang="pl-PL" sz="1400" b="0" kern="1200" dirty="0" smtClean="0">
                          <a:solidFill>
                            <a:schemeClr val="tx1"/>
                          </a:solidFill>
                          <a:effectLst/>
                          <a:latin typeface="+mn-lt"/>
                          <a:ea typeface="+mn-ea"/>
                          <a:cs typeface="+mn-cs"/>
                        </a:rPr>
                        <a:t> </a:t>
                      </a:r>
                      <a:r>
                        <a:rPr lang="pl-PL" sz="1400" b="0" kern="1200" dirty="0" err="1" smtClean="0">
                          <a:solidFill>
                            <a:schemeClr val="tx1"/>
                          </a:solidFill>
                          <a:effectLst/>
                          <a:latin typeface="+mn-lt"/>
                          <a:ea typeface="+mn-ea"/>
                          <a:cs typeface="+mn-cs"/>
                        </a:rPr>
                        <a:t>Varsovia</a:t>
                      </a:r>
                      <a:r>
                        <a:rPr lang="pl-PL" sz="1400" b="0" kern="1200" dirty="0" smtClean="0">
                          <a:solidFill>
                            <a:schemeClr val="tx1"/>
                          </a:solidFill>
                          <a:effectLst/>
                          <a:latin typeface="+mn-lt"/>
                          <a:ea typeface="+mn-ea"/>
                          <a:cs typeface="+mn-cs"/>
                        </a:rPr>
                        <a:t>” (500.000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3648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+774.501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Dz. Włochy</a:t>
                      </a:r>
                      <a:r>
                        <a:rPr lang="pl-PL" sz="1400" b="0" kern="1200" baseline="0" dirty="0" smtClean="0">
                          <a:solidFill>
                            <a:schemeClr val="tx1"/>
                          </a:solidFill>
                          <a:latin typeface="+mj-lt"/>
                          <a:ea typeface="+mn-ea"/>
                          <a:cs typeface="+mn-cs"/>
                        </a:rPr>
                        <a:t> z tytułu wpływów z rozliczeń z lat ubiegłych (zwrot depozytu sądowego).</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772317">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-508.993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Dz. Bemowo </a:t>
                      </a:r>
                      <a:r>
                        <a:rPr lang="pl-PL" sz="1400" b="0" kern="1200" baseline="0" dirty="0" smtClean="0">
                          <a:solidFill>
                            <a:schemeClr val="tx1"/>
                          </a:solidFill>
                          <a:latin typeface="+mj-lt"/>
                          <a:ea typeface="+mn-ea"/>
                          <a:cs typeface="+mn-cs"/>
                        </a:rPr>
                        <a:t>w związku ze zwrotem inwestorowi prywatnemu niewykorzystanych środków przeznaczonych na wypłatę odszkodowań za grunty zajęte pod inwestycję drogową – budowę drogi fragmentu ul. Batalionów Chłopskich</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bl>
          </a:graphicData>
        </a:graphic>
      </p:graphicFrame>
    </p:spTree>
    <p:extLst>
      <p:ext uri="{BB962C8B-B14F-4D97-AF65-F5344CB8AC3E}">
        <p14:creationId xmlns:p14="http://schemas.microsoft.com/office/powerpoint/2010/main" val="2776012073"/>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sp>
        <p:nvSpPr>
          <p:cNvPr id="3" name="Tytuł 2"/>
          <p:cNvSpPr>
            <a:spLocks noGrp="1"/>
          </p:cNvSpPr>
          <p:nvPr>
            <p:ph type="title"/>
          </p:nvPr>
        </p:nvSpPr>
        <p:spPr>
          <a:xfrm>
            <a:off x="498475" y="336219"/>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5,7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853782"/>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+3,9 </a:t>
            </a:r>
            <a:r>
              <a:rPr lang="pl-PL" altLang="pl-PL" sz="2000" b="1" dirty="0">
                <a:solidFill>
                  <a:srgbClr val="385723"/>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2579762793"/>
              </p:ext>
            </p:extLst>
          </p:nvPr>
        </p:nvGraphicFramePr>
        <p:xfrm>
          <a:off x="336000" y="1535286"/>
          <a:ext cx="11520000" cy="4058689"/>
        </p:xfrm>
        <a:graphic>
          <a:graphicData uri="http://schemas.openxmlformats.org/drawingml/2006/table">
            <a:tbl>
              <a:tblPr firstRow="1" bandRow="1">
                <a:tableStyleId>{2D5ABB26-0587-4C30-8999-92F81FD0307C}</a:tableStyleId>
              </a:tblPr>
              <a:tblGrid>
                <a:gridCol w="2270379">
                  <a:extLst>
                    <a:ext uri="{9D8B030D-6E8A-4147-A177-3AD203B41FA5}">
                      <a16:colId xmlns:a16="http://schemas.microsoft.com/office/drawing/2014/main" val="20000"/>
                    </a:ext>
                  </a:extLst>
                </a:gridCol>
                <a:gridCol w="9249621">
                  <a:extLst>
                    <a:ext uri="{9D8B030D-6E8A-4147-A177-3AD203B41FA5}">
                      <a16:colId xmlns:a16="http://schemas.microsoft.com/office/drawing/2014/main" val="20001"/>
                    </a:ext>
                  </a:extLst>
                </a:gridCol>
              </a:tblGrid>
              <a:tr h="495391">
                <a:tc>
                  <a:txBody>
                    <a:bodyPr/>
                    <a:lstStyle/>
                    <a:p>
                      <a:pPr algn="r"/>
                      <a:r>
                        <a:rPr lang="pl-PL" sz="2000" b="1" baseline="0" dirty="0" smtClean="0">
                          <a:solidFill>
                            <a:srgbClr val="385723"/>
                          </a:solidFill>
                          <a:latin typeface="+mj-lt"/>
                        </a:rPr>
                        <a:t>+3.937.667</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DCF0D2"/>
                    </a:solidFill>
                  </a:tcPr>
                </a:tc>
                <a:tc>
                  <a:txBody>
                    <a:bodyPr/>
                    <a:lstStyle/>
                    <a:p>
                      <a:pPr algn="l"/>
                      <a:r>
                        <a:rPr lang="pl-PL" sz="1600" b="1" kern="1200" baseline="0" dirty="0" smtClean="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701169">
                <a:tc>
                  <a:txBody>
                    <a:bodyPr/>
                    <a:lstStyle/>
                    <a:p>
                      <a:pPr algn="r"/>
                      <a:r>
                        <a:rPr lang="pl-PL" sz="1800" b="1" dirty="0" smtClean="0">
                          <a:solidFill>
                            <a:srgbClr val="385723"/>
                          </a:solidFill>
                          <a:latin typeface="+mj-lt"/>
                        </a:rPr>
                        <a:t>+6.000.000 </a:t>
                      </a:r>
                      <a:r>
                        <a:rPr lang="pl-PL" sz="1800" b="1" baseline="0" dirty="0" smtClean="0">
                          <a:solidFill>
                            <a:srgbClr val="385723"/>
                          </a:solidFill>
                          <a:latin typeface="+mj-lt"/>
                        </a:rPr>
                        <a:t>zł</a:t>
                      </a:r>
                      <a:endParaRPr lang="pl-PL" sz="18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Biuro Pomocy i Projektów Społecznych </a:t>
                      </a:r>
                      <a:r>
                        <a:rPr lang="pl-PL" sz="1400" b="0" kern="1200" baseline="0" dirty="0" smtClean="0">
                          <a:solidFill>
                            <a:schemeClr val="tx1"/>
                          </a:solidFill>
                          <a:latin typeface="+mj-lt"/>
                          <a:ea typeface="+mn-ea"/>
                          <a:cs typeface="+mn-cs"/>
                        </a:rPr>
                        <a:t>z przeznaczeniem na realizację zadań z zakresu opieki nad dziećmi w wieku do lat 3</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1581445">
                <a:tc>
                  <a:txBody>
                    <a:bodyPr/>
                    <a:lstStyle/>
                    <a:p>
                      <a:pPr algn="r"/>
                      <a:r>
                        <a:rPr lang="pl-PL" sz="1800" b="1" kern="1200" dirty="0" smtClean="0">
                          <a:solidFill>
                            <a:srgbClr val="385723"/>
                          </a:solidFill>
                          <a:effectLst/>
                          <a:latin typeface="+mj-lt"/>
                          <a:ea typeface="+mn-ea"/>
                          <a:cs typeface="+mn-cs"/>
                        </a:rPr>
                        <a:t>+4.184.659</a:t>
                      </a:r>
                      <a:r>
                        <a:rPr lang="pl-PL" sz="1800" b="1" kern="1200" baseline="0" dirty="0" smtClean="0">
                          <a:solidFill>
                            <a:srgbClr val="385723"/>
                          </a:solidFill>
                          <a:latin typeface="+mj-lt"/>
                          <a:ea typeface="+mn-ea"/>
                          <a:cs typeface="+mn-cs"/>
                        </a:rPr>
                        <a:t> </a:t>
                      </a:r>
                      <a:r>
                        <a:rPr lang="pl-PL" sz="1800" b="1" kern="1200" dirty="0" smtClean="0">
                          <a:solidFill>
                            <a:srgbClr val="385723"/>
                          </a:solidFill>
                          <a:latin typeface="+mj-lt"/>
                          <a:ea typeface="+mn-ea"/>
                          <a:cs typeface="+mn-cs"/>
                        </a:rPr>
                        <a:t>zł</a:t>
                      </a:r>
                      <a:endParaRPr lang="pl-PL" sz="1800" b="1" dirty="0" smtClean="0">
                        <a:solidFill>
                          <a:srgbClr val="385723"/>
                        </a:solidFill>
                        <a:latin typeface="+mj-lt"/>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Realizacja zadań zleconych</a:t>
                      </a:r>
                      <a:r>
                        <a:rPr lang="pl-PL" sz="1400" b="0" kern="1200" baseline="0" dirty="0" smtClean="0">
                          <a:solidFill>
                            <a:schemeClr val="tx1"/>
                          </a:solidFill>
                          <a:latin typeface="+mj-lt"/>
                          <a:ea typeface="+mn-ea"/>
                          <a:cs typeface="+mn-cs"/>
                        </a:rPr>
                        <a:t>, w tym z przeznaczeniem na: </a:t>
                      </a:r>
                    </a:p>
                    <a:p>
                      <a:pPr marL="285750" indent="-196850" algn="l">
                        <a:lnSpc>
                          <a:spcPct val="110000"/>
                        </a:lnSpc>
                        <a:buFont typeface="Arial" panose="020B0604020202020204" pitchFamily="34" charset="0"/>
                        <a:buChar char="•"/>
                      </a:pPr>
                      <a:r>
                        <a:rPr lang="pl-PL" sz="1400" b="0" kern="1200" baseline="0" dirty="0" smtClean="0">
                          <a:solidFill>
                            <a:schemeClr val="tx1"/>
                          </a:solidFill>
                          <a:latin typeface="+mj-lt"/>
                          <a:ea typeface="+mn-ea"/>
                          <a:cs typeface="+mn-cs"/>
                        </a:rPr>
                        <a:t>wypłatę świadczeń pieniężnych na częściowe pokrycie kosztów zagospodarowania i bieżącego utrzymania na terytorium Rzeczypospolitej Polskiej posiadaczom Karty Polaka (3.557.772 zł)</a:t>
                      </a:r>
                    </a:p>
                    <a:p>
                      <a:pPr marL="285750" indent="-196850" algn="l">
                        <a:lnSpc>
                          <a:spcPct val="110000"/>
                        </a:lnSpc>
                        <a:buFont typeface="Arial" panose="020B0604020202020204" pitchFamily="34" charset="0"/>
                        <a:buChar char="•"/>
                      </a:pPr>
                      <a:r>
                        <a:rPr lang="pl-PL" sz="1400" b="0" kern="1200" baseline="0" dirty="0" smtClean="0">
                          <a:solidFill>
                            <a:schemeClr val="tx1"/>
                          </a:solidFill>
                          <a:latin typeface="+mj-lt"/>
                          <a:ea typeface="+mn-ea"/>
                          <a:cs typeface="+mn-cs"/>
                        </a:rPr>
                        <a:t>wydatki bieżące Komendy Miejskiej Państwowej Straży Pożarnej m.st. Warszawy i umundurowanie</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dla Mazowieckiej Kompanii Reprezentacyjnej (568.247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5566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+1.675.000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Zarząd Zieleni m.st. Warszawy </a:t>
                      </a:r>
                      <a:r>
                        <a:rPr lang="pl-PL" sz="1400" b="0" kern="1200" baseline="0" dirty="0" smtClean="0">
                          <a:solidFill>
                            <a:schemeClr val="tx1"/>
                          </a:solidFill>
                          <a:latin typeface="+mj-lt"/>
                          <a:ea typeface="+mn-ea"/>
                          <a:cs typeface="+mn-cs"/>
                        </a:rPr>
                        <a:t>z przeznaczeniem na remont placu zabaw w Parku Ujazdowskim</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724034">
                <a:tc>
                  <a:txBody>
                    <a:bodyPr/>
                    <a:lstStyle/>
                    <a:p>
                      <a:pPr algn="r"/>
                      <a:r>
                        <a:rPr lang="pl-PL" sz="1800" b="1" kern="1200" dirty="0" smtClean="0">
                          <a:solidFill>
                            <a:srgbClr val="C00000"/>
                          </a:solidFill>
                          <a:latin typeface="+mn-lt"/>
                          <a:ea typeface="+mn-ea"/>
                          <a:cs typeface="+mn-cs"/>
                        </a:rPr>
                        <a:t>-572.144 zł</a:t>
                      </a:r>
                      <a:br>
                        <a:rPr lang="pl-PL" sz="1800" b="1" kern="1200" dirty="0" smtClean="0">
                          <a:solidFill>
                            <a:srgbClr val="C00000"/>
                          </a:solidFill>
                          <a:latin typeface="+mn-lt"/>
                          <a:ea typeface="+mn-ea"/>
                          <a:cs typeface="+mn-cs"/>
                        </a:rPr>
                      </a:br>
                      <a:r>
                        <a:rPr lang="pl-PL" sz="1400" b="1" kern="1200" dirty="0" smtClean="0">
                          <a:solidFill>
                            <a:srgbClr val="C00000"/>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a:lnSpc>
                          <a:spcPct val="110000"/>
                        </a:lnSpc>
                      </a:pPr>
                      <a:r>
                        <a:rPr lang="pl-PL" sz="1400" b="1" kern="1200" baseline="0" dirty="0" smtClean="0">
                          <a:solidFill>
                            <a:schemeClr val="tx1"/>
                          </a:solidFill>
                          <a:latin typeface="+mj-lt"/>
                          <a:ea typeface="+mn-ea"/>
                          <a:cs typeface="+mn-cs"/>
                        </a:rPr>
                        <a:t>Przeniesienie</a:t>
                      </a:r>
                      <a:r>
                        <a:rPr lang="pl-PL" sz="1400" b="0" kern="1200" baseline="0" dirty="0" smtClean="0">
                          <a:solidFill>
                            <a:schemeClr val="tx1"/>
                          </a:solidFill>
                          <a:latin typeface="+mj-lt"/>
                          <a:ea typeface="+mn-ea"/>
                          <a:cs typeface="+mn-cs"/>
                        </a:rPr>
                        <a:t> </a:t>
                      </a:r>
                      <a:r>
                        <a:rPr lang="pl-PL" sz="1400" b="1" kern="1200" baseline="0" dirty="0" smtClean="0">
                          <a:solidFill>
                            <a:schemeClr val="tx1"/>
                          </a:solidFill>
                          <a:latin typeface="+mj-lt"/>
                          <a:ea typeface="+mn-ea"/>
                          <a:cs typeface="+mn-cs"/>
                        </a:rPr>
                        <a:t>pomiędzy planem wydatków bieżących a planem wydatków majątkowych</a:t>
                      </a:r>
                      <a:endParaRPr lang="pl-PL" sz="1400" b="1"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712572157"/>
                  </a:ext>
                </a:extLst>
              </a:tr>
            </a:tbl>
          </a:graphicData>
        </a:graphic>
      </p:graphicFrame>
    </p:spTree>
    <p:extLst>
      <p:ext uri="{BB962C8B-B14F-4D97-AF65-F5344CB8AC3E}">
        <p14:creationId xmlns:p14="http://schemas.microsoft.com/office/powerpoint/2010/main" val="3303056004"/>
      </p:ext>
    </p:extLst>
  </p:cSld>
  <p:clrMapOvr>
    <a:masterClrMapping/>
  </p:clrMapOvr>
  <p:transition spd="slow">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39</a:t>
            </a:fld>
            <a:endParaRPr lang="pl-PL" dirty="0"/>
          </a:p>
        </p:txBody>
      </p:sp>
      <p:sp>
        <p:nvSpPr>
          <p:cNvPr id="3" name="Tytuł 2"/>
          <p:cNvSpPr>
            <a:spLocks noGrp="1"/>
          </p:cNvSpPr>
          <p:nvPr>
            <p:ph type="title"/>
          </p:nvPr>
        </p:nvSpPr>
        <p:spPr>
          <a:xfrm>
            <a:off x="498475" y="263067"/>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5,7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734910"/>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+1,8 </a:t>
            </a:r>
            <a:r>
              <a:rPr lang="pl-PL" altLang="pl-PL" sz="2000" b="1" dirty="0">
                <a:solidFill>
                  <a:srgbClr val="385723"/>
                </a:solidFill>
                <a:latin typeface="+mj-lt"/>
              </a:rPr>
              <a:t>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828963121"/>
              </p:ext>
            </p:extLst>
          </p:nvPr>
        </p:nvGraphicFramePr>
        <p:xfrm>
          <a:off x="336000" y="1324977"/>
          <a:ext cx="11520000" cy="3865587"/>
        </p:xfrm>
        <a:graphic>
          <a:graphicData uri="http://schemas.openxmlformats.org/drawingml/2006/table">
            <a:tbl>
              <a:tblPr firstRow="1" bandRow="1">
                <a:tableStyleId>{2D5ABB26-0587-4C30-8999-92F81FD0307C}</a:tableStyleId>
              </a:tblPr>
              <a:tblGrid>
                <a:gridCol w="2270379">
                  <a:extLst>
                    <a:ext uri="{9D8B030D-6E8A-4147-A177-3AD203B41FA5}">
                      <a16:colId xmlns:a16="http://schemas.microsoft.com/office/drawing/2014/main" val="20000"/>
                    </a:ext>
                  </a:extLst>
                </a:gridCol>
                <a:gridCol w="9249621">
                  <a:extLst>
                    <a:ext uri="{9D8B030D-6E8A-4147-A177-3AD203B41FA5}">
                      <a16:colId xmlns:a16="http://schemas.microsoft.com/office/drawing/2014/main" val="20001"/>
                    </a:ext>
                  </a:extLst>
                </a:gridCol>
              </a:tblGrid>
              <a:tr h="505971">
                <a:tc>
                  <a:txBody>
                    <a:bodyPr/>
                    <a:lstStyle/>
                    <a:p>
                      <a:pPr algn="r"/>
                      <a:r>
                        <a:rPr lang="pl-PL" sz="2000" b="1" baseline="0" dirty="0" smtClean="0">
                          <a:solidFill>
                            <a:srgbClr val="385723"/>
                          </a:solidFill>
                          <a:latin typeface="+mj-lt"/>
                        </a:rPr>
                        <a:t>+1.803.681</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smtClean="0">
                        <a:solidFill>
                          <a:srgbClr val="385723"/>
                        </a:solidFill>
                        <a:latin typeface="+mj-lt"/>
                      </a:endParaRPr>
                    </a:p>
                  </a:txBody>
                  <a:tcPr marL="91426" marR="91426" marT="45719" marB="45719" anchor="ctr">
                    <a:solidFill>
                      <a:srgbClr val="DCF0D2"/>
                    </a:solidFill>
                  </a:tcPr>
                </a:tc>
                <a:tc>
                  <a:txBody>
                    <a:bodyPr/>
                    <a:lstStyle/>
                    <a:p>
                      <a:pPr algn="l"/>
                      <a:r>
                        <a:rPr lang="pl-PL" sz="1600" b="1" kern="1200" baseline="0" dirty="0" smtClean="0">
                          <a:solidFill>
                            <a:schemeClr val="tx1"/>
                          </a:solidFill>
                          <a:latin typeface="+mj-lt"/>
                          <a:ea typeface="+mn-ea"/>
                          <a:cs typeface="+mn-cs"/>
                        </a:rPr>
                        <a:t>Część dzielnicowa, w tym:</a:t>
                      </a:r>
                      <a:endParaRPr lang="pl-PL" sz="1600" b="1" kern="1200" baseline="0" dirty="0">
                        <a:solidFill>
                          <a:schemeClr val="tx1"/>
                        </a:solidFill>
                        <a:latin typeface="+mj-lt"/>
                        <a:ea typeface="+mn-ea"/>
                        <a:cs typeface="+mn-cs"/>
                      </a:endParaRPr>
                    </a:p>
                  </a:txBody>
                  <a:tcPr marL="91426" marR="91426" marT="45719" marB="45719" anchor="ctr">
                    <a:lnB>
                      <a:noFill/>
                    </a:lnB>
                    <a:solidFill>
                      <a:srgbClr val="DCF0D2"/>
                    </a:solidFill>
                  </a:tcPr>
                </a:tc>
                <a:extLst>
                  <a:ext uri="{0D108BD9-81ED-4DB2-BD59-A6C34878D82A}">
                    <a16:rowId xmlns:a16="http://schemas.microsoft.com/office/drawing/2014/main" val="81988169"/>
                  </a:ext>
                </a:extLst>
              </a:tr>
              <a:tr h="1119872">
                <a:tc>
                  <a:txBody>
                    <a:bodyPr/>
                    <a:lstStyle/>
                    <a:p>
                      <a:pPr algn="r"/>
                      <a:r>
                        <a:rPr lang="pl-PL" sz="1800" b="1" dirty="0" smtClean="0">
                          <a:solidFill>
                            <a:srgbClr val="385723"/>
                          </a:solidFill>
                          <a:latin typeface="+mj-lt"/>
                        </a:rPr>
                        <a:t>+1.130.000 </a:t>
                      </a:r>
                      <a:r>
                        <a:rPr lang="pl-PL" sz="1800" b="1" baseline="0" dirty="0" smtClean="0">
                          <a:solidFill>
                            <a:srgbClr val="385723"/>
                          </a:solidFill>
                          <a:latin typeface="+mj-lt"/>
                        </a:rPr>
                        <a:t>zł</a:t>
                      </a:r>
                      <a:endParaRPr lang="pl-PL" sz="1800" b="1" dirty="0" smtClean="0">
                        <a:solidFill>
                          <a:srgbClr val="385723"/>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0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Dz. Włochy</a:t>
                      </a:r>
                      <a:r>
                        <a:rPr lang="pl-PL" sz="1400" b="0" kern="1200" dirty="0" smtClean="0">
                          <a:solidFill>
                            <a:schemeClr val="tx1"/>
                          </a:solidFill>
                          <a:effectLst/>
                          <a:latin typeface="+mn-lt"/>
                          <a:ea typeface="+mn-ea"/>
                          <a:cs typeface="+mn-cs"/>
                        </a:rPr>
                        <a:t>,</a:t>
                      </a:r>
                      <a:r>
                        <a:rPr lang="pl-PL" sz="1400" b="1" kern="1200" dirty="0" smtClean="0">
                          <a:solidFill>
                            <a:schemeClr val="tx1"/>
                          </a:solidFill>
                          <a:effectLst/>
                          <a:latin typeface="+mn-lt"/>
                          <a:ea typeface="+mn-ea"/>
                          <a:cs typeface="+mn-cs"/>
                        </a:rPr>
                        <a:t>  </a:t>
                      </a:r>
                      <a:r>
                        <a:rPr lang="pl-PL" sz="1400" b="0" kern="1200" dirty="0" smtClean="0">
                          <a:solidFill>
                            <a:schemeClr val="tx1"/>
                          </a:solidFill>
                          <a:effectLst/>
                          <a:latin typeface="+mn-lt"/>
                          <a:ea typeface="+mn-ea"/>
                          <a:cs typeface="+mn-cs"/>
                        </a:rPr>
                        <a:t>z przeznaczeniem m.in. na wykonanie nakładki asfaltowej na ul. Radarowej (500.000 zł)</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11198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+777.681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Dz. Wawer</a:t>
                      </a:r>
                      <a:r>
                        <a:rPr lang="pl-PL" sz="1400" b="0" kern="1200" dirty="0" smtClean="0">
                          <a:solidFill>
                            <a:schemeClr val="tx1"/>
                          </a:solidFill>
                          <a:effectLst/>
                          <a:latin typeface="+mn-lt"/>
                          <a:ea typeface="+mn-ea"/>
                          <a:cs typeface="+mn-cs"/>
                        </a:rPr>
                        <a:t>, w tym zwiększenie planu wydatków z przeznaczeniem na remonty placówek oświatowych (1.684.860 zł) oraz zmniejszenie planu wydatków na pomoc społeczną (590.000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21330903"/>
                  </a:ext>
                </a:extLst>
              </a:tr>
              <a:tr h="111987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-104.000 zł</a:t>
                      </a:r>
                      <a:br>
                        <a:rPr lang="pl-PL" sz="1800" b="1" kern="1200" dirty="0" smtClean="0">
                          <a:solidFill>
                            <a:srgbClr val="C00000"/>
                          </a:solidFill>
                          <a:latin typeface="+mj-lt"/>
                          <a:ea typeface="+mn-ea"/>
                          <a:cs typeface="+mn-cs"/>
                        </a:rPr>
                      </a:br>
                      <a:r>
                        <a:rPr lang="pl-PL" sz="1400" b="1" kern="1200" dirty="0" smtClean="0">
                          <a:solidFill>
                            <a:srgbClr val="C00000"/>
                          </a:solidFill>
                          <a:latin typeface="+mj-lt"/>
                          <a:ea typeface="+mn-ea"/>
                          <a:cs typeface="+mn-cs"/>
                        </a:rPr>
                        <a:t>(per saldo)</a:t>
                      </a:r>
                      <a:endParaRPr lang="pl-PL" sz="1800" b="1" kern="1200" dirty="0" smtClean="0">
                        <a:solidFill>
                          <a:srgbClr val="C00000"/>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Pozostałe zmiany</a:t>
                      </a:r>
                      <a:r>
                        <a:rPr lang="pl-PL" sz="1400" b="0" kern="1200" dirty="0" smtClean="0">
                          <a:solidFill>
                            <a:schemeClr val="tx1"/>
                          </a:solidFill>
                          <a:effectLst/>
                          <a:latin typeface="+mn-lt"/>
                          <a:ea typeface="+mn-ea"/>
                          <a:cs typeface="+mn-cs"/>
                        </a:rPr>
                        <a:t> dotyczą dzielnic: Wola (+211.000 zł), Wilanów (−315.000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578546598"/>
                  </a:ext>
                </a:extLst>
              </a:tr>
            </a:tbl>
          </a:graphicData>
        </a:graphic>
      </p:graphicFrame>
    </p:spTree>
    <p:extLst>
      <p:ext uri="{BB962C8B-B14F-4D97-AF65-F5344CB8AC3E}">
        <p14:creationId xmlns:p14="http://schemas.microsoft.com/office/powerpoint/2010/main" val="242697200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498474" y="121763"/>
            <a:ext cx="10008499" cy="742304"/>
          </a:xfrm>
        </p:spPr>
        <p:txBody>
          <a:bodyPr/>
          <a:lstStyle/>
          <a:p>
            <a:pPr algn="ctr">
              <a:spcBef>
                <a:spcPts val="800"/>
              </a:spcBef>
              <a:spcAft>
                <a:spcPts val="800"/>
              </a:spcAft>
            </a:pPr>
            <a:r>
              <a:rPr lang="pl-PL" altLang="pl-PL" sz="2400" b="1" dirty="0">
                <a:latin typeface="+mj-lt"/>
              </a:rPr>
              <a:t>Zmiana głównych parametrów budżetowych w </a:t>
            </a:r>
            <a:r>
              <a:rPr lang="pl-PL" altLang="pl-PL" sz="2400" b="1" dirty="0" smtClean="0">
                <a:latin typeface="+mj-lt"/>
              </a:rPr>
              <a:t>2023 </a:t>
            </a:r>
            <a:r>
              <a:rPr lang="pl-PL" altLang="pl-PL" sz="2400" b="1"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514161353"/>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+74,1</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smtClean="0">
                          <a:latin typeface="+mj-lt"/>
                        </a:rPr>
                        <a:t>20.345</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+160,2</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25.424</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+78,4</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21.081</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 </a:t>
                      </a:r>
                      <a:r>
                        <a:rPr lang="pl-PL" sz="18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+81,8</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latin typeface="+mj-lt"/>
                        </a:rPr>
                        <a:t>4.343</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-86,1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smtClean="0">
                          <a:solidFill>
                            <a:schemeClr val="tx1"/>
                          </a:solidFill>
                          <a:latin typeface="+mj-lt"/>
                        </a:rPr>
                        <a:t>-5.079</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Tree>
    <p:extLst>
      <p:ext uri="{BB962C8B-B14F-4D97-AF65-F5344CB8AC3E}">
        <p14:creationId xmlns:p14="http://schemas.microsoft.com/office/powerpoint/2010/main" val="2018485531"/>
      </p:ext>
    </p:extLst>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3" name="Tytuł 2"/>
          <p:cNvSpPr>
            <a:spLocks noGrp="1"/>
          </p:cNvSpPr>
          <p:nvPr>
            <p:ph type="title"/>
          </p:nvPr>
        </p:nvSpPr>
        <p:spPr>
          <a:xfrm>
            <a:off x="346710" y="468684"/>
            <a:ext cx="11180445" cy="742304"/>
          </a:xfrm>
        </p:spPr>
        <p:txBody>
          <a:bodyPr/>
          <a:lstStyle/>
          <a:p>
            <a:pPr>
              <a:spcBef>
                <a:spcPts val="800"/>
              </a:spcBef>
              <a:spcAft>
                <a:spcPts val="800"/>
              </a:spcAft>
            </a:pPr>
            <a:r>
              <a:rPr lang="pl-PL" altLang="pl-PL" sz="2400" b="1" dirty="0" smtClean="0">
                <a:latin typeface="+mj-lt"/>
              </a:rPr>
              <a:t>Zmniejszenie</a:t>
            </a:r>
            <a:r>
              <a:rPr lang="pl-PL" altLang="pl-PL" sz="2400" dirty="0" smtClean="0">
                <a:latin typeface="+mj-lt"/>
              </a:rPr>
              <a:t> </a:t>
            </a:r>
            <a:r>
              <a:rPr lang="pl-PL" altLang="pl-PL" sz="2400" dirty="0">
                <a:latin typeface="+mj-lt"/>
              </a:rPr>
              <a:t>planu </a:t>
            </a:r>
            <a:r>
              <a:rPr lang="pl-PL" altLang="pl-PL" sz="2400" b="1" dirty="0" smtClean="0">
                <a:latin typeface="+mj-lt"/>
              </a:rPr>
              <a:t>rezerw </a:t>
            </a:r>
            <a:r>
              <a:rPr lang="pl-PL" altLang="pl-PL" sz="2400" b="1" dirty="0">
                <a:latin typeface="+mj-lt"/>
              </a:rPr>
              <a:t>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14,7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4281119755"/>
              </p:ext>
            </p:extLst>
          </p:nvPr>
        </p:nvGraphicFramePr>
        <p:xfrm>
          <a:off x="346710" y="1491474"/>
          <a:ext cx="11520000" cy="3175392"/>
        </p:xfrm>
        <a:graphic>
          <a:graphicData uri="http://schemas.openxmlformats.org/drawingml/2006/table">
            <a:tbl>
              <a:tblPr firstRow="1" bandRow="1">
                <a:tableStyleId>{2D5ABB26-0587-4C30-8999-92F81FD0307C}</a:tableStyleId>
              </a:tblPr>
              <a:tblGrid>
                <a:gridCol w="2270379">
                  <a:extLst>
                    <a:ext uri="{9D8B030D-6E8A-4147-A177-3AD203B41FA5}">
                      <a16:colId xmlns:a16="http://schemas.microsoft.com/office/drawing/2014/main" val="20000"/>
                    </a:ext>
                  </a:extLst>
                </a:gridCol>
                <a:gridCol w="9249621">
                  <a:extLst>
                    <a:ext uri="{9D8B030D-6E8A-4147-A177-3AD203B41FA5}">
                      <a16:colId xmlns:a16="http://schemas.microsoft.com/office/drawing/2014/main" val="20001"/>
                    </a:ext>
                  </a:extLst>
                </a:gridCol>
              </a:tblGrid>
              <a:tr h="642126">
                <a:tc>
                  <a:txBody>
                    <a:bodyPr/>
                    <a:lstStyle/>
                    <a:p>
                      <a:pPr algn="r"/>
                      <a:r>
                        <a:rPr lang="pl-PL" sz="2000" b="1" baseline="0" dirty="0" smtClean="0">
                          <a:solidFill>
                            <a:srgbClr val="C00000"/>
                          </a:solidFill>
                          <a:latin typeface="+mj-lt"/>
                        </a:rPr>
                        <a:t>-6.925.980</a:t>
                      </a:r>
                      <a:r>
                        <a:rPr lang="pl-PL" sz="1600" b="1" baseline="0" dirty="0" smtClean="0">
                          <a:solidFill>
                            <a:srgbClr val="C00000"/>
                          </a:solidFill>
                          <a:latin typeface="+mj-lt"/>
                        </a:rPr>
                        <a:t> </a:t>
                      </a:r>
                      <a:r>
                        <a:rPr lang="pl-PL" sz="2000" b="1" baseline="0" dirty="0" smtClean="0">
                          <a:solidFill>
                            <a:srgbClr val="C00000"/>
                          </a:solidFill>
                          <a:latin typeface="+mj-lt"/>
                        </a:rPr>
                        <a:t>zł</a:t>
                      </a:r>
                      <a:endParaRPr lang="pl-PL" sz="2000" b="1" dirty="0" smtClean="0">
                        <a:solidFill>
                          <a:srgbClr val="C00000"/>
                        </a:solidFill>
                        <a:latin typeface="+mj-lt"/>
                      </a:endParaRPr>
                    </a:p>
                  </a:txBody>
                  <a:tcPr marL="91426" marR="91426" marT="45719" marB="45719" anchor="ctr">
                    <a:solidFill>
                      <a:schemeClr val="accent3">
                        <a:lumMod val="20000"/>
                        <a:lumOff val="80000"/>
                      </a:schemeClr>
                    </a:solidFill>
                  </a:tcPr>
                </a:tc>
                <a:tc>
                  <a:txBody>
                    <a:bodyPr/>
                    <a:lstStyle/>
                    <a:p>
                      <a:pPr algn="l"/>
                      <a:r>
                        <a:rPr lang="pl-PL" sz="1600" b="1" kern="1200" baseline="0" dirty="0" smtClean="0">
                          <a:solidFill>
                            <a:schemeClr val="tx1"/>
                          </a:solidFill>
                          <a:latin typeface="+mj-lt"/>
                          <a:ea typeface="+mn-ea"/>
                          <a:cs typeface="+mn-cs"/>
                        </a:rPr>
                        <a:t>Rezerwy bieżące, z tego:</a:t>
                      </a:r>
                      <a:endParaRPr lang="pl-PL" sz="1600" b="1" kern="1200" baseline="0" dirty="0">
                        <a:solidFill>
                          <a:schemeClr val="tx1"/>
                        </a:solidFill>
                        <a:latin typeface="+mj-lt"/>
                        <a:ea typeface="+mn-ea"/>
                        <a:cs typeface="+mn-cs"/>
                      </a:endParaRPr>
                    </a:p>
                  </a:txBody>
                  <a:tcPr marL="91426" marR="91426" marT="45719" marB="45719" anchor="ctr">
                    <a:lnB>
                      <a:noFill/>
                    </a:lnB>
                    <a:solidFill>
                      <a:schemeClr val="accent3">
                        <a:lumMod val="20000"/>
                        <a:lumOff val="80000"/>
                      </a:schemeClr>
                    </a:solidFill>
                  </a:tcPr>
                </a:tc>
                <a:extLst>
                  <a:ext uri="{0D108BD9-81ED-4DB2-BD59-A6C34878D82A}">
                    <a16:rowId xmlns:a16="http://schemas.microsoft.com/office/drawing/2014/main" val="81988169"/>
                  </a:ext>
                </a:extLst>
              </a:tr>
              <a:tr h="1266633">
                <a:tc>
                  <a:txBody>
                    <a:bodyPr/>
                    <a:lstStyle/>
                    <a:p>
                      <a:pPr algn="r"/>
                      <a:r>
                        <a:rPr lang="pl-PL" sz="1800" b="1" dirty="0" smtClean="0">
                          <a:solidFill>
                            <a:srgbClr val="C00000"/>
                          </a:solidFill>
                          <a:latin typeface="+mj-lt"/>
                        </a:rPr>
                        <a:t>-6.875.000 </a:t>
                      </a:r>
                      <a:r>
                        <a:rPr lang="pl-PL" sz="1800" b="1" baseline="0" dirty="0" smtClean="0">
                          <a:solidFill>
                            <a:srgbClr val="C00000"/>
                          </a:solidFill>
                          <a:latin typeface="+mj-lt"/>
                        </a:rPr>
                        <a:t>zł</a:t>
                      </a:r>
                      <a:endParaRPr lang="pl-PL" sz="1800" b="1" dirty="0" smtClean="0">
                        <a:solidFill>
                          <a:srgbClr val="C00000"/>
                        </a:solidFill>
                        <a:latin typeface="+mj-lt"/>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00000"/>
                        </a:lnSpc>
                        <a:spcAft>
                          <a:spcPts val="0"/>
                        </a:spcAft>
                        <a:buFont typeface="Wingdings" panose="05000000000000000000" pitchFamily="2" charset="2"/>
                        <a:buNone/>
                      </a:pPr>
                      <a:r>
                        <a:rPr lang="pl-PL" sz="1400" b="1" kern="1200" dirty="0" smtClean="0">
                          <a:solidFill>
                            <a:schemeClr val="tx1"/>
                          </a:solidFill>
                          <a:effectLst/>
                          <a:latin typeface="+mn-lt"/>
                          <a:ea typeface="+mn-ea"/>
                          <a:cs typeface="+mn-cs"/>
                        </a:rPr>
                        <a:t>Rezerwa ogólna</a:t>
                      </a:r>
                      <a:r>
                        <a:rPr lang="pl-PL" sz="1400" kern="1200" dirty="0" smtClean="0">
                          <a:solidFill>
                            <a:schemeClr val="tx1"/>
                          </a:solidFill>
                          <a:effectLst/>
                          <a:latin typeface="+mn-lt"/>
                          <a:ea typeface="+mn-ea"/>
                          <a:cs typeface="+mn-cs"/>
                        </a:rPr>
                        <a:t> z przeznaczeniem dla Biura Pomocy i Projektów Społecznych na realizację zadań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z zakresu opieki nad dziećmi w wieku do lat 3 (6.000.000 zł) oraz dla Zarządu Zieleni m.st. Warszawy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na remont placu zabaw w Parku Ujazdowskim (875.000 zł)</a:t>
                      </a:r>
                      <a:endParaRPr lang="pl-PL" sz="1100" b="0" kern="1200" baseline="0" dirty="0" smtClean="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126663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mn-cs"/>
                        </a:rPr>
                        <a:t>-50.980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400" b="1" kern="1200" dirty="0" smtClean="0">
                          <a:solidFill>
                            <a:schemeClr val="tx1"/>
                          </a:solidFill>
                          <a:effectLst/>
                          <a:latin typeface="+mn-lt"/>
                          <a:ea typeface="+mn-ea"/>
                          <a:cs typeface="+mn-cs"/>
                        </a:rPr>
                        <a:t>Rezerwa celowa</a:t>
                      </a:r>
                      <a:r>
                        <a:rPr lang="pl-PL" sz="1400" kern="1200" dirty="0" smtClean="0">
                          <a:solidFill>
                            <a:schemeClr val="tx1"/>
                          </a:solidFill>
                          <a:effectLst/>
                          <a:latin typeface="+mn-lt"/>
                          <a:ea typeface="+mn-ea"/>
                          <a:cs typeface="+mn-cs"/>
                        </a:rPr>
                        <a:t> na zwiększenie wydatków przeznaczonych na zapewnienie porządku publicznego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i bezpieczeństwa mieszkańców m.st. Warszawy z przeznaczeniem na zakup wyposażenia specjalistycznego na potrzeby Stołecznego Centrum Bezpieczeństwa</a:t>
                      </a:r>
                      <a:endParaRPr lang="pl-PL" sz="11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2133090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3850541716"/>
      </p:ext>
    </p:extLst>
  </p:cSld>
  <p:clrMapOvr>
    <a:masterClrMapping/>
  </p:clrMapOvr>
  <p:transition spd="slow">
    <p:cove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41</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a:t>
            </a:r>
            <a:r>
              <a:rPr lang="pl-PL" altLang="pl-PL" sz="2400" dirty="0" smtClean="0">
                <a:latin typeface="+mj-lt"/>
              </a:rPr>
              <a:t>2023 </a:t>
            </a:r>
            <a:r>
              <a:rPr lang="pl-PL" altLang="pl-PL" sz="2400" dirty="0">
                <a:latin typeface="+mj-lt"/>
              </a:rPr>
              <a:t>r.</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4119549676"/>
              </p:ext>
            </p:extLst>
          </p:nvPr>
        </p:nvGraphicFramePr>
        <p:xfrm>
          <a:off x="1143000" y="1576210"/>
          <a:ext cx="9696450" cy="3737718"/>
        </p:xfrm>
        <a:graphic>
          <a:graphicData uri="http://schemas.openxmlformats.org/drawingml/2006/table">
            <a:tbl>
              <a:tblPr firstRow="1" bandRow="1">
                <a:tableStyleId>{2D5ABB26-0587-4C30-8999-92F81FD0307C}</a:tableStyleId>
              </a:tblPr>
              <a:tblGrid>
                <a:gridCol w="2905125">
                  <a:extLst>
                    <a:ext uri="{9D8B030D-6E8A-4147-A177-3AD203B41FA5}">
                      <a16:colId xmlns:a16="http://schemas.microsoft.com/office/drawing/2014/main" val="20000"/>
                    </a:ext>
                  </a:extLst>
                </a:gridCol>
                <a:gridCol w="2263775">
                  <a:extLst>
                    <a:ext uri="{9D8B030D-6E8A-4147-A177-3AD203B41FA5}">
                      <a16:colId xmlns:a16="http://schemas.microsoft.com/office/drawing/2014/main" val="3554337531"/>
                    </a:ext>
                  </a:extLst>
                </a:gridCol>
                <a:gridCol w="2263775">
                  <a:extLst>
                    <a:ext uri="{9D8B030D-6E8A-4147-A177-3AD203B41FA5}">
                      <a16:colId xmlns:a16="http://schemas.microsoft.com/office/drawing/2014/main" val="2659789580"/>
                    </a:ext>
                  </a:extLst>
                </a:gridCol>
                <a:gridCol w="2263775">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Projekt zmiany</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smtClean="0">
                          <a:latin typeface="+mj-lt"/>
                          <a:cs typeface="Calibri" panose="020F0502020204030204" pitchFamily="34" charset="0"/>
                        </a:rPr>
                        <a:t>Autopoprawka</a:t>
                      </a:r>
                      <a:r>
                        <a:rPr lang="pl-PL" sz="1800" b="0" baseline="0" dirty="0" smtClean="0">
                          <a:latin typeface="+mj-lt"/>
                          <a:cs typeface="Calibri" panose="020F0502020204030204" pitchFamily="34" charset="0"/>
                        </a:rPr>
                        <a:t> A</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smtClean="0">
                          <a:latin typeface="+mj-lt"/>
                          <a:cs typeface="Calibri" panose="020F0502020204030204" pitchFamily="34" charset="0"/>
                        </a:rPr>
                        <a:t>w mln zł</a:t>
                      </a:r>
                      <a:endParaRPr lang="pl-PL" sz="14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a:t>
                      </a:r>
                      <a:r>
                        <a:rPr lang="pl-PL" sz="2000" b="0" dirty="0" smtClean="0">
                          <a:latin typeface="+mj-lt"/>
                          <a:cs typeface="Calibri" panose="020F0502020204030204" pitchFamily="34" charset="0"/>
                        </a:rPr>
                        <a:t>majątkowe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n-lt"/>
                          <a:ea typeface="+mn-ea"/>
                          <a:cs typeface="Calibri" panose="020F0502020204030204" pitchFamily="34" charset="0"/>
                        </a:rPr>
                        <a:t>+81,8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+6,2</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4.349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a:t>
                      </a:r>
                      <a:r>
                        <a:rPr lang="pl-PL" sz="1600" b="0" dirty="0" smtClean="0">
                          <a:latin typeface="+mj-lt"/>
                          <a:cs typeface="Calibri" panose="020F0502020204030204" pitchFamily="34" charset="0"/>
                        </a:rPr>
                        <a:t>z tego:</a:t>
                      </a:r>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a:t>
                      </a:r>
                      <a:r>
                        <a:rPr lang="pl-PL" sz="1800" b="0" dirty="0" err="1" smtClean="0">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+7,6</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+4,9</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2.311</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dzielnicowe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+32,7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+1,3</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1.634</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dirty="0">
                          <a:latin typeface="+mj-lt"/>
                          <a:cs typeface="Calibri" panose="020F0502020204030204" pitchFamily="34" charset="0"/>
                        </a:rPr>
                        <a:t>  </a:t>
                      </a:r>
                      <a:r>
                        <a:rPr lang="pl-PL" sz="1800" b="0" dirty="0" smtClean="0">
                          <a:latin typeface="+mj-lt"/>
                          <a:cs typeface="Calibri" panose="020F0502020204030204" pitchFamily="34" charset="0"/>
                        </a:rPr>
                        <a:t>–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+41,4</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j-lt"/>
                          <a:ea typeface="+mn-ea"/>
                          <a:cs typeface="Calibri" panose="020F0502020204030204" pitchFamily="34" charset="0"/>
                        </a:rPr>
                        <a:t>-</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403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Tree>
    <p:extLst>
      <p:ext uri="{BB962C8B-B14F-4D97-AF65-F5344CB8AC3E}">
        <p14:creationId xmlns:p14="http://schemas.microsoft.com/office/powerpoint/2010/main" val="3422268286"/>
      </p:ext>
    </p:extLst>
  </p:cSld>
  <p:clrMapOvr>
    <a:masterClrMapping/>
  </p:clrMapOvr>
  <p:transition spd="slow">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42</a:t>
            </a:fld>
            <a:endParaRPr lang="pl-PL" dirty="0"/>
          </a:p>
        </p:txBody>
      </p:sp>
      <p:sp>
        <p:nvSpPr>
          <p:cNvPr id="3" name="Tytuł 2"/>
          <p:cNvSpPr>
            <a:spLocks noGrp="1"/>
          </p:cNvSpPr>
          <p:nvPr>
            <p:ph type="title"/>
          </p:nvPr>
        </p:nvSpPr>
        <p:spPr>
          <a:xfrm>
            <a:off x="498475" y="336219"/>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6,2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853782"/>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+4,9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949779804"/>
              </p:ext>
            </p:extLst>
          </p:nvPr>
        </p:nvGraphicFramePr>
        <p:xfrm>
          <a:off x="197088" y="1364540"/>
          <a:ext cx="11797824" cy="4580342"/>
        </p:xfrm>
        <a:graphic>
          <a:graphicData uri="http://schemas.openxmlformats.org/drawingml/2006/table">
            <a:tbl>
              <a:tblPr firstRow="1" bandRow="1">
                <a:tableStyleId>{2D5ABB26-0587-4C30-8999-92F81FD0307C}</a:tableStyleId>
              </a:tblPr>
              <a:tblGrid>
                <a:gridCol w="2198977">
                  <a:extLst>
                    <a:ext uri="{9D8B030D-6E8A-4147-A177-3AD203B41FA5}">
                      <a16:colId xmlns:a16="http://schemas.microsoft.com/office/drawing/2014/main" val="20000"/>
                    </a:ext>
                  </a:extLst>
                </a:gridCol>
                <a:gridCol w="9598847">
                  <a:extLst>
                    <a:ext uri="{9D8B030D-6E8A-4147-A177-3AD203B41FA5}">
                      <a16:colId xmlns:a16="http://schemas.microsoft.com/office/drawing/2014/main" val="20001"/>
                    </a:ext>
                  </a:extLst>
                </a:gridCol>
              </a:tblGrid>
              <a:tr h="476860">
                <a:tc>
                  <a:txBody>
                    <a:bodyPr/>
                    <a:lstStyle/>
                    <a:p>
                      <a:pPr algn="r"/>
                      <a:r>
                        <a:rPr lang="pl-PL" sz="2000" b="1" baseline="0" dirty="0" smtClean="0">
                          <a:solidFill>
                            <a:srgbClr val="385723"/>
                          </a:solidFill>
                          <a:latin typeface="+mj-lt"/>
                        </a:rPr>
                        <a:t>+4.939.581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DCF0D2"/>
                    </a:solidFill>
                  </a:tcPr>
                </a:tc>
                <a:tc>
                  <a:txBody>
                    <a:bodyPr/>
                    <a:lstStyle/>
                    <a:p>
                      <a:pPr algn="l"/>
                      <a:r>
                        <a:rPr lang="pl-PL" sz="1600" b="1" kern="1200" baseline="0" dirty="0" smtClean="0">
                          <a:solidFill>
                            <a:schemeClr val="tx1"/>
                          </a:solidFill>
                          <a:latin typeface="+mj-lt"/>
                          <a:ea typeface="+mn-ea"/>
                          <a:cs typeface="+mn-cs"/>
                        </a:rPr>
                        <a:t>Wydatki majątkowe w części </a:t>
                      </a:r>
                      <a:r>
                        <a:rPr lang="pl-PL" sz="1600" b="1" kern="1200" baseline="0" dirty="0" err="1" smtClean="0">
                          <a:solidFill>
                            <a:schemeClr val="tx1"/>
                          </a:solidFill>
                          <a:latin typeface="+mj-lt"/>
                          <a:ea typeface="+mn-ea"/>
                          <a:cs typeface="+mn-cs"/>
                        </a:rPr>
                        <a:t>ogólnomiejskiej</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DCF0D2"/>
                    </a:solidFill>
                  </a:tcPr>
                </a:tc>
                <a:extLst>
                  <a:ext uri="{0D108BD9-81ED-4DB2-BD59-A6C34878D82A}">
                    <a16:rowId xmlns:a16="http://schemas.microsoft.com/office/drawing/2014/main" val="10001"/>
                  </a:ext>
                </a:extLst>
              </a:tr>
              <a:tr h="3301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Zwiększenia planu wydatków w związku z przeniesieniem do planu wydatków na 2023 r. kwot zaplanowanych w latach następnych:</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695423">
                <a:tc>
                  <a:txBody>
                    <a:bodyPr/>
                    <a:lstStyle/>
                    <a:p>
                      <a:pPr algn="r"/>
                      <a:r>
                        <a:rPr lang="pl-PL" sz="1800" b="1" kern="1200" dirty="0" smtClean="0">
                          <a:solidFill>
                            <a:srgbClr val="385723"/>
                          </a:solidFill>
                          <a:latin typeface="+mj-lt"/>
                          <a:ea typeface="+mn-ea"/>
                          <a:cs typeface="+mn-cs"/>
                        </a:rPr>
                        <a:t>+1.620.122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„Modernizacja budynku Specjalnego Ośrodka Szkolno-Wychowawczego nr 9 przy ul. Paska 10”</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z 2025 r. z „Programu rozwoju edukacji”).</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988112">
                <a:tc>
                  <a:txBody>
                    <a:bodyPr/>
                    <a:lstStyle/>
                    <a:p>
                      <a:pPr algn="r"/>
                      <a:r>
                        <a:rPr lang="pl-PL" sz="1800" b="1" kern="1200" dirty="0" smtClean="0">
                          <a:solidFill>
                            <a:srgbClr val="385723"/>
                          </a:solidFill>
                          <a:latin typeface="+mj-lt"/>
                          <a:ea typeface="+mn-ea"/>
                          <a:cs typeface="+mn-cs"/>
                        </a:rPr>
                        <a:t>+1.408.117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„Utworzenie zintegrowanej platformy wymiany danych w Straży Miejskiej m.st. Warszawy” </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z 2025 r. z zadania pn. „Wydatki związane z realizacją i rozliczeniem projektów finansowanych</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z udziałem środków Unii Europejskiej i innych źródeł zagranicznych niepodlegających zwrotowi”).</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1317112"/>
                  </a:ext>
                </a:extLst>
              </a:tr>
              <a:tr h="695423">
                <a:tc>
                  <a:txBody>
                    <a:bodyPr/>
                    <a:lstStyle/>
                    <a:p>
                      <a:pPr algn="r"/>
                      <a:r>
                        <a:rPr lang="pl-PL" sz="1800" b="1" kern="1200" dirty="0" smtClean="0">
                          <a:solidFill>
                            <a:srgbClr val="385723"/>
                          </a:solidFill>
                          <a:latin typeface="+mj-lt"/>
                          <a:ea typeface="+mn-ea"/>
                          <a:cs typeface="+mn-cs"/>
                        </a:rPr>
                        <a:t>+1.170.358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dirty="0" smtClean="0">
                          <a:solidFill>
                            <a:schemeClr val="tx1"/>
                          </a:solidFill>
                          <a:effectLst/>
                          <a:latin typeface="+mn-lt"/>
                          <a:ea typeface="+mn-ea"/>
                          <a:cs typeface="+mn-cs"/>
                        </a:rPr>
                        <a:t>„Modernizacja budynku przy ul. Rzymowskiego 36 na potrzeby Zespołu Szkół Specjalnych 85” </a:t>
                      </a:r>
                      <a:r>
                        <a:rPr lang="pl-PL" sz="1400" b="0" kern="1200" dirty="0" smtClean="0">
                          <a:solidFill>
                            <a:schemeClr val="tx1"/>
                          </a:solidFill>
                          <a:effectLst/>
                          <a:latin typeface="+mn-lt"/>
                          <a:ea typeface="+mn-ea"/>
                          <a:cs typeface="+mn-cs"/>
                        </a:rPr>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(przeniesienie z 2025 r. z „Programu rozwoju edukacji”).</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r h="33013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Zwiększenia planu wydatków przeznaczonych na „Zakupy inwestycyjne dla Orkiestry </a:t>
                      </a:r>
                      <a:r>
                        <a:rPr kumimoji="0" lang="pl-PL" sz="1200" b="1" i="0" u="none" strike="noStrike" kern="1200" cap="none" spc="0" normalizeH="0" baseline="0" noProof="0" dirty="0" err="1" smtClean="0">
                          <a:ln>
                            <a:noFill/>
                          </a:ln>
                          <a:solidFill>
                            <a:prstClr val="black"/>
                          </a:solidFill>
                          <a:effectLst/>
                          <a:uLnTx/>
                          <a:uFillTx/>
                          <a:latin typeface="Calibri" panose="020F0502020204030204"/>
                          <a:ea typeface="+mn-ea"/>
                          <a:cs typeface="+mn-cs"/>
                        </a:rPr>
                        <a:t>Sinfonia</a:t>
                      </a: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r>
                        <a:rPr kumimoji="0" lang="pl-PL" sz="1200" b="1" i="0" u="none" strike="noStrike" kern="1200" cap="none" spc="0" normalizeH="0" baseline="0" noProof="0" dirty="0" err="1" smtClean="0">
                          <a:ln>
                            <a:noFill/>
                          </a:ln>
                          <a:solidFill>
                            <a:prstClr val="black"/>
                          </a:solidFill>
                          <a:effectLst/>
                          <a:uLnTx/>
                          <a:uFillTx/>
                          <a:latin typeface="Calibri" panose="020F0502020204030204"/>
                          <a:ea typeface="+mn-ea"/>
                          <a:cs typeface="+mn-cs"/>
                        </a:rPr>
                        <a:t>Varsovia</a:t>
                      </a:r>
                      <a:r>
                        <a:rPr kumimoji="0" lang="pl-PL" sz="12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endPar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695423">
                <a:tc>
                  <a:txBody>
                    <a:bodyPr/>
                    <a:lstStyle/>
                    <a:p>
                      <a:pPr algn="r"/>
                      <a:r>
                        <a:rPr lang="pl-PL" sz="1800" b="1" kern="1200" dirty="0" smtClean="0">
                          <a:solidFill>
                            <a:srgbClr val="385723"/>
                          </a:solidFill>
                          <a:latin typeface="+mj-lt"/>
                          <a:ea typeface="+mn-ea"/>
                          <a:cs typeface="+mn-cs"/>
                        </a:rPr>
                        <a:t>+500.000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smtClean="0">
                          <a:solidFill>
                            <a:schemeClr val="tx1"/>
                          </a:solidFill>
                          <a:effectLst/>
                          <a:latin typeface="+mn-lt"/>
                          <a:ea typeface="+mn-ea"/>
                          <a:cs typeface="+mn-cs"/>
                        </a:rPr>
                        <a:t>Zwiększenie planu wydatków przeznaczonych na „Zakupy inwestycyjne dla Orkiestry </a:t>
                      </a:r>
                      <a:r>
                        <a:rPr lang="pl-PL" sz="1400" b="1" kern="1200" dirty="0" err="1" smtClean="0">
                          <a:solidFill>
                            <a:schemeClr val="tx1"/>
                          </a:solidFill>
                          <a:effectLst/>
                          <a:latin typeface="+mn-lt"/>
                          <a:ea typeface="+mn-ea"/>
                          <a:cs typeface="+mn-cs"/>
                        </a:rPr>
                        <a:t>Sinfonia</a:t>
                      </a:r>
                      <a:r>
                        <a:rPr lang="pl-PL" sz="1400" b="1" kern="1200" dirty="0" smtClean="0">
                          <a:solidFill>
                            <a:schemeClr val="tx1"/>
                          </a:solidFill>
                          <a:effectLst/>
                          <a:latin typeface="+mn-lt"/>
                          <a:ea typeface="+mn-ea"/>
                          <a:cs typeface="+mn-cs"/>
                        </a:rPr>
                        <a:t> </a:t>
                      </a:r>
                      <a:r>
                        <a:rPr lang="pl-PL" sz="1400" b="1" kern="1200" dirty="0" err="1" smtClean="0">
                          <a:solidFill>
                            <a:schemeClr val="tx1"/>
                          </a:solidFill>
                          <a:effectLst/>
                          <a:latin typeface="+mn-lt"/>
                          <a:ea typeface="+mn-ea"/>
                          <a:cs typeface="+mn-cs"/>
                        </a:rPr>
                        <a:t>Varsovia</a:t>
                      </a:r>
                      <a:r>
                        <a:rPr lang="pl-PL" sz="1400" b="1" kern="1200" dirty="0" smtClean="0">
                          <a:solidFill>
                            <a:schemeClr val="tx1"/>
                          </a:solidFill>
                          <a:effectLst/>
                          <a:latin typeface="+mn-lt"/>
                          <a:ea typeface="+mn-ea"/>
                          <a:cs typeface="+mn-cs"/>
                        </a:rPr>
                        <a:t>” </a:t>
                      </a:r>
                      <a:r>
                        <a:rPr lang="pl-PL" sz="1400" b="0" kern="1200" dirty="0" smtClean="0">
                          <a:solidFill>
                            <a:schemeClr val="tx1"/>
                          </a:solidFill>
                          <a:effectLst/>
                          <a:latin typeface="+mn-lt"/>
                          <a:ea typeface="+mn-ea"/>
                          <a:cs typeface="+mn-cs"/>
                        </a:rPr>
                        <a:t>w związku z uzyskaniem środków finansowych z budżetu Województwa Mazowieckiego </a:t>
                      </a:r>
                      <a:br>
                        <a:rPr lang="pl-PL" sz="1400" b="0" kern="1200" dirty="0" smtClean="0">
                          <a:solidFill>
                            <a:schemeClr val="tx1"/>
                          </a:solidFill>
                          <a:effectLst/>
                          <a:latin typeface="+mn-lt"/>
                          <a:ea typeface="+mn-ea"/>
                          <a:cs typeface="+mn-cs"/>
                        </a:rPr>
                      </a:br>
                      <a:r>
                        <a:rPr lang="pl-PL" sz="1400" b="0" kern="1200" dirty="0" smtClean="0">
                          <a:solidFill>
                            <a:schemeClr val="tx1"/>
                          </a:solidFill>
                          <a:effectLst/>
                          <a:latin typeface="+mn-lt"/>
                          <a:ea typeface="+mn-ea"/>
                          <a:cs typeface="+mn-cs"/>
                        </a:rPr>
                        <a:t>na realizację zadań w ramach Instrumentu Wsparcia Zadań Ważnych dla Równomiernego Rozwoju Województwa Mazowieckiego</a:t>
                      </a:r>
                      <a:endParaRPr lang="pl-PL" sz="14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496549294"/>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43</a:t>
            </a:fld>
            <a:endParaRPr lang="pl-PL" dirty="0"/>
          </a:p>
        </p:txBody>
      </p:sp>
      <p:sp>
        <p:nvSpPr>
          <p:cNvPr id="3" name="Tytuł 2"/>
          <p:cNvSpPr>
            <a:spLocks noGrp="1"/>
          </p:cNvSpPr>
          <p:nvPr>
            <p:ph type="title"/>
          </p:nvPr>
        </p:nvSpPr>
        <p:spPr>
          <a:xfrm>
            <a:off x="830263" y="359507"/>
            <a:ext cx="10531474" cy="742304"/>
          </a:xfrm>
        </p:spPr>
        <p:txBody>
          <a:bodyPr/>
          <a:lstStyle/>
          <a:p>
            <a:pPr>
              <a:lnSpc>
                <a:spcPct val="100000"/>
              </a:lnSpc>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a:t>
            </a:r>
            <a:r>
              <a:rPr lang="pl-PL" altLang="pl-PL" sz="2400" b="1" dirty="0" smtClean="0">
                <a:latin typeface="+mj-lt"/>
              </a:rPr>
              <a:t>majątkowych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a:latin typeface="+mj-lt"/>
              </a:rPr>
              <a:t>r. o </a:t>
            </a:r>
            <a:r>
              <a:rPr lang="pl-PL" altLang="pl-PL" sz="2400" b="1" dirty="0" smtClean="0">
                <a:latin typeface="+mj-lt"/>
              </a:rPr>
              <a:t>6,2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1043554"/>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+1,3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4161115556"/>
              </p:ext>
            </p:extLst>
          </p:nvPr>
        </p:nvGraphicFramePr>
        <p:xfrm>
          <a:off x="426000" y="1786708"/>
          <a:ext cx="11340000" cy="39623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289564">
                <a:tc>
                  <a:txBody>
                    <a:bodyPr/>
                    <a:lstStyle/>
                    <a:p>
                      <a:pPr algn="r"/>
                      <a:r>
                        <a:rPr lang="pl-PL" sz="2000" b="1" kern="1200" dirty="0" smtClean="0">
                          <a:solidFill>
                            <a:srgbClr val="385723"/>
                          </a:solidFill>
                          <a:effectLst/>
                          <a:latin typeface="+mn-lt"/>
                          <a:ea typeface="+mn-ea"/>
                          <a:cs typeface="+mn-cs"/>
                        </a:rPr>
                        <a:t>+1.302.348 zł</a:t>
                      </a:r>
                      <a:endParaRPr lang="pl-PL" sz="1800" b="1" dirty="0" smtClean="0">
                        <a:solidFill>
                          <a:srgbClr val="385723"/>
                        </a:solidFill>
                      </a:endParaRPr>
                    </a:p>
                  </a:txBody>
                  <a:tcPr marL="91426" marR="91426" marT="45719" marB="45719" anchor="ctr">
                    <a:solidFill>
                      <a:srgbClr val="C8E6B4">
                        <a:alpha val="30196"/>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smtClean="0">
                          <a:solidFill>
                            <a:schemeClr val="tx1"/>
                          </a:solidFill>
                          <a:latin typeface="+mn-lt"/>
                          <a:ea typeface="+mn-ea"/>
                          <a:cs typeface="+mn-cs"/>
                        </a:rPr>
                        <a:t>Wydatki majątkowe w części dzielnicowej, z tego:</a:t>
                      </a:r>
                    </a:p>
                  </a:txBody>
                  <a:tcPr marL="91426" marR="91426" marT="45719" marB="45719" anchor="ctr">
                    <a:solidFill>
                      <a:srgbClr val="EEF7E8"/>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221742048"/>
              </p:ext>
            </p:extLst>
          </p:nvPr>
        </p:nvGraphicFramePr>
        <p:xfrm>
          <a:off x="426000" y="2164006"/>
          <a:ext cx="5670000" cy="3240000"/>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dirty="0" smtClean="0">
                          <a:ln>
                            <a:noFill/>
                          </a:ln>
                          <a:solidFill>
                            <a:srgbClr val="C00000"/>
                          </a:solidFill>
                          <a:effectLst/>
                          <a:uLnTx/>
                          <a:uFillTx/>
                          <a:latin typeface="+mj-lt"/>
                          <a:ea typeface="+mn-ea"/>
                          <a:cs typeface="+mn-cs"/>
                        </a:rPr>
                        <a:t>-187.993</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smtClean="0">
                          <a:solidFill>
                            <a:schemeClr val="tx1"/>
                          </a:solidFill>
                          <a:latin typeface="+mj-lt"/>
                          <a:ea typeface="+mn-ea"/>
                          <a:cs typeface="+mn-cs"/>
                        </a:rPr>
                        <a:t>dz. Białołęka</a:t>
                      </a:r>
                      <a:endParaRPr lang="pl-PL" sz="1400" b="1" i="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C00000"/>
                          </a:solidFill>
                          <a:effectLst/>
                          <a:uLnTx/>
                          <a:uFillTx/>
                          <a:latin typeface="+mj-lt"/>
                          <a:ea typeface="+mn-ea"/>
                          <a:cs typeface="+mn-cs"/>
                        </a:rPr>
                        <a:t>-1.489.360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2459315462"/>
              </p:ext>
            </p:extLst>
          </p:nvPr>
        </p:nvGraphicFramePr>
        <p:xfrm>
          <a:off x="6096000" y="2164000"/>
          <a:ext cx="5670000" cy="3240000"/>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+458.200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+1.715.000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+774.501</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rgbClr val="385723"/>
                          </a:solidFill>
                          <a:effectLst/>
                          <a:uLnTx/>
                          <a:uFillTx/>
                          <a:latin typeface="+mj-lt"/>
                          <a:ea typeface="+mn-ea"/>
                          <a:cs typeface="+mn-cs"/>
                        </a:rPr>
                        <a:t>+32.000</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36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600" b="1" i="0" u="none" strike="noStrike" kern="1200" cap="none" spc="0" normalizeH="0" baseline="0" noProof="0" dirty="0" smtClean="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smtClean="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2142858855"/>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smtClean="0"/>
              <a:t>Autopoprawka A</a:t>
            </a:r>
            <a:r>
              <a:rPr lang="pl-PL" dirty="0" smtClean="0"/>
              <a:t/>
            </a:r>
            <a:br>
              <a:rPr lang="pl-PL" dirty="0" smtClean="0"/>
            </a:br>
            <a:r>
              <a:rPr lang="pl-PL" dirty="0" smtClean="0"/>
              <a:t>do projektu zmiany </a:t>
            </a:r>
            <a:br>
              <a:rPr lang="pl-PL" dirty="0" smtClean="0"/>
            </a:br>
            <a:r>
              <a:rPr lang="pl-PL" dirty="0" smtClean="0"/>
              <a:t>Wieloletniej Prognozy Finansowej</a:t>
            </a:r>
            <a:endParaRPr lang="pl-PL" altLang="pl-PL" sz="3200" dirty="0">
              <a:cs typeface="Arial" charset="0"/>
            </a:endParaRP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44</a:t>
            </a:fld>
            <a:endParaRPr lang="pl-PL" dirty="0"/>
          </a:p>
        </p:txBody>
      </p:sp>
    </p:spTree>
    <p:extLst>
      <p:ext uri="{BB962C8B-B14F-4D97-AF65-F5344CB8AC3E}">
        <p14:creationId xmlns:p14="http://schemas.microsoft.com/office/powerpoint/2010/main" val="966809700"/>
      </p:ext>
    </p:extLst>
  </p:cSld>
  <p:clrMapOvr>
    <a:masterClrMapping/>
  </p:clrMapOvr>
  <p:transition spd="slow">
    <p:cove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sp>
        <p:nvSpPr>
          <p:cNvPr id="3" name="Tytuł 2"/>
          <p:cNvSpPr>
            <a:spLocks noGrp="1"/>
          </p:cNvSpPr>
          <p:nvPr>
            <p:ph type="title"/>
          </p:nvPr>
        </p:nvSpPr>
        <p:spPr>
          <a:xfrm>
            <a:off x="323730" y="542544"/>
            <a:ext cx="11336967"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a:latin typeface="+mj-lt"/>
              </a:rPr>
              <a:t>dochodów</a:t>
            </a:r>
            <a:r>
              <a:rPr lang="pl-PL" altLang="pl-PL" sz="2400" dirty="0">
                <a:latin typeface="+mj-lt"/>
              </a:rPr>
              <a:t> w latach </a:t>
            </a:r>
            <a:r>
              <a:rPr lang="pl-PL" altLang="pl-PL" sz="2400" dirty="0" smtClean="0">
                <a:latin typeface="+mj-lt"/>
              </a:rPr>
              <a:t>2023–2025 </a:t>
            </a:r>
            <a:r>
              <a:rPr lang="pl-PL" altLang="pl-PL" sz="2400" dirty="0">
                <a:latin typeface="+mj-lt"/>
              </a:rPr>
              <a:t>o </a:t>
            </a:r>
            <a:r>
              <a:rPr lang="pl-PL" altLang="pl-PL" sz="2400" b="1" dirty="0" smtClean="0">
                <a:solidFill>
                  <a:srgbClr val="385723"/>
                </a:solidFill>
                <a:latin typeface="+mj-lt"/>
              </a:rPr>
              <a:t>14,7 </a:t>
            </a:r>
            <a:r>
              <a:rPr lang="pl-PL" altLang="pl-PL" sz="2000" b="1" dirty="0">
                <a:solidFill>
                  <a:srgbClr val="385723"/>
                </a:solidFill>
                <a:latin typeface="+mj-lt"/>
              </a:rPr>
              <a:t>mln zł</a:t>
            </a:r>
            <a:endParaRPr lang="pl-PL" altLang="pl-PL" sz="2400" b="1" dirty="0">
              <a:solidFill>
                <a:srgbClr val="385723"/>
              </a:solidFill>
              <a:latin typeface="+mj-lt"/>
            </a:endParaRP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547557761"/>
              </p:ext>
            </p:extLst>
          </p:nvPr>
        </p:nvGraphicFramePr>
        <p:xfrm>
          <a:off x="370808" y="1279863"/>
          <a:ext cx="11450385" cy="4089996"/>
        </p:xfrm>
        <a:graphic>
          <a:graphicData uri="http://schemas.openxmlformats.org/drawingml/2006/table">
            <a:tbl>
              <a:tblPr firstRow="1" bandRow="1">
                <a:tableStyleId>{2D5ABB26-0587-4C30-8999-92F81FD0307C}</a:tableStyleId>
              </a:tblPr>
              <a:tblGrid>
                <a:gridCol w="1719072">
                  <a:extLst>
                    <a:ext uri="{9D8B030D-6E8A-4147-A177-3AD203B41FA5}">
                      <a16:colId xmlns:a16="http://schemas.microsoft.com/office/drawing/2014/main" val="20000"/>
                    </a:ext>
                  </a:extLst>
                </a:gridCol>
                <a:gridCol w="9731313">
                  <a:extLst>
                    <a:ext uri="{9D8B030D-6E8A-4147-A177-3AD203B41FA5}">
                      <a16:colId xmlns:a16="http://schemas.microsoft.com/office/drawing/2014/main" val="20001"/>
                    </a:ext>
                  </a:extLst>
                </a:gridCol>
              </a:tblGrid>
              <a:tr h="669278">
                <a:tc>
                  <a:txBody>
                    <a:bodyPr/>
                    <a:lstStyle/>
                    <a:p>
                      <a:pPr algn="r"/>
                      <a:r>
                        <a:rPr kumimoji="0" lang="pl-PL" sz="2000" b="1" i="0" u="none" strike="noStrike" kern="1200" cap="none" spc="0" normalizeH="0" baseline="0" dirty="0" smtClean="0">
                          <a:ln>
                            <a:noFill/>
                          </a:ln>
                          <a:solidFill>
                            <a:srgbClr val="385723"/>
                          </a:solidFill>
                          <a:effectLst/>
                          <a:uLnTx/>
                          <a:uFillTx/>
                          <a:latin typeface="+mn-lt"/>
                          <a:ea typeface="+mn-ea"/>
                          <a:cs typeface="+mn-cs"/>
                        </a:rPr>
                        <a:t>+14,7 mln zł</a:t>
                      </a: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Dochody ogółem w latach 2023–2025,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1833787">
                <a:tc>
                  <a:txBody>
                    <a:bodyPr/>
                    <a:lstStyle/>
                    <a:p>
                      <a:pPr algn="r"/>
                      <a:r>
                        <a:rPr lang="pl-PL" sz="1800" b="1" kern="1200" dirty="0" smtClean="0">
                          <a:solidFill>
                            <a:srgbClr val="385723"/>
                          </a:solidFill>
                          <a:latin typeface="+mn-lt"/>
                          <a:ea typeface="+mn-ea"/>
                          <a:cs typeface="+mn-cs"/>
                        </a:rPr>
                        <a:t>+10,1 mln zł</a:t>
                      </a:r>
                    </a:p>
                  </a:txBody>
                  <a:tcPr marL="91426" marR="91426" marT="45719" marB="45719" anchor="ctr">
                    <a:solidFill>
                      <a:schemeClr val="bg1"/>
                    </a:solidFill>
                  </a:tcPr>
                </a:tc>
                <a:tc>
                  <a:txBody>
                    <a:bodyPr/>
                    <a:lstStyle/>
                    <a:p>
                      <a:pPr algn="l"/>
                      <a:r>
                        <a:rPr lang="pl-PL" sz="1400" b="1" kern="1200" dirty="0" smtClean="0">
                          <a:solidFill>
                            <a:schemeClr val="tx1"/>
                          </a:solidFill>
                          <a:effectLst/>
                          <a:latin typeface="+mn-lt"/>
                          <a:ea typeface="+mn-ea"/>
                          <a:cs typeface="+mn-cs"/>
                        </a:rPr>
                        <a:t>Z budżetu Województwa Mazowieckiego</a:t>
                      </a:r>
                      <a:r>
                        <a:rPr lang="pl-PL" sz="1400" kern="1200" dirty="0" smtClean="0">
                          <a:solidFill>
                            <a:schemeClr val="tx1"/>
                          </a:solidFill>
                          <a:effectLst/>
                          <a:latin typeface="+mn-lt"/>
                          <a:ea typeface="+mn-ea"/>
                          <a:cs typeface="+mn-cs"/>
                        </a:rPr>
                        <a:t>, w tym przeznaczonych na dofinansowanie realizacji zadań </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  w ramach Instrumentu Wsparcia Zadań Ważnych dla Równomiernego Rozwoju Województwa Mazowieckiego m.in.: </a:t>
                      </a:r>
                    </a:p>
                    <a:p>
                      <a:pPr marL="285750" indent="-196850" algn="l">
                        <a:buFont typeface="Arial" panose="020B0604020202020204" pitchFamily="34" charset="0"/>
                        <a:buChar char="•"/>
                      </a:pPr>
                      <a:r>
                        <a:rPr lang="pl-PL" sz="1400" kern="1200" dirty="0" smtClean="0">
                          <a:solidFill>
                            <a:schemeClr val="tx1"/>
                          </a:solidFill>
                          <a:effectLst/>
                          <a:latin typeface="+mn-lt"/>
                          <a:ea typeface="+mn-ea"/>
                          <a:cs typeface="+mn-cs"/>
                        </a:rPr>
                        <a:t>"Modernizacja budynku dawnego dworca Kolei Wilanowskiej przy ul. Kostki Potockiego 31 wraz </a:t>
                      </a:r>
                    </a:p>
                    <a:p>
                      <a:pPr marL="285750" indent="-196850" algn="l">
                        <a:buFont typeface="Arial" panose="020B0604020202020204" pitchFamily="34" charset="0"/>
                        <a:buChar char="•"/>
                      </a:pPr>
                      <a:r>
                        <a:rPr lang="pl-PL" sz="1400" kern="1200" dirty="0" smtClean="0">
                          <a:solidFill>
                            <a:schemeClr val="tx1"/>
                          </a:solidFill>
                          <a:effectLst/>
                          <a:latin typeface="+mn-lt"/>
                          <a:ea typeface="+mn-ea"/>
                          <a:cs typeface="+mn-cs"/>
                        </a:rPr>
                        <a:t>z renowacją wagonu motorowego" (4 mln zł)</a:t>
                      </a:r>
                    </a:p>
                    <a:p>
                      <a:pPr marL="285750" indent="-196850" algn="l">
                        <a:buFont typeface="Arial" panose="020B0604020202020204" pitchFamily="34" charset="0"/>
                        <a:buChar char="•"/>
                      </a:pPr>
                      <a:r>
                        <a:rPr lang="pl-PL" sz="1400" kern="1200" dirty="0" smtClean="0">
                          <a:solidFill>
                            <a:schemeClr val="tx1"/>
                          </a:solidFill>
                          <a:effectLst/>
                          <a:latin typeface="+mn-lt"/>
                          <a:ea typeface="+mn-ea"/>
                          <a:cs typeface="+mn-cs"/>
                        </a:rPr>
                        <a:t> "Przebudowa ul. Bruzdowej na odc. od ul. Prętowej do projektowanej trasy S2”(3,0 mln zł)</a:t>
                      </a:r>
                    </a:p>
                    <a:p>
                      <a:pPr marL="285750" indent="-196850" algn="l">
                        <a:buFont typeface="Arial" panose="020B0604020202020204" pitchFamily="34" charset="0"/>
                        <a:buChar char="•"/>
                      </a:pPr>
                      <a:r>
                        <a:rPr lang="pl-PL" sz="1400" kern="1200" dirty="0" smtClean="0">
                          <a:solidFill>
                            <a:schemeClr val="tx1"/>
                          </a:solidFill>
                          <a:effectLst/>
                          <a:latin typeface="+mn-lt"/>
                          <a:ea typeface="+mn-ea"/>
                          <a:cs typeface="+mn-cs"/>
                        </a:rPr>
                        <a:t>"Zakupy inwestycyjne dla Orkiestry </a:t>
                      </a:r>
                      <a:r>
                        <a:rPr lang="pl-PL" sz="1400" kern="1200" dirty="0" err="1" smtClean="0">
                          <a:solidFill>
                            <a:schemeClr val="tx1"/>
                          </a:solidFill>
                          <a:effectLst/>
                          <a:latin typeface="+mn-lt"/>
                          <a:ea typeface="+mn-ea"/>
                          <a:cs typeface="+mn-cs"/>
                        </a:rPr>
                        <a:t>Sinfonia</a:t>
                      </a:r>
                      <a:r>
                        <a:rPr lang="pl-PL" sz="1400" kern="1200" dirty="0" smtClean="0">
                          <a:solidFill>
                            <a:schemeClr val="tx1"/>
                          </a:solidFill>
                          <a:effectLst/>
                          <a:latin typeface="+mn-lt"/>
                          <a:ea typeface="+mn-ea"/>
                          <a:cs typeface="+mn-cs"/>
                        </a:rPr>
                        <a:t> </a:t>
                      </a:r>
                      <a:r>
                        <a:rPr lang="pl-PL" sz="1400" kern="1200" dirty="0" err="1" smtClean="0">
                          <a:solidFill>
                            <a:schemeClr val="tx1"/>
                          </a:solidFill>
                          <a:effectLst/>
                          <a:latin typeface="+mn-lt"/>
                          <a:ea typeface="+mn-ea"/>
                          <a:cs typeface="+mn-cs"/>
                        </a:rPr>
                        <a:t>Varsovia</a:t>
                      </a:r>
                      <a:r>
                        <a:rPr lang="pl-PL" sz="1400" kern="1200" dirty="0" smtClean="0">
                          <a:solidFill>
                            <a:schemeClr val="tx1"/>
                          </a:solidFill>
                          <a:effectLst/>
                          <a:latin typeface="+mn-lt"/>
                          <a:ea typeface="+mn-ea"/>
                          <a:cs typeface="+mn-cs"/>
                        </a:rPr>
                        <a:t>" (1,8 mln zł)</a:t>
                      </a:r>
                    </a:p>
                  </a:txBody>
                  <a:tcPr marL="91426" marR="91426" marT="45719" marB="45719" anchor="ctr">
                    <a:lnT w="12700" cap="flat" cmpd="sng" algn="ctr">
                      <a:noFill/>
                      <a:prstDash val="sysDot"/>
                      <a:round/>
                      <a:headEnd type="none" w="med" len="med"/>
                      <a:tailEnd type="none" w="med" len="med"/>
                    </a:lnT>
                    <a:lnB w="12700" cap="flat" cmpd="sng" algn="ctr">
                      <a:noFill/>
                      <a:prstDash val="sysDot"/>
                      <a:round/>
                      <a:headEnd type="none" w="med" len="med"/>
                      <a:tailEnd type="none" w="med" len="med"/>
                    </a:lnB>
                    <a:solidFill>
                      <a:schemeClr val="bg1"/>
                    </a:solidFill>
                  </a:tcPr>
                </a:tc>
                <a:extLst>
                  <a:ext uri="{0D108BD9-81ED-4DB2-BD59-A6C34878D82A}">
                    <a16:rowId xmlns:a16="http://schemas.microsoft.com/office/drawing/2014/main" val="275685537"/>
                  </a:ext>
                </a:extLst>
              </a:tr>
              <a:tr h="1586931">
                <a:tc>
                  <a:txBody>
                    <a:bodyPr/>
                    <a:lstStyle/>
                    <a:p>
                      <a:pPr algn="r"/>
                      <a:r>
                        <a:rPr lang="pl-PL" sz="1800" b="1" kern="1200" dirty="0" smtClean="0">
                          <a:solidFill>
                            <a:srgbClr val="385723"/>
                          </a:solidFill>
                          <a:latin typeface="+mn-lt"/>
                          <a:ea typeface="+mn-ea"/>
                          <a:cs typeface="+mn-cs"/>
                        </a:rPr>
                        <a:t>+4,2 mln zł</a:t>
                      </a:r>
                      <a:br>
                        <a:rPr lang="pl-PL" sz="1800" b="1" kern="1200" dirty="0" smtClean="0">
                          <a:solidFill>
                            <a:srgbClr val="385723"/>
                          </a:solidFill>
                          <a:latin typeface="+mn-lt"/>
                          <a:ea typeface="+mn-ea"/>
                          <a:cs typeface="+mn-cs"/>
                        </a:rPr>
                      </a:br>
                      <a:r>
                        <a:rPr lang="pl-PL" sz="1400" b="1" kern="1200" dirty="0" smtClean="0">
                          <a:solidFill>
                            <a:srgbClr val="385723"/>
                          </a:solidFill>
                          <a:latin typeface="+mn-lt"/>
                          <a:ea typeface="+mn-ea"/>
                          <a:cs typeface="+mn-cs"/>
                        </a:rPr>
                        <a:t>(per saldo)</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Dotacje celowe z budżetu państwa </a:t>
                      </a:r>
                      <a:r>
                        <a:rPr lang="pl-PL" sz="1400" kern="1200" dirty="0" smtClean="0">
                          <a:solidFill>
                            <a:schemeClr val="tx1"/>
                          </a:solidFill>
                          <a:effectLst/>
                          <a:latin typeface="+mn-lt"/>
                          <a:ea typeface="+mn-ea"/>
                          <a:cs typeface="+mn-cs"/>
                        </a:rPr>
                        <a:t>na realizację zadań zleconych, w tym z przeznaczeniem na:</a:t>
                      </a:r>
                    </a:p>
                    <a:p>
                      <a:pPr marL="285750" indent="-196850" algn="l">
                        <a:buFont typeface="Arial" panose="020B0604020202020204" pitchFamily="34" charset="0"/>
                        <a:buChar char="•"/>
                      </a:pPr>
                      <a:r>
                        <a:rPr lang="pl-PL" sz="1400" kern="1200" dirty="0" smtClean="0">
                          <a:solidFill>
                            <a:schemeClr val="tx1"/>
                          </a:solidFill>
                          <a:effectLst/>
                          <a:latin typeface="+mn-lt"/>
                          <a:ea typeface="+mn-ea"/>
                          <a:cs typeface="+mn-cs"/>
                        </a:rPr>
                        <a:t>wypłatę świadczeń pieniężnych na częściowe pokrycie kosztów zagospodarowania i bieżącego utrzymania</a:t>
                      </a:r>
                      <a:br>
                        <a:rPr lang="pl-PL" sz="1400" kern="1200" dirty="0" smtClean="0">
                          <a:solidFill>
                            <a:schemeClr val="tx1"/>
                          </a:solidFill>
                          <a:effectLst/>
                          <a:latin typeface="+mn-lt"/>
                          <a:ea typeface="+mn-ea"/>
                          <a:cs typeface="+mn-cs"/>
                        </a:rPr>
                      </a:br>
                      <a:r>
                        <a:rPr lang="pl-PL" sz="1400" kern="1200" dirty="0" smtClean="0">
                          <a:solidFill>
                            <a:schemeClr val="tx1"/>
                          </a:solidFill>
                          <a:effectLst/>
                          <a:latin typeface="+mn-lt"/>
                          <a:ea typeface="+mn-ea"/>
                          <a:cs typeface="+mn-cs"/>
                        </a:rPr>
                        <a:t>na terytorium Rzeczypospolitej Polskiej posiadaczom Karty Polaka (3,6 mln zł)</a:t>
                      </a:r>
                    </a:p>
                    <a:p>
                      <a:pPr marL="285750" indent="-196850" algn="l">
                        <a:buFont typeface="Arial" panose="020B0604020202020204" pitchFamily="34" charset="0"/>
                        <a:buChar char="•"/>
                      </a:pPr>
                      <a:r>
                        <a:rPr lang="pl-PL" sz="1400" kern="1200" dirty="0" smtClean="0">
                          <a:solidFill>
                            <a:schemeClr val="tx1"/>
                          </a:solidFill>
                          <a:effectLst/>
                          <a:latin typeface="+mn-lt"/>
                          <a:ea typeface="+mn-ea"/>
                          <a:cs typeface="+mn-cs"/>
                        </a:rPr>
                        <a:t>zabezpieczenia środków finansowych przeznaczonych na wydatki bieżące Komendy Miejskiej Państwowej Straży Pożarnej m.st. Warszawy</a:t>
                      </a:r>
                    </a:p>
                    <a:p>
                      <a:pPr marL="285750" indent="-196850" algn="l">
                        <a:buFont typeface="Arial" panose="020B0604020202020204" pitchFamily="34" charset="0"/>
                        <a:buChar char="•"/>
                      </a:pPr>
                      <a:r>
                        <a:rPr lang="pl-PL" sz="1400" kern="1200" dirty="0" smtClean="0">
                          <a:solidFill>
                            <a:schemeClr val="tx1"/>
                          </a:solidFill>
                          <a:effectLst/>
                          <a:latin typeface="+mn-lt"/>
                          <a:ea typeface="+mn-ea"/>
                          <a:cs typeface="+mn-cs"/>
                        </a:rPr>
                        <a:t>umundurowanie dla Mazowieckiej Kompanii Reprezentacyjnej (0,6 mln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479096851"/>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778299967"/>
      </p:ext>
    </p:extLst>
  </p:cSld>
  <p:clrMapOvr>
    <a:masterClrMapping/>
  </p:clrMapOvr>
  <p:transition spd="slow">
    <p:cov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46</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529055"/>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dochodów</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1641389569"/>
              </p:ext>
            </p:extLst>
          </p:nvPr>
        </p:nvGraphicFramePr>
        <p:xfrm>
          <a:off x="1358851" y="1902275"/>
          <a:ext cx="9336113" cy="3361111"/>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solidFill>
                            <a:srgbClr val="385723"/>
                          </a:solidFill>
                          <a:latin typeface="+mj-lt"/>
                          <a:cs typeface="Calibri" panose="020F0502020204030204" pitchFamily="34" charset="0"/>
                        </a:rPr>
                        <a:t>+74,1</a:t>
                      </a:r>
                      <a:endParaRPr lang="pl-PL" sz="2200" b="1" dirty="0">
                        <a:solidFill>
                          <a:srgbClr val="385723"/>
                        </a:solidFill>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+42,0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+33,6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+159,7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dirty="0" smtClean="0">
                          <a:solidFill>
                            <a:srgbClr val="385723"/>
                          </a:solidFill>
                          <a:latin typeface="+mj-lt"/>
                          <a:cs typeface="Calibri" panose="020F0502020204030204" pitchFamily="34" charset="0"/>
                        </a:rPr>
                        <a:t>+6,8</a:t>
                      </a:r>
                      <a:endParaRPr lang="pl-PL" sz="22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+14,7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75671485"/>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20.352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20.301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20.969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21.194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82.816</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001304040"/>
      </p:ext>
    </p:extLst>
  </p:cSld>
  <p:clrMapOvr>
    <a:masterClrMapping/>
  </p:clrMapOvr>
  <p:transition spd="slow">
    <p:cov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47</a:t>
            </a:fld>
            <a:endParaRPr lang="pl-PL" dirty="0"/>
          </a:p>
        </p:txBody>
      </p:sp>
      <p:sp>
        <p:nvSpPr>
          <p:cNvPr id="3" name="Tytuł 2"/>
          <p:cNvSpPr>
            <a:spLocks noGrp="1"/>
          </p:cNvSpPr>
          <p:nvPr>
            <p:ph type="title"/>
          </p:nvPr>
        </p:nvSpPr>
        <p:spPr>
          <a:xfrm>
            <a:off x="323730" y="542544"/>
            <a:ext cx="11668245" cy="550590"/>
          </a:xfrm>
        </p:spPr>
        <p:txBody>
          <a:bodyPr/>
          <a:lstStyle/>
          <a:p>
            <a:pPr>
              <a:spcBef>
                <a:spcPts val="800"/>
              </a:spcBef>
              <a:spcAft>
                <a:spcPts val="800"/>
              </a:spcAft>
            </a:pPr>
            <a:r>
              <a:rPr lang="pl-PL" altLang="pl-PL" sz="2400" b="1" dirty="0" smtClean="0">
                <a:latin typeface="+mj-lt"/>
              </a:rPr>
              <a:t>Zwiększenie</a:t>
            </a:r>
            <a:r>
              <a:rPr lang="pl-PL" altLang="pl-PL" sz="2400" dirty="0" smtClean="0">
                <a:latin typeface="+mj-lt"/>
              </a:rPr>
              <a:t> </a:t>
            </a:r>
            <a:r>
              <a:rPr lang="pl-PL" altLang="pl-PL" sz="2400" dirty="0">
                <a:latin typeface="+mj-lt"/>
              </a:rPr>
              <a:t>planu </a:t>
            </a:r>
            <a:r>
              <a:rPr lang="pl-PL" altLang="pl-PL" sz="2400" b="1" dirty="0" smtClean="0">
                <a:latin typeface="+mj-lt"/>
              </a:rPr>
              <a:t>wydatków bieżących</a:t>
            </a:r>
            <a:r>
              <a:rPr lang="pl-PL" altLang="pl-PL" sz="2400" dirty="0" smtClean="0">
                <a:latin typeface="+mj-lt"/>
              </a:rPr>
              <a:t> </a:t>
            </a:r>
            <a:r>
              <a:rPr lang="pl-PL" altLang="pl-PL" sz="2400" dirty="0">
                <a:latin typeface="+mj-lt"/>
              </a:rPr>
              <a:t>w </a:t>
            </a:r>
            <a:r>
              <a:rPr lang="pl-PL" altLang="pl-PL" sz="2400" dirty="0" smtClean="0">
                <a:latin typeface="+mj-lt"/>
              </a:rPr>
              <a:t>2023 </a:t>
            </a:r>
            <a:r>
              <a:rPr lang="pl-PL" altLang="pl-PL" sz="2400" dirty="0" err="1" smtClean="0">
                <a:latin typeface="+mj-lt"/>
              </a:rPr>
              <a:t>r.o</a:t>
            </a:r>
            <a:r>
              <a:rPr lang="pl-PL" altLang="pl-PL" sz="2400" dirty="0" smtClean="0">
                <a:latin typeface="+mj-lt"/>
              </a:rPr>
              <a:t> </a:t>
            </a:r>
            <a:r>
              <a:rPr lang="pl-PL" altLang="pl-PL" sz="2400" b="1" dirty="0" smtClean="0">
                <a:solidFill>
                  <a:srgbClr val="385723"/>
                </a:solidFill>
                <a:latin typeface="+mj-lt"/>
              </a:rPr>
              <a:t>5,7 </a:t>
            </a:r>
            <a:r>
              <a:rPr lang="pl-PL" altLang="pl-PL" sz="2400" b="1" dirty="0">
                <a:solidFill>
                  <a:srgbClr val="385723"/>
                </a:solidFill>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851202504"/>
              </p:ext>
            </p:extLst>
          </p:nvPr>
        </p:nvGraphicFramePr>
        <p:xfrm>
          <a:off x="210000" y="1279863"/>
          <a:ext cx="11772000" cy="4323078"/>
        </p:xfrm>
        <a:graphic>
          <a:graphicData uri="http://schemas.openxmlformats.org/drawingml/2006/table">
            <a:tbl>
              <a:tblPr firstRow="1" bandRow="1">
                <a:tableStyleId>{2D5ABB26-0587-4C30-8999-92F81FD0307C}</a:tableStyleId>
              </a:tblPr>
              <a:tblGrid>
                <a:gridCol w="1756805">
                  <a:extLst>
                    <a:ext uri="{9D8B030D-6E8A-4147-A177-3AD203B41FA5}">
                      <a16:colId xmlns:a16="http://schemas.microsoft.com/office/drawing/2014/main" val="20000"/>
                    </a:ext>
                  </a:extLst>
                </a:gridCol>
                <a:gridCol w="10015195">
                  <a:extLst>
                    <a:ext uri="{9D8B030D-6E8A-4147-A177-3AD203B41FA5}">
                      <a16:colId xmlns:a16="http://schemas.microsoft.com/office/drawing/2014/main" val="20001"/>
                    </a:ext>
                  </a:extLst>
                </a:gridCol>
              </a:tblGrid>
              <a:tr h="597322">
                <a:tc>
                  <a:txBody>
                    <a:bodyPr/>
                    <a:lstStyle/>
                    <a:p>
                      <a:pPr algn="r"/>
                      <a:r>
                        <a:rPr kumimoji="0" lang="pl-PL" sz="2000" b="1" i="0" u="none" strike="noStrike" kern="1200" cap="none" spc="0" normalizeH="0" baseline="0" dirty="0" smtClean="0">
                          <a:ln>
                            <a:noFill/>
                          </a:ln>
                          <a:solidFill>
                            <a:srgbClr val="385723"/>
                          </a:solidFill>
                          <a:effectLst/>
                          <a:uLnTx/>
                          <a:uFillTx/>
                          <a:latin typeface="+mn-lt"/>
                          <a:ea typeface="+mn-ea"/>
                          <a:cs typeface="+mn-cs"/>
                        </a:rPr>
                        <a:t>+5,7 mln zł</a:t>
                      </a: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1" kern="1200" baseline="0" dirty="0" smtClean="0">
                          <a:solidFill>
                            <a:schemeClr val="tx1"/>
                          </a:solidFill>
                          <a:latin typeface="+mn-lt"/>
                          <a:ea typeface="+mn-ea"/>
                          <a:cs typeface="+mn-cs"/>
                        </a:rPr>
                        <a:t>Wydatki bieżące w 2023 r.,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781113">
                <a:tc>
                  <a:txBody>
                    <a:bodyPr/>
                    <a:lstStyle/>
                    <a:p>
                      <a:pPr algn="r"/>
                      <a:r>
                        <a:rPr lang="pl-PL" sz="1800" b="1" i="0" kern="1200" dirty="0" smtClean="0">
                          <a:solidFill>
                            <a:schemeClr val="tx1"/>
                          </a:solidFill>
                          <a:effectLst/>
                          <a:latin typeface="+mn-lt"/>
                          <a:ea typeface="+mn-ea"/>
                          <a:cs typeface="+mn-cs"/>
                        </a:rPr>
                        <a:t>±</a:t>
                      </a:r>
                      <a:r>
                        <a:rPr lang="pl-PL" sz="1800" b="1" kern="1200" dirty="0" smtClean="0">
                          <a:solidFill>
                            <a:schemeClr val="tx1"/>
                          </a:solidFill>
                          <a:latin typeface="+mn-lt"/>
                          <a:ea typeface="+mn-ea"/>
                          <a:cs typeface="+mn-cs"/>
                        </a:rPr>
                        <a:t>57,2 mln zł</a:t>
                      </a:r>
                    </a:p>
                  </a:txBody>
                  <a:tcPr marL="91426" marR="91426" marT="45719" marB="45719" anchor="ctr">
                    <a:lnB w="12700"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Środki w ramach planu m.in. z środków rezerwy ogólnej w latach 2023-2026 </a:t>
                      </a:r>
                      <a:r>
                        <a:rPr lang="pl-PL" sz="1400" kern="1200" dirty="0" smtClean="0">
                          <a:solidFill>
                            <a:schemeClr val="tx1"/>
                          </a:solidFill>
                          <a:effectLst/>
                          <a:latin typeface="+mn-lt"/>
                          <a:ea typeface="+mn-ea"/>
                          <a:cs typeface="+mn-cs"/>
                        </a:rPr>
                        <a:t>na realizację zadań w formie konkursów na zapewnienie opieki nad dziećmi w wieku do lat 3.</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395871282"/>
                  </a:ext>
                </a:extLst>
              </a:tr>
              <a:tr h="110275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+3,6 mln zł</a:t>
                      </a:r>
                      <a:endParaRPr lang="pl-PL" sz="1800" b="1" dirty="0" smtClean="0">
                        <a:solidFill>
                          <a:srgbClr val="385723"/>
                        </a:solidFill>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Wypłata świadczeń pieniężnych </a:t>
                      </a:r>
                      <a:r>
                        <a:rPr lang="pl-PL" sz="1400" kern="1200" dirty="0" smtClean="0">
                          <a:solidFill>
                            <a:schemeClr val="tx1"/>
                          </a:solidFill>
                          <a:effectLst/>
                          <a:latin typeface="+mn-lt"/>
                          <a:ea typeface="+mn-ea"/>
                          <a:cs typeface="+mn-cs"/>
                        </a:rPr>
                        <a:t>na częściowe pokrycie kosztów zagospodarowania i bieżącego utrzymania na terytorium Rzeczypospolitej Polskiej posiadaczom Karty Polaka oraz repatriantom.</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89824346"/>
                  </a:ext>
                </a:extLst>
              </a:tr>
              <a:tr h="55137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Remonty placówek oświatowych.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419488908"/>
                  </a:ext>
                </a:extLst>
              </a:tr>
              <a:tr h="551374">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effectLst/>
                          <a:latin typeface="+mn-lt"/>
                          <a:ea typeface="+mn-ea"/>
                          <a:cs typeface="+mn-cs"/>
                        </a:rPr>
                        <a:t>+1,7</a:t>
                      </a:r>
                      <a:r>
                        <a:rPr lang="pl-PL" sz="1800" b="1" kern="1200" baseline="0" dirty="0" smtClean="0">
                          <a:solidFill>
                            <a:srgbClr val="385723"/>
                          </a:solidFill>
                          <a:effectLst/>
                          <a:latin typeface="+mn-lt"/>
                          <a:ea typeface="+mn-ea"/>
                          <a:cs typeface="+mn-cs"/>
                        </a:rPr>
                        <a:t> </a:t>
                      </a:r>
                      <a:r>
                        <a:rPr lang="pl-PL" sz="1800" b="1" kern="1200" dirty="0" smtClean="0">
                          <a:solidFill>
                            <a:srgbClr val="385723"/>
                          </a:solidFill>
                          <a:effectLst/>
                          <a:latin typeface="+mn-lt"/>
                          <a:ea typeface="+mn-ea"/>
                          <a:cs typeface="+mn-cs"/>
                        </a:rPr>
                        <a:t>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Remont placu zabaw w Parku Ujazdowskim.</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4177505293"/>
                  </a:ext>
                </a:extLst>
              </a:tr>
              <a:tr h="73914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effectLst/>
                          <a:latin typeface="+mn-lt"/>
                          <a:ea typeface="+mn-ea"/>
                          <a:cs typeface="+mn-cs"/>
                        </a:rPr>
                        <a:t>-0,9 mln zł</a:t>
                      </a:r>
                      <a:br>
                        <a:rPr lang="pl-PL" sz="1800" b="1" kern="1200" dirty="0" smtClean="0">
                          <a:solidFill>
                            <a:srgbClr val="C00000"/>
                          </a:solidFill>
                          <a:effectLst/>
                          <a:latin typeface="+mn-lt"/>
                          <a:ea typeface="+mn-ea"/>
                          <a:cs typeface="+mn-cs"/>
                        </a:rPr>
                      </a:br>
                      <a:r>
                        <a:rPr lang="pl-PL" sz="1400" b="1" kern="1200" dirty="0" smtClean="0">
                          <a:solidFill>
                            <a:srgbClr val="C00000"/>
                          </a:solidFill>
                          <a:effectLst/>
                          <a:latin typeface="+mn-lt"/>
                          <a:ea typeface="+mn-ea"/>
                          <a:cs typeface="+mn-cs"/>
                        </a:rPr>
                        <a:t>(per saldo)</a:t>
                      </a:r>
                      <a:endParaRPr lang="pl-PL" sz="1800" b="1" kern="1200" dirty="0" smtClean="0">
                        <a:solidFill>
                          <a:srgbClr val="C00000"/>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tc>
                  <a:txBody>
                    <a:bodyPr/>
                    <a:lstStyle/>
                    <a:p>
                      <a:pPr algn="l"/>
                      <a:r>
                        <a:rPr lang="pl-PL" sz="1400" b="1" kern="1200" dirty="0" smtClean="0">
                          <a:solidFill>
                            <a:schemeClr val="tx1"/>
                          </a:solidFill>
                          <a:effectLst/>
                          <a:latin typeface="+mn-lt"/>
                          <a:ea typeface="+mn-ea"/>
                          <a:cs typeface="+mn-cs"/>
                        </a:rPr>
                        <a:t>Przesunięcia</a:t>
                      </a:r>
                      <a:r>
                        <a:rPr lang="pl-PL" sz="1400" kern="1200" dirty="0" smtClean="0">
                          <a:solidFill>
                            <a:schemeClr val="tx1"/>
                          </a:solidFill>
                          <a:effectLst/>
                          <a:latin typeface="+mn-lt"/>
                          <a:ea typeface="+mn-ea"/>
                          <a:cs typeface="+mn-cs"/>
                        </a:rPr>
                        <a:t> </a:t>
                      </a:r>
                      <a:r>
                        <a:rPr lang="pl-PL" sz="1400" b="1" kern="1200" dirty="0" smtClean="0">
                          <a:solidFill>
                            <a:schemeClr val="tx1"/>
                          </a:solidFill>
                          <a:effectLst/>
                          <a:latin typeface="+mn-lt"/>
                          <a:ea typeface="+mn-ea"/>
                          <a:cs typeface="+mn-cs"/>
                        </a:rPr>
                        <a:t>części wydatków bieżących do wydatków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3769687432"/>
                  </a:ext>
                </a:extLst>
              </a:tr>
            </a:tbl>
          </a:graphicData>
        </a:graphic>
      </p:graphicFrame>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134426680"/>
      </p:ext>
    </p:extLst>
  </p:cSld>
  <p:clrMapOvr>
    <a:masterClrMapping/>
  </p:clrMapOvr>
  <p:transition spd="slow">
    <p:cov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48</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8" name="Tytuł 2"/>
          <p:cNvSpPr>
            <a:spLocks noGrp="1"/>
          </p:cNvSpPr>
          <p:nvPr>
            <p:ph type="title"/>
          </p:nvPr>
        </p:nvSpPr>
        <p:spPr>
          <a:xfrm>
            <a:off x="303223" y="529055"/>
            <a:ext cx="11585553"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bieżących</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10" name="Tabela 9"/>
          <p:cNvGraphicFramePr>
            <a:graphicFrameLocks noGrp="1"/>
          </p:cNvGraphicFramePr>
          <p:nvPr>
            <p:extLst>
              <p:ext uri="{D42A27DB-BD31-4B8C-83A1-F6EECF244321}">
                <p14:modId xmlns:p14="http://schemas.microsoft.com/office/powerpoint/2010/main" val="3283345842"/>
              </p:ext>
            </p:extLst>
          </p:nvPr>
        </p:nvGraphicFramePr>
        <p:xfrm>
          <a:off x="713473" y="1624369"/>
          <a:ext cx="10799998" cy="3361111"/>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+78,4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+24,4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+19,6</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+10,2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-0,002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+132,7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385723"/>
                          </a:solidFill>
                          <a:latin typeface="+mj-lt"/>
                          <a:ea typeface="+mn-ea"/>
                          <a:cs typeface="Calibri" panose="020F0502020204030204" pitchFamily="34" charset="0"/>
                        </a:rPr>
                        <a:t>+5,7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+5,7</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08913955"/>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21.087</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20.320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19.105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19.794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19.802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100.108</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2901424059"/>
      </p:ext>
    </p:extLst>
  </p:cSld>
  <p:clrMapOvr>
    <a:masterClrMapping/>
  </p:clrMapOvr>
  <p:transition spd="slow">
    <p:cove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49</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53858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wydatków majątkowych</a:t>
            </a:r>
            <a:endParaRPr lang="pl-PL" altLang="pl-PL" sz="2400" b="1" dirty="0">
              <a:latin typeface="+mj-lt"/>
            </a:endParaRP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3263183840"/>
              </p:ext>
            </p:extLst>
          </p:nvPr>
        </p:nvGraphicFramePr>
        <p:xfrm>
          <a:off x="457202" y="1643419"/>
          <a:ext cx="11203492" cy="3361111"/>
        </p:xfrm>
        <a:graphic>
          <a:graphicData uri="http://schemas.openxmlformats.org/drawingml/2006/table">
            <a:tbl>
              <a:tblPr firstRow="1" bandRow="1">
                <a:tableStyleId>{2D5ABB26-0587-4C30-8999-92F81FD0307C}</a:tableStyleId>
              </a:tblPr>
              <a:tblGrid>
                <a:gridCol w="1316815">
                  <a:extLst>
                    <a:ext uri="{9D8B030D-6E8A-4147-A177-3AD203B41FA5}">
                      <a16:colId xmlns:a16="http://schemas.microsoft.com/office/drawing/2014/main" val="3288171132"/>
                    </a:ext>
                  </a:extLst>
                </a:gridCol>
                <a:gridCol w="1079581">
                  <a:extLst>
                    <a:ext uri="{9D8B030D-6E8A-4147-A177-3AD203B41FA5}">
                      <a16:colId xmlns:a16="http://schemas.microsoft.com/office/drawing/2014/main" val="20001"/>
                    </a:ext>
                  </a:extLst>
                </a:gridCol>
                <a:gridCol w="1079581">
                  <a:extLst>
                    <a:ext uri="{9D8B030D-6E8A-4147-A177-3AD203B41FA5}">
                      <a16:colId xmlns:a16="http://schemas.microsoft.com/office/drawing/2014/main" val="3393036705"/>
                    </a:ext>
                  </a:extLst>
                </a:gridCol>
                <a:gridCol w="1079581">
                  <a:extLst>
                    <a:ext uri="{9D8B030D-6E8A-4147-A177-3AD203B41FA5}">
                      <a16:colId xmlns:a16="http://schemas.microsoft.com/office/drawing/2014/main" val="785722401"/>
                    </a:ext>
                  </a:extLst>
                </a:gridCol>
                <a:gridCol w="1079581">
                  <a:extLst>
                    <a:ext uri="{9D8B030D-6E8A-4147-A177-3AD203B41FA5}">
                      <a16:colId xmlns:a16="http://schemas.microsoft.com/office/drawing/2014/main" val="1778449290"/>
                    </a:ext>
                  </a:extLst>
                </a:gridCol>
                <a:gridCol w="1079581">
                  <a:extLst>
                    <a:ext uri="{9D8B030D-6E8A-4147-A177-3AD203B41FA5}">
                      <a16:colId xmlns:a16="http://schemas.microsoft.com/office/drawing/2014/main" val="3828342496"/>
                    </a:ext>
                  </a:extLst>
                </a:gridCol>
                <a:gridCol w="1079581">
                  <a:extLst>
                    <a:ext uri="{9D8B030D-6E8A-4147-A177-3AD203B41FA5}">
                      <a16:colId xmlns:a16="http://schemas.microsoft.com/office/drawing/2014/main" val="4293147242"/>
                    </a:ext>
                  </a:extLst>
                </a:gridCol>
                <a:gridCol w="1079581">
                  <a:extLst>
                    <a:ext uri="{9D8B030D-6E8A-4147-A177-3AD203B41FA5}">
                      <a16:colId xmlns:a16="http://schemas.microsoft.com/office/drawing/2014/main" val="2577637507"/>
                    </a:ext>
                  </a:extLst>
                </a:gridCol>
                <a:gridCol w="1079581">
                  <a:extLst>
                    <a:ext uri="{9D8B030D-6E8A-4147-A177-3AD203B41FA5}">
                      <a16:colId xmlns:a16="http://schemas.microsoft.com/office/drawing/2014/main" val="1279506493"/>
                    </a:ext>
                  </a:extLst>
                </a:gridCol>
                <a:gridCol w="1250029">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dirty="0" smtClean="0">
                          <a:latin typeface="+mj-lt"/>
                          <a:cs typeface="Calibri" panose="020F0502020204030204" pitchFamily="34" charset="0"/>
                        </a:rPr>
                        <a:t>2030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1800" dirty="0" smtClean="0">
                          <a:latin typeface="+mj-lt"/>
                          <a:cs typeface="Calibri" panose="020F0502020204030204" pitchFamily="34" charset="0"/>
                        </a:rPr>
                        <a:t>Łącznie</a:t>
                      </a:r>
                      <a:endParaRPr lang="pl-PL" sz="18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10">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1800" b="0" dirty="0" smtClean="0">
                          <a:latin typeface="+mj-lt"/>
                          <a:cs typeface="Calibri" panose="020F0502020204030204" pitchFamily="34" charset="0"/>
                        </a:rPr>
                        <a:t>Projekt</a:t>
                      </a:r>
                      <a:r>
                        <a:rPr lang="pl-PL" sz="1800" b="0" baseline="0" dirty="0" smtClean="0">
                          <a:latin typeface="+mj-lt"/>
                          <a:cs typeface="Calibri" panose="020F0502020204030204" pitchFamily="34" charset="0"/>
                        </a:rPr>
                        <a:t> zmiany</a:t>
                      </a:r>
                      <a:endParaRPr lang="pl-PL" sz="18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+81,8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+49,0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-32,5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-16,0</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+5,8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-11,6</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+81,9</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0" kern="1200" dirty="0" err="1" smtClean="0">
                          <a:solidFill>
                            <a:schemeClr val="tx1"/>
                          </a:solidFill>
                          <a:latin typeface="+mn-lt"/>
                          <a:ea typeface="+mn-ea"/>
                          <a:cs typeface="Calibri" panose="020F0502020204030204" pitchFamily="34" charset="0"/>
                        </a:rPr>
                        <a:t>Autopop</a:t>
                      </a:r>
                      <a:r>
                        <a:rPr lang="pl-PL" sz="1800" b="0" kern="1200" dirty="0" smtClean="0">
                          <a:solidFill>
                            <a:schemeClr val="tx1"/>
                          </a:solidFill>
                          <a:latin typeface="+mn-lt"/>
                          <a:ea typeface="+mn-ea"/>
                          <a:cs typeface="Calibri" panose="020F0502020204030204" pitchFamily="34" charset="0"/>
                        </a:rPr>
                        <a:t>-</a:t>
                      </a:r>
                      <a:br>
                        <a:rPr lang="pl-PL" sz="1800" b="0" kern="1200" dirty="0" smtClean="0">
                          <a:solidFill>
                            <a:schemeClr val="tx1"/>
                          </a:solidFill>
                          <a:latin typeface="+mn-lt"/>
                          <a:ea typeface="+mn-ea"/>
                          <a:cs typeface="Calibri" panose="020F0502020204030204" pitchFamily="34" charset="0"/>
                        </a:rPr>
                      </a:br>
                      <a:r>
                        <a:rPr lang="pl-PL" sz="1800" b="0" kern="1200" dirty="0" smtClean="0">
                          <a:solidFill>
                            <a:schemeClr val="tx1"/>
                          </a:solidFill>
                          <a:latin typeface="+mn-lt"/>
                          <a:ea typeface="+mn-ea"/>
                          <a:cs typeface="Calibri" panose="020F0502020204030204" pitchFamily="34" charset="0"/>
                        </a:rPr>
                        <a:t>-</a:t>
                      </a:r>
                      <a:r>
                        <a:rPr lang="pl-PL" sz="1800" b="0" kern="1200" dirty="0" err="1" smtClean="0">
                          <a:solidFill>
                            <a:schemeClr val="tx1"/>
                          </a:solidFill>
                          <a:latin typeface="+mn-lt"/>
                          <a:ea typeface="+mn-ea"/>
                          <a:cs typeface="Calibri" panose="020F0502020204030204" pitchFamily="34" charset="0"/>
                        </a:rPr>
                        <a:t>rawka</a:t>
                      </a:r>
                      <a:r>
                        <a:rPr lang="pl-PL" sz="18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200" b="1" kern="1200" dirty="0" smtClean="0">
                          <a:solidFill>
                            <a:srgbClr val="385723"/>
                          </a:solidFill>
                          <a:latin typeface="+mj-lt"/>
                          <a:ea typeface="+mn-ea"/>
                          <a:cs typeface="Calibri" panose="020F0502020204030204" pitchFamily="34" charset="0"/>
                        </a:rPr>
                        <a:t>+6,2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+6,1</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-0,9</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+11,1</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96613068"/>
                  </a:ext>
                </a:extLst>
              </a:tr>
              <a:tr h="743337">
                <a:tc>
                  <a:txBody>
                    <a:bodyPr/>
                    <a:lstStyle/>
                    <a:p>
                      <a:pPr algn="l"/>
                      <a:r>
                        <a:rPr lang="pl-PL" sz="1800" b="0" dirty="0" smtClean="0">
                          <a:latin typeface="+mj-lt"/>
                          <a:cs typeface="Calibri" panose="020F0502020204030204" pitchFamily="34" charset="0"/>
                        </a:rPr>
                        <a:t>Po zmianie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4.349</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2.913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2.546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2.304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947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853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1.391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17.035</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3582893580"/>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3" name="Tytuł 2"/>
          <p:cNvSpPr>
            <a:spLocks noGrp="1"/>
          </p:cNvSpPr>
          <p:nvPr>
            <p:ph type="title"/>
          </p:nvPr>
        </p:nvSpPr>
        <p:spPr>
          <a:xfrm>
            <a:off x="419819" y="66305"/>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74,1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260439425"/>
              </p:ext>
            </p:extLst>
          </p:nvPr>
        </p:nvGraphicFramePr>
        <p:xfrm>
          <a:off x="419819" y="1176845"/>
          <a:ext cx="11352362" cy="4684385"/>
        </p:xfrm>
        <a:graphic>
          <a:graphicData uri="http://schemas.openxmlformats.org/drawingml/2006/table">
            <a:tbl>
              <a:tblPr firstRow="1" bandRow="1">
                <a:tableStyleId>{2D5ABB26-0587-4C30-8999-92F81FD0307C}</a:tableStyleId>
              </a:tblPr>
              <a:tblGrid>
                <a:gridCol w="2260112">
                  <a:extLst>
                    <a:ext uri="{9D8B030D-6E8A-4147-A177-3AD203B41FA5}">
                      <a16:colId xmlns:a16="http://schemas.microsoft.com/office/drawing/2014/main" val="20000"/>
                    </a:ext>
                  </a:extLst>
                </a:gridCol>
                <a:gridCol w="9092250">
                  <a:extLst>
                    <a:ext uri="{9D8B030D-6E8A-4147-A177-3AD203B41FA5}">
                      <a16:colId xmlns:a16="http://schemas.microsoft.com/office/drawing/2014/main" val="20001"/>
                    </a:ext>
                  </a:extLst>
                </a:gridCol>
              </a:tblGrid>
              <a:tr h="392623">
                <a:tc>
                  <a:txBody>
                    <a:bodyPr/>
                    <a:lstStyle/>
                    <a:p>
                      <a:pPr algn="r"/>
                      <a:r>
                        <a:rPr lang="pl-PL" sz="2000" b="1" baseline="0" dirty="0" smtClean="0">
                          <a:solidFill>
                            <a:srgbClr val="385723"/>
                          </a:solidFill>
                          <a:latin typeface="+mj-lt"/>
                          <a:cs typeface="Calibri" panose="020F0502020204030204" pitchFamily="34" charset="0"/>
                        </a:rPr>
                        <a:t>+53.652.336 zł</a:t>
                      </a:r>
                      <a:endParaRPr lang="pl-PL" sz="2000" b="1" dirty="0" smtClean="0">
                        <a:solidFill>
                          <a:srgbClr val="385723"/>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smtClean="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w tym:</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790346">
                <a:tc>
                  <a:txBody>
                    <a:bodyPr/>
                    <a:lstStyle/>
                    <a:p>
                      <a:pPr algn="r"/>
                      <a:r>
                        <a:rPr lang="pl-PL" sz="1800" b="1" dirty="0" smtClean="0">
                          <a:solidFill>
                            <a:srgbClr val="385723"/>
                          </a:solidFill>
                          <a:latin typeface="+mj-lt"/>
                          <a:cs typeface="Calibri" panose="020F0502020204030204" pitchFamily="34" charset="0"/>
                        </a:rPr>
                        <a:t>+20.362.126 </a:t>
                      </a:r>
                      <a:r>
                        <a:rPr lang="pl-PL" sz="1800" b="1" baseline="0" dirty="0" smtClean="0">
                          <a:solidFill>
                            <a:srgbClr val="385723"/>
                          </a:solidFill>
                          <a:latin typeface="+mj-lt"/>
                          <a:cs typeface="Calibri" panose="020F0502020204030204" pitchFamily="34" charset="0"/>
                        </a:rPr>
                        <a:t>zł</a:t>
                      </a:r>
                      <a:br>
                        <a:rPr lang="pl-PL" sz="1800" b="1" baseline="0" dirty="0" smtClean="0">
                          <a:solidFill>
                            <a:srgbClr val="385723"/>
                          </a:solidFill>
                          <a:latin typeface="+mj-lt"/>
                          <a:cs typeface="Calibri" panose="020F0502020204030204" pitchFamily="34" charset="0"/>
                        </a:rPr>
                      </a:br>
                      <a:endParaRPr lang="pl-PL" sz="1400" b="1" dirty="0" smtClean="0">
                        <a:solidFill>
                          <a:srgbClr val="385723"/>
                        </a:solidFill>
                        <a:latin typeface="+mj-lt"/>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Fundusz Dopłat</a:t>
                      </a:r>
                      <a:r>
                        <a:rPr lang="pl-PL" sz="1400" b="0" dirty="0" smtClean="0">
                          <a:effectLst/>
                          <a:latin typeface="+mj-lt"/>
                          <a:ea typeface="Times New Roman" panose="02020603050405020304" pitchFamily="18" charset="0"/>
                        </a:rPr>
                        <a:t> z przeznaczeniem na pokrycie części kosztów budowy budynku mieszkalnego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przy ul. Ząbkowskiej/Markowskiej w celu utworzenia lokali mieszkalnych na wynajem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w dzielnicy Praga-Południe.</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1031332">
                <a:tc>
                  <a:txBody>
                    <a:bodyPr/>
                    <a:lstStyle/>
                    <a:p>
                      <a:pPr algn="r"/>
                      <a:r>
                        <a:rPr lang="pl-PL" sz="1800" b="1" kern="1200" dirty="0" smtClean="0">
                          <a:solidFill>
                            <a:srgbClr val="385723"/>
                          </a:solidFill>
                          <a:latin typeface="+mj-lt"/>
                          <a:ea typeface="+mn-ea"/>
                          <a:cs typeface="Calibri" panose="020F0502020204030204" pitchFamily="34" charset="0"/>
                        </a:rPr>
                        <a:t>+14.418.200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Dochody Zarządu Dróg Miejskich</a:t>
                      </a:r>
                      <a:r>
                        <a:rPr lang="pl-PL" sz="1400" b="0" dirty="0" smtClean="0">
                          <a:effectLst/>
                          <a:latin typeface="+mj-lt"/>
                          <a:ea typeface="Times New Roman" panose="02020603050405020304" pitchFamily="18" charset="0"/>
                        </a:rPr>
                        <a:t>, w tym z tytułu: opłaty za zajęcie pasa drogowego (6.000.000 zł), wpływów z opłat za korzystanie ze Strefy Parkowania Płatnego Niestrzeżonego (4.444.000 zł), odszkodowań wynikających z umów oraz kar od osób fizycznych i prawnych (1.183.000 zł),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wpływów ze sprzedaży składników majątkowych (1.000.000 zł).</a:t>
                      </a:r>
                      <a:endParaRPr lang="pl-PL" sz="1400" b="0" kern="1200" baseline="0" dirty="0" smtClean="0">
                        <a:solidFill>
                          <a:schemeClr val="tx1"/>
                        </a:solidFill>
                        <a:latin typeface="+mj-lt"/>
                        <a:ea typeface="+mn-ea"/>
                        <a:cs typeface="Calibri" panose="020F0502020204030204" pitchFamily="34" charset="0"/>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36242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+10.720.030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0" dirty="0" smtClean="0">
                          <a:effectLst/>
                          <a:latin typeface="+mj-lt"/>
                          <a:ea typeface="Times New Roman" panose="02020603050405020304" pitchFamily="18" charset="0"/>
                        </a:rPr>
                        <a:t>Wpływy z części opłaty za </a:t>
                      </a:r>
                      <a:r>
                        <a:rPr lang="pl-PL" sz="1400" b="1" dirty="0" smtClean="0">
                          <a:effectLst/>
                          <a:latin typeface="+mj-lt"/>
                          <a:ea typeface="Times New Roman" panose="02020603050405020304" pitchFamily="18" charset="0"/>
                        </a:rPr>
                        <a:t>zezwolenia na sprzedaż napojów alkoholowych </a:t>
                      </a:r>
                      <a:r>
                        <a:rPr lang="pl-PL" sz="1400" b="0" dirty="0" smtClean="0">
                          <a:effectLst/>
                          <a:latin typeface="+mj-lt"/>
                          <a:ea typeface="Times New Roman" panose="02020603050405020304" pitchFamily="18" charset="0"/>
                        </a:rPr>
                        <a:t>w obrocie hurtowym.</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199527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+8.215.150 zł</a:t>
                      </a:r>
                      <a:br>
                        <a:rPr lang="pl-PL" sz="1800" b="1" kern="1200" dirty="0" smtClean="0">
                          <a:solidFill>
                            <a:srgbClr val="385723"/>
                          </a:solidFill>
                          <a:latin typeface="+mj-lt"/>
                          <a:ea typeface="+mn-ea"/>
                          <a:cs typeface="Calibri" panose="020F0502020204030204" pitchFamily="34" charset="0"/>
                        </a:rPr>
                      </a:br>
                      <a:r>
                        <a:rPr lang="pl-PL" sz="1400" b="1" kern="1200" dirty="0" smtClean="0">
                          <a:solidFill>
                            <a:srgbClr val="385723"/>
                          </a:solidFill>
                          <a:latin typeface="+mj-lt"/>
                          <a:ea typeface="+mn-ea"/>
                          <a:cs typeface="Calibri" panose="020F0502020204030204" pitchFamily="34" charset="0"/>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0" dirty="0" smtClean="0">
                          <a:effectLst/>
                          <a:latin typeface="+mj-lt"/>
                          <a:ea typeface="Times New Roman" panose="02020603050405020304" pitchFamily="18" charset="0"/>
                        </a:rPr>
                        <a:t>Środki finansowe pochodzące </a:t>
                      </a:r>
                      <a:r>
                        <a:rPr lang="pl-PL" sz="1400" b="1" dirty="0" smtClean="0">
                          <a:effectLst/>
                          <a:latin typeface="+mj-lt"/>
                          <a:ea typeface="Times New Roman" panose="02020603050405020304" pitchFamily="18" charset="0"/>
                        </a:rPr>
                        <a:t>z budżetu Województwa Mazowieckiego</a:t>
                      </a:r>
                      <a:r>
                        <a:rPr lang="pl-PL" sz="1400" b="0" dirty="0" smtClean="0">
                          <a:effectLst/>
                          <a:latin typeface="+mj-lt"/>
                          <a:ea typeface="Times New Roman" panose="02020603050405020304" pitchFamily="18" charset="0"/>
                        </a:rPr>
                        <a:t>, w tym przeznaczone na dofinansowanie realizacji zadań w ramach Instrumentu Wsparcia Zadań Ważnych dla Równomiernego Rozwoju Województwa Mazowieckiego m.in.: „Modernizacja stadionu lekkoatletycznego </a:t>
                      </a:r>
                      <a:br>
                        <a:rPr lang="pl-PL" sz="1400" b="0" dirty="0" smtClean="0">
                          <a:effectLst/>
                          <a:latin typeface="+mj-lt"/>
                          <a:ea typeface="Times New Roman" panose="02020603050405020304" pitchFamily="18" charset="0"/>
                        </a:rPr>
                      </a:br>
                      <a:r>
                        <a:rPr lang="pl-PL" sz="1400" b="0" dirty="0" smtClean="0">
                          <a:effectLst/>
                          <a:latin typeface="+mj-lt"/>
                          <a:ea typeface="Times New Roman" panose="02020603050405020304" pitchFamily="18" charset="0"/>
                        </a:rPr>
                        <a:t>przy ul. Chrzanowskiego 23”(1.200.000 zł), „Termomodernizacja budynku przy ul. Żelaznej 64” (1.000.000 zł), „Termomodernizacja budynku Szkoły Podstawowej nr 343 przy ul. Kopcińskiego 7” (800.000 zł), „Modernizacja budynku Szkoły Podstawowej nr 319 przy ul. Wokalnej” (700.000 zł), „Kompleksowa przebudowa dachu </a:t>
                      </a:r>
                      <a:r>
                        <a:rPr lang="pl-PL" sz="1400" b="0" dirty="0" err="1" smtClean="0">
                          <a:effectLst/>
                          <a:latin typeface="+mj-lt"/>
                          <a:ea typeface="Times New Roman" panose="02020603050405020304" pitchFamily="18" charset="0"/>
                        </a:rPr>
                        <a:t>CePeK</a:t>
                      </a:r>
                      <a:r>
                        <a:rPr lang="pl-PL" sz="1400" b="0" dirty="0" smtClean="0">
                          <a:effectLst/>
                          <a:latin typeface="+mj-lt"/>
                          <a:ea typeface="Times New Roman" panose="02020603050405020304" pitchFamily="18" charset="0"/>
                        </a:rPr>
                        <a:t> przy ul. Podskarbińskiej 2” (700.000 zł), „Zadaszenie boiska Szkoły Podstawowej nr 217 przy ul. Paderewskiego 45” (700.000 zł).</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bl>
          </a:graphicData>
        </a:graphic>
      </p:graphicFrame>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1600" b="1" dirty="0" smtClean="0">
                <a:latin typeface="+mj-lt"/>
              </a:rPr>
              <a:t> </a:t>
            </a:r>
            <a:r>
              <a:rPr lang="pl-PL" altLang="pl-PL" sz="2400" b="1" dirty="0" smtClean="0">
                <a:solidFill>
                  <a:srgbClr val="385723"/>
                </a:solidFill>
                <a:latin typeface="+mj-lt"/>
              </a:rPr>
              <a:t>+53,7 </a:t>
            </a:r>
            <a:r>
              <a:rPr lang="pl-PL" altLang="pl-PL" sz="2000" b="1" dirty="0">
                <a:solidFill>
                  <a:srgbClr val="385723"/>
                </a:solidFill>
                <a:latin typeface="+mj-lt"/>
              </a:rPr>
              <a:t>mln zł</a:t>
            </a:r>
          </a:p>
        </p:txBody>
      </p:sp>
    </p:spTree>
    <p:extLst>
      <p:ext uri="{BB962C8B-B14F-4D97-AF65-F5344CB8AC3E}">
        <p14:creationId xmlns:p14="http://schemas.microsoft.com/office/powerpoint/2010/main" val="1698472695"/>
      </p:ext>
    </p:extLst>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50</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023304424"/>
              </p:ext>
            </p:extLst>
          </p:nvPr>
        </p:nvGraphicFramePr>
        <p:xfrm>
          <a:off x="588000" y="1259469"/>
          <a:ext cx="11016001" cy="3545615"/>
        </p:xfrm>
        <a:graphic>
          <a:graphicData uri="http://schemas.openxmlformats.org/drawingml/2006/table">
            <a:tbl>
              <a:tblPr firstRow="1" bandRow="1">
                <a:tableStyleId>{2D5ABB26-0587-4C30-8999-92F81FD0307C}</a:tableStyleId>
              </a:tblPr>
              <a:tblGrid>
                <a:gridCol w="703038">
                  <a:extLst>
                    <a:ext uri="{9D8B030D-6E8A-4147-A177-3AD203B41FA5}">
                      <a16:colId xmlns:a16="http://schemas.microsoft.com/office/drawing/2014/main" val="20000"/>
                    </a:ext>
                  </a:extLst>
                </a:gridCol>
                <a:gridCol w="1701490">
                  <a:extLst>
                    <a:ext uri="{9D8B030D-6E8A-4147-A177-3AD203B41FA5}">
                      <a16:colId xmlns:a16="http://schemas.microsoft.com/office/drawing/2014/main" val="2293524519"/>
                    </a:ext>
                  </a:extLst>
                </a:gridCol>
                <a:gridCol w="7070472">
                  <a:extLst>
                    <a:ext uri="{9D8B030D-6E8A-4147-A177-3AD203B41FA5}">
                      <a16:colId xmlns:a16="http://schemas.microsoft.com/office/drawing/2014/main" val="3460433117"/>
                    </a:ext>
                  </a:extLst>
                </a:gridCol>
                <a:gridCol w="1541001">
                  <a:extLst>
                    <a:ext uri="{9D8B030D-6E8A-4147-A177-3AD203B41FA5}">
                      <a16:colId xmlns:a16="http://schemas.microsoft.com/office/drawing/2014/main" val="1071488265"/>
                    </a:ext>
                  </a:extLst>
                </a:gridCol>
              </a:tblGrid>
              <a:tr h="582243">
                <a:tc>
                  <a:txBody>
                    <a:bodyPr/>
                    <a:lstStyle/>
                    <a:p>
                      <a:pPr algn="r"/>
                      <a:r>
                        <a:rPr lang="pl-PL" sz="1800" b="1" dirty="0" smtClean="0">
                          <a:solidFill>
                            <a:schemeClr val="tx1"/>
                          </a:solidFill>
                        </a:rPr>
                        <a:t>17</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zwiększeń</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01292">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638972">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+4,0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Modernizacja budynku dawnego dworca Kolei Wilanowskiej przy ul. Kostki Potockiego 31 wraz z renowacją wagonu motorowego (Wilanów)</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10,0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42068">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+3,0</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Przebudowa ul. Bruzdowej na odc. od ul. Prętowej do projektowanej trasy S2 (Wilanów)</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16,9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3897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+1,8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Zakupy inwestycyjne dla Orkiestry </a:t>
                      </a:r>
                      <a:r>
                        <a:rPr lang="pl-PL" sz="1300" kern="1200" dirty="0" err="1" smtClean="0">
                          <a:solidFill>
                            <a:schemeClr val="tx1"/>
                          </a:solidFill>
                          <a:effectLst/>
                          <a:latin typeface="+mn-lt"/>
                          <a:ea typeface="+mn-ea"/>
                          <a:cs typeface="+mn-cs"/>
                        </a:rPr>
                        <a:t>Sinfonia</a:t>
                      </a:r>
                      <a:r>
                        <a:rPr lang="pl-PL" sz="1300" kern="1200" dirty="0" smtClean="0">
                          <a:solidFill>
                            <a:schemeClr val="tx1"/>
                          </a:solidFill>
                          <a:effectLst/>
                          <a:latin typeface="+mn-lt"/>
                          <a:ea typeface="+mn-ea"/>
                          <a:cs typeface="+mn-cs"/>
                        </a:rPr>
                        <a:t> </a:t>
                      </a:r>
                      <a:r>
                        <a:rPr lang="pl-PL" sz="1300" kern="1200" dirty="0" err="1" smtClean="0">
                          <a:solidFill>
                            <a:schemeClr val="tx1"/>
                          </a:solidFill>
                          <a:effectLst/>
                          <a:latin typeface="+mn-lt"/>
                          <a:ea typeface="+mn-ea"/>
                          <a:cs typeface="+mn-cs"/>
                        </a:rPr>
                        <a:t>Varsovia</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4,8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42068">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+1,6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Modernizacja budynku Specjalnego Ośrodka Szkolno-Wychowawczego nr 9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przy ul. Paska 10</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14,5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98475" y="240635"/>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3586340720"/>
      </p:ext>
    </p:extLst>
  </p:cSld>
  <p:clrMapOvr>
    <a:masterClrMapping/>
  </p:clrMapOvr>
  <p:transition spd="slow">
    <p:cove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51</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941478938"/>
              </p:ext>
            </p:extLst>
          </p:nvPr>
        </p:nvGraphicFramePr>
        <p:xfrm>
          <a:off x="588000" y="1259469"/>
          <a:ext cx="11016001" cy="3751802"/>
        </p:xfrm>
        <a:graphic>
          <a:graphicData uri="http://schemas.openxmlformats.org/drawingml/2006/table">
            <a:tbl>
              <a:tblPr firstRow="1" bandRow="1">
                <a:tableStyleId>{2D5ABB26-0587-4C30-8999-92F81FD0307C}</a:tableStyleId>
              </a:tblPr>
              <a:tblGrid>
                <a:gridCol w="703038">
                  <a:extLst>
                    <a:ext uri="{9D8B030D-6E8A-4147-A177-3AD203B41FA5}">
                      <a16:colId xmlns:a16="http://schemas.microsoft.com/office/drawing/2014/main" val="20000"/>
                    </a:ext>
                  </a:extLst>
                </a:gridCol>
                <a:gridCol w="1701490">
                  <a:extLst>
                    <a:ext uri="{9D8B030D-6E8A-4147-A177-3AD203B41FA5}">
                      <a16:colId xmlns:a16="http://schemas.microsoft.com/office/drawing/2014/main" val="2293524519"/>
                    </a:ext>
                  </a:extLst>
                </a:gridCol>
                <a:gridCol w="7070472">
                  <a:extLst>
                    <a:ext uri="{9D8B030D-6E8A-4147-A177-3AD203B41FA5}">
                      <a16:colId xmlns:a16="http://schemas.microsoft.com/office/drawing/2014/main" val="3460433117"/>
                    </a:ext>
                  </a:extLst>
                </a:gridCol>
                <a:gridCol w="1541001">
                  <a:extLst>
                    <a:ext uri="{9D8B030D-6E8A-4147-A177-3AD203B41FA5}">
                      <a16:colId xmlns:a16="http://schemas.microsoft.com/office/drawing/2014/main" val="1071488265"/>
                    </a:ext>
                  </a:extLst>
                </a:gridCol>
              </a:tblGrid>
              <a:tr h="616102">
                <a:tc>
                  <a:txBody>
                    <a:bodyPr/>
                    <a:lstStyle/>
                    <a:p>
                      <a:pPr algn="r"/>
                      <a:r>
                        <a:rPr lang="pl-PL" sz="1800" b="1" dirty="0" smtClean="0">
                          <a:solidFill>
                            <a:schemeClr val="tx1"/>
                          </a:solidFill>
                        </a:rPr>
                        <a:t>8</a:t>
                      </a:r>
                    </a:p>
                  </a:txBody>
                  <a:tcPr marL="91426" marR="91426" marT="45719" marB="45719" anchor="ctr"/>
                </a:tc>
                <a:tc gridSpan="3">
                  <a:txBody>
                    <a:bodyPr/>
                    <a:lstStyle/>
                    <a:p>
                      <a:pPr algn="l"/>
                      <a:r>
                        <a:rPr lang="pl-PL" sz="1800" b="1" kern="1200" baseline="0" dirty="0" smtClean="0">
                          <a:solidFill>
                            <a:schemeClr val="tx1"/>
                          </a:solidFill>
                          <a:latin typeface="+mn-lt"/>
                          <a:ea typeface="+mn-ea"/>
                          <a:cs typeface="+mn-cs"/>
                        </a:rPr>
                        <a:t>zmniejszeń</a:t>
                      </a:r>
                      <a:r>
                        <a:rPr lang="pl-PL" sz="1800" b="0" kern="1200" baseline="0" dirty="0" smtClean="0">
                          <a:solidFill>
                            <a:schemeClr val="tx1"/>
                          </a:solidFill>
                          <a:latin typeface="+mn-lt"/>
                          <a:ea typeface="+mn-ea"/>
                          <a:cs typeface="+mn-cs"/>
                        </a:rPr>
                        <a:t> limitów przedsięwzięć majątkowych</a:t>
                      </a:r>
                      <a:endParaRPr lang="pl-PL" sz="1800" b="0" kern="1200" baseline="0" dirty="0">
                        <a:solidFill>
                          <a:schemeClr val="tx1"/>
                        </a:solidFill>
                        <a:latin typeface="+mn-lt"/>
                        <a:ea typeface="+mn-ea"/>
                        <a:cs typeface="+mn-cs"/>
                      </a:endParaRP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24628">
                <a:tc>
                  <a:txBody>
                    <a:bodyPr/>
                    <a:lstStyle/>
                    <a:p>
                      <a:pPr algn="r"/>
                      <a:endParaRPr lang="pl-PL" sz="1200" b="1" dirty="0" smtClean="0">
                        <a:solidFill>
                          <a:schemeClr val="tx1"/>
                        </a:solidFill>
                      </a:endParaRPr>
                    </a:p>
                  </a:txBody>
                  <a:tcPr marL="91426" marR="91426" marT="45719" marB="45719" anchor="ctr"/>
                </a:tc>
                <a:tc>
                  <a:txBody>
                    <a:bodyPr/>
                    <a:lstStyle/>
                    <a:p>
                      <a:pPr lvl="0" algn="ctr"/>
                      <a:r>
                        <a:rPr lang="pl-PL" sz="1300" b="0" dirty="0" smtClean="0">
                          <a:solidFill>
                            <a:schemeClr val="tx1"/>
                          </a:solidFill>
                        </a:rPr>
                        <a:t>w tym:</a:t>
                      </a:r>
                      <a:endParaRPr lang="pl-PL" sz="1300" b="0" dirty="0">
                        <a:solidFill>
                          <a:schemeClr val="tx1"/>
                        </a:solidFill>
                      </a:endParaRP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smtClean="0"/>
                        <a:t>do kwoty</a:t>
                      </a:r>
                      <a:endParaRPr lang="pl-PL" sz="1400" dirty="0"/>
                    </a:p>
                  </a:txBody>
                  <a:tcPr marL="91426" marR="91426" marT="45719" marB="45719" anchor="ctr"/>
                </a:tc>
                <a:extLst>
                  <a:ext uri="{0D108BD9-81ED-4DB2-BD59-A6C34878D82A}">
                    <a16:rowId xmlns:a16="http://schemas.microsoft.com/office/drawing/2014/main" val="498292005"/>
                  </a:ext>
                </a:extLst>
              </a:tr>
              <a:tr h="676130">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-2,8</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Program rozwoju edukacji.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47,8 mln zł</a:t>
                      </a:r>
                      <a:endParaRPr lang="pl-PL" sz="1600" kern="120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79406">
                <a:tc>
                  <a:txBody>
                    <a:bodyPr/>
                    <a:lstStyle/>
                    <a:p>
                      <a:pPr algn="r"/>
                      <a:endParaRPr lang="pl-PL" sz="1200" b="1" dirty="0" smtClean="0">
                        <a:solidFill>
                          <a:schemeClr val="tx1"/>
                        </a:solidFill>
                      </a:endParaRPr>
                    </a:p>
                  </a:txBody>
                  <a:tcPr marL="91426" marR="91426" marT="45719" marB="45719" anchor="ctr"/>
                </a:tc>
                <a:tc>
                  <a:txBody>
                    <a:bodyPr/>
                    <a:lstStyle/>
                    <a:p>
                      <a:pPr marL="0" lvl="1" indent="0" algn="r"/>
                      <a:r>
                        <a:rPr lang="pl-PL" sz="1600" b="1" dirty="0" smtClean="0">
                          <a:solidFill>
                            <a:schemeClr val="tx1"/>
                          </a:solidFill>
                        </a:rPr>
                        <a:t>-1,4</a:t>
                      </a:r>
                      <a:r>
                        <a:rPr lang="pl-PL" sz="1600" b="1" baseline="0" dirty="0" smtClean="0">
                          <a:solidFill>
                            <a:schemeClr val="tx1"/>
                          </a:solidFill>
                        </a:rPr>
                        <a:t> </a:t>
                      </a:r>
                      <a:r>
                        <a:rPr lang="pl-PL" sz="1600" b="1" dirty="0" smtClean="0">
                          <a:solidFill>
                            <a:schemeClr val="tx1"/>
                          </a:solidFill>
                        </a:rPr>
                        <a:t>mln</a:t>
                      </a:r>
                      <a:r>
                        <a:rPr lang="pl-PL" sz="1600" b="1" baseline="0" dirty="0" smtClean="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Wydatki związane z realizacją i rozliczeniem projektów finansowanych z udziałem środków Unii Europejskiej i innych źródeł zagranicznych niepodlegających zwrotowi .</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332,8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7613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-0,9 mln</a:t>
                      </a:r>
                      <a:r>
                        <a:rPr lang="pl-PL" sz="1600" b="1" baseline="0" dirty="0" smtClean="0">
                          <a:solidFill>
                            <a:schemeClr val="tx1"/>
                          </a:solidFill>
                        </a:rPr>
                        <a:t> 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smtClean="0">
                          <a:solidFill>
                            <a:schemeClr val="tx1"/>
                          </a:solidFill>
                          <a:effectLst/>
                          <a:latin typeface="+mn-lt"/>
                          <a:ea typeface="+mn-ea"/>
                          <a:cs typeface="+mn-cs"/>
                        </a:rPr>
                        <a:t>Rozbudowa ul. Bukowińskiej na odcinku od ul. Idzikowskiego do tak zwanej </a:t>
                      </a:r>
                      <a:br>
                        <a:rPr lang="pl-PL" sz="1300" kern="1200" dirty="0" smtClean="0">
                          <a:solidFill>
                            <a:schemeClr val="tx1"/>
                          </a:solidFill>
                          <a:effectLst/>
                          <a:latin typeface="+mn-lt"/>
                          <a:ea typeface="+mn-ea"/>
                          <a:cs typeface="+mn-cs"/>
                        </a:rPr>
                      </a:br>
                      <a:r>
                        <a:rPr lang="pl-PL" sz="1300" kern="1200" dirty="0" smtClean="0">
                          <a:solidFill>
                            <a:schemeClr val="tx1"/>
                          </a:solidFill>
                          <a:effectLst/>
                          <a:latin typeface="+mn-lt"/>
                          <a:ea typeface="+mn-ea"/>
                          <a:cs typeface="+mn-cs"/>
                        </a:rPr>
                        <a:t>ul. </a:t>
                      </a:r>
                      <a:r>
                        <a:rPr lang="pl-PL" sz="1300" kern="1200" dirty="0" err="1" smtClean="0">
                          <a:solidFill>
                            <a:schemeClr val="tx1"/>
                          </a:solidFill>
                          <a:effectLst/>
                          <a:latin typeface="+mn-lt"/>
                          <a:ea typeface="+mn-ea"/>
                          <a:cs typeface="+mn-cs"/>
                        </a:rPr>
                        <a:t>Nowobukowińskiej</a:t>
                      </a:r>
                      <a:r>
                        <a:rPr lang="pl-PL" sz="1300" kern="1200" dirty="0" smtClean="0">
                          <a:solidFill>
                            <a:schemeClr val="tx1"/>
                          </a:solidFill>
                          <a:effectLst/>
                          <a:latin typeface="+mn-lt"/>
                          <a:ea typeface="+mn-ea"/>
                          <a:cs typeface="+mn-cs"/>
                        </a:rPr>
                        <a:t> (Mokotów).</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1,0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79406">
                <a:tc>
                  <a:txBody>
                    <a:bodyPr/>
                    <a:lstStyle/>
                    <a:p>
                      <a:pPr algn="r"/>
                      <a:endParaRPr lang="pl-PL" sz="1200" b="1" dirty="0" smtClean="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smtClean="0">
                          <a:solidFill>
                            <a:schemeClr val="tx1"/>
                          </a:solidFill>
                        </a:rPr>
                        <a:t>-0,5 mln </a:t>
                      </a:r>
                      <a:r>
                        <a:rPr lang="pl-PL" sz="1600" b="1" baseline="0" dirty="0" smtClean="0">
                          <a:solidFill>
                            <a:schemeClr val="tx1"/>
                          </a:solidFill>
                        </a:rPr>
                        <a:t>zł</a:t>
                      </a:r>
                      <a:endParaRPr lang="pl-PL" sz="1600" b="1" dirty="0" smtClean="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smtClean="0">
                          <a:solidFill>
                            <a:schemeClr val="tx1"/>
                          </a:solidFill>
                          <a:effectLst/>
                          <a:latin typeface="+mn-lt"/>
                          <a:ea typeface="+mn-ea"/>
                          <a:cs typeface="+mn-cs"/>
                        </a:rPr>
                        <a:t>Budowa drogi (fragmentu ul. Batalionów Chłopskich) - rozliczenie z deweloperem (Bemowo).</a:t>
                      </a:r>
                      <a:endParaRPr lang="pl-PL" sz="13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smtClean="0">
                          <a:solidFill>
                            <a:schemeClr val="tx1"/>
                          </a:solidFill>
                          <a:effectLst/>
                          <a:latin typeface="+mn-lt"/>
                          <a:ea typeface="+mn-ea"/>
                          <a:cs typeface="+mn-cs"/>
                        </a:rPr>
                        <a:t>0,5 mln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Autopoprawka A</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498475" y="240635"/>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smtClean="0">
                <a:latin typeface="+mj-lt"/>
              </a:rPr>
              <a:t>Wydatki majątkowe</a:t>
            </a:r>
            <a:endParaRPr lang="pl-PL" altLang="pl-PL" sz="2800" dirty="0">
              <a:latin typeface="+mj-lt"/>
            </a:endParaRPr>
          </a:p>
        </p:txBody>
      </p:sp>
    </p:spTree>
    <p:extLst>
      <p:ext uri="{BB962C8B-B14F-4D97-AF65-F5344CB8AC3E}">
        <p14:creationId xmlns:p14="http://schemas.microsoft.com/office/powerpoint/2010/main" val="2736434501"/>
      </p:ext>
    </p:extLst>
  </p:cSld>
  <p:clrMapOvr>
    <a:masterClrMapping/>
  </p:clrMapOvr>
  <p:transition spd="slow">
    <p:cove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703118" y="1162050"/>
            <a:ext cx="10515600" cy="3829050"/>
          </a:xfrm>
          <a:prstGeom prst="rect">
            <a:avLst/>
          </a:prstGeom>
        </p:spPr>
        <p:txBody>
          <a:bodyPr/>
          <a:lstStyle/>
          <a:p>
            <a:r>
              <a:rPr lang="pl-PL" b="1" dirty="0"/>
              <a:t>Podsumowanie</a:t>
            </a:r>
            <a:r>
              <a:rPr lang="pl-PL" dirty="0"/>
              <a:t> </a:t>
            </a:r>
            <a:r>
              <a:rPr lang="pl-PL" dirty="0" smtClean="0"/>
              <a:t/>
            </a:r>
            <a:br>
              <a:rPr lang="pl-PL" dirty="0" smtClean="0"/>
            </a:br>
            <a:r>
              <a:rPr lang="pl-PL" dirty="0" smtClean="0"/>
              <a:t>projektowanych </a:t>
            </a:r>
            <a:r>
              <a:rPr lang="pl-PL" dirty="0"/>
              <a:t>zmian w zakresie wyniku budżetu, </a:t>
            </a:r>
            <a:r>
              <a:rPr lang="pl-PL" dirty="0" smtClean="0"/>
              <a:t>wyniku </a:t>
            </a:r>
            <a:r>
              <a:rPr lang="pl-PL" dirty="0"/>
              <a:t>operacyjnego i programu kredytowego</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52</a:t>
            </a:fld>
            <a:endParaRPr lang="pl-PL" dirty="0"/>
          </a:p>
        </p:txBody>
      </p:sp>
    </p:spTree>
    <p:extLst>
      <p:ext uri="{BB962C8B-B14F-4D97-AF65-F5344CB8AC3E}">
        <p14:creationId xmlns:p14="http://schemas.microsoft.com/office/powerpoint/2010/main" val="4102254832"/>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53</a:t>
            </a:fld>
            <a:endParaRPr lang="pl-PL" dirty="0"/>
          </a:p>
        </p:txBody>
      </p:sp>
      <p:sp>
        <p:nvSpPr>
          <p:cNvPr id="3" name="Tytuł 2"/>
          <p:cNvSpPr>
            <a:spLocks noGrp="1"/>
          </p:cNvSpPr>
          <p:nvPr>
            <p:ph type="title"/>
          </p:nvPr>
        </p:nvSpPr>
        <p:spPr>
          <a:xfrm>
            <a:off x="320697" y="550388"/>
            <a:ext cx="11340000" cy="742304"/>
          </a:xfrm>
        </p:spPr>
        <p:txBody>
          <a:bodyPr/>
          <a:lstStyle/>
          <a:p>
            <a:pPr algn="ctr">
              <a:spcBef>
                <a:spcPts val="0"/>
              </a:spcBef>
            </a:pPr>
            <a:r>
              <a:rPr lang="pl-PL" altLang="pl-PL" sz="2800" b="1" dirty="0">
                <a:latin typeface="+mj-lt"/>
              </a:rPr>
              <a:t>Wynik operacyjny w </a:t>
            </a:r>
            <a:r>
              <a:rPr lang="pl-PL" altLang="pl-PL" sz="2400" b="1" dirty="0" smtClean="0">
                <a:latin typeface="+mj-lt"/>
              </a:rPr>
              <a:t>2023</a:t>
            </a:r>
            <a:r>
              <a:rPr lang="pl-PL" altLang="pl-PL" sz="2800" b="1" dirty="0" smtClean="0">
                <a:latin typeface="+mj-lt"/>
              </a:rPr>
              <a:t> </a:t>
            </a:r>
            <a:r>
              <a:rPr lang="pl-PL" altLang="pl-PL" sz="2800" b="1" dirty="0">
                <a:latin typeface="+mj-lt"/>
              </a:rPr>
              <a:t>r.</a:t>
            </a:r>
            <a:r>
              <a:rPr lang="pl-PL" altLang="pl-PL" sz="4000" b="1" dirty="0">
                <a:latin typeface="+mj-lt"/>
              </a:rPr>
              <a:t/>
            </a:r>
            <a:br>
              <a:rPr lang="pl-PL" altLang="pl-PL" sz="4000" b="1" dirty="0">
                <a:latin typeface="+mj-lt"/>
              </a:rPr>
            </a:br>
            <a:r>
              <a:rPr lang="pl-PL" altLang="pl-PL" sz="2000" dirty="0">
                <a:latin typeface="+mj-lt"/>
              </a:rPr>
              <a:t>(dochody bieżące </a:t>
            </a:r>
            <a:r>
              <a:rPr lang="pl-PL" altLang="pl-PL" sz="2000" i="1" dirty="0">
                <a:latin typeface="+mj-lt"/>
              </a:rPr>
              <a:t>minus</a:t>
            </a:r>
            <a:r>
              <a:rPr lang="pl-PL" altLang="pl-PL" sz="2000" dirty="0">
                <a:latin typeface="+mj-lt"/>
              </a:rPr>
              <a:t> wydatki bieżące)</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555626742"/>
              </p:ext>
            </p:extLst>
          </p:nvPr>
        </p:nvGraphicFramePr>
        <p:xfrm>
          <a:off x="1335743" y="2084201"/>
          <a:ext cx="9242610" cy="1944216"/>
        </p:xfrm>
        <a:graphic>
          <a:graphicData uri="http://schemas.openxmlformats.org/drawingml/2006/table">
            <a:tbl>
              <a:tblPr firstRow="1" bandRow="1">
                <a:tableStyleId>{2D5ABB26-0587-4C30-8999-92F81FD0307C}</a:tableStyleId>
              </a:tblPr>
              <a:tblGrid>
                <a:gridCol w="2256478">
                  <a:extLst>
                    <a:ext uri="{9D8B030D-6E8A-4147-A177-3AD203B41FA5}">
                      <a16:colId xmlns:a16="http://schemas.microsoft.com/office/drawing/2014/main" val="20000"/>
                    </a:ext>
                  </a:extLst>
                </a:gridCol>
                <a:gridCol w="1746533">
                  <a:extLst>
                    <a:ext uri="{9D8B030D-6E8A-4147-A177-3AD203B41FA5}">
                      <a16:colId xmlns:a16="http://schemas.microsoft.com/office/drawing/2014/main" val="1636208176"/>
                    </a:ext>
                  </a:extLst>
                </a:gridCol>
                <a:gridCol w="1746533">
                  <a:extLst>
                    <a:ext uri="{9D8B030D-6E8A-4147-A177-3AD203B41FA5}">
                      <a16:colId xmlns:a16="http://schemas.microsoft.com/office/drawing/2014/main" val="2216440684"/>
                    </a:ext>
                  </a:extLst>
                </a:gridCol>
                <a:gridCol w="1746533">
                  <a:extLst>
                    <a:ext uri="{9D8B030D-6E8A-4147-A177-3AD203B41FA5}">
                      <a16:colId xmlns:a16="http://schemas.microsoft.com/office/drawing/2014/main" val="3376047603"/>
                    </a:ext>
                  </a:extLst>
                </a:gridCol>
                <a:gridCol w="1746533">
                  <a:extLst>
                    <a:ext uri="{9D8B030D-6E8A-4147-A177-3AD203B41FA5}">
                      <a16:colId xmlns:a16="http://schemas.microsoft.com/office/drawing/2014/main" val="3459496494"/>
                    </a:ext>
                  </a:extLst>
                </a:gridCol>
              </a:tblGrid>
              <a:tr h="757395">
                <a:tc>
                  <a:txBody>
                    <a:bodyPr/>
                    <a:lstStyle/>
                    <a:p>
                      <a:pPr algn="ctr"/>
                      <a:endParaRPr lang="pl-PL" sz="2000" b="1" dirty="0">
                        <a:solidFill>
                          <a:srgbClr val="FF0000"/>
                        </a:solidFill>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Przed zmianą</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Projekt zmiany</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Autopoprawki A</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smtClean="0">
                          <a:latin typeface="Calibri" panose="020F0502020204030204" pitchFamily="34" charset="0"/>
                          <a:cs typeface="Calibri" panose="020F0502020204030204" pitchFamily="34" charset="0"/>
                        </a:rPr>
                        <a:t>Po zmianie</a:t>
                      </a:r>
                      <a:endParaRPr lang="pl-PL" sz="16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468870">
                <a:tc>
                  <a:txBody>
                    <a:bodyPr/>
                    <a:lstStyle/>
                    <a:p>
                      <a:pPr algn="l"/>
                      <a:endParaRPr lang="pl-PL" sz="20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smtClean="0">
                          <a:latin typeface="Calibri" panose="020F0502020204030204" pitchFamily="34" charset="0"/>
                          <a:cs typeface="Calibri" panose="020F0502020204030204" pitchFamily="34" charset="0"/>
                        </a:rPr>
                        <a:t>w mln zł</a:t>
                      </a:r>
                      <a:endParaRPr lang="pl-PL" sz="14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endParaRPr lang="pl-PL" sz="14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717951">
                <a:tc>
                  <a:txBody>
                    <a:bodyPr/>
                    <a:lstStyle/>
                    <a:p>
                      <a:pPr algn="l"/>
                      <a:r>
                        <a:rPr lang="pl-PL" sz="2000" b="0" dirty="0" smtClean="0">
                          <a:latin typeface="Calibri" panose="020F0502020204030204" pitchFamily="34" charset="0"/>
                          <a:cs typeface="Calibri" panose="020F0502020204030204" pitchFamily="34" charset="0"/>
                        </a:rPr>
                        <a:t>Wynik operacyjny</a:t>
                      </a:r>
                      <a:endParaRPr lang="pl-PL" sz="2000" b="0" dirty="0">
                        <a:latin typeface="Calibri" panose="020F0502020204030204" pitchFamily="34" charset="0"/>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C00000"/>
                          </a:solidFill>
                          <a:latin typeface="Calibri" panose="020F0502020204030204" pitchFamily="34" charset="0"/>
                          <a:cs typeface="Calibri" panose="020F0502020204030204" pitchFamily="34" charset="0"/>
                        </a:rPr>
                        <a:t>-1.557</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Calibri" panose="020F0502020204030204" pitchFamily="34" charset="0"/>
                          <a:ea typeface="+mn-ea"/>
                          <a:cs typeface="Calibri" panose="020F0502020204030204" pitchFamily="34" charset="0"/>
                        </a:rPr>
                        <a:t>-51,0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Calibri" panose="020F0502020204030204" pitchFamily="34" charset="0"/>
                          <a:ea typeface="+mn-ea"/>
                          <a:cs typeface="Calibri" panose="020F0502020204030204" pitchFamily="34" charset="0"/>
                        </a:rPr>
                        <a:t>-0,4</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kern="1200" dirty="0" smtClean="0">
                          <a:solidFill>
                            <a:srgbClr val="C00000"/>
                          </a:solidFill>
                          <a:latin typeface="Calibri" panose="020F0502020204030204" pitchFamily="34" charset="0"/>
                          <a:ea typeface="+mn-ea"/>
                          <a:cs typeface="Calibri" panose="020F0502020204030204" pitchFamily="34" charset="0"/>
                        </a:rPr>
                        <a:t>-1.608</a:t>
                      </a:r>
                      <a:endParaRPr lang="pl-PL" sz="2800" b="1" kern="1200" dirty="0">
                        <a:solidFill>
                          <a:srgbClr val="C00000"/>
                        </a:solidFill>
                        <a:latin typeface="Calibri" panose="020F0502020204030204" pitchFamily="34" charset="0"/>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78087876"/>
      </p:ext>
    </p:extLst>
  </p:cSld>
  <p:clrMapOvr>
    <a:masterClrMapping/>
  </p:clrMapOvr>
  <p:transition spd="slow">
    <p:cov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54</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8"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prognozie wyniku budżetu</a:t>
            </a:r>
            <a:endParaRPr lang="pl-PL" altLang="pl-PL" sz="2400" b="1" dirty="0">
              <a:latin typeface="+mj-lt"/>
            </a:endParaRPr>
          </a:p>
        </p:txBody>
      </p:sp>
      <p:graphicFrame>
        <p:nvGraphicFramePr>
          <p:cNvPr id="9" name="Tabela 8"/>
          <p:cNvGraphicFramePr>
            <a:graphicFrameLocks noGrp="1"/>
          </p:cNvGraphicFramePr>
          <p:nvPr>
            <p:extLst>
              <p:ext uri="{D42A27DB-BD31-4B8C-83A1-F6EECF244321}">
                <p14:modId xmlns:p14="http://schemas.microsoft.com/office/powerpoint/2010/main" val="343487696"/>
              </p:ext>
            </p:extLst>
          </p:nvPr>
        </p:nvGraphicFramePr>
        <p:xfrm>
          <a:off x="689662" y="1643419"/>
          <a:ext cx="10799998" cy="3361111"/>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-86,1</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-31,4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+46,5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+15,8</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-54,9</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rawki</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C00000"/>
                          </a:solidFill>
                          <a:latin typeface="+mj-lt"/>
                          <a:ea typeface="+mn-ea"/>
                          <a:cs typeface="Calibri" panose="020F0502020204030204" pitchFamily="34" charset="0"/>
                        </a:rPr>
                        <a:t>-5,1</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+0,3</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-2,1</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73072598"/>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-5.084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-2.932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-681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-9.484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674500562"/>
      </p:ext>
    </p:extLst>
  </p:cSld>
  <p:clrMapOvr>
    <a:masterClrMapping/>
  </p:clrMapOvr>
  <p:transition spd="slow">
    <p:cove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55</a:t>
            </a:fld>
            <a:endParaRPr lang="pl-PL" dirty="0"/>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Tytuł 2"/>
          <p:cNvSpPr>
            <a:spLocks noGrp="1"/>
          </p:cNvSpPr>
          <p:nvPr>
            <p:ph type="title"/>
          </p:nvPr>
        </p:nvSpPr>
        <p:spPr>
          <a:xfrm>
            <a:off x="320697" y="229340"/>
            <a:ext cx="11537928" cy="945036"/>
          </a:xfrm>
        </p:spPr>
        <p:txBody>
          <a:bodyPr/>
          <a:lstStyle/>
          <a:p>
            <a:pPr algn="ctr">
              <a:spcBef>
                <a:spcPts val="600"/>
              </a:spcBef>
              <a:spcAft>
                <a:spcPts val="600"/>
              </a:spcAft>
            </a:pPr>
            <a:r>
              <a:rPr lang="pl-PL" altLang="pl-PL" sz="2400" dirty="0">
                <a:latin typeface="+mj-lt"/>
              </a:rPr>
              <a:t>Wieloletnia Prognoza </a:t>
            </a:r>
            <a:r>
              <a:rPr lang="pl-PL" altLang="pl-PL" sz="2400" dirty="0" smtClean="0">
                <a:latin typeface="+mj-lt"/>
              </a:rPr>
              <a:t>Finansowa </a:t>
            </a:r>
            <a:br>
              <a:rPr lang="pl-PL" altLang="pl-PL" sz="2400" dirty="0" smtClean="0">
                <a:latin typeface="+mj-lt"/>
              </a:rPr>
            </a:br>
            <a:r>
              <a:rPr lang="pl-PL" altLang="pl-PL" sz="2400" b="1" dirty="0" smtClean="0">
                <a:latin typeface="+mj-lt"/>
              </a:rPr>
              <a:t>Zmiany w programie kredytowym</a:t>
            </a:r>
            <a:endParaRPr lang="pl-PL" altLang="pl-PL" sz="2400" b="1" dirty="0">
              <a:latin typeface="+mj-lt"/>
            </a:endParaRPr>
          </a:p>
        </p:txBody>
      </p:sp>
      <p:graphicFrame>
        <p:nvGraphicFramePr>
          <p:cNvPr id="10" name="Tabela 9"/>
          <p:cNvGraphicFramePr>
            <a:graphicFrameLocks noGrp="1"/>
          </p:cNvGraphicFramePr>
          <p:nvPr>
            <p:extLst>
              <p:ext uri="{D42A27DB-BD31-4B8C-83A1-F6EECF244321}">
                <p14:modId xmlns:p14="http://schemas.microsoft.com/office/powerpoint/2010/main" val="317811555"/>
              </p:ext>
            </p:extLst>
          </p:nvPr>
        </p:nvGraphicFramePr>
        <p:xfrm>
          <a:off x="689662" y="1643419"/>
          <a:ext cx="10799998" cy="3361111"/>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463885">
                  <a:extLst>
                    <a:ext uri="{9D8B030D-6E8A-4147-A177-3AD203B41FA5}">
                      <a16:colId xmlns:a16="http://schemas.microsoft.com/office/drawing/2014/main" val="3828342496"/>
                    </a:ext>
                  </a:extLst>
                </a:gridCol>
                <a:gridCol w="1695006">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2023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smtClean="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smtClean="0">
                          <a:latin typeface="+mj-lt"/>
                          <a:cs typeface="Calibri" panose="020F0502020204030204" pitchFamily="34" charset="0"/>
                        </a:rPr>
                        <a:t>Łącznie</a:t>
                      </a: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7">
                  <a:txBody>
                    <a:bodyPr/>
                    <a:lstStyle/>
                    <a:p>
                      <a:pPr algn="ctr"/>
                      <a:r>
                        <a:rPr lang="pl-PL" sz="1400" dirty="0" smtClean="0">
                          <a:latin typeface="+mj-lt"/>
                          <a:cs typeface="Calibri" panose="020F0502020204030204" pitchFamily="34" charset="0"/>
                        </a:rPr>
                        <a:t>w mln zł</a:t>
                      </a:r>
                      <a:endParaRPr lang="pl-PL" sz="140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smtClean="0">
                          <a:latin typeface="+mj-lt"/>
                          <a:cs typeface="Calibri" panose="020F0502020204030204" pitchFamily="34" charset="0"/>
                        </a:rPr>
                        <a:t>Projekt</a:t>
                      </a:r>
                      <a:r>
                        <a:rPr lang="pl-PL" sz="2000" b="0" baseline="0" dirty="0" smtClean="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+31,2</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+31,4</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-46,5</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-15,8</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-0,4</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rawki</a:t>
                      </a:r>
                      <a:r>
                        <a:rPr lang="pl-PL" sz="2000" b="0" kern="1200" dirty="0" smtClean="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smtClean="0">
                          <a:solidFill>
                            <a:srgbClr val="385723"/>
                          </a:solidFill>
                          <a:latin typeface="+mj-lt"/>
                          <a:ea typeface="+mn-ea"/>
                          <a:cs typeface="Calibri" panose="020F0502020204030204" pitchFamily="34" charset="0"/>
                        </a:rPr>
                        <a:t>+3,0</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+1,5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-4,2</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-0,3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37309470"/>
                  </a:ext>
                </a:extLst>
              </a:tr>
              <a:tr h="743337">
                <a:tc>
                  <a:txBody>
                    <a:bodyPr/>
                    <a:lstStyle/>
                    <a:p>
                      <a:pPr algn="l"/>
                      <a:r>
                        <a:rPr lang="pl-PL" sz="2000" b="0" dirty="0" smtClean="0">
                          <a:latin typeface="+mj-lt"/>
                          <a:cs typeface="Calibri" panose="020F0502020204030204" pitchFamily="34" charset="0"/>
                        </a:rPr>
                        <a:t>Po zmianie</a:t>
                      </a:r>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1.540</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3.047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1.149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1.315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320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7.371</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Tree>
    <p:extLst>
      <p:ext uri="{BB962C8B-B14F-4D97-AF65-F5344CB8AC3E}">
        <p14:creationId xmlns:p14="http://schemas.microsoft.com/office/powerpoint/2010/main" val="740235865"/>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419819" y="66305"/>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74,1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2840329635"/>
              </p:ext>
            </p:extLst>
          </p:nvPr>
        </p:nvGraphicFramePr>
        <p:xfrm>
          <a:off x="419819" y="1176845"/>
          <a:ext cx="11352362" cy="4744708"/>
        </p:xfrm>
        <a:graphic>
          <a:graphicData uri="http://schemas.openxmlformats.org/drawingml/2006/table">
            <a:tbl>
              <a:tblPr firstRow="1" bandRow="1">
                <a:tableStyleId>{2D5ABB26-0587-4C30-8999-92F81FD0307C}</a:tableStyleId>
              </a:tblPr>
              <a:tblGrid>
                <a:gridCol w="2260112">
                  <a:extLst>
                    <a:ext uri="{9D8B030D-6E8A-4147-A177-3AD203B41FA5}">
                      <a16:colId xmlns:a16="http://schemas.microsoft.com/office/drawing/2014/main" val="20000"/>
                    </a:ext>
                  </a:extLst>
                </a:gridCol>
                <a:gridCol w="9092250">
                  <a:extLst>
                    <a:ext uri="{9D8B030D-6E8A-4147-A177-3AD203B41FA5}">
                      <a16:colId xmlns:a16="http://schemas.microsoft.com/office/drawing/2014/main" val="20001"/>
                    </a:ext>
                  </a:extLst>
                </a:gridCol>
              </a:tblGrid>
              <a:tr h="393714">
                <a:tc>
                  <a:txBody>
                    <a:bodyPr/>
                    <a:lstStyle/>
                    <a:p>
                      <a:pPr algn="r"/>
                      <a:r>
                        <a:rPr lang="pl-PL" sz="2000" b="1" baseline="0" dirty="0" smtClean="0">
                          <a:solidFill>
                            <a:srgbClr val="385723"/>
                          </a:solidFill>
                          <a:latin typeface="+mj-lt"/>
                          <a:cs typeface="Calibri" panose="020F0502020204030204" pitchFamily="34" charset="0"/>
                        </a:rPr>
                        <a:t>+</a:t>
                      </a:r>
                      <a:r>
                        <a:rPr lang="pl-PL" sz="2000" b="1" kern="1200" baseline="0" dirty="0" smtClean="0">
                          <a:solidFill>
                            <a:srgbClr val="385723"/>
                          </a:solidFill>
                          <a:latin typeface="+mn-lt"/>
                          <a:ea typeface="+mn-ea"/>
                          <a:cs typeface="Calibri" panose="020F0502020204030204" pitchFamily="34" charset="0"/>
                        </a:rPr>
                        <a:t>53.652.336</a:t>
                      </a:r>
                      <a:r>
                        <a:rPr lang="pl-PL" sz="2000" b="1" baseline="0" dirty="0" smtClean="0">
                          <a:solidFill>
                            <a:srgbClr val="385723"/>
                          </a:solidFill>
                          <a:latin typeface="+mj-lt"/>
                          <a:cs typeface="Calibri" panose="020F0502020204030204" pitchFamily="34" charset="0"/>
                        </a:rPr>
                        <a:t> zł</a:t>
                      </a:r>
                      <a:endParaRPr lang="pl-PL" sz="2000" b="1" dirty="0" smtClean="0">
                        <a:solidFill>
                          <a:srgbClr val="385723"/>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smtClean="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a:t>
                      </a:r>
                      <a:r>
                        <a:rPr lang="pl-PL" sz="1600" b="1" kern="1200" baseline="0" dirty="0" smtClean="0">
                          <a:solidFill>
                            <a:schemeClr val="tx1"/>
                          </a:solidFill>
                          <a:latin typeface="+mn-lt"/>
                          <a:ea typeface="+mn-ea"/>
                          <a:cs typeface="Calibri" panose="020F0502020204030204" pitchFamily="34" charset="0"/>
                        </a:rPr>
                        <a:t>(ciąg dalszy)</a:t>
                      </a:r>
                      <a:r>
                        <a:rPr lang="pl-PL" sz="1600" b="1" kern="1200" baseline="0" dirty="0" smtClean="0">
                          <a:solidFill>
                            <a:schemeClr val="tx1"/>
                          </a:solidFill>
                          <a:latin typeface="+mj-lt"/>
                          <a:ea typeface="+mn-ea"/>
                          <a:cs typeface="Calibri" panose="020F0502020204030204" pitchFamily="34" charset="0"/>
                        </a:rPr>
                        <a:t>, w tym:</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575429">
                <a:tc>
                  <a:txBody>
                    <a:bodyPr/>
                    <a:lstStyle/>
                    <a:p>
                      <a:pPr algn="r"/>
                      <a:r>
                        <a:rPr lang="pl-PL" sz="1800" b="1" dirty="0" smtClean="0">
                          <a:solidFill>
                            <a:srgbClr val="385723"/>
                          </a:solidFill>
                          <a:latin typeface="+mj-lt"/>
                          <a:cs typeface="Calibri" panose="020F0502020204030204" pitchFamily="34" charset="0"/>
                        </a:rPr>
                        <a:t>+6.447.543 </a:t>
                      </a:r>
                      <a:r>
                        <a:rPr lang="pl-PL" sz="1800" b="1" baseline="0" dirty="0" smtClean="0">
                          <a:solidFill>
                            <a:srgbClr val="385723"/>
                          </a:solidFill>
                          <a:latin typeface="+mj-lt"/>
                          <a:cs typeface="Calibri" panose="020F0502020204030204" pitchFamily="34" charset="0"/>
                        </a:rPr>
                        <a:t>zł</a:t>
                      </a:r>
                      <a:endParaRPr lang="pl-PL" sz="1400" b="1" dirty="0" smtClean="0">
                        <a:solidFill>
                          <a:srgbClr val="385723"/>
                        </a:solidFill>
                        <a:latin typeface="+mj-lt"/>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Calibri" panose="020F0502020204030204" pitchFamily="34" charset="0"/>
                        </a:rPr>
                        <a:t>Funduszu Pomocy </a:t>
                      </a:r>
                      <a:r>
                        <a:rPr lang="pl-PL" sz="1400" b="0" kern="1200" baseline="0" dirty="0" smtClean="0">
                          <a:solidFill>
                            <a:schemeClr val="tx1"/>
                          </a:solidFill>
                          <a:latin typeface="+mj-lt"/>
                          <a:ea typeface="+mn-ea"/>
                          <a:cs typeface="Calibri" panose="020F0502020204030204" pitchFamily="34" charset="0"/>
                        </a:rPr>
                        <a:t>z przeznaczeniem na kształcenie uczniów będących obywatelami Ukrainy zgodnie art. 50 ustawy z dnia 12 marca 2022 r. o pomocy obywatelom Ukrainy w związku z konfliktem zbrojnym na terytorium tego państwa.</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3634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+5.014.446 zł</a:t>
                      </a:r>
                      <a:r>
                        <a:rPr lang="pl-PL" sz="1400" b="1" kern="1200" dirty="0" smtClean="0">
                          <a:solidFill>
                            <a:srgbClr val="385723"/>
                          </a:solidFill>
                          <a:latin typeface="+mj-lt"/>
                          <a:ea typeface="+mn-ea"/>
                          <a:cs typeface="Calibri" panose="020F0502020204030204" pitchFamily="34" charset="0"/>
                        </a:rPr>
                        <a:t/>
                      </a:r>
                      <a:br>
                        <a:rPr lang="pl-PL" sz="1400" b="1" kern="1200" dirty="0" smtClean="0">
                          <a:solidFill>
                            <a:srgbClr val="385723"/>
                          </a:solidFill>
                          <a:latin typeface="+mj-lt"/>
                          <a:ea typeface="+mn-ea"/>
                          <a:cs typeface="Calibri" panose="020F0502020204030204" pitchFamily="34" charset="0"/>
                        </a:rPr>
                      </a:br>
                      <a:r>
                        <a:rPr lang="pl-PL" sz="1400" b="1" kern="1200" baseline="0" dirty="0" smtClean="0">
                          <a:solidFill>
                            <a:srgbClr val="385723"/>
                          </a:solidFill>
                          <a:latin typeface="+mn-lt"/>
                          <a:ea typeface="+mn-ea"/>
                          <a:cs typeface="Calibri" panose="020F0502020204030204" pitchFamily="34" charset="0"/>
                        </a:rPr>
                        <a:t>(per saldo)</a:t>
                      </a:r>
                      <a:endParaRPr lang="pl-PL" sz="1400" b="1" kern="1200" dirty="0" smtClean="0">
                        <a:solidFill>
                          <a:srgbClr val="385723"/>
                        </a:solidFill>
                        <a:latin typeface="+mn-lt"/>
                        <a:ea typeface="+mn-ea"/>
                        <a:cs typeface="Calibri" panose="020F0502020204030204" pitchFamily="34" charset="0"/>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Calibri" panose="020F0502020204030204" pitchFamily="34" charset="0"/>
                        </a:rPr>
                        <a:t>Środki UE</a:t>
                      </a:r>
                      <a:r>
                        <a:rPr lang="pl-PL" sz="1400" b="0" kern="1200" baseline="0" dirty="0" smtClean="0">
                          <a:solidFill>
                            <a:schemeClr val="tx1"/>
                          </a:solidFill>
                          <a:latin typeface="+mj-lt"/>
                          <a:ea typeface="+mn-ea"/>
                          <a:cs typeface="Calibri" panose="020F0502020204030204" pitchFamily="34" charset="0"/>
                        </a:rPr>
                        <a:t>, w tym w związku z realizacją projektów pn.: „Modernizacja zabytkowego budynku Pałacyku Konopackiego i jego otoczenia w celu aktywizacji społecznej i gospodarczej warszawskiej Pragi” (2.794.023 zł), „NEEST – Neutralne klimatycznie i zrównoważone środowiskowo obszary” (566.552 zł), „Programowanie w praktyce – warszawski projekt edukacji cyfrowej w szkołach” (434.691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7542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+2.681.644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0" kern="1200" baseline="0" dirty="0" smtClean="0">
                          <a:solidFill>
                            <a:schemeClr val="tx1"/>
                          </a:solidFill>
                          <a:latin typeface="+mj-lt"/>
                          <a:ea typeface="+mn-ea"/>
                          <a:cs typeface="Calibri" panose="020F0502020204030204" pitchFamily="34" charset="0"/>
                        </a:rPr>
                        <a:t>Środki odprowadzane przez </a:t>
                      </a:r>
                      <a:r>
                        <a:rPr lang="pl-PL" sz="1400" b="1" kern="1200" baseline="0" dirty="0" smtClean="0">
                          <a:solidFill>
                            <a:schemeClr val="tx1"/>
                          </a:solidFill>
                          <a:latin typeface="+mj-lt"/>
                          <a:ea typeface="+mn-ea"/>
                          <a:cs typeface="Calibri" panose="020F0502020204030204" pitchFamily="34" charset="0"/>
                        </a:rPr>
                        <a:t>placówki oświatowe </a:t>
                      </a:r>
                      <a:r>
                        <a:rPr lang="pl-PL" sz="1400" b="0" kern="1200" baseline="0" dirty="0" smtClean="0">
                          <a:solidFill>
                            <a:schemeClr val="tx1"/>
                          </a:solidFill>
                          <a:latin typeface="+mj-lt"/>
                          <a:ea typeface="+mn-ea"/>
                          <a:cs typeface="Calibri" panose="020F0502020204030204" pitchFamily="34" charset="0"/>
                        </a:rPr>
                        <a:t>na rachunek dochodów budżetowych pozostające na 31.12.2022 r. na wydzielonym rachunku dochodów jednostek budżetowych prowadzących działalność określoną w ustawie Prawo oświatowe.</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57542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+2.142.001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Calibri" panose="020F0502020204030204" pitchFamily="34" charset="0"/>
                        </a:rPr>
                        <a:t>Funduszu Przeciwdziałania COVID-19</a:t>
                      </a:r>
                      <a:r>
                        <a:rPr lang="pl-PL" sz="1400" b="0" kern="1200" baseline="0" dirty="0" smtClean="0">
                          <a:solidFill>
                            <a:schemeClr val="tx1"/>
                          </a:solidFill>
                          <a:latin typeface="+mj-lt"/>
                          <a:ea typeface="+mn-ea"/>
                          <a:cs typeface="Calibri" panose="020F0502020204030204" pitchFamily="34" charset="0"/>
                        </a:rPr>
                        <a:t>, głównie z przeznaczeniem na wypłaty dodatku dla gospodarstw domowych na pokrycie kosztów opału i realizację wypłat świadczeń dotyczących dodatku węglowego.</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49156061"/>
                  </a:ext>
                </a:extLst>
              </a:tr>
              <a:tr h="575429">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+2.100.000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0" kern="1200" baseline="0" dirty="0" smtClean="0">
                          <a:solidFill>
                            <a:schemeClr val="tx1"/>
                          </a:solidFill>
                          <a:latin typeface="+mj-lt"/>
                          <a:ea typeface="+mn-ea"/>
                          <a:cs typeface="Calibri" panose="020F0502020204030204" pitchFamily="34" charset="0"/>
                        </a:rPr>
                        <a:t>Plan </a:t>
                      </a:r>
                      <a:r>
                        <a:rPr lang="pl-PL" sz="1400" b="1" kern="1200" baseline="0" dirty="0" smtClean="0">
                          <a:solidFill>
                            <a:schemeClr val="tx1"/>
                          </a:solidFill>
                          <a:latin typeface="+mj-lt"/>
                          <a:ea typeface="+mn-ea"/>
                          <a:cs typeface="Calibri" panose="020F0502020204030204" pitchFamily="34" charset="0"/>
                        </a:rPr>
                        <a:t>dotacji celowych z budżetu państwa </a:t>
                      </a:r>
                      <a:r>
                        <a:rPr lang="pl-PL" sz="1400" b="0" kern="1200" baseline="0" dirty="0" smtClean="0">
                          <a:solidFill>
                            <a:schemeClr val="tx1"/>
                          </a:solidFill>
                          <a:latin typeface="+mj-lt"/>
                          <a:ea typeface="+mn-ea"/>
                          <a:cs typeface="Calibri" panose="020F0502020204030204" pitchFamily="34" charset="0"/>
                        </a:rPr>
                        <a:t>na realizację zadań własnych z przeznaczeniem </a:t>
                      </a:r>
                      <a:br>
                        <a:rPr lang="pl-PL" sz="1400" b="0" kern="1200" baseline="0" dirty="0" smtClean="0">
                          <a:solidFill>
                            <a:schemeClr val="tx1"/>
                          </a:solidFill>
                          <a:latin typeface="+mj-lt"/>
                          <a:ea typeface="+mn-ea"/>
                          <a:cs typeface="Calibri" panose="020F0502020204030204" pitchFamily="34" charset="0"/>
                        </a:rPr>
                      </a:br>
                      <a:r>
                        <a:rPr lang="pl-PL" sz="1400" b="0" kern="1200" baseline="0" dirty="0" smtClean="0">
                          <a:solidFill>
                            <a:schemeClr val="tx1"/>
                          </a:solidFill>
                          <a:latin typeface="+mj-lt"/>
                          <a:ea typeface="+mn-ea"/>
                          <a:cs typeface="Calibri" panose="020F0502020204030204" pitchFamily="34" charset="0"/>
                        </a:rPr>
                        <a:t>na dofinansowanie działalności domów pomocy społecznej prowadzonych przez m.st. Warszawę </a:t>
                      </a:r>
                      <a:br>
                        <a:rPr lang="pl-PL" sz="1400" b="0" kern="1200" baseline="0" dirty="0" smtClean="0">
                          <a:solidFill>
                            <a:schemeClr val="tx1"/>
                          </a:solidFill>
                          <a:latin typeface="+mj-lt"/>
                          <a:ea typeface="+mn-ea"/>
                          <a:cs typeface="Calibri" panose="020F0502020204030204" pitchFamily="34" charset="0"/>
                        </a:rPr>
                      </a:br>
                      <a:r>
                        <a:rPr lang="pl-PL" sz="1400" b="0" kern="1200" baseline="0" dirty="0" smtClean="0">
                          <a:solidFill>
                            <a:schemeClr val="tx1"/>
                          </a:solidFill>
                          <a:latin typeface="+mj-lt"/>
                          <a:ea typeface="+mn-ea"/>
                          <a:cs typeface="Calibri" panose="020F0502020204030204" pitchFamily="34" charset="0"/>
                        </a:rPr>
                        <a:t>oraz działających na zlecenie.</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67056790"/>
                  </a:ext>
                </a:extLst>
              </a:tr>
            </a:tbl>
          </a:graphicData>
        </a:graphic>
      </p:graphicFrame>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1600" b="1" dirty="0" smtClean="0">
                <a:latin typeface="+mj-lt"/>
              </a:rPr>
              <a:t> </a:t>
            </a:r>
            <a:r>
              <a:rPr lang="pl-PL" altLang="pl-PL" sz="2400" b="1" dirty="0" smtClean="0">
                <a:solidFill>
                  <a:srgbClr val="385723"/>
                </a:solidFill>
                <a:latin typeface="+mj-lt"/>
              </a:rPr>
              <a:t>+53,7 </a:t>
            </a:r>
            <a:r>
              <a:rPr lang="pl-PL" altLang="pl-PL" sz="2000" b="1" dirty="0">
                <a:solidFill>
                  <a:srgbClr val="385723"/>
                </a:solidFill>
                <a:latin typeface="+mj-lt"/>
              </a:rPr>
              <a:t>mln zł</a:t>
            </a:r>
          </a:p>
        </p:txBody>
      </p:sp>
    </p:spTree>
    <p:extLst>
      <p:ext uri="{BB962C8B-B14F-4D97-AF65-F5344CB8AC3E}">
        <p14:creationId xmlns:p14="http://schemas.microsoft.com/office/powerpoint/2010/main" val="3154484179"/>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3" name="Tytuł 2"/>
          <p:cNvSpPr>
            <a:spLocks noGrp="1"/>
          </p:cNvSpPr>
          <p:nvPr>
            <p:ph type="title"/>
          </p:nvPr>
        </p:nvSpPr>
        <p:spPr>
          <a:xfrm>
            <a:off x="419819" y="66305"/>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74,1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76574702"/>
              </p:ext>
            </p:extLst>
          </p:nvPr>
        </p:nvGraphicFramePr>
        <p:xfrm>
          <a:off x="419819" y="1176845"/>
          <a:ext cx="11352362" cy="4148189"/>
        </p:xfrm>
        <a:graphic>
          <a:graphicData uri="http://schemas.openxmlformats.org/drawingml/2006/table">
            <a:tbl>
              <a:tblPr firstRow="1" bandRow="1">
                <a:tableStyleId>{2D5ABB26-0587-4C30-8999-92F81FD0307C}</a:tableStyleId>
              </a:tblPr>
              <a:tblGrid>
                <a:gridCol w="2260112">
                  <a:extLst>
                    <a:ext uri="{9D8B030D-6E8A-4147-A177-3AD203B41FA5}">
                      <a16:colId xmlns:a16="http://schemas.microsoft.com/office/drawing/2014/main" val="20000"/>
                    </a:ext>
                  </a:extLst>
                </a:gridCol>
                <a:gridCol w="9092250">
                  <a:extLst>
                    <a:ext uri="{9D8B030D-6E8A-4147-A177-3AD203B41FA5}">
                      <a16:colId xmlns:a16="http://schemas.microsoft.com/office/drawing/2014/main" val="20001"/>
                    </a:ext>
                  </a:extLst>
                </a:gridCol>
              </a:tblGrid>
              <a:tr h="557019">
                <a:tc>
                  <a:txBody>
                    <a:bodyPr/>
                    <a:lstStyle/>
                    <a:p>
                      <a:pPr algn="r"/>
                      <a:r>
                        <a:rPr lang="pl-PL" sz="2000" b="1" baseline="0" dirty="0" smtClean="0">
                          <a:solidFill>
                            <a:srgbClr val="385723"/>
                          </a:solidFill>
                          <a:latin typeface="+mj-lt"/>
                          <a:cs typeface="Calibri" panose="020F0502020204030204" pitchFamily="34" charset="0"/>
                        </a:rPr>
                        <a:t>+</a:t>
                      </a:r>
                      <a:r>
                        <a:rPr lang="pl-PL" sz="2000" b="1" kern="1200" baseline="0" dirty="0" smtClean="0">
                          <a:solidFill>
                            <a:srgbClr val="385723"/>
                          </a:solidFill>
                          <a:latin typeface="+mn-lt"/>
                          <a:ea typeface="+mn-ea"/>
                          <a:cs typeface="Calibri" panose="020F0502020204030204" pitchFamily="34" charset="0"/>
                        </a:rPr>
                        <a:t>53.652.336</a:t>
                      </a:r>
                      <a:r>
                        <a:rPr lang="pl-PL" sz="2000" b="1" baseline="0" dirty="0" smtClean="0">
                          <a:solidFill>
                            <a:srgbClr val="385723"/>
                          </a:solidFill>
                          <a:latin typeface="+mj-lt"/>
                          <a:cs typeface="Calibri" panose="020F0502020204030204" pitchFamily="34" charset="0"/>
                        </a:rPr>
                        <a:t> zł</a:t>
                      </a:r>
                      <a:endParaRPr lang="pl-PL" sz="2000" b="1" dirty="0" smtClean="0">
                        <a:solidFill>
                          <a:srgbClr val="385723"/>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smtClean="0">
                          <a:solidFill>
                            <a:schemeClr val="tx1"/>
                          </a:solidFill>
                          <a:latin typeface="+mj-lt"/>
                          <a:ea typeface="+mn-ea"/>
                          <a:cs typeface="Calibri" panose="020F0502020204030204" pitchFamily="34" charset="0"/>
                        </a:rPr>
                        <a:t>Część </a:t>
                      </a:r>
                      <a:r>
                        <a:rPr lang="pl-PL" sz="1600" b="1" kern="1200" baseline="0" dirty="0" err="1" smtClean="0">
                          <a:solidFill>
                            <a:schemeClr val="tx1"/>
                          </a:solidFill>
                          <a:latin typeface="+mj-lt"/>
                          <a:ea typeface="+mn-ea"/>
                          <a:cs typeface="Calibri" panose="020F0502020204030204" pitchFamily="34" charset="0"/>
                        </a:rPr>
                        <a:t>ogólnomiejska</a:t>
                      </a:r>
                      <a:r>
                        <a:rPr lang="pl-PL" sz="1600" b="1" kern="1200" baseline="0" dirty="0" smtClean="0">
                          <a:solidFill>
                            <a:schemeClr val="tx1"/>
                          </a:solidFill>
                          <a:latin typeface="+mj-lt"/>
                          <a:ea typeface="+mn-ea"/>
                          <a:cs typeface="Calibri" panose="020F0502020204030204" pitchFamily="34" charset="0"/>
                        </a:rPr>
                        <a:t> </a:t>
                      </a:r>
                      <a:r>
                        <a:rPr lang="pl-PL" sz="1600" b="1" kern="1200" baseline="0" dirty="0" smtClean="0">
                          <a:solidFill>
                            <a:schemeClr val="tx1"/>
                          </a:solidFill>
                          <a:latin typeface="+mn-lt"/>
                          <a:ea typeface="+mn-ea"/>
                          <a:cs typeface="Calibri" panose="020F0502020204030204" pitchFamily="34" charset="0"/>
                        </a:rPr>
                        <a:t>(ciąg dalszy)</a:t>
                      </a:r>
                      <a:r>
                        <a:rPr lang="pl-PL" sz="1600" b="1" kern="1200" baseline="0" dirty="0" smtClean="0">
                          <a:solidFill>
                            <a:schemeClr val="tx1"/>
                          </a:solidFill>
                          <a:latin typeface="+mj-lt"/>
                          <a:ea typeface="+mn-ea"/>
                          <a:cs typeface="Calibri" panose="020F0502020204030204" pitchFamily="34" charset="0"/>
                        </a:rPr>
                        <a:t>, w tym:</a:t>
                      </a:r>
                      <a:endParaRPr lang="pl-PL" sz="1600" b="1" kern="1200" baseline="0" dirty="0">
                        <a:solidFill>
                          <a:schemeClr val="tx1"/>
                        </a:solidFill>
                        <a:latin typeface="+mj-lt"/>
                        <a:ea typeface="+mn-ea"/>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812320">
                <a:tc>
                  <a:txBody>
                    <a:bodyPr/>
                    <a:lstStyle/>
                    <a:p>
                      <a:pPr algn="r"/>
                      <a:r>
                        <a:rPr lang="pl-PL" sz="1800" b="1" dirty="0" smtClean="0">
                          <a:solidFill>
                            <a:srgbClr val="385723"/>
                          </a:solidFill>
                          <a:latin typeface="+mj-lt"/>
                          <a:cs typeface="Calibri" panose="020F0502020204030204" pitchFamily="34" charset="0"/>
                        </a:rPr>
                        <a:t>+1.760.973 </a:t>
                      </a:r>
                      <a:r>
                        <a:rPr lang="pl-PL" sz="1800" b="1" baseline="0" dirty="0" smtClean="0">
                          <a:solidFill>
                            <a:srgbClr val="385723"/>
                          </a:solidFill>
                          <a:latin typeface="+mj-lt"/>
                          <a:cs typeface="Calibri" panose="020F0502020204030204" pitchFamily="34" charset="0"/>
                        </a:rPr>
                        <a:t>zł</a:t>
                      </a:r>
                      <a:endParaRPr lang="pl-PL" sz="1400" b="1" dirty="0" smtClean="0">
                        <a:solidFill>
                          <a:srgbClr val="385723"/>
                        </a:solidFill>
                        <a:latin typeface="+mj-lt"/>
                        <a:cs typeface="Calibri" panose="020F0502020204030204" pitchFamily="34" charset="0"/>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Calibri" panose="020F0502020204030204" pitchFamily="34" charset="0"/>
                        </a:rPr>
                        <a:t>Wpłata świadczeń odszkodowawczych </a:t>
                      </a:r>
                      <a:r>
                        <a:rPr lang="pl-PL" sz="1400" b="0" kern="1200" baseline="0" dirty="0" smtClean="0">
                          <a:solidFill>
                            <a:schemeClr val="tx1"/>
                          </a:solidFill>
                          <a:latin typeface="+mj-lt"/>
                          <a:ea typeface="+mn-ea"/>
                          <a:cs typeface="Calibri" panose="020F0502020204030204" pitchFamily="34" charset="0"/>
                        </a:rPr>
                        <a:t>z tytułu powstałych szkód w ramach Warszawskiego Programu Ubezpieczeniowego.</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812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+1.500.000 zł</a:t>
                      </a:r>
                      <a:endParaRPr lang="pl-PL" sz="1400" b="1" kern="1200" dirty="0" smtClean="0">
                        <a:solidFill>
                          <a:srgbClr val="385723"/>
                        </a:solidFill>
                        <a:latin typeface="+mn-lt"/>
                        <a:ea typeface="+mn-ea"/>
                        <a:cs typeface="Calibri" panose="020F0502020204030204" pitchFamily="34" charset="0"/>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Calibri" panose="020F0502020204030204" pitchFamily="34" charset="0"/>
                        </a:rPr>
                        <a:t>Fundusz Rozwoju Kultury Fizycznej </a:t>
                      </a:r>
                      <a:r>
                        <a:rPr lang="pl-PL" sz="1400" b="0" kern="1200" baseline="0" dirty="0" smtClean="0">
                          <a:solidFill>
                            <a:schemeClr val="tx1"/>
                          </a:solidFill>
                          <a:latin typeface="+mj-lt"/>
                          <a:ea typeface="+mn-ea"/>
                          <a:cs typeface="Calibri" panose="020F0502020204030204" pitchFamily="34" charset="0"/>
                        </a:rPr>
                        <a:t>z przeznaczeniem na dofinansowanie zadania inwestycyjnego </a:t>
                      </a:r>
                      <a:br>
                        <a:rPr lang="pl-PL" sz="1400" b="0" kern="1200" baseline="0" dirty="0" smtClean="0">
                          <a:solidFill>
                            <a:schemeClr val="tx1"/>
                          </a:solidFill>
                          <a:latin typeface="+mj-lt"/>
                          <a:ea typeface="+mn-ea"/>
                          <a:cs typeface="Calibri" panose="020F0502020204030204" pitchFamily="34" charset="0"/>
                        </a:rPr>
                      </a:br>
                      <a:r>
                        <a:rPr lang="pl-PL" sz="1400" b="0" kern="1200" baseline="0" dirty="0" smtClean="0">
                          <a:solidFill>
                            <a:schemeClr val="tx1"/>
                          </a:solidFill>
                          <a:latin typeface="+mj-lt"/>
                          <a:ea typeface="+mn-ea"/>
                          <a:cs typeface="Calibri" panose="020F0502020204030204" pitchFamily="34" charset="0"/>
                        </a:rPr>
                        <a:t>pn. „Budowa hali sportowej przy Szkole Podstawowej nr 264 przy ul. W. Skorochód-Majewskiego 17”.</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81232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Calibri" panose="020F0502020204030204" pitchFamily="34" charset="0"/>
                        </a:rPr>
                        <a:t>+1.400.000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Calibri" panose="020F0502020204030204" pitchFamily="34" charset="0"/>
                        </a:rPr>
                        <a:t>Fundusz Narodów Zjednoczonych na rzecz Dzieci – UNICEF </a:t>
                      </a:r>
                      <a:r>
                        <a:rPr lang="pl-PL" sz="1400" b="0" kern="1200" baseline="0" dirty="0" smtClean="0">
                          <a:solidFill>
                            <a:schemeClr val="tx1"/>
                          </a:solidFill>
                          <a:latin typeface="+mj-lt"/>
                          <a:ea typeface="+mn-ea"/>
                          <a:cs typeface="Calibri" panose="020F0502020204030204" pitchFamily="34" charset="0"/>
                        </a:rPr>
                        <a:t>z przeznaczeniem na pomoc dzieciom z Ukrainy.</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11542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C00000"/>
                          </a:solidFill>
                          <a:latin typeface="+mj-lt"/>
                          <a:ea typeface="+mn-ea"/>
                          <a:cs typeface="Calibri" panose="020F0502020204030204" pitchFamily="34" charset="0"/>
                        </a:rPr>
                        <a:t>-25.728.187 zł</a:t>
                      </a:r>
                      <a:br>
                        <a:rPr lang="pl-PL" sz="1800" b="1" kern="1200" dirty="0" smtClean="0">
                          <a:solidFill>
                            <a:srgbClr val="C00000"/>
                          </a:solidFill>
                          <a:latin typeface="+mj-lt"/>
                          <a:ea typeface="+mn-ea"/>
                          <a:cs typeface="Calibri" panose="020F0502020204030204" pitchFamily="34" charset="0"/>
                        </a:rPr>
                      </a:br>
                      <a:r>
                        <a:rPr lang="pl-PL" sz="1400" b="1" kern="1200" dirty="0" smtClean="0">
                          <a:solidFill>
                            <a:srgbClr val="C00000"/>
                          </a:solidFill>
                          <a:latin typeface="+mj-lt"/>
                          <a:ea typeface="+mn-ea"/>
                          <a:cs typeface="Calibri" panose="020F0502020204030204" pitchFamily="34" charset="0"/>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Calibri" panose="020F0502020204030204" pitchFamily="34" charset="0"/>
                        </a:rPr>
                        <a:t>Zarząd Transportu Miejskiego</a:t>
                      </a:r>
                      <a:r>
                        <a:rPr lang="pl-PL" sz="1400" b="0" kern="1200" baseline="0" dirty="0" smtClean="0">
                          <a:solidFill>
                            <a:schemeClr val="tx1"/>
                          </a:solidFill>
                          <a:latin typeface="+mj-lt"/>
                          <a:ea typeface="+mn-ea"/>
                          <a:cs typeface="Calibri" panose="020F0502020204030204" pitchFamily="34" charset="0"/>
                        </a:rPr>
                        <a:t>, w tym zmniejszenie o 25.901.387 zł z tytułu zwrotu podatku </a:t>
                      </a:r>
                      <a:br>
                        <a:rPr lang="pl-PL" sz="1400" b="0" kern="1200" baseline="0" dirty="0" smtClean="0">
                          <a:solidFill>
                            <a:schemeClr val="tx1"/>
                          </a:solidFill>
                          <a:latin typeface="+mj-lt"/>
                          <a:ea typeface="+mn-ea"/>
                          <a:cs typeface="Calibri" panose="020F0502020204030204" pitchFamily="34" charset="0"/>
                        </a:rPr>
                      </a:br>
                      <a:r>
                        <a:rPr lang="pl-PL" sz="1400" b="0" kern="1200" baseline="0" dirty="0" smtClean="0">
                          <a:solidFill>
                            <a:schemeClr val="tx1"/>
                          </a:solidFill>
                          <a:latin typeface="+mj-lt"/>
                          <a:ea typeface="+mn-ea"/>
                          <a:cs typeface="Calibri" panose="020F0502020204030204" pitchFamily="34" charset="0"/>
                        </a:rPr>
                        <a:t>od towarów i usług VAT z jednoczesnym zmniejszeniem planu wydatków bieżących Zarządu Transportu Miejskiego.</a:t>
                      </a:r>
                      <a:endParaRPr lang="pl-PL" sz="14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49156061"/>
                  </a:ext>
                </a:extLst>
              </a:tr>
            </a:tbl>
          </a:graphicData>
        </a:graphic>
      </p:graphicFrame>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OGÓLNOMIEJSKA: </a:t>
            </a:r>
            <a:r>
              <a:rPr lang="pl-PL" altLang="pl-PL" sz="1600" b="1" dirty="0" smtClean="0">
                <a:latin typeface="+mj-lt"/>
              </a:rPr>
              <a:t> </a:t>
            </a:r>
            <a:r>
              <a:rPr lang="pl-PL" altLang="pl-PL" sz="2400" b="1" dirty="0" smtClean="0">
                <a:solidFill>
                  <a:srgbClr val="385723"/>
                </a:solidFill>
                <a:latin typeface="+mj-lt"/>
              </a:rPr>
              <a:t>+53,7 </a:t>
            </a:r>
            <a:r>
              <a:rPr lang="pl-PL" altLang="pl-PL" sz="2000" b="1" dirty="0">
                <a:solidFill>
                  <a:srgbClr val="385723"/>
                </a:solidFill>
                <a:latin typeface="+mj-lt"/>
              </a:rPr>
              <a:t>mln zł</a:t>
            </a:r>
          </a:p>
        </p:txBody>
      </p:sp>
    </p:spTree>
    <p:extLst>
      <p:ext uri="{BB962C8B-B14F-4D97-AF65-F5344CB8AC3E}">
        <p14:creationId xmlns:p14="http://schemas.microsoft.com/office/powerpoint/2010/main" val="138631839"/>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sp>
        <p:nvSpPr>
          <p:cNvPr id="3" name="Tytuł 2"/>
          <p:cNvSpPr>
            <a:spLocks noGrp="1"/>
          </p:cNvSpPr>
          <p:nvPr>
            <p:ph type="title"/>
          </p:nvPr>
        </p:nvSpPr>
        <p:spPr>
          <a:xfrm>
            <a:off x="498475" y="121763"/>
            <a:ext cx="9439155" cy="742304"/>
          </a:xfrm>
        </p:spPr>
        <p:txBody>
          <a:bodyPr/>
          <a:lstStyle/>
          <a:p>
            <a:pPr>
              <a:spcBef>
                <a:spcPts val="800"/>
              </a:spcBef>
              <a:spcAft>
                <a:spcPts val="800"/>
              </a:spcAft>
            </a:pPr>
            <a:r>
              <a:rPr lang="pl-PL" altLang="pl-PL" sz="2400" b="1" dirty="0" smtClean="0"/>
              <a:t>Zwiększenie</a:t>
            </a:r>
            <a:r>
              <a:rPr lang="pl-PL" altLang="pl-PL" sz="2400" dirty="0" smtClean="0"/>
              <a:t> </a:t>
            </a:r>
            <a:r>
              <a:rPr lang="pl-PL" altLang="pl-PL" sz="2400" dirty="0"/>
              <a:t>planu </a:t>
            </a:r>
            <a:r>
              <a:rPr lang="pl-PL" altLang="pl-PL" sz="2400" b="1" dirty="0"/>
              <a:t>dochodów</a:t>
            </a:r>
            <a:r>
              <a:rPr lang="pl-PL" altLang="pl-PL" sz="2400" dirty="0"/>
              <a:t> w </a:t>
            </a:r>
            <a:r>
              <a:rPr lang="pl-PL" altLang="pl-PL" sz="2400" dirty="0" smtClean="0"/>
              <a:t>2023 </a:t>
            </a:r>
            <a:r>
              <a:rPr lang="pl-PL" altLang="pl-PL" sz="2400" dirty="0"/>
              <a:t>r. o </a:t>
            </a:r>
            <a:r>
              <a:rPr lang="pl-PL" altLang="pl-PL" sz="2400" b="1" dirty="0" smtClean="0"/>
              <a:t>74,1 </a:t>
            </a:r>
            <a:r>
              <a:rPr lang="pl-PL" altLang="pl-PL" sz="2400" b="1" dirty="0"/>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63932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DZIELNICOWA:  </a:t>
            </a:r>
            <a:r>
              <a:rPr lang="pl-PL" altLang="pl-PL" sz="2400" b="1" dirty="0" smtClean="0">
                <a:solidFill>
                  <a:srgbClr val="385723"/>
                </a:solidFill>
                <a:latin typeface="+mj-lt"/>
              </a:rPr>
              <a:t>+20,5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823105004"/>
              </p:ext>
            </p:extLst>
          </p:nvPr>
        </p:nvGraphicFramePr>
        <p:xfrm>
          <a:off x="426000" y="1167802"/>
          <a:ext cx="11340000" cy="3942081"/>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589611">
                <a:tc>
                  <a:txBody>
                    <a:bodyPr/>
                    <a:lstStyle/>
                    <a:p>
                      <a:pPr algn="r"/>
                      <a:r>
                        <a:rPr lang="pl-PL" sz="2000" b="1" baseline="0" dirty="0" smtClean="0">
                          <a:solidFill>
                            <a:srgbClr val="385723"/>
                          </a:solidFill>
                        </a:rPr>
                        <a:t>+20.455.450</a:t>
                      </a:r>
                      <a:r>
                        <a:rPr lang="pl-PL" sz="1600" b="1" baseline="0" dirty="0" smtClean="0">
                          <a:solidFill>
                            <a:srgbClr val="385723"/>
                          </a:solidFill>
                        </a:rPr>
                        <a:t> </a:t>
                      </a:r>
                      <a:r>
                        <a:rPr lang="pl-PL" sz="2000" b="1" baseline="0" dirty="0" smtClean="0">
                          <a:solidFill>
                            <a:srgbClr val="385723"/>
                          </a:solidFill>
                        </a:rPr>
                        <a:t>zł</a:t>
                      </a:r>
                      <a:endParaRPr lang="pl-PL" sz="2000" b="1" dirty="0" smtClean="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600" b="1" kern="1200" baseline="0" dirty="0" smtClean="0">
                          <a:solidFill>
                            <a:schemeClr val="tx1"/>
                          </a:solidFill>
                          <a:latin typeface="+mn-lt"/>
                          <a:ea typeface="+mn-ea"/>
                          <a:cs typeface="+mn-cs"/>
                        </a:rPr>
                        <a:t>Część dzielnicowa, w tym:</a:t>
                      </a:r>
                      <a:endParaRPr lang="pl-PL" sz="1600" b="1" kern="1200" baseline="0" dirty="0">
                        <a:solidFill>
                          <a:schemeClr val="tx1"/>
                        </a:solidFill>
                        <a:latin typeface="+mn-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544256">
                <a:tc>
                  <a:txBody>
                    <a:bodyPr/>
                    <a:lstStyle/>
                    <a:p>
                      <a:pPr algn="r"/>
                      <a:r>
                        <a:rPr lang="pl-PL" sz="1800" b="1" dirty="0" smtClean="0">
                          <a:solidFill>
                            <a:srgbClr val="385723"/>
                          </a:solidFill>
                        </a:rPr>
                        <a:t>+12.643.461 </a:t>
                      </a:r>
                      <a:r>
                        <a:rPr lang="pl-PL" sz="1800" b="1" baseline="0" dirty="0" smtClean="0">
                          <a:solidFill>
                            <a:srgbClr val="385723"/>
                          </a:solidFill>
                        </a:rPr>
                        <a:t>zł</a:t>
                      </a:r>
                      <a:endParaRPr lang="pl-PL" sz="1800" b="1" dirty="0" smtClean="0">
                        <a:solidFill>
                          <a:srgbClr val="385723"/>
                        </a:solidFill>
                      </a:endParaRP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400" b="1" kern="1200" baseline="0" dirty="0" smtClean="0">
                          <a:solidFill>
                            <a:schemeClr val="tx1"/>
                          </a:solidFill>
                          <a:latin typeface="+mj-lt"/>
                          <a:ea typeface="+mn-ea"/>
                          <a:cs typeface="+mn-cs"/>
                        </a:rPr>
                        <a:t>Dz. Wola</a:t>
                      </a:r>
                      <a:r>
                        <a:rPr lang="pl-PL" sz="1400" b="0" kern="1200" baseline="0" dirty="0" smtClean="0">
                          <a:solidFill>
                            <a:schemeClr val="tx1"/>
                          </a:solidFill>
                          <a:latin typeface="+mj-lt"/>
                          <a:ea typeface="+mn-ea"/>
                          <a:cs typeface="+mn-cs"/>
                        </a:rPr>
                        <a:t>, głównie z tytułu sprzedaży nieruchomości położonej przy ul. Pańskiej 81/83 (12.110.418 zł).</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859851">
                <a:tc>
                  <a:txBody>
                    <a:bodyPr/>
                    <a:lstStyle/>
                    <a:p>
                      <a:pPr algn="r"/>
                      <a:r>
                        <a:rPr lang="pl-PL" sz="1800" b="1" kern="1200" dirty="0" smtClean="0">
                          <a:solidFill>
                            <a:srgbClr val="385723"/>
                          </a:solidFill>
                          <a:effectLst/>
                          <a:latin typeface="+mn-lt"/>
                          <a:ea typeface="+mn-ea"/>
                          <a:cs typeface="+mn-cs"/>
                        </a:rPr>
                        <a:t>+4.376.092</a:t>
                      </a:r>
                      <a:r>
                        <a:rPr lang="pl-PL" sz="1800" b="1" kern="1200" baseline="0" dirty="0" smtClean="0">
                          <a:solidFill>
                            <a:srgbClr val="385723"/>
                          </a:solidFill>
                          <a:latin typeface="+mn-lt"/>
                          <a:ea typeface="+mn-ea"/>
                          <a:cs typeface="+mn-cs"/>
                        </a:rPr>
                        <a:t> </a:t>
                      </a:r>
                      <a:r>
                        <a:rPr lang="pl-PL" sz="1800" b="1" kern="1200" dirty="0" smtClean="0">
                          <a:solidFill>
                            <a:srgbClr val="385723"/>
                          </a:solidFill>
                          <a:latin typeface="+mn-lt"/>
                          <a:ea typeface="+mn-ea"/>
                          <a:cs typeface="+mn-cs"/>
                        </a:rPr>
                        <a:t>zł</a:t>
                      </a:r>
                      <a:endParaRPr lang="pl-PL" sz="1800" b="1" dirty="0" smtClean="0">
                        <a:solidFill>
                          <a:srgbClr val="385723"/>
                        </a:solidFill>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Dz. Wawer</a:t>
                      </a:r>
                      <a:r>
                        <a:rPr lang="pl-PL" sz="1400" b="0" kern="1200" baseline="0" dirty="0" smtClean="0">
                          <a:solidFill>
                            <a:schemeClr val="tx1"/>
                          </a:solidFill>
                          <a:latin typeface="+mj-lt"/>
                          <a:ea typeface="+mn-ea"/>
                          <a:cs typeface="+mn-cs"/>
                        </a:rPr>
                        <a:t>,</a:t>
                      </a:r>
                      <a:r>
                        <a:rPr lang="pl-PL" sz="1400" dirty="0" smtClean="0">
                          <a:effectLst/>
                          <a:latin typeface="+mj-lt"/>
                          <a:ea typeface="Times New Roman" panose="02020603050405020304" pitchFamily="18" charset="0"/>
                        </a:rPr>
                        <a:t> z tego z tytułu wpływów z usług (2.508.703 zł) oraz zbycia nieruchomości położonej </a:t>
                      </a:r>
                      <a:br>
                        <a:rPr lang="pl-PL" sz="1400" dirty="0" smtClean="0">
                          <a:effectLst/>
                          <a:latin typeface="+mj-lt"/>
                          <a:ea typeface="Times New Roman" panose="02020603050405020304" pitchFamily="18" charset="0"/>
                        </a:rPr>
                      </a:br>
                      <a:r>
                        <a:rPr lang="pl-PL" sz="1400" dirty="0" smtClean="0">
                          <a:effectLst/>
                          <a:latin typeface="+mj-lt"/>
                          <a:ea typeface="Times New Roman" panose="02020603050405020304" pitchFamily="18" charset="0"/>
                        </a:rPr>
                        <a:t>przy ul. </a:t>
                      </a:r>
                      <a:r>
                        <a:rPr lang="pl-PL" sz="1400" dirty="0" err="1" smtClean="0">
                          <a:effectLst/>
                          <a:latin typeface="+mj-lt"/>
                          <a:ea typeface="Times New Roman" panose="02020603050405020304" pitchFamily="18" charset="0"/>
                        </a:rPr>
                        <a:t>Bysławskiej</a:t>
                      </a:r>
                      <a:r>
                        <a:rPr lang="pl-PL" sz="1400" dirty="0" smtClean="0">
                          <a:effectLst/>
                          <a:latin typeface="+mj-lt"/>
                          <a:ea typeface="Times New Roman" panose="02020603050405020304" pitchFamily="18" charset="0"/>
                        </a:rPr>
                        <a:t> wraz z naniesieniami (1.867.389 zł).</a:t>
                      </a:r>
                      <a:endParaRPr lang="pl-PL" sz="1400" b="0" kern="1200" baseline="0" dirty="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442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+1.200.000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Dz. Praga-Południe</a:t>
                      </a:r>
                      <a:r>
                        <a:rPr lang="pl-PL" sz="1400" b="0" kern="1200" baseline="0" dirty="0" smtClean="0">
                          <a:solidFill>
                            <a:schemeClr val="tx1"/>
                          </a:solidFill>
                          <a:latin typeface="+mj-lt"/>
                          <a:ea typeface="+mn-ea"/>
                          <a:cs typeface="+mn-cs"/>
                        </a:rPr>
                        <a:t>, głównie z tytułu wpływów z usług (1.153.000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54425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+1.174.193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Dz. Ursynów</a:t>
                      </a:r>
                      <a:r>
                        <a:rPr lang="pl-PL" sz="1400" b="0" kern="1200" baseline="0" dirty="0" smtClean="0">
                          <a:solidFill>
                            <a:schemeClr val="tx1"/>
                          </a:solidFill>
                          <a:latin typeface="+mj-lt"/>
                          <a:ea typeface="+mn-ea"/>
                          <a:cs typeface="+mn-cs"/>
                        </a:rPr>
                        <a:t>, głównie z tytułu zwrotu niewykorzystanych dotacji (1.153.063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76099418"/>
                  </a:ext>
                </a:extLst>
              </a:tr>
              <a:tr h="859851">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n-lt"/>
                          <a:ea typeface="+mn-ea"/>
                          <a:cs typeface="+mn-cs"/>
                        </a:rPr>
                        <a:t>+1.061.704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400" b="1" kern="1200" baseline="0" dirty="0" smtClean="0">
                          <a:solidFill>
                            <a:schemeClr val="tx1"/>
                          </a:solidFill>
                          <a:latin typeface="+mj-lt"/>
                          <a:ea typeface="+mn-ea"/>
                          <a:cs typeface="+mn-cs"/>
                        </a:rPr>
                        <a:t>Pozostałe zmiany: </a:t>
                      </a:r>
                      <a:r>
                        <a:rPr lang="pl-PL" sz="1400" b="0" kern="1200" baseline="0" dirty="0" smtClean="0">
                          <a:solidFill>
                            <a:schemeClr val="tx1"/>
                          </a:solidFill>
                          <a:latin typeface="+mj-lt"/>
                          <a:ea typeface="+mn-ea"/>
                          <a:cs typeface="+mn-cs"/>
                        </a:rPr>
                        <a:t>Bielany (+450.000 zł), Białołęka (+304.050 zł), Ursus (+301.104 zł), </a:t>
                      </a:r>
                      <a:br>
                        <a:rPr lang="pl-PL" sz="1400" b="0" kern="1200" baseline="0" dirty="0" smtClean="0">
                          <a:solidFill>
                            <a:schemeClr val="tx1"/>
                          </a:solidFill>
                          <a:latin typeface="+mj-lt"/>
                          <a:ea typeface="+mn-ea"/>
                          <a:cs typeface="+mn-cs"/>
                        </a:rPr>
                      </a:br>
                      <a:r>
                        <a:rPr lang="pl-PL" sz="1400" b="0" kern="1200" baseline="0" dirty="0" smtClean="0">
                          <a:solidFill>
                            <a:schemeClr val="tx1"/>
                          </a:solidFill>
                          <a:latin typeface="+mj-lt"/>
                          <a:ea typeface="+mn-ea"/>
                          <a:cs typeface="+mn-cs"/>
                        </a:rPr>
                        <a:t>Żoliborz (+6.550 zł).</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290018703"/>
                  </a:ext>
                </a:extLst>
              </a:tr>
            </a:tbl>
          </a:graphicData>
        </a:graphic>
      </p:graphicFrame>
    </p:spTree>
    <p:extLst>
      <p:ext uri="{BB962C8B-B14F-4D97-AF65-F5344CB8AC3E}">
        <p14:creationId xmlns:p14="http://schemas.microsoft.com/office/powerpoint/2010/main" val="4094670407"/>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98475" y="52755"/>
            <a:ext cx="11180445" cy="742304"/>
          </a:xfrm>
        </p:spPr>
        <p:txBody>
          <a:bodyPr/>
          <a:lstStyle/>
          <a:p>
            <a:pPr>
              <a:spcBef>
                <a:spcPts val="800"/>
              </a:spcBef>
              <a:spcAft>
                <a:spcPts val="800"/>
              </a:spcAft>
            </a:pPr>
            <a:r>
              <a:rPr lang="pl-PL" altLang="pl-PL" sz="2400" b="1" dirty="0">
                <a:latin typeface="+mj-lt"/>
              </a:rPr>
              <a:t>Zwiększenie</a:t>
            </a:r>
            <a:r>
              <a:rPr lang="pl-PL" altLang="pl-PL" sz="2400" dirty="0">
                <a:latin typeface="+mj-lt"/>
              </a:rPr>
              <a:t> planu </a:t>
            </a:r>
            <a:r>
              <a:rPr lang="pl-PL" altLang="pl-PL" sz="2400" b="1" dirty="0">
                <a:latin typeface="+mj-lt"/>
              </a:rPr>
              <a:t>wydatków bieżących</a:t>
            </a:r>
            <a:r>
              <a:rPr lang="pl-PL" altLang="pl-PL" sz="2400" dirty="0">
                <a:latin typeface="+mj-lt"/>
              </a:rPr>
              <a:t> w </a:t>
            </a:r>
            <a:r>
              <a:rPr lang="pl-PL" altLang="pl-PL" sz="2400" dirty="0" smtClean="0">
                <a:latin typeface="+mj-lt"/>
              </a:rPr>
              <a:t>2023 </a:t>
            </a:r>
            <a:r>
              <a:rPr lang="pl-PL" altLang="pl-PL" sz="2400" dirty="0">
                <a:latin typeface="+mj-lt"/>
              </a:rPr>
              <a:t>r. o </a:t>
            </a:r>
            <a:r>
              <a:rPr lang="pl-PL" altLang="pl-PL" sz="2400" b="1" dirty="0" smtClean="0">
                <a:latin typeface="+mj-lt"/>
              </a:rPr>
              <a:t>78,4 </a:t>
            </a:r>
            <a:r>
              <a:rPr lang="pl-PL" altLang="pl-PL" sz="2400" b="1" dirty="0">
                <a:latin typeface="+mj-lt"/>
              </a:rPr>
              <a:t>mln zł</a:t>
            </a:r>
          </a:p>
        </p:txBody>
      </p:sp>
      <p:sp>
        <p:nvSpPr>
          <p:cNvPr id="7" name="Symbol zastępczy stopki 1"/>
          <p:cNvSpPr>
            <a:spLocks noGrp="1"/>
          </p:cNvSpPr>
          <p:nvPr>
            <p:ph type="ftr" sz="quarter" idx="3"/>
          </p:nvPr>
        </p:nvSpPr>
        <p:spPr>
          <a:xfrm>
            <a:off x="5572664" y="6602777"/>
            <a:ext cx="6088033" cy="272641"/>
          </a:xfrm>
          <a:prstGeom prst="rect">
            <a:avLst/>
          </a:prstGeom>
        </p:spPr>
        <p:txBody>
          <a:bodyPr/>
          <a:lstStyle/>
          <a:p>
            <a:r>
              <a:rPr lang="pl-PL" altLang="pl-PL" dirty="0">
                <a:latin typeface="Arial" charset="0"/>
              </a:rPr>
              <a:t>Projekty zmian budżetu na 2023 r. i WPF na lata </a:t>
            </a:r>
            <a:r>
              <a:rPr lang="pl-PL" altLang="pl-PL" dirty="0" smtClean="0">
                <a:latin typeface="Arial" charset="0"/>
              </a:rPr>
              <a:t>2023–2050</a:t>
            </a:r>
            <a:endParaRPr lang="pl-PL" dirty="0"/>
          </a:p>
        </p:txBody>
      </p:sp>
      <p:sp>
        <p:nvSpPr>
          <p:cNvPr id="9" name="pole tekstowe 13"/>
          <p:cNvSpPr txBox="1">
            <a:spLocks noChangeArrowheads="1"/>
          </p:cNvSpPr>
          <p:nvPr/>
        </p:nvSpPr>
        <p:spPr bwMode="auto">
          <a:xfrm>
            <a:off x="1775173" y="570318"/>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tabLst>
                <a:tab pos="715963" algn="l"/>
              </a:tabLst>
            </a:pPr>
            <a:r>
              <a:rPr lang="pl-PL" altLang="pl-PL" sz="1600" b="1" dirty="0">
                <a:latin typeface="+mj-lt"/>
              </a:rPr>
              <a:t>CZĘŚĆ </a:t>
            </a:r>
            <a:r>
              <a:rPr lang="pl-PL" altLang="pl-PL" sz="1600" b="1" dirty="0" smtClean="0">
                <a:latin typeface="+mj-lt"/>
              </a:rPr>
              <a:t>OGÓLNOMIEJSKA:  </a:t>
            </a:r>
            <a:r>
              <a:rPr lang="pl-PL" altLang="pl-PL" sz="2400" b="1" dirty="0" smtClean="0">
                <a:solidFill>
                  <a:srgbClr val="385723"/>
                </a:solidFill>
                <a:latin typeface="+mj-lt"/>
              </a:rPr>
              <a:t>+11,1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273303220"/>
              </p:ext>
            </p:extLst>
          </p:nvPr>
        </p:nvGraphicFramePr>
        <p:xfrm>
          <a:off x="346710" y="1017068"/>
          <a:ext cx="11556000" cy="5266037"/>
        </p:xfrm>
        <a:graphic>
          <a:graphicData uri="http://schemas.openxmlformats.org/drawingml/2006/table">
            <a:tbl>
              <a:tblPr firstRow="1" bandRow="1">
                <a:tableStyleId>{2D5ABB26-0587-4C30-8999-92F81FD0307C}</a:tableStyleId>
              </a:tblPr>
              <a:tblGrid>
                <a:gridCol w="2075293">
                  <a:extLst>
                    <a:ext uri="{9D8B030D-6E8A-4147-A177-3AD203B41FA5}">
                      <a16:colId xmlns:a16="http://schemas.microsoft.com/office/drawing/2014/main" val="20000"/>
                    </a:ext>
                  </a:extLst>
                </a:gridCol>
                <a:gridCol w="9480707">
                  <a:extLst>
                    <a:ext uri="{9D8B030D-6E8A-4147-A177-3AD203B41FA5}">
                      <a16:colId xmlns:a16="http://schemas.microsoft.com/office/drawing/2014/main" val="20001"/>
                    </a:ext>
                  </a:extLst>
                </a:gridCol>
              </a:tblGrid>
              <a:tr h="393400">
                <a:tc>
                  <a:txBody>
                    <a:bodyPr/>
                    <a:lstStyle/>
                    <a:p>
                      <a:pPr algn="r"/>
                      <a:r>
                        <a:rPr lang="pl-PL" sz="2000" b="1" baseline="0" dirty="0" smtClean="0">
                          <a:solidFill>
                            <a:srgbClr val="385723"/>
                          </a:solidFill>
                          <a:latin typeface="+mj-lt"/>
                        </a:rPr>
                        <a:t>+11.100.841 zł</a:t>
                      </a:r>
                      <a:endParaRPr lang="pl-PL" sz="2000" b="1" dirty="0" smtClean="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600" b="1" kern="1200" baseline="0" dirty="0" smtClean="0">
                          <a:solidFill>
                            <a:schemeClr val="tx1"/>
                          </a:solidFill>
                          <a:latin typeface="+mj-lt"/>
                          <a:ea typeface="+mn-ea"/>
                          <a:cs typeface="+mn-cs"/>
                        </a:rPr>
                        <a:t>Część </a:t>
                      </a:r>
                      <a:r>
                        <a:rPr lang="pl-PL" sz="1600" b="1" kern="1200" baseline="0" dirty="0" err="1" smtClean="0">
                          <a:solidFill>
                            <a:schemeClr val="tx1"/>
                          </a:solidFill>
                          <a:latin typeface="+mj-lt"/>
                          <a:ea typeface="+mn-ea"/>
                          <a:cs typeface="+mn-cs"/>
                        </a:rPr>
                        <a:t>ogólnomiejska</a:t>
                      </a:r>
                      <a:r>
                        <a:rPr lang="pl-PL" sz="1600" b="1" kern="1200" baseline="0" dirty="0" smtClean="0">
                          <a:solidFill>
                            <a:schemeClr val="tx1"/>
                          </a:solidFill>
                          <a:latin typeface="+mj-lt"/>
                          <a:ea typeface="+mn-ea"/>
                          <a:cs typeface="+mn-cs"/>
                        </a:rPr>
                        <a:t>, w tym:</a:t>
                      </a:r>
                      <a:endParaRPr lang="pl-PL" sz="1600" b="1"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574970">
                <a:tc>
                  <a:txBody>
                    <a:bodyPr/>
                    <a:lstStyle/>
                    <a:p>
                      <a:pPr algn="r"/>
                      <a:r>
                        <a:rPr lang="pl-PL" sz="1800" b="1" kern="1200" dirty="0" smtClean="0">
                          <a:solidFill>
                            <a:srgbClr val="385723"/>
                          </a:solidFill>
                          <a:latin typeface="+mj-lt"/>
                          <a:ea typeface="+mn-ea"/>
                          <a:cs typeface="+mn-cs"/>
                        </a:rPr>
                        <a:t>+15.022.359 zł</a:t>
                      </a:r>
                      <a:br>
                        <a:rPr lang="pl-PL" sz="1800" b="1" kern="1200" dirty="0" smtClean="0">
                          <a:solidFill>
                            <a:srgbClr val="385723"/>
                          </a:solidFill>
                          <a:latin typeface="+mj-lt"/>
                          <a:ea typeface="+mn-ea"/>
                          <a:cs typeface="+mn-cs"/>
                        </a:rPr>
                      </a:br>
                      <a:r>
                        <a:rPr lang="pl-PL" sz="1400" b="1" kern="1200" dirty="0" smtClean="0">
                          <a:solidFill>
                            <a:srgbClr val="385723"/>
                          </a:solidFill>
                          <a:latin typeface="+mj-lt"/>
                          <a:ea typeface="+mn-ea"/>
                          <a:cs typeface="+mn-cs"/>
                        </a:rPr>
                        <a:t>(per saldo)</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algn="l">
                        <a:lnSpc>
                          <a:spcPct val="110000"/>
                        </a:lnSpc>
                      </a:pPr>
                      <a:r>
                        <a:rPr lang="pl-PL" sz="1400" b="1" kern="1200" baseline="0" dirty="0" smtClean="0">
                          <a:solidFill>
                            <a:schemeClr val="tx1"/>
                          </a:solidFill>
                          <a:latin typeface="+mj-lt"/>
                          <a:ea typeface="+mn-ea"/>
                          <a:cs typeface="+mn-cs"/>
                        </a:rPr>
                        <a:t>Zarząd Dróg Miejskich</a:t>
                      </a:r>
                      <a:r>
                        <a:rPr lang="pl-PL" sz="1400" b="0" kern="1200" baseline="0" dirty="0" smtClean="0">
                          <a:solidFill>
                            <a:schemeClr val="tx1"/>
                          </a:solidFill>
                          <a:latin typeface="+mj-lt"/>
                          <a:ea typeface="+mn-ea"/>
                          <a:cs typeface="+mn-cs"/>
                        </a:rPr>
                        <a:t>, głównie z przeznaczeniem na utrzymanie i remonty oświetlenia ulic.</a:t>
                      </a: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5044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+10.720.030 zł</a:t>
                      </a: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Miejski Program Profilaktyki i Rozwiązywania Problemów Alkoholowych</a:t>
                      </a:r>
                      <a:r>
                        <a:rPr lang="pl-PL" sz="1400" b="0" dirty="0" smtClean="0">
                          <a:effectLst/>
                          <a:latin typeface="+mj-lt"/>
                          <a:ea typeface="Times New Roman" panose="02020603050405020304" pitchFamily="18" charset="0"/>
                        </a:rPr>
                        <a:t> z jednoczesnym zwiększeniem planu dochodów o środki z opłat za zezwolenie na sprzedaż napojów alkoholowych w obrocie hurtowym.</a:t>
                      </a:r>
                      <a:endParaRPr lang="pl-PL" sz="1400" b="0" kern="1200" baseline="0" dirty="0" smtClean="0">
                        <a:solidFill>
                          <a:schemeClr val="tx1"/>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5044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+10.047.529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Straż Miejska m.st. Warszawy </a:t>
                      </a:r>
                      <a:r>
                        <a:rPr lang="pl-PL" sz="1400" b="0" dirty="0" smtClean="0">
                          <a:effectLst/>
                          <a:latin typeface="+mj-lt"/>
                          <a:ea typeface="Times New Roman" panose="02020603050405020304" pitchFamily="18" charset="0"/>
                        </a:rPr>
                        <a:t>z przeznaczeniem na wynagrodzenia i pochodne oraz zakup usług remontowych.</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0764605"/>
                  </a:ext>
                </a:extLst>
              </a:tr>
              <a:tr h="57497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smtClean="0">
                          <a:solidFill>
                            <a:srgbClr val="385723"/>
                          </a:solidFill>
                          <a:latin typeface="+mj-lt"/>
                          <a:ea typeface="+mn-ea"/>
                          <a:cs typeface="+mn-cs"/>
                        </a:rPr>
                        <a:t>+2.351.794 zł</a:t>
                      </a:r>
                      <a:br>
                        <a:rPr lang="pl-PL" sz="1800" b="1" kern="1200" dirty="0" smtClean="0">
                          <a:solidFill>
                            <a:srgbClr val="385723"/>
                          </a:solidFill>
                          <a:latin typeface="+mj-lt"/>
                          <a:ea typeface="+mn-ea"/>
                          <a:cs typeface="+mn-cs"/>
                        </a:rPr>
                      </a:br>
                      <a:r>
                        <a:rPr lang="pl-PL" sz="1400" b="1" kern="1200" dirty="0" smtClean="0">
                          <a:solidFill>
                            <a:srgbClr val="385723"/>
                          </a:solidFill>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Wydatki oświatowe </a:t>
                      </a:r>
                      <a:r>
                        <a:rPr lang="pl-PL" sz="1400" b="0" dirty="0" smtClean="0">
                          <a:effectLst/>
                          <a:latin typeface="+mj-lt"/>
                          <a:ea typeface="Times New Roman" panose="02020603050405020304" pitchFamily="18" charset="0"/>
                        </a:rPr>
                        <a:t>z przeznaczeniem m.in. na prowadzenie placówek wychowania pozaszkolnego (1.321.493 zł) oraz internatów i burs szkolnych (426.683 zł).</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84851435"/>
                  </a:ext>
                </a:extLst>
              </a:tr>
              <a:tr h="550446">
                <a:tc>
                  <a:txBody>
                    <a:bodyPr/>
                    <a:lstStyle/>
                    <a:p>
                      <a:pPr algn="r"/>
                      <a:r>
                        <a:rPr lang="pl-PL" sz="1800" b="1" kern="1200" dirty="0" smtClean="0">
                          <a:solidFill>
                            <a:srgbClr val="385723"/>
                          </a:solidFill>
                          <a:latin typeface="+mj-lt"/>
                          <a:ea typeface="+mn-ea"/>
                          <a:cs typeface="+mn-cs"/>
                        </a:rPr>
                        <a:t>+2.134.653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Funduszu Przeciwdziałania COVID-19</a:t>
                      </a:r>
                      <a:r>
                        <a:rPr lang="pl-PL" sz="1400" b="0" dirty="0" smtClean="0">
                          <a:effectLst/>
                          <a:latin typeface="+mj-lt"/>
                          <a:ea typeface="Times New Roman" panose="02020603050405020304" pitchFamily="18" charset="0"/>
                        </a:rPr>
                        <a:t>, głównie z przeznaczeniem na wypłaty dodatku dla gospodarstw domowych na pokrycie kosztów opału i realizację wypłat dotyczących dodatku węglowego.</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65023431"/>
                  </a:ext>
                </a:extLst>
              </a:tr>
              <a:tr h="550446">
                <a:tc>
                  <a:txBody>
                    <a:bodyPr/>
                    <a:lstStyle/>
                    <a:p>
                      <a:pPr algn="r"/>
                      <a:r>
                        <a:rPr lang="pl-PL" sz="1800" b="1" kern="1200" dirty="0" smtClean="0">
                          <a:solidFill>
                            <a:srgbClr val="385723"/>
                          </a:solidFill>
                          <a:latin typeface="+mj-lt"/>
                          <a:ea typeface="+mn-ea"/>
                          <a:cs typeface="+mn-cs"/>
                        </a:rPr>
                        <a:t>+2.100.000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Dofinansowanie działalności domów pomocy społecznej </a:t>
                      </a:r>
                      <a:r>
                        <a:rPr lang="pl-PL" sz="1400" b="0" dirty="0" smtClean="0">
                          <a:effectLst/>
                          <a:latin typeface="+mj-lt"/>
                          <a:ea typeface="Times New Roman" panose="02020603050405020304" pitchFamily="18" charset="0"/>
                        </a:rPr>
                        <a:t>prowadzonych przez m.st. Warszawę oraz działających na zlecenie z jednoczesnym zwiększeniem dotacji celowych z budżetu państwa.</a:t>
                      </a:r>
                      <a:endParaRPr lang="pl-PL" sz="1400" b="0" kern="1200" baseline="0" dirty="0" smtClean="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1317112"/>
                  </a:ext>
                </a:extLst>
              </a:tr>
              <a:tr h="574970">
                <a:tc>
                  <a:txBody>
                    <a:bodyPr/>
                    <a:lstStyle/>
                    <a:p>
                      <a:pPr algn="r"/>
                      <a:r>
                        <a:rPr lang="pl-PL" sz="1800" b="1" kern="1200" dirty="0" smtClean="0">
                          <a:solidFill>
                            <a:srgbClr val="385723"/>
                          </a:solidFill>
                          <a:latin typeface="+mj-lt"/>
                          <a:ea typeface="+mn-ea"/>
                          <a:cs typeface="+mn-cs"/>
                        </a:rPr>
                        <a:t>+1.533.015 zł</a:t>
                      </a:r>
                    </a:p>
                    <a:p>
                      <a:pPr algn="r"/>
                      <a:r>
                        <a:rPr lang="pl-PL" sz="1400" b="1" kern="1200" dirty="0" smtClean="0">
                          <a:solidFill>
                            <a:srgbClr val="385723"/>
                          </a:solidFill>
                          <a:latin typeface="+mj-lt"/>
                          <a:ea typeface="+mn-ea"/>
                          <a:cs typeface="+mn-cs"/>
                        </a:rPr>
                        <a:t>(per saldo)</a:t>
                      </a:r>
                      <a:endParaRPr lang="pl-PL" sz="1800" b="1" kern="1200" dirty="0" smtClean="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400" b="1" dirty="0" smtClean="0">
                          <a:effectLst/>
                          <a:latin typeface="+mj-lt"/>
                          <a:ea typeface="Times New Roman" panose="02020603050405020304" pitchFamily="18" charset="0"/>
                        </a:rPr>
                        <a:t>Realizacja projektów UE</a:t>
                      </a:r>
                      <a:r>
                        <a:rPr lang="pl-PL" sz="1400" b="0" dirty="0" smtClean="0">
                          <a:effectLst/>
                          <a:latin typeface="+mj-lt"/>
                          <a:ea typeface="Times New Roman" panose="02020603050405020304" pitchFamily="18" charset="0"/>
                        </a:rPr>
                        <a:t>.</a:t>
                      </a:r>
                      <a:endParaRPr lang="pl-PL" sz="14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98810952"/>
                  </a:ext>
                </a:extLst>
              </a:tr>
              <a:tr h="791909">
                <a:tc>
                  <a:txBody>
                    <a:bodyPr/>
                    <a:lstStyle/>
                    <a:p>
                      <a:pPr algn="r"/>
                      <a:r>
                        <a:rPr lang="pl-PL" sz="1800" b="1" kern="1200" dirty="0" smtClean="0">
                          <a:solidFill>
                            <a:srgbClr val="385723"/>
                          </a:solidFill>
                          <a:latin typeface="+mj-lt"/>
                          <a:ea typeface="+mn-ea"/>
                          <a:cs typeface="+mn-cs"/>
                        </a:rPr>
                        <a:t>+1.400.000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0" dirty="0" smtClean="0">
                          <a:effectLst/>
                          <a:latin typeface="+mj-lt"/>
                          <a:ea typeface="Times New Roman" panose="02020603050405020304" pitchFamily="18" charset="0"/>
                        </a:rPr>
                        <a:t>dotacje dla organizacji pożytku publicznego na realizację zajęć wyrównawczych oraz rozwijających kompetencje społeczne dzieci i młodzieży – obywateli Ukrainy -</a:t>
                      </a:r>
                      <a:r>
                        <a:rPr lang="pl-PL" sz="1400" b="0" baseline="0" dirty="0" smtClean="0">
                          <a:effectLst/>
                          <a:latin typeface="+mj-lt"/>
                          <a:ea typeface="Times New Roman" panose="02020603050405020304" pitchFamily="18" charset="0"/>
                        </a:rPr>
                        <a:t> ze środków </a:t>
                      </a:r>
                      <a:r>
                        <a:rPr lang="pl-PL" sz="1400" b="1" kern="1200" dirty="0" smtClean="0">
                          <a:solidFill>
                            <a:schemeClr val="tx1"/>
                          </a:solidFill>
                          <a:effectLst/>
                          <a:latin typeface="+mn-lt"/>
                          <a:ea typeface="Times New Roman" panose="02020603050405020304" pitchFamily="18" charset="0"/>
                          <a:cs typeface="+mn-cs"/>
                        </a:rPr>
                        <a:t>Fundusz Narodów Zjednoczonych na rzecz Dzieci – UNICEF</a:t>
                      </a:r>
                      <a:r>
                        <a:rPr lang="pl-PL" sz="1400" b="0" kern="1200" dirty="0" smtClean="0">
                          <a:solidFill>
                            <a:schemeClr val="tx1"/>
                          </a:solidFill>
                          <a:effectLst/>
                          <a:latin typeface="+mn-lt"/>
                          <a:ea typeface="Times New Roman" panose="02020603050405020304" pitchFamily="18" charset="0"/>
                          <a:cs typeface="+mn-cs"/>
                        </a:rPr>
                        <a:t> </a:t>
                      </a:r>
                      <a:endParaRPr kumimoji="0" lang="pl-PL" sz="1400" b="0"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673490942"/>
                  </a:ext>
                </a:extLst>
              </a:tr>
            </a:tbl>
          </a:graphicData>
        </a:graphic>
      </p:graphicFrame>
    </p:spTree>
    <p:extLst>
      <p:ext uri="{BB962C8B-B14F-4D97-AF65-F5344CB8AC3E}">
        <p14:creationId xmlns:p14="http://schemas.microsoft.com/office/powerpoint/2010/main" val="1499494659"/>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3181</TotalTime>
  <Words>7644</Words>
  <Application>Microsoft Office PowerPoint</Application>
  <PresentationFormat>Panoramiczny</PresentationFormat>
  <Paragraphs>1029</Paragraphs>
  <Slides>55</Slides>
  <Notes>6</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55</vt:i4>
      </vt:variant>
    </vt:vector>
  </HeadingPairs>
  <TitlesOfParts>
    <vt:vector size="62"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25 maja 2023 r. wraz z autopoprawką A</vt:lpstr>
      <vt:lpstr>Projekt zmiany budżetu na 2023 rok na sesję Rady m.st. Warszawy w dn. 25 maja 2023 r.</vt:lpstr>
      <vt:lpstr>Główne przyczyny zmian w budżecie</vt:lpstr>
      <vt:lpstr>Zmiana głównych parametrów budżetowych w 2023 r.</vt:lpstr>
      <vt:lpstr>Zwiększenie planu dochodów w 2023 r. o 74,1 mln zł</vt:lpstr>
      <vt:lpstr>Zwiększenie planu dochodów w 2023 r. o 74,1 mln zł</vt:lpstr>
      <vt:lpstr>Zwiększenie planu dochodów w 2023 r. o 74,1 mln zł</vt:lpstr>
      <vt:lpstr>Zwiększenie planu dochodów w 2023 r. o 74,1 mln zł</vt:lpstr>
      <vt:lpstr>Zwiększenie planu wydatków bieżących w 2023 r. o 78,4 mln zł</vt:lpstr>
      <vt:lpstr>Zwiększenie planu wydatków bieżących w 2023 r. o 78,4 mln zł</vt:lpstr>
      <vt:lpstr>Zwiększenie planu wydatków bieżących w 2023 r. o 78,4 mln zł</vt:lpstr>
      <vt:lpstr>Zwiększenie planu wydatków bieżących w 2023 r. o 78,4 mln zł</vt:lpstr>
      <vt:lpstr>Zwiększenie planu wydatków bieżących w 2023 r. o 78,4 mln zł</vt:lpstr>
      <vt:lpstr>Zmniejszenie planu rezerw bieżących w 2023 r. o 19,8 mln zł</vt:lpstr>
      <vt:lpstr>Zmiana wydatków majątkowych w 2023 r.</vt:lpstr>
      <vt:lpstr>Zwiększenie planu wydatków majątkowych w 2023 r. o 81,8 mln zł</vt:lpstr>
      <vt:lpstr>Zwiększenie planu wydatków majątkowych w 2023 r. o 81,8 mln zł</vt:lpstr>
      <vt:lpstr>Zwiększenie planu wydatków majątkowych w 2023 r. o 81,8 mln zł</vt:lpstr>
      <vt:lpstr>Zwiększenie planu wydatków majątkowych w 2023 r. o 81,8 mln zł</vt:lpstr>
      <vt:lpstr>Zwiększenie planu wydatków majątkowych w 2023 r. o 81,8 mln zł</vt:lpstr>
      <vt:lpstr>Projekt zmiany  Wieloletniej Prognozy Finansowej  na lata 2023–2050 na sesję Rady m.st. Warszawy w dn. 25 maja 2023 r.</vt:lpstr>
      <vt:lpstr>Główne przyczyny zmian w Wieloletniej Prognozie Finansowej</vt:lpstr>
      <vt:lpstr>Wieloletnia Prognoza Finansowa  Zmiany dochodów i wydatków</vt:lpstr>
      <vt:lpstr>Wieloletnia Prognoza Finansowa  Zmiany w prognozie dochodów</vt:lpstr>
      <vt:lpstr>Zwiększenie planu dochodów w latach 2023–2026 o 159,7 mln zł</vt:lpstr>
      <vt:lpstr>Zwiększenie planu dochodów w latach 2023–2026 o 159,7 mln zł</vt:lpstr>
      <vt:lpstr>Wieloletnia Prognoza Finansowa  Zmiany w prognozie wydatków bieżących</vt:lpstr>
      <vt:lpstr>Zwiększenie planu wydatków bieżących w latach 2023–2027 o 132,7 mln zł</vt:lpstr>
      <vt:lpstr>Zwiększenie planu wydatków bieżących w latach 2023–2027 o 132,7 mln zł</vt:lpstr>
      <vt:lpstr>Wieloletnia Prognoza Finansowa  Zmiany w prognozie wydatków majątkowych</vt:lpstr>
      <vt:lpstr>Wydatki majątkowe</vt:lpstr>
      <vt:lpstr>Wydatki majątkowe</vt:lpstr>
      <vt:lpstr>Wydatki majątkowe</vt:lpstr>
      <vt:lpstr>Wydatki majątkowe</vt:lpstr>
      <vt:lpstr>Autopoprawka A do projektu zmiany budżetu</vt:lpstr>
      <vt:lpstr>Zmiana głównych parametrów budżetowych w 2023 r.</vt:lpstr>
      <vt:lpstr>Zwiększenie planu dochodów w 2023 r. o 6,8 mln zł</vt:lpstr>
      <vt:lpstr>Zwiększenie planu wydatków bieżących w 2023 r. o 5,7 mln zł</vt:lpstr>
      <vt:lpstr>Zwiększenie planu wydatków bieżących w 2023 r. o 5,7 mln zł</vt:lpstr>
      <vt:lpstr>Zmniejszenie planu rezerw bieżących w 2023 r. o 14,7 mln zł</vt:lpstr>
      <vt:lpstr>Zmiany wydatków majątkowych w 2023 r.</vt:lpstr>
      <vt:lpstr>Zwiększenie planu wydatków majątkowych w 2023 r. o 6,2 mln zł</vt:lpstr>
      <vt:lpstr>Zwiększenie planu wydatków majątkowych w 2023 r. o 6,2 mln zł</vt:lpstr>
      <vt:lpstr>Autopoprawka A do projektu zmiany  Wieloletniej Prognozy Finansowej</vt:lpstr>
      <vt:lpstr>Zwiększenie planu dochodów w latach 2023–2025 o 14,7 mln zł</vt:lpstr>
      <vt:lpstr>Wieloletnia Prognoza Finansowa  Zmiany w prognozie dochodów</vt:lpstr>
      <vt:lpstr>Zwiększenie planu wydatków bieżących w 2023 r.o 5,7 mln zł</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Podsumowanie  projektowanych zmian w zakresie wyniku budżetu, wyniku operacyjnego i programu kredytowego</vt:lpstr>
      <vt:lpstr>Wynik operacyjny w 2023 r. (dochody bieżące minus wydatki bieżące)</vt:lpstr>
      <vt:lpstr>Wieloletnia Prognoza Finansowa  Zmiany w prognozie wyniku budżetu</vt:lpstr>
      <vt:lpstr>Wieloletnia Prognoza Finansowa  Zmiany w programie kredytowym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 25.05.2023</dc:title>
  <dc:creator>Nina; Biuro Planowania Budżetowego</dc:creator>
  <cp:lastModifiedBy>Rogowiecki Dominik (PB)</cp:lastModifiedBy>
  <cp:revision>393</cp:revision>
  <cp:lastPrinted>2023-05-25T06:55:21Z</cp:lastPrinted>
  <dcterms:created xsi:type="dcterms:W3CDTF">2022-12-23T10:36:43Z</dcterms:created>
  <dcterms:modified xsi:type="dcterms:W3CDTF">2023-05-29T13:43:45Z</dcterms:modified>
</cp:coreProperties>
</file>