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sldIdLst>
    <p:sldId id="402" r:id="rId2"/>
    <p:sldId id="338" r:id="rId3"/>
    <p:sldId id="403" r:id="rId4"/>
    <p:sldId id="340" r:id="rId5"/>
    <p:sldId id="341" r:id="rId6"/>
    <p:sldId id="415" r:id="rId7"/>
    <p:sldId id="343" r:id="rId8"/>
    <p:sldId id="345" r:id="rId9"/>
    <p:sldId id="347" r:id="rId10"/>
    <p:sldId id="416" r:id="rId11"/>
    <p:sldId id="350" r:id="rId12"/>
    <p:sldId id="351" r:id="rId13"/>
    <p:sldId id="352" r:id="rId14"/>
    <p:sldId id="357" r:id="rId15"/>
    <p:sldId id="359" r:id="rId16"/>
    <p:sldId id="360" r:id="rId17"/>
    <p:sldId id="361" r:id="rId18"/>
    <p:sldId id="362" r:id="rId19"/>
    <p:sldId id="363" r:id="rId20"/>
    <p:sldId id="417" r:id="rId21"/>
    <p:sldId id="365" r:id="rId22"/>
    <p:sldId id="366" r:id="rId23"/>
    <p:sldId id="413" r:id="rId24"/>
    <p:sldId id="418" r:id="rId25"/>
    <p:sldId id="419" r:id="rId26"/>
    <p:sldId id="420" r:id="rId27"/>
    <p:sldId id="421" r:id="rId28"/>
    <p:sldId id="422" r:id="rId29"/>
    <p:sldId id="423" r:id="rId30"/>
    <p:sldId id="445" r:id="rId31"/>
    <p:sldId id="424" r:id="rId32"/>
    <p:sldId id="425" r:id="rId33"/>
    <p:sldId id="426" r:id="rId34"/>
    <p:sldId id="427" r:id="rId35"/>
    <p:sldId id="428" r:id="rId36"/>
    <p:sldId id="446" r:id="rId37"/>
    <p:sldId id="429" r:id="rId38"/>
    <p:sldId id="447" r:id="rId39"/>
    <p:sldId id="430" r:id="rId40"/>
    <p:sldId id="431" r:id="rId41"/>
    <p:sldId id="432" r:id="rId42"/>
    <p:sldId id="433" r:id="rId43"/>
    <p:sldId id="434" r:id="rId44"/>
    <p:sldId id="435" r:id="rId45"/>
    <p:sldId id="436" r:id="rId46"/>
    <p:sldId id="448" r:id="rId47"/>
    <p:sldId id="449" r:id="rId48"/>
    <p:sldId id="450" r:id="rId49"/>
    <p:sldId id="451" r:id="rId50"/>
    <p:sldId id="452" r:id="rId51"/>
    <p:sldId id="453" r:id="rId52"/>
    <p:sldId id="438" r:id="rId53"/>
    <p:sldId id="442" r:id="rId54"/>
    <p:sldId id="443" r:id="rId55"/>
    <p:sldId id="444" r:id="rId56"/>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0D2"/>
    <a:srgbClr val="385723"/>
    <a:srgbClr val="495A73"/>
    <a:srgbClr val="EFF8E9"/>
    <a:srgbClr val="F2F2F2"/>
    <a:srgbClr val="006600"/>
    <a:srgbClr val="E6E6E6"/>
    <a:srgbClr val="D1D1D1"/>
    <a:srgbClr val="6666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6357" autoAdjust="0"/>
  </p:normalViewPr>
  <p:slideViewPr>
    <p:cSldViewPr snapToGrid="0">
      <p:cViewPr varScale="1">
        <p:scale>
          <a:sx n="107" d="100"/>
          <a:sy n="107" d="100"/>
        </p:scale>
        <p:origin x="570"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23.06.2023</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15</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27</a:t>
            </a:fld>
            <a:endParaRPr lang="pl-PL"/>
          </a:p>
        </p:txBody>
      </p:sp>
    </p:spTree>
    <p:extLst>
      <p:ext uri="{BB962C8B-B14F-4D97-AF65-F5344CB8AC3E}">
        <p14:creationId xmlns:p14="http://schemas.microsoft.com/office/powerpoint/2010/main" val="2827656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39</a:t>
            </a:fld>
            <a:endParaRPr lang="pl-PL"/>
          </a:p>
        </p:txBody>
      </p:sp>
    </p:spTree>
    <p:extLst>
      <p:ext uri="{BB962C8B-B14F-4D97-AF65-F5344CB8AC3E}">
        <p14:creationId xmlns:p14="http://schemas.microsoft.com/office/powerpoint/2010/main" val="2830922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49</a:t>
            </a:fld>
            <a:endParaRPr lang="pl-PL"/>
          </a:p>
        </p:txBody>
      </p:sp>
    </p:spTree>
    <p:extLst>
      <p:ext uri="{BB962C8B-B14F-4D97-AF65-F5344CB8AC3E}">
        <p14:creationId xmlns:p14="http://schemas.microsoft.com/office/powerpoint/2010/main" val="1254112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52</a:t>
            </a:fld>
            <a:endParaRPr lang="pl-PL"/>
          </a:p>
        </p:txBody>
      </p:sp>
    </p:spTree>
    <p:extLst>
      <p:ext uri="{BB962C8B-B14F-4D97-AF65-F5344CB8AC3E}">
        <p14:creationId xmlns:p14="http://schemas.microsoft.com/office/powerpoint/2010/main" val="16350068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22 czerwca 2023 r</a:t>
            </a:r>
            <a:r>
              <a:rPr lang="pl-PL" sz="3200" b="0" dirty="0" smtClean="0">
                <a:latin typeface="+mn-lt"/>
              </a:rPr>
              <a:t>.</a:t>
            </a:r>
            <a:br>
              <a:rPr lang="pl-PL" sz="3200" b="0" dirty="0" smtClean="0">
                <a:latin typeface="+mn-lt"/>
              </a:rPr>
            </a:br>
            <a:r>
              <a:rPr lang="pl-PL" sz="2400" b="0" dirty="0" smtClean="0">
                <a:latin typeface="+mn-lt"/>
              </a:rPr>
              <a:t>wraz z autopoprawkami A i B</a:t>
            </a:r>
            <a:endParaRPr lang="pl-PL" sz="24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smtClean="0">
                <a:latin typeface="Engram Warsaw" pitchFamily="50" charset="-18"/>
              </a:rPr>
              <a:t>22</a:t>
            </a:r>
            <a:r>
              <a:rPr lang="pl-PL" sz="1200" dirty="0" smtClean="0">
                <a:solidFill>
                  <a:schemeClr val="tx1"/>
                </a:solidFill>
                <a:latin typeface="Engram Warsaw" pitchFamily="50" charset="-18"/>
              </a:rPr>
              <a:t> </a:t>
            </a:r>
            <a:r>
              <a:rPr lang="pl-PL" sz="1200" dirty="0">
                <a:solidFill>
                  <a:schemeClr val="tx1"/>
                </a:solidFill>
                <a:latin typeface="Engram Warsaw" pitchFamily="50" charset="-18"/>
              </a:rPr>
              <a:t>czerwca 2023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432000" y="72000"/>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2023 r. o </a:t>
            </a:r>
            <a:r>
              <a:rPr lang="pl-PL" altLang="pl-PL" sz="2400" b="1" dirty="0">
                <a:latin typeface="+mj-lt"/>
              </a:rPr>
              <a:t>7,7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a:solidFill>
                  <a:srgbClr val="385723"/>
                </a:solidFill>
                <a:latin typeface="+mj-lt"/>
              </a:rPr>
              <a:t>+46,6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859002273"/>
              </p:ext>
            </p:extLst>
          </p:nvPr>
        </p:nvGraphicFramePr>
        <p:xfrm>
          <a:off x="235460" y="1187576"/>
          <a:ext cx="11700000" cy="3563112"/>
        </p:xfrm>
        <a:graphic>
          <a:graphicData uri="http://schemas.openxmlformats.org/drawingml/2006/table">
            <a:tbl>
              <a:tblPr firstRow="1" bandRow="1">
                <a:tableStyleId>{2D5ABB26-0587-4C30-8999-92F81FD0307C}</a:tableStyleId>
              </a:tblPr>
              <a:tblGrid>
                <a:gridCol w="2210329">
                  <a:extLst>
                    <a:ext uri="{9D8B030D-6E8A-4147-A177-3AD203B41FA5}">
                      <a16:colId xmlns:a16="http://schemas.microsoft.com/office/drawing/2014/main" val="20000"/>
                    </a:ext>
                  </a:extLst>
                </a:gridCol>
                <a:gridCol w="9489671">
                  <a:extLst>
                    <a:ext uri="{9D8B030D-6E8A-4147-A177-3AD203B41FA5}">
                      <a16:colId xmlns:a16="http://schemas.microsoft.com/office/drawing/2014/main" val="20001"/>
                    </a:ext>
                  </a:extLst>
                </a:gridCol>
              </a:tblGrid>
              <a:tr h="568875">
                <a:tc>
                  <a:txBody>
                    <a:bodyPr/>
                    <a:lstStyle/>
                    <a:p>
                      <a:pPr algn="r"/>
                      <a:r>
                        <a:rPr lang="pl-PL" sz="2000" b="1" baseline="0" dirty="0">
                          <a:solidFill>
                            <a:srgbClr val="385723"/>
                          </a:solidFill>
                          <a:latin typeface="+mj-lt"/>
                        </a:rPr>
                        <a:t>+46.605.527</a:t>
                      </a:r>
                      <a:r>
                        <a:rPr lang="pl-PL" sz="1600" b="1" baseline="0" dirty="0">
                          <a:solidFill>
                            <a:srgbClr val="385723"/>
                          </a:solidFill>
                          <a:latin typeface="+mj-lt"/>
                        </a:rPr>
                        <a:t> </a:t>
                      </a:r>
                      <a:r>
                        <a:rPr lang="pl-PL" sz="2000" b="1" baseline="0" dirty="0">
                          <a:solidFill>
                            <a:srgbClr val="385723"/>
                          </a:solidFill>
                          <a:latin typeface="+mj-lt"/>
                        </a:rPr>
                        <a:t>zł</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a:solidFill>
                            <a:schemeClr val="tx1"/>
                          </a:solidFill>
                          <a:latin typeface="+mj-lt"/>
                          <a:ea typeface="+mn-ea"/>
                          <a:cs typeface="+mn-cs"/>
                        </a:rPr>
                        <a:t>Część dzielnicowa (ciąg dalszy), w tym:</a:t>
                      </a: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2255713">
                <a:tc>
                  <a:txBody>
                    <a:bodyPr/>
                    <a:lstStyle/>
                    <a:p>
                      <a:pPr marL="0" algn="r" defTabSz="914400" rtl="0" eaLnBrk="1" latinLnBrk="0" hangingPunct="1"/>
                      <a:r>
                        <a:rPr lang="pl-PL" sz="1800" b="1" kern="1200" dirty="0">
                          <a:solidFill>
                            <a:srgbClr val="385723"/>
                          </a:solidFill>
                          <a:latin typeface="+mj-lt"/>
                          <a:ea typeface="+mn-ea"/>
                          <a:cs typeface="+mn-cs"/>
                        </a:rPr>
                        <a:t>+12.816.115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Fundusz Pomocy </a:t>
                      </a:r>
                      <a:r>
                        <a:rPr lang="pl-PL" sz="1400" b="0" kern="1200" baseline="0" dirty="0">
                          <a:solidFill>
                            <a:schemeClr val="tx1"/>
                          </a:solidFill>
                          <a:latin typeface="+mj-lt"/>
                          <a:ea typeface="+mn-ea"/>
                          <a:cs typeface="+mn-cs"/>
                        </a:rPr>
                        <a:t>z przeznaczeniem na kształcenie uczniów będących obywatelami Ukrainy zgodnie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 </a:t>
                      </a:r>
                      <a:r>
                        <a:rPr lang="pl-PL" sz="1400" b="0" kern="1200" baseline="0" dirty="0">
                          <a:solidFill>
                            <a:schemeClr val="tx1"/>
                          </a:solidFill>
                          <a:latin typeface="+mj-lt"/>
                          <a:ea typeface="+mn-ea"/>
                          <a:cs typeface="+mn-cs"/>
                        </a:rPr>
                        <a:t>art. 50 ustawy z dnia 12 marca 2022 r. o pomocy obywatelom Ukrainy w związku z konfliktem zbrojnym na terytorium tego państwa w dzielnicach: Ursynów (2.096.673 zł), Białołęka (1.853.190 zł), Mokotów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a:t>
                      </a:r>
                      <a:r>
                        <a:rPr lang="pl-PL" sz="1400" b="0" kern="1200" baseline="0" dirty="0">
                          <a:solidFill>
                            <a:schemeClr val="tx1"/>
                          </a:solidFill>
                          <a:latin typeface="+mj-lt"/>
                          <a:ea typeface="+mn-ea"/>
                          <a:cs typeface="+mn-cs"/>
                        </a:rPr>
                        <a:t>1.588.861 zł), Ursus (905.225 zł), Praga-Południe (863.793 zł), Wola (831.815 zł), Ochota (749.817 zł), Bemowo (717.373 zł), Targówek (654.916 zł), Wesoła (492.940 zł), Włochy (467.167 zł), Wawer (435.413 zł), Wilanów (410.490 zł), Śródmieście (347.173 zł), Bielany (183.564 zł), Rembertów (109.616 zł), Żoliborz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a:t>
                      </a:r>
                      <a:r>
                        <a:rPr lang="pl-PL" sz="1400" b="0" kern="1200" baseline="0" dirty="0">
                          <a:solidFill>
                            <a:schemeClr val="tx1"/>
                          </a:solidFill>
                          <a:latin typeface="+mj-lt"/>
                          <a:ea typeface="+mn-ea"/>
                          <a:cs typeface="+mn-cs"/>
                        </a:rPr>
                        <a:t>72.738 zł), Praga-Północ (35.351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3852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+1.739.826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Przeniesienie z planu wydatków bieżących do planu wydatków majątkowych </a:t>
                      </a:r>
                      <a:r>
                        <a:rPr lang="pl-PL" sz="1400" b="0" kern="1200" baseline="0" dirty="0">
                          <a:solidFill>
                            <a:schemeClr val="tx1"/>
                          </a:solidFill>
                          <a:latin typeface="+mj-lt"/>
                          <a:ea typeface="+mn-ea"/>
                          <a:cs typeface="+mn-cs"/>
                        </a:rPr>
                        <a:t>na wniosek m.in. dzielnicy Ochota (942.588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bl>
          </a:graphicData>
        </a:graphic>
      </p:graphicFrame>
    </p:spTree>
    <p:extLst>
      <p:ext uri="{BB962C8B-B14F-4D97-AF65-F5344CB8AC3E}">
        <p14:creationId xmlns:p14="http://schemas.microsoft.com/office/powerpoint/2010/main" val="3285892805"/>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a:latin typeface="+mj-lt"/>
              </a:rPr>
              <a:t>Zmniejszenie</a:t>
            </a:r>
            <a:r>
              <a:rPr lang="pl-PL" altLang="pl-PL" sz="2400" dirty="0">
                <a:latin typeface="+mj-lt"/>
              </a:rPr>
              <a:t> planu </a:t>
            </a:r>
            <a:r>
              <a:rPr lang="pl-PL" altLang="pl-PL" sz="2400" b="1" dirty="0">
                <a:latin typeface="+mj-lt"/>
              </a:rPr>
              <a:t>rezerw bieżących</a:t>
            </a:r>
            <a:r>
              <a:rPr lang="pl-PL" altLang="pl-PL" sz="2400" dirty="0">
                <a:latin typeface="+mj-lt"/>
              </a:rPr>
              <a:t> w 2023 r. o </a:t>
            </a:r>
            <a:r>
              <a:rPr lang="pl-PL" altLang="pl-PL" sz="2400" b="1" dirty="0">
                <a:latin typeface="+mj-lt"/>
              </a:rPr>
              <a:t>3,9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414053168"/>
              </p:ext>
            </p:extLst>
          </p:nvPr>
        </p:nvGraphicFramePr>
        <p:xfrm>
          <a:off x="246000" y="1080000"/>
          <a:ext cx="11700000" cy="4362364"/>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432000">
                <a:tc>
                  <a:txBody>
                    <a:bodyPr/>
                    <a:lstStyle/>
                    <a:p>
                      <a:pPr algn="r"/>
                      <a:r>
                        <a:rPr lang="pl-PL" sz="2000" b="1" baseline="0" dirty="0">
                          <a:solidFill>
                            <a:srgbClr val="C00000"/>
                          </a:solidFill>
                          <a:latin typeface="+mj-lt"/>
                        </a:rPr>
                        <a:t>-3.387.981</a:t>
                      </a:r>
                      <a:r>
                        <a:rPr lang="pl-PL" sz="1600" b="1" baseline="0" dirty="0">
                          <a:solidFill>
                            <a:srgbClr val="C00000"/>
                          </a:solidFill>
                          <a:latin typeface="+mj-lt"/>
                        </a:rPr>
                        <a:t> </a:t>
                      </a:r>
                      <a:r>
                        <a:rPr lang="pl-PL" sz="2000" b="1" baseline="0" dirty="0">
                          <a:solidFill>
                            <a:srgbClr val="C00000"/>
                          </a:solidFill>
                          <a:latin typeface="+mj-lt"/>
                        </a:rPr>
                        <a:t>zł</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tc>
                  <a:txBody>
                    <a:bodyPr/>
                    <a:lstStyle/>
                    <a:p>
                      <a:pPr algn="l"/>
                      <a:r>
                        <a:rPr lang="pl-PL" sz="1600" b="1" kern="1200" baseline="0" dirty="0">
                          <a:solidFill>
                            <a:schemeClr val="tx1"/>
                          </a:solidFill>
                          <a:latin typeface="+mj-lt"/>
                          <a:ea typeface="+mn-ea"/>
                          <a:cs typeface="+mn-cs"/>
                        </a:rPr>
                        <a:t>Rezerwy bieżące, w tym:</a:t>
                      </a: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extLst>
                  <a:ext uri="{0D108BD9-81ED-4DB2-BD59-A6C34878D82A}">
                    <a16:rowId xmlns:a16="http://schemas.microsoft.com/office/drawing/2014/main" val="10001"/>
                  </a:ext>
                </a:extLst>
              </a:tr>
              <a:tr h="612000">
                <a:tc>
                  <a:txBody>
                    <a:bodyPr/>
                    <a:lstStyle/>
                    <a:p>
                      <a:pPr algn="r"/>
                      <a:r>
                        <a:rPr lang="pl-PL" sz="1800" b="1" kern="1200" dirty="0">
                          <a:solidFill>
                            <a:srgbClr val="C00000"/>
                          </a:solidFill>
                          <a:latin typeface="+mj-lt"/>
                          <a:ea typeface="+mn-ea"/>
                          <a:cs typeface="+mn-cs"/>
                        </a:rPr>
                        <a:t>-3.000.000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dirty="0">
                          <a:effectLst/>
                          <a:latin typeface="+mj-lt"/>
                          <a:ea typeface="Times New Roman" panose="02020603050405020304" pitchFamily="18" charset="0"/>
                        </a:rPr>
                        <a:t>Rezerwa celowa na wydatki bieżące w zakresie oświaty i wychowania </a:t>
                      </a:r>
                      <a:r>
                        <a:rPr lang="pl-PL" sz="1400" b="0" dirty="0">
                          <a:effectLst/>
                          <a:latin typeface="+mj-lt"/>
                          <a:ea typeface="Times New Roman" panose="02020603050405020304" pitchFamily="18" charset="0"/>
                        </a:rPr>
                        <a:t>oraz edukacyjnej opieki wychowawczej z przeznaczeniem </a:t>
                      </a:r>
                      <a:r>
                        <a:rPr lang="pl-PL" sz="1400" b="0" dirty="0" smtClean="0">
                          <a:effectLst/>
                          <a:latin typeface="+mj-lt"/>
                          <a:ea typeface="Times New Roman" panose="02020603050405020304" pitchFamily="18" charset="0"/>
                        </a:rPr>
                        <a:t>na </a:t>
                      </a:r>
                      <a:r>
                        <a:rPr lang="pl-PL" sz="1400" b="0" dirty="0">
                          <a:effectLst/>
                          <a:latin typeface="+mj-lt"/>
                          <a:ea typeface="Times New Roman" panose="02020603050405020304" pitchFamily="18" charset="0"/>
                        </a:rPr>
                        <a:t>rozbudowę Poradni Psychologiczno-Pedagogicznej nr 10 w dzielnicy Bielany m.st. Warszawy.</a:t>
                      </a:r>
                      <a:endParaRPr kumimoji="0" lang="pl-PL" sz="1400" b="0"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12000">
                <a:tc>
                  <a:txBody>
                    <a:bodyPr/>
                    <a:lstStyle/>
                    <a:p>
                      <a:pPr algn="r"/>
                      <a:r>
                        <a:rPr lang="pl-PL" sz="1800" b="1" kern="1200" dirty="0">
                          <a:solidFill>
                            <a:srgbClr val="C00000"/>
                          </a:solidFill>
                          <a:latin typeface="+mj-lt"/>
                          <a:ea typeface="+mn-ea"/>
                          <a:cs typeface="+mn-cs"/>
                        </a:rPr>
                        <a:t>-160.000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a:solidFill>
                            <a:schemeClr val="tx1"/>
                          </a:solidFill>
                          <a:effectLst/>
                          <a:latin typeface="+mn-lt"/>
                          <a:ea typeface="Times New Roman" panose="02020603050405020304" pitchFamily="18" charset="0"/>
                          <a:cs typeface="+mn-cs"/>
                        </a:rPr>
                        <a:t>Rezerwa celowa na zwiększenie wydatków przeznaczonych na zapewnienie porządku publicznego </a:t>
                      </a:r>
                      <a:r>
                        <a:rPr lang="pl-PL" sz="1400" b="1" kern="1200" dirty="0" smtClean="0">
                          <a:solidFill>
                            <a:schemeClr val="tx1"/>
                          </a:solidFill>
                          <a:effectLst/>
                          <a:latin typeface="+mn-lt"/>
                          <a:ea typeface="Times New Roman" panose="02020603050405020304" pitchFamily="18" charset="0"/>
                          <a:cs typeface="+mn-cs"/>
                        </a:rPr>
                        <a:t/>
                      </a:r>
                      <a:br>
                        <a:rPr lang="pl-PL" sz="1400" b="1" kern="1200" dirty="0" smtClean="0">
                          <a:solidFill>
                            <a:schemeClr val="tx1"/>
                          </a:solidFill>
                          <a:effectLst/>
                          <a:latin typeface="+mn-lt"/>
                          <a:ea typeface="Times New Roman" panose="02020603050405020304" pitchFamily="18" charset="0"/>
                          <a:cs typeface="+mn-cs"/>
                        </a:rPr>
                      </a:br>
                      <a:r>
                        <a:rPr lang="pl-PL" sz="1400" b="1" kern="1200" dirty="0" smtClean="0">
                          <a:solidFill>
                            <a:schemeClr val="tx1"/>
                          </a:solidFill>
                          <a:effectLst/>
                          <a:latin typeface="+mn-lt"/>
                          <a:ea typeface="Times New Roman" panose="02020603050405020304" pitchFamily="18" charset="0"/>
                          <a:cs typeface="+mn-cs"/>
                        </a:rPr>
                        <a:t>i </a:t>
                      </a:r>
                      <a:r>
                        <a:rPr lang="pl-PL" sz="1400" b="1" kern="1200" dirty="0">
                          <a:solidFill>
                            <a:schemeClr val="tx1"/>
                          </a:solidFill>
                          <a:effectLst/>
                          <a:latin typeface="+mn-lt"/>
                          <a:ea typeface="Times New Roman" panose="02020603050405020304" pitchFamily="18" charset="0"/>
                          <a:cs typeface="+mn-cs"/>
                        </a:rPr>
                        <a:t>bezpieczeństwa</a:t>
                      </a:r>
                      <a:r>
                        <a:rPr lang="pl-PL" sz="1400" b="0" kern="1200" dirty="0">
                          <a:solidFill>
                            <a:schemeClr val="tx1"/>
                          </a:solidFill>
                          <a:effectLst/>
                          <a:latin typeface="+mn-lt"/>
                          <a:ea typeface="Times New Roman" panose="02020603050405020304" pitchFamily="18" charset="0"/>
                          <a:cs typeface="+mn-cs"/>
                        </a:rPr>
                        <a:t> mieszkańców m.st. Warszawy z przeznaczeniem na wydatki związane z obsługą systemu monitoringu.</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00000">
                <a:tc>
                  <a:txBody>
                    <a:bodyPr/>
                    <a:lstStyle/>
                    <a:p>
                      <a:pPr algn="r"/>
                      <a:r>
                        <a:rPr lang="pl-PL" sz="1800" b="1" kern="1200" dirty="0">
                          <a:solidFill>
                            <a:srgbClr val="C00000"/>
                          </a:solidFill>
                          <a:latin typeface="+mj-lt"/>
                          <a:ea typeface="+mn-ea"/>
                          <a:cs typeface="+mn-cs"/>
                        </a:rPr>
                        <a:t>-147.981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a:solidFill>
                            <a:schemeClr val="tx1"/>
                          </a:solidFill>
                          <a:effectLst/>
                          <a:latin typeface="+mn-lt"/>
                          <a:ea typeface="Times New Roman" panose="02020603050405020304" pitchFamily="18" charset="0"/>
                          <a:cs typeface="+mn-cs"/>
                        </a:rPr>
                        <a:t>Rezerwa celowa na wydatki związane z realizacją i rozliczaniem projektów finansowanych z udziałem środków Unii Europejskiej </a:t>
                      </a:r>
                      <a:r>
                        <a:rPr lang="pl-PL" sz="1400" b="0" kern="1200" dirty="0" smtClean="0">
                          <a:solidFill>
                            <a:schemeClr val="tx1"/>
                          </a:solidFill>
                          <a:effectLst/>
                          <a:latin typeface="+mn-lt"/>
                          <a:ea typeface="Times New Roman" panose="02020603050405020304" pitchFamily="18" charset="0"/>
                          <a:cs typeface="+mn-cs"/>
                        </a:rPr>
                        <a:t>i </a:t>
                      </a:r>
                      <a:r>
                        <a:rPr lang="pl-PL" sz="1400" b="0" kern="1200" dirty="0">
                          <a:solidFill>
                            <a:schemeClr val="tx1"/>
                          </a:solidFill>
                          <a:effectLst/>
                          <a:latin typeface="+mn-lt"/>
                          <a:ea typeface="Times New Roman" panose="02020603050405020304" pitchFamily="18" charset="0"/>
                          <a:cs typeface="+mn-cs"/>
                        </a:rPr>
                        <a:t>innych źródeł zagranicznych niepodlegających zwrotowi z przeznaczeniem na pokrycie wkładu własnego w ramach projektu UE pn. „Rozwój sieci tras rowerowych Warszawy w ramach ZIT WOF - etap II”.</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612000">
                <a:tc>
                  <a:txBody>
                    <a:bodyPr/>
                    <a:lstStyle/>
                    <a:p>
                      <a:pPr algn="r"/>
                      <a:r>
                        <a:rPr lang="pl-PL" sz="1800" b="1" kern="1200" dirty="0">
                          <a:solidFill>
                            <a:srgbClr val="C00000"/>
                          </a:solidFill>
                          <a:latin typeface="+mj-lt"/>
                          <a:ea typeface="+mn-ea"/>
                          <a:cs typeface="+mn-cs"/>
                        </a:rPr>
                        <a:t>-40.000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a:solidFill>
                            <a:schemeClr val="tx1"/>
                          </a:solidFill>
                          <a:effectLst/>
                          <a:latin typeface="+mn-lt"/>
                          <a:ea typeface="Times New Roman" panose="02020603050405020304" pitchFamily="18" charset="0"/>
                          <a:cs typeface="+mn-cs"/>
                        </a:rPr>
                        <a:t>Rezerwa celowa na organizację obsługi mieszkańców</a:t>
                      </a:r>
                      <a:r>
                        <a:rPr lang="pl-PL" sz="1400" b="0" kern="1200" dirty="0">
                          <a:solidFill>
                            <a:schemeClr val="tx1"/>
                          </a:solidFill>
                          <a:effectLst/>
                          <a:latin typeface="+mn-lt"/>
                          <a:ea typeface="Times New Roman" panose="02020603050405020304" pitchFamily="18" charset="0"/>
                          <a:cs typeface="+mn-cs"/>
                        </a:rPr>
                        <a:t> w Urzędzie m.st. Warszawy z przeznaczeniem dla dzielnicy Ursynów </a:t>
                      </a:r>
                      <a:r>
                        <a:rPr lang="pl-PL" sz="1400" b="0" kern="1200" dirty="0" smtClean="0">
                          <a:solidFill>
                            <a:schemeClr val="tx1"/>
                          </a:solidFill>
                          <a:effectLst/>
                          <a:latin typeface="+mn-lt"/>
                          <a:ea typeface="Times New Roman" panose="02020603050405020304" pitchFamily="18" charset="0"/>
                          <a:cs typeface="+mn-cs"/>
                        </a:rPr>
                        <a:t>na </a:t>
                      </a:r>
                      <a:r>
                        <a:rPr lang="pl-PL" sz="1400" b="0" kern="1200" dirty="0">
                          <a:solidFill>
                            <a:schemeClr val="tx1"/>
                          </a:solidFill>
                          <a:effectLst/>
                          <a:latin typeface="+mn-lt"/>
                          <a:ea typeface="Times New Roman" panose="02020603050405020304" pitchFamily="18" charset="0"/>
                          <a:cs typeface="+mn-cs"/>
                        </a:rPr>
                        <a:t>wydatki majątkowe.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612000">
                <a:tc>
                  <a:txBody>
                    <a:bodyPr/>
                    <a:lstStyle/>
                    <a:p>
                      <a:pPr algn="r"/>
                      <a:r>
                        <a:rPr lang="pl-PL" sz="1800" b="1" kern="1200" dirty="0">
                          <a:solidFill>
                            <a:srgbClr val="C00000"/>
                          </a:solidFill>
                          <a:latin typeface="+mj-lt"/>
                          <a:ea typeface="+mn-ea"/>
                          <a:cs typeface="+mn-cs"/>
                        </a:rPr>
                        <a:t>-40.000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a:t>
                      </a:r>
                      <a:r>
                        <a:rPr lang="pl-PL" sz="1400" b="1" kern="1200" dirty="0">
                          <a:solidFill>
                            <a:schemeClr val="tx1"/>
                          </a:solidFill>
                          <a:effectLst/>
                          <a:latin typeface="+mn-lt"/>
                          <a:ea typeface="Times New Roman" panose="02020603050405020304" pitchFamily="18" charset="0"/>
                          <a:cs typeface="+mn-cs"/>
                        </a:rPr>
                        <a:t>celowa na wzmacnianie wspólnot lokalnych </a:t>
                      </a:r>
                      <a:r>
                        <a:rPr lang="pl-PL" sz="1400" b="0" kern="1200" dirty="0">
                          <a:solidFill>
                            <a:schemeClr val="tx1"/>
                          </a:solidFill>
                          <a:effectLst/>
                          <a:latin typeface="+mn-lt"/>
                          <a:ea typeface="Times New Roman" panose="02020603050405020304" pitchFamily="18" charset="0"/>
                          <a:cs typeface="+mn-cs"/>
                        </a:rPr>
                        <a:t>z przeznaczeniem dla dzielnic m.st. Warszawy: Ochota (6.000 zł), Rembertów (15.000 zł), Wawer (19.000 zł) na wydatki bieżące.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1138402"/>
                  </a:ext>
                </a:extLst>
              </a:tr>
            </a:tbl>
          </a:graphicData>
        </a:graphic>
      </p:graphicFrame>
    </p:spTree>
    <p:extLst>
      <p:ext uri="{BB962C8B-B14F-4D97-AF65-F5344CB8AC3E}">
        <p14:creationId xmlns:p14="http://schemas.microsoft.com/office/powerpoint/2010/main" val="2387845468"/>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2023 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08562478"/>
              </p:ext>
            </p:extLst>
          </p:nvPr>
        </p:nvGraphicFramePr>
        <p:xfrm>
          <a:off x="2149596" y="1347610"/>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4.379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FF0000"/>
                          </a:solidFill>
                          <a:latin typeface="+mj-lt"/>
                          <a:ea typeface="+mn-ea"/>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2.319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+20,4</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1.656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1975476246"/>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majątkowych</a:t>
            </a:r>
            <a:r>
              <a:rPr lang="pl-PL" altLang="pl-PL" sz="2400" dirty="0">
                <a:latin typeface="+mj-lt"/>
              </a:rPr>
              <a:t> w 2023 r. o </a:t>
            </a:r>
            <a:r>
              <a:rPr lang="pl-PL" altLang="pl-PL" sz="2400" b="1" dirty="0">
                <a:latin typeface="+mj-lt"/>
              </a:rPr>
              <a:t>10,2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a:solidFill>
                  <a:srgbClr val="C00000"/>
                </a:solidFill>
                <a:latin typeface="+mj-lt"/>
              </a:rPr>
              <a:t>-10,2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19086028"/>
              </p:ext>
            </p:extLst>
          </p:nvPr>
        </p:nvGraphicFramePr>
        <p:xfrm>
          <a:off x="246000" y="1080000"/>
          <a:ext cx="11700000" cy="4603624"/>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11655">
                <a:tc>
                  <a:txBody>
                    <a:bodyPr/>
                    <a:lstStyle/>
                    <a:p>
                      <a:pPr algn="r"/>
                      <a:r>
                        <a:rPr lang="pl-PL" sz="2000" b="1" kern="1200" dirty="0">
                          <a:solidFill>
                            <a:srgbClr val="C00000"/>
                          </a:solidFill>
                          <a:effectLst/>
                          <a:latin typeface="+mn-lt"/>
                          <a:ea typeface="+mn-ea"/>
                          <a:cs typeface="+mn-cs"/>
                        </a:rPr>
                        <a:t>-10.178.109 zł</a:t>
                      </a:r>
                      <a:endParaRPr lang="pl-PL" sz="18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a:solidFill>
                            <a:schemeClr val="tx1"/>
                          </a:solidFill>
                          <a:latin typeface="+mn-lt"/>
                          <a:ea typeface="+mn-ea"/>
                          <a:cs typeface="+mn-cs"/>
                        </a:rPr>
                        <a:t>ogólnomiejskiej</a:t>
                      </a:r>
                      <a:r>
                        <a:rPr lang="pl-PL" sz="1500" b="1" kern="1200" baseline="0" dirty="0">
                          <a:solidFill>
                            <a:schemeClr val="tx1"/>
                          </a:solidFill>
                          <a:latin typeface="+mn-lt"/>
                          <a:ea typeface="+mn-ea"/>
                          <a:cs typeface="+mn-cs"/>
                        </a:rPr>
                        <a:t>, w tym:</a:t>
                      </a:r>
                    </a:p>
                  </a:txBody>
                  <a:tcPr marL="91426" marR="91426" marT="45719" marB="45719" anchor="ctr">
                    <a:solidFill>
                      <a:schemeClr val="accent5">
                        <a:lumMod val="20000"/>
                        <a:lumOff val="80000"/>
                      </a:schemeClr>
                    </a:solidFill>
                  </a:tcPr>
                </a:tc>
                <a:extLst>
                  <a:ext uri="{0D108BD9-81ED-4DB2-BD59-A6C34878D82A}">
                    <a16:rowId xmlns:a16="http://schemas.microsoft.com/office/drawing/2014/main" val="81988169"/>
                  </a:ext>
                </a:extLst>
              </a:tr>
              <a:tr h="85299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effectLst/>
                          <a:latin typeface="+mn-lt"/>
                          <a:ea typeface="+mn-ea"/>
                          <a:cs typeface="+mn-cs"/>
                        </a:rPr>
                        <a:t>-9.121.540</a:t>
                      </a:r>
                      <a:r>
                        <a:rPr lang="pl-PL" sz="1800" b="1" kern="1200" baseline="0" dirty="0">
                          <a:solidFill>
                            <a:srgbClr val="C00000"/>
                          </a:solidFill>
                          <a:effectLst/>
                          <a:latin typeface="+mn-lt"/>
                          <a:ea typeface="+mn-ea"/>
                          <a:cs typeface="+mn-cs"/>
                        </a:rPr>
                        <a:t> </a:t>
                      </a:r>
                      <a:r>
                        <a:rPr lang="pl-PL" sz="1800" b="1" kern="1200" dirty="0">
                          <a:solidFill>
                            <a:srgbClr val="C00000"/>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1" i="0" kern="1200" dirty="0">
                          <a:solidFill>
                            <a:schemeClr val="tx1"/>
                          </a:solidFill>
                          <a:effectLst/>
                          <a:latin typeface="+mn-lt"/>
                          <a:ea typeface="+mn-ea"/>
                          <a:cs typeface="+mn-cs"/>
                        </a:rPr>
                        <a:t>Zwrotu podatku od towarów i usług (VAT)</a:t>
                      </a:r>
                      <a:r>
                        <a:rPr lang="pl-PL" sz="1400" b="0" i="0" kern="1200" dirty="0">
                          <a:solidFill>
                            <a:schemeClr val="tx1"/>
                          </a:solidFill>
                          <a:effectLst/>
                          <a:latin typeface="+mn-lt"/>
                          <a:ea typeface="+mn-ea"/>
                          <a:cs typeface="+mn-cs"/>
                        </a:rPr>
                        <a:t>,</a:t>
                      </a:r>
                      <a:r>
                        <a:rPr lang="pl-PL" sz="1400" b="1" i="0" kern="1200" dirty="0">
                          <a:solidFill>
                            <a:schemeClr val="tx1"/>
                          </a:solidFill>
                          <a:effectLst/>
                          <a:latin typeface="+mn-lt"/>
                          <a:ea typeface="+mn-ea"/>
                          <a:cs typeface="+mn-cs"/>
                        </a:rPr>
                        <a:t> </a:t>
                      </a:r>
                      <a:r>
                        <a:rPr lang="pl-PL" sz="1400" b="0" i="0" kern="1200" dirty="0">
                          <a:solidFill>
                            <a:schemeClr val="tx1"/>
                          </a:solidFill>
                          <a:effectLst/>
                          <a:latin typeface="+mn-lt"/>
                          <a:ea typeface="+mn-ea"/>
                          <a:cs typeface="+mn-cs"/>
                        </a:rPr>
                        <a:t>w tym w zakresie zadania pn.</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„Projekt i budowa II linii metra, w tym: dokończenie budowy odcinka wschodniego - północnego II linii metra (do stacji "Bródno") – 7.997.116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8286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effectLst/>
                          <a:latin typeface="+mn-lt"/>
                          <a:ea typeface="+mn-ea"/>
                          <a:cs typeface="+mn-cs"/>
                        </a:rPr>
                        <a:t>-1.885.935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a:solidFill>
                            <a:schemeClr val="tx1"/>
                          </a:solidFill>
                          <a:effectLst/>
                          <a:latin typeface="+mn-lt"/>
                          <a:ea typeface="+mn-ea"/>
                          <a:cs typeface="+mn-cs"/>
                        </a:rPr>
                        <a:t>Przeniesienia planu wydatków z 2023 r. na lata następne </a:t>
                      </a:r>
                      <a:r>
                        <a:rPr lang="pl-PL" sz="1400" i="0" kern="1200" dirty="0">
                          <a:solidFill>
                            <a:schemeClr val="tx1"/>
                          </a:solidFill>
                          <a:effectLst/>
                          <a:latin typeface="+mn-lt"/>
                          <a:ea typeface="+mn-ea"/>
                          <a:cs typeface="+mn-cs"/>
                        </a:rPr>
                        <a:t>m.in. w związku z realizacją zadania </a:t>
                      </a:r>
                      <a:r>
                        <a:rPr lang="pl-PL" sz="1400" i="0" kern="1200" dirty="0" smtClean="0">
                          <a:solidFill>
                            <a:schemeClr val="tx1"/>
                          </a:solidFill>
                          <a:effectLst/>
                          <a:latin typeface="+mn-lt"/>
                          <a:ea typeface="+mn-ea"/>
                          <a:cs typeface="+mn-cs"/>
                        </a:rPr>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pn. „</a:t>
                      </a:r>
                      <a:r>
                        <a:rPr lang="pl-PL" sz="1400" i="0" kern="1200" dirty="0">
                          <a:solidFill>
                            <a:schemeClr val="tx1"/>
                          </a:solidFill>
                          <a:effectLst/>
                          <a:latin typeface="+mn-lt"/>
                          <a:ea typeface="+mn-ea"/>
                          <a:cs typeface="+mn-cs"/>
                        </a:rPr>
                        <a:t>Modernizacja budynku przy ul. Rzymowskiego 36 na potrzeby Zespołu Szkół Specjalnych 85” </a:t>
                      </a:r>
                      <a:r>
                        <a:rPr lang="pl-PL" sz="1400" i="0" kern="1200" dirty="0" smtClean="0">
                          <a:solidFill>
                            <a:schemeClr val="tx1"/>
                          </a:solidFill>
                          <a:effectLst/>
                          <a:latin typeface="+mn-lt"/>
                          <a:ea typeface="+mn-ea"/>
                          <a:cs typeface="+mn-cs"/>
                        </a:rPr>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 </a:t>
                      </a:r>
                      <a:r>
                        <a:rPr lang="pl-PL" sz="1400" i="0" kern="1200" dirty="0">
                          <a:solidFill>
                            <a:schemeClr val="tx1"/>
                          </a:solidFill>
                          <a:effectLst/>
                          <a:latin typeface="+mn-lt"/>
                          <a:ea typeface="+mn-ea"/>
                          <a:cs typeface="+mn-cs"/>
                        </a:rPr>
                        <a:t>1.885.935 zł </a:t>
                      </a:r>
                      <a:r>
                        <a:rPr lang="pl-PL" sz="1400" i="0" kern="1200" dirty="0" smtClean="0">
                          <a:solidFill>
                            <a:schemeClr val="tx1"/>
                          </a:solidFill>
                          <a:effectLst/>
                          <a:latin typeface="+mn-lt"/>
                          <a:ea typeface="+mn-ea"/>
                          <a:cs typeface="+mn-cs"/>
                        </a:rPr>
                        <a:t>(</a:t>
                      </a:r>
                      <a:r>
                        <a:rPr lang="pl-PL" sz="1400" i="0" kern="1200" dirty="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8286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+1.679.668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a:solidFill>
                            <a:schemeClr val="tx1"/>
                          </a:solidFill>
                          <a:effectLst/>
                          <a:latin typeface="+mn-lt"/>
                          <a:ea typeface="+mn-ea"/>
                          <a:cs typeface="+mn-cs"/>
                        </a:rPr>
                        <a:t>Przeniesienie do planu wydatków na 2023 r. kwot zaplanowanych w latach następnych </a:t>
                      </a:r>
                      <a:r>
                        <a:rPr lang="pl-PL" sz="1400" b="1" i="0" kern="1200" dirty="0" smtClean="0">
                          <a:solidFill>
                            <a:schemeClr val="tx1"/>
                          </a:solidFill>
                          <a:effectLst/>
                          <a:latin typeface="+mn-lt"/>
                          <a:ea typeface="+mn-ea"/>
                          <a:cs typeface="+mn-cs"/>
                        </a:rPr>
                        <a:t/>
                      </a:r>
                      <a:br>
                        <a:rPr lang="pl-PL" sz="1400" b="1"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m.in</a:t>
                      </a:r>
                      <a:r>
                        <a:rPr lang="pl-PL" sz="1400" i="0" kern="1200" dirty="0">
                          <a:solidFill>
                            <a:schemeClr val="tx1"/>
                          </a:solidFill>
                          <a:effectLst/>
                          <a:latin typeface="+mn-lt"/>
                          <a:ea typeface="+mn-ea"/>
                          <a:cs typeface="+mn-cs"/>
                        </a:rPr>
                        <a:t>. w związku z realizacją zadania pn. „Przebudowa Placu Trzech Krzyży” – 1.679.668 zł (przeniesienie </a:t>
                      </a:r>
                      <a:r>
                        <a:rPr lang="pl-PL" sz="1400" i="0" kern="1200" dirty="0" smtClean="0">
                          <a:solidFill>
                            <a:schemeClr val="tx1"/>
                          </a:solidFill>
                          <a:effectLst/>
                          <a:latin typeface="+mn-lt"/>
                          <a:ea typeface="+mn-ea"/>
                          <a:cs typeface="+mn-cs"/>
                        </a:rPr>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z </a:t>
                      </a:r>
                      <a:r>
                        <a:rPr lang="pl-PL" sz="1400" i="0" kern="1200" dirty="0">
                          <a:solidFill>
                            <a:schemeClr val="tx1"/>
                          </a:solidFill>
                          <a:effectLst/>
                          <a:latin typeface="+mn-lt"/>
                          <a:ea typeface="+mn-ea"/>
                          <a:cs typeface="+mn-cs"/>
                        </a:rPr>
                        <a:t>2030 r. z „Programu Nowe Centrum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85299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+1.118.550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a:solidFill>
                            <a:schemeClr val="tx1"/>
                          </a:solidFill>
                          <a:effectLst/>
                          <a:latin typeface="+mn-lt"/>
                          <a:ea typeface="+mn-ea"/>
                          <a:cs typeface="+mn-cs"/>
                        </a:rPr>
                        <a:t>Przeniesienia środków z planu wydatków bieżących do planu wydatków majątkowych </a:t>
                      </a:r>
                      <a:r>
                        <a:rPr lang="pl-PL" sz="1400" i="0" kern="1200" dirty="0">
                          <a:solidFill>
                            <a:schemeClr val="tx1"/>
                          </a:solidFill>
                          <a:effectLst/>
                          <a:latin typeface="+mn-lt"/>
                          <a:ea typeface="+mn-ea"/>
                          <a:cs typeface="+mn-cs"/>
                        </a:rPr>
                        <a:t>m.in. w związku z realizacją zadania pn. „Modernizacja budynku Szkoły Podstawowej Specjalnej nr 394 przy ul. M. Gandhiego 13” – 1.118.550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8286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chemeClr val="tx2">
                              <a:lumMod val="75000"/>
                            </a:schemeClr>
                          </a:solidFill>
                          <a:effectLst/>
                          <a:latin typeface="+mn-lt"/>
                          <a:ea typeface="+mn-ea"/>
                          <a:cs typeface="+mn-cs"/>
                        </a:rPr>
                        <a:t>±2.000.000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a:solidFill>
                            <a:schemeClr val="tx1"/>
                          </a:solidFill>
                          <a:effectLst/>
                          <a:latin typeface="+mn-lt"/>
                          <a:ea typeface="+mn-ea"/>
                          <a:cs typeface="+mn-cs"/>
                        </a:rPr>
                        <a:t>Rozdysponowania środków z rezerwy inwestycyjnej</a:t>
                      </a:r>
                      <a:r>
                        <a:rPr lang="pl-PL" sz="1400" i="0" kern="1200" dirty="0">
                          <a:solidFill>
                            <a:schemeClr val="tx1"/>
                          </a:solidFill>
                          <a:effectLst/>
                          <a:latin typeface="+mn-lt"/>
                          <a:ea typeface="+mn-ea"/>
                          <a:cs typeface="+mn-cs"/>
                        </a:rPr>
                        <a:t> z przeznaczeniem na realizację w latach 2023-2025 zadania pn. </a:t>
                      </a:r>
                      <a:r>
                        <a:rPr lang="pl-PL" sz="1400" i="0" kern="1200" dirty="0" smtClean="0">
                          <a:solidFill>
                            <a:schemeClr val="tx1"/>
                          </a:solidFill>
                          <a:effectLst/>
                          <a:latin typeface="+mn-lt"/>
                          <a:ea typeface="+mn-ea"/>
                          <a:cs typeface="+mn-cs"/>
                        </a:rPr>
                        <a:t>„</a:t>
                      </a:r>
                      <a:r>
                        <a:rPr lang="pl-PL" sz="1400" i="0" kern="1200" dirty="0">
                          <a:solidFill>
                            <a:schemeClr val="tx1"/>
                          </a:solidFill>
                          <a:effectLst/>
                          <a:latin typeface="+mn-lt"/>
                          <a:ea typeface="+mn-ea"/>
                          <a:cs typeface="+mn-cs"/>
                        </a:rPr>
                        <a:t>Budowa obwodnicy śródmiejskiej na odc. od Ronda Wiatraczna do Ronda "Żaba", w tym: a. etap II - odcinek </a:t>
                      </a:r>
                      <a:r>
                        <a:rPr lang="pl-PL" sz="1400" i="0" kern="1200" dirty="0" smtClean="0">
                          <a:solidFill>
                            <a:schemeClr val="tx1"/>
                          </a:solidFill>
                          <a:effectLst/>
                          <a:latin typeface="+mn-lt"/>
                          <a:ea typeface="+mn-ea"/>
                          <a:cs typeface="+mn-cs"/>
                        </a:rPr>
                        <a:t>od </a:t>
                      </a:r>
                      <a:r>
                        <a:rPr lang="pl-PL" sz="1400" i="0" kern="1200" dirty="0">
                          <a:solidFill>
                            <a:schemeClr val="tx1"/>
                          </a:solidFill>
                          <a:effectLst/>
                          <a:latin typeface="+mn-lt"/>
                          <a:ea typeface="+mn-ea"/>
                          <a:cs typeface="+mn-cs"/>
                        </a:rPr>
                        <a:t>ul. Radzymińskiej do Ronda "Żaba" - prace przygotowawcze”.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bl>
          </a:graphicData>
        </a:graphic>
      </p:graphicFrame>
    </p:spTree>
    <p:extLst>
      <p:ext uri="{BB962C8B-B14F-4D97-AF65-F5344CB8AC3E}">
        <p14:creationId xmlns:p14="http://schemas.microsoft.com/office/powerpoint/2010/main" val="149387990"/>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sp>
        <p:nvSpPr>
          <p:cNvPr id="3" name="Tytuł 2"/>
          <p:cNvSpPr>
            <a:spLocks noGrp="1"/>
          </p:cNvSpPr>
          <p:nvPr>
            <p:ph type="title"/>
          </p:nvPr>
        </p:nvSpPr>
        <p:spPr>
          <a:xfrm>
            <a:off x="432000" y="72000"/>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majątkowych</a:t>
            </a:r>
            <a:r>
              <a:rPr lang="pl-PL" altLang="pl-PL" sz="2400" dirty="0">
                <a:latin typeface="+mj-lt"/>
              </a:rPr>
              <a:t> w 2023 r. o </a:t>
            </a:r>
            <a:r>
              <a:rPr lang="pl-PL" altLang="pl-PL" sz="2400" b="1" dirty="0">
                <a:latin typeface="+mj-lt"/>
              </a:rPr>
              <a:t>10,2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a:solidFill>
                  <a:srgbClr val="385723"/>
                </a:solidFill>
                <a:latin typeface="+mj-lt"/>
              </a:rPr>
              <a:t>+20,4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598165730"/>
              </p:ext>
            </p:extLst>
          </p:nvPr>
        </p:nvGraphicFramePr>
        <p:xfrm>
          <a:off x="338920" y="1343546"/>
          <a:ext cx="11340000" cy="39623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289564">
                <a:tc>
                  <a:txBody>
                    <a:bodyPr/>
                    <a:lstStyle/>
                    <a:p>
                      <a:pPr algn="r"/>
                      <a:r>
                        <a:rPr lang="pl-PL" sz="2000" b="1" kern="1200" dirty="0">
                          <a:solidFill>
                            <a:srgbClr val="385723"/>
                          </a:solidFill>
                          <a:effectLst/>
                          <a:latin typeface="+mn-lt"/>
                          <a:ea typeface="+mn-ea"/>
                          <a:cs typeface="+mn-cs"/>
                        </a:rPr>
                        <a:t>+20.400.312 zł</a:t>
                      </a:r>
                      <a:endParaRPr lang="pl-PL" sz="2000" b="1" dirty="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221046738"/>
              </p:ext>
            </p:extLst>
          </p:nvPr>
        </p:nvGraphicFramePr>
        <p:xfrm>
          <a:off x="338920" y="1688263"/>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j-lt"/>
                          <a:ea typeface="+mn-ea"/>
                          <a:cs typeface="+mn-cs"/>
                        </a:rPr>
                        <a:t>+10.869.055</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-1.757.866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+860.000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+3.341.688</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-95.757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+671.471</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+358.162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823276149"/>
              </p:ext>
            </p:extLst>
          </p:nvPr>
        </p:nvGraphicFramePr>
        <p:xfrm>
          <a:off x="6008920" y="1688257"/>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-647.708</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+740.000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+154.000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+1.098.110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-1.190.843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+6.000.000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Tree>
    <p:extLst>
      <p:ext uri="{BB962C8B-B14F-4D97-AF65-F5344CB8AC3E}">
        <p14:creationId xmlns:p14="http://schemas.microsoft.com/office/powerpoint/2010/main" val="661797981"/>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190625"/>
            <a:ext cx="11491546"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2023–2050</a:t>
            </a:r>
            <a:br>
              <a:rPr lang="pl-PL" altLang="pl-PL" b="1" dirty="0">
                <a:cs typeface="Arial" charset="0"/>
              </a:rPr>
            </a:br>
            <a:r>
              <a:rPr lang="pl-PL" altLang="pl-PL" sz="3200" dirty="0">
                <a:cs typeface="Arial" charset="0"/>
              </a:rPr>
              <a:t>na sesję Rady m.st. Warszawy w dn. 25 maja 2023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15</a:t>
            </a:fld>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3" name="Tytuł 2"/>
          <p:cNvSpPr>
            <a:spLocks noGrp="1"/>
          </p:cNvSpPr>
          <p:nvPr>
            <p:ph type="title"/>
          </p:nvPr>
        </p:nvSpPr>
        <p:spPr>
          <a:xfrm>
            <a:off x="432000" y="72000"/>
            <a:ext cx="11340000" cy="742304"/>
          </a:xfrm>
        </p:spPr>
        <p:txBody>
          <a:bodyPr/>
          <a:lstStyle/>
          <a:p>
            <a:pPr>
              <a:spcBef>
                <a:spcPts val="800"/>
              </a:spcBef>
              <a:spcAft>
                <a:spcPts val="800"/>
              </a:spcAft>
            </a:pPr>
            <a:r>
              <a:rPr lang="pl-PL" altLang="pl-PL" sz="2400" b="1" dirty="0">
                <a:latin typeface="+mj-lt"/>
              </a:rPr>
              <a:t>Główne przyczyny zmian w Wieloletniej Prognozie Finansowej</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8" name="pole tekstowe 13"/>
          <p:cNvSpPr txBox="1">
            <a:spLocks noChangeArrowheads="1"/>
          </p:cNvSpPr>
          <p:nvPr/>
        </p:nvSpPr>
        <p:spPr bwMode="auto">
          <a:xfrm>
            <a:off x="498474" y="1080000"/>
            <a:ext cx="11340000" cy="381642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spcBef>
                <a:spcPts val="600"/>
              </a:spcBef>
              <a:spcAft>
                <a:spcPts val="600"/>
              </a:spcAft>
              <a:buSzPct val="80000"/>
              <a:buFont typeface="Wingdings" panose="05000000000000000000" pitchFamily="2" charset="2"/>
              <a:buChar char="q"/>
            </a:pPr>
            <a:r>
              <a:rPr lang="pl-PL" sz="1600" dirty="0">
                <a:latin typeface="+mn-lt"/>
              </a:rPr>
              <a:t>Korekty w planie dochodów i wydatków z tytułu składek na ubezpieczenie zdrowotne za osoby bezrobotne bez prawa do zasiłku, dzieci, przebywające w placówkach opiekuńczo-wychowawczych i niemające innego tytułu do ubezpieczenia zdrowotnego oraz uczniów, których rodzice nie byli objęci ubezpieczeniem w związku z przepisami ustawy o zawodach lekarza i lekarza dentysty oraz niektórych innych ustaw w ramach której zostały wprowadzone zmiany w ustawie o świadczeniach opieki zdrowotnej finansowanych ze środków publicznych w latach 2024-2050 – zadanie realizowane było do końca 2022 roku przez m.st. Warszawę, od stycznia br. obowiązek ten jest przypisany do ZUS-u.</a:t>
            </a:r>
          </a:p>
          <a:p>
            <a:pPr lvl="0">
              <a:spcBef>
                <a:spcPts val="600"/>
              </a:spcBef>
              <a:spcAft>
                <a:spcPts val="600"/>
              </a:spcAft>
              <a:buSzPct val="80000"/>
              <a:buFont typeface="Wingdings" panose="05000000000000000000" pitchFamily="2" charset="2"/>
              <a:buChar char="q"/>
            </a:pPr>
            <a:r>
              <a:rPr lang="pl-PL" sz="1600" dirty="0">
                <a:latin typeface="+mn-lt"/>
              </a:rPr>
              <a:t>Korekty planu dochodów z tytułu zwrotu podatku od towarów i usług VAT z jednoczesnym zmniejszeniem planu wydatków.</a:t>
            </a:r>
          </a:p>
          <a:p>
            <a:pPr lvl="0">
              <a:spcBef>
                <a:spcPts val="600"/>
              </a:spcBef>
              <a:spcAft>
                <a:spcPts val="600"/>
              </a:spcAft>
              <a:buSzPct val="80000"/>
              <a:buFont typeface="Wingdings" panose="05000000000000000000" pitchFamily="2" charset="2"/>
              <a:buChar char="q"/>
            </a:pPr>
            <a:r>
              <a:rPr lang="pl-PL" sz="1600" dirty="0">
                <a:latin typeface="+mn-lt"/>
              </a:rPr>
              <a:t>Ujęcia w planie dochodów środków z Funduszu Pomocy z jednoczesnym zwiększeniem planu wydatków.</a:t>
            </a:r>
          </a:p>
          <a:p>
            <a:pPr lvl="0">
              <a:spcBef>
                <a:spcPts val="600"/>
              </a:spcBef>
              <a:spcAft>
                <a:spcPts val="600"/>
              </a:spcAft>
              <a:buSzPct val="80000"/>
              <a:buFont typeface="Wingdings" panose="05000000000000000000" pitchFamily="2" charset="2"/>
              <a:buChar char="q"/>
            </a:pPr>
            <a:r>
              <a:rPr lang="pl-PL" sz="1600" dirty="0">
                <a:latin typeface="+mn-lt"/>
              </a:rPr>
              <a:t>Ujęcia w planie dochodów i wydatków środków od Marszałka Województwa Mazowieckiego w ramach Instrumentu Wsparcia Zadań Ważnych dla Równomiernego Rozwoju Województwa Mazowieckiego.</a:t>
            </a:r>
          </a:p>
          <a:p>
            <a:pPr lvl="0">
              <a:spcBef>
                <a:spcPts val="600"/>
              </a:spcBef>
              <a:spcAft>
                <a:spcPts val="600"/>
              </a:spcAft>
              <a:buSzPct val="80000"/>
              <a:buFont typeface="Wingdings" panose="05000000000000000000" pitchFamily="2" charset="2"/>
              <a:buChar char="q"/>
            </a:pPr>
            <a:r>
              <a:rPr lang="pl-PL" sz="1600" dirty="0">
                <a:latin typeface="+mn-lt"/>
              </a:rPr>
              <a:t>Weryfikacja programu inwestycyjnego.</a:t>
            </a:r>
          </a:p>
          <a:p>
            <a:pPr lvl="0">
              <a:spcBef>
                <a:spcPts val="600"/>
              </a:spcBef>
              <a:spcAft>
                <a:spcPts val="600"/>
              </a:spcAft>
              <a:buSzPct val="80000"/>
              <a:buFont typeface="Wingdings" panose="05000000000000000000" pitchFamily="2" charset="2"/>
              <a:buChar char="q"/>
            </a:pPr>
            <a:r>
              <a:rPr lang="pl-PL" sz="1600" dirty="0">
                <a:latin typeface="+mn-lt"/>
              </a:rPr>
              <a:t>Realizacja wniosków dysponentów środków budżetowych dotyczących zmian w planach finansowych.</a:t>
            </a:r>
          </a:p>
        </p:txBody>
      </p:sp>
    </p:spTree>
    <p:extLst>
      <p:ext uri="{BB962C8B-B14F-4D97-AF65-F5344CB8AC3E}">
        <p14:creationId xmlns:p14="http://schemas.microsoft.com/office/powerpoint/2010/main" val="555473920"/>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sp>
        <p:nvSpPr>
          <p:cNvPr id="3" name="Tytuł 2"/>
          <p:cNvSpPr>
            <a:spLocks noGrp="1"/>
          </p:cNvSpPr>
          <p:nvPr>
            <p:ph type="title"/>
          </p:nvPr>
        </p:nvSpPr>
        <p:spPr>
          <a:xfrm>
            <a:off x="426000" y="252000"/>
            <a:ext cx="11340000"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dochodów i wydatków</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905628156"/>
              </p:ext>
            </p:extLst>
          </p:nvPr>
        </p:nvGraphicFramePr>
        <p:xfrm>
          <a:off x="1407036" y="1863991"/>
          <a:ext cx="9360000" cy="2553422"/>
        </p:xfrm>
        <a:graphic>
          <a:graphicData uri="http://schemas.openxmlformats.org/drawingml/2006/table">
            <a:tbl>
              <a:tblPr firstRow="1" bandRow="1">
                <a:tableStyleId>{2D5ABB26-0587-4C30-8999-92F81FD0307C}</a:tableStyleId>
              </a:tblPr>
              <a:tblGrid>
                <a:gridCol w="1947228">
                  <a:extLst>
                    <a:ext uri="{9D8B030D-6E8A-4147-A177-3AD203B41FA5}">
                      <a16:colId xmlns:a16="http://schemas.microsoft.com/office/drawing/2014/main" val="20000"/>
                    </a:ext>
                  </a:extLst>
                </a:gridCol>
                <a:gridCol w="7412772">
                  <a:extLst>
                    <a:ext uri="{9D8B030D-6E8A-4147-A177-3AD203B41FA5}">
                      <a16:colId xmlns:a16="http://schemas.microsoft.com/office/drawing/2014/main" val="20001"/>
                    </a:ext>
                  </a:extLst>
                </a:gridCol>
              </a:tblGrid>
              <a:tr h="682354">
                <a:tc>
                  <a:txBody>
                    <a:bodyPr/>
                    <a:lstStyle/>
                    <a:p>
                      <a:pPr marL="0" algn="r" defTabSz="914400" rtl="0" eaLnBrk="1" latinLnBrk="0" hangingPunct="1"/>
                      <a:r>
                        <a:rPr lang="pl-PL" sz="2000" b="1" kern="1200" dirty="0">
                          <a:solidFill>
                            <a:srgbClr val="C00000"/>
                          </a:solidFill>
                          <a:latin typeface="+mn-lt"/>
                          <a:ea typeface="+mn-ea"/>
                          <a:cs typeface="+mn-cs"/>
                        </a:rPr>
                        <a:t>-493,8 mln zł</a:t>
                      </a:r>
                    </a:p>
                  </a:txBody>
                  <a:tcPr marL="91426" marR="91426" marT="45719" marB="45719" anchor="ctr"/>
                </a:tc>
                <a:tc>
                  <a:txBody>
                    <a:bodyPr/>
                    <a:lstStyle/>
                    <a:p>
                      <a:pPr algn="l"/>
                      <a:r>
                        <a:rPr lang="pl-PL" sz="1800" b="1" kern="1200" dirty="0">
                          <a:solidFill>
                            <a:schemeClr val="tx1"/>
                          </a:solidFill>
                          <a:effectLst/>
                          <a:latin typeface="+mn-lt"/>
                          <a:ea typeface="+mn-ea"/>
                          <a:cs typeface="+mn-cs"/>
                        </a:rPr>
                        <a:t>Zmniejszenie</a:t>
                      </a:r>
                      <a:r>
                        <a:rPr lang="pl-PL" sz="1800" b="1" kern="1200" baseline="0" dirty="0">
                          <a:solidFill>
                            <a:schemeClr val="tx1"/>
                          </a:solidFill>
                          <a:effectLst/>
                          <a:latin typeface="+mn-lt"/>
                          <a:ea typeface="+mn-ea"/>
                          <a:cs typeface="+mn-cs"/>
                        </a:rPr>
                        <a:t> dochodów ogółem</a:t>
                      </a:r>
                      <a:r>
                        <a:rPr lang="pl-PL" sz="1800" b="0" kern="1200" baseline="0" dirty="0">
                          <a:solidFill>
                            <a:schemeClr val="tx1"/>
                          </a:solidFill>
                          <a:effectLst/>
                          <a:latin typeface="+mn-lt"/>
                          <a:ea typeface="+mn-ea"/>
                          <a:cs typeface="+mn-cs"/>
                        </a:rPr>
                        <a:t> w latach 2023–2050</a:t>
                      </a:r>
                      <a:endParaRPr lang="pl-PL" sz="18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425443044"/>
                  </a:ext>
                </a:extLst>
              </a:tr>
              <a:tr h="348247">
                <a:tc>
                  <a:txBody>
                    <a:bodyPr/>
                    <a:lstStyle/>
                    <a:p>
                      <a:pPr algn="r"/>
                      <a:endParaRPr lang="pl-PL" sz="2000" b="1" dirty="0">
                        <a:solidFill>
                          <a:srgbClr val="C00000"/>
                        </a:solidFill>
                      </a:endParaRPr>
                    </a:p>
                  </a:txBody>
                  <a:tcPr marL="91426" marR="91426" marT="45719" marB="45719" anchor="ctr"/>
                </a:tc>
                <a:tc>
                  <a:txBody>
                    <a:bodyPr/>
                    <a:lstStyle/>
                    <a:p>
                      <a:pPr algn="l"/>
                      <a:endParaRPr lang="pl-PL" sz="18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923580245"/>
                  </a:ext>
                </a:extLst>
              </a:tr>
              <a:tr h="348247">
                <a:tc>
                  <a:txBody>
                    <a:bodyPr/>
                    <a:lstStyle/>
                    <a:p>
                      <a:pPr algn="r"/>
                      <a:r>
                        <a:rPr lang="pl-PL" sz="2000" b="1" dirty="0">
                          <a:solidFill>
                            <a:srgbClr val="C00000"/>
                          </a:solidFill>
                        </a:rPr>
                        <a:t>-494,2 mln zł</a:t>
                      </a:r>
                    </a:p>
                  </a:txBody>
                  <a:tcPr marL="91426" marR="91426" marT="45719" marB="45719" anchor="ctr"/>
                </a:tc>
                <a:tc>
                  <a:txBody>
                    <a:bodyPr/>
                    <a:lstStyle/>
                    <a:p>
                      <a:pPr algn="l"/>
                      <a:r>
                        <a:rPr lang="pl-PL" sz="1800" b="1" kern="1200" dirty="0">
                          <a:solidFill>
                            <a:schemeClr val="tx1"/>
                          </a:solidFill>
                          <a:effectLst/>
                          <a:latin typeface="+mn-lt"/>
                          <a:ea typeface="+mn-ea"/>
                          <a:cs typeface="+mn-cs"/>
                        </a:rPr>
                        <a:t>Zmniejszenie</a:t>
                      </a:r>
                      <a:r>
                        <a:rPr lang="pl-PL" sz="1800" b="1" kern="1200" baseline="0" dirty="0">
                          <a:solidFill>
                            <a:schemeClr val="tx1"/>
                          </a:solidFill>
                          <a:effectLst/>
                          <a:latin typeface="+mn-lt"/>
                          <a:ea typeface="+mn-ea"/>
                          <a:cs typeface="+mn-cs"/>
                        </a:rPr>
                        <a:t> wydatków bieżących</a:t>
                      </a:r>
                      <a:r>
                        <a:rPr lang="pl-PL" sz="1800" b="0" kern="1200" baseline="0" dirty="0">
                          <a:solidFill>
                            <a:schemeClr val="tx1"/>
                          </a:solidFill>
                          <a:effectLst/>
                          <a:latin typeface="+mn-lt"/>
                          <a:ea typeface="+mn-ea"/>
                          <a:cs typeface="+mn-cs"/>
                        </a:rPr>
                        <a:t> w latach 2023–2050</a:t>
                      </a:r>
                      <a:endParaRPr lang="pl-PL" sz="18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3911421994"/>
                  </a:ext>
                </a:extLst>
              </a:tr>
              <a:tr h="315060">
                <a:tc>
                  <a:txBody>
                    <a:bodyPr/>
                    <a:lstStyle/>
                    <a:p>
                      <a:pPr algn="r"/>
                      <a:endParaRPr lang="pl-PL" sz="2000" b="1" dirty="0">
                        <a:solidFill>
                          <a:srgbClr val="385723"/>
                        </a:solidFill>
                      </a:endParaRPr>
                    </a:p>
                  </a:txBody>
                  <a:tcPr marL="91426" marR="91426" marT="45719" marB="45719" anchor="ctr"/>
                </a:tc>
                <a:tc>
                  <a:txBody>
                    <a:bodyPr/>
                    <a:lstStyle/>
                    <a:p>
                      <a:pPr algn="l"/>
                      <a:endParaRPr lang="pl-PL" sz="18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815913950"/>
                  </a:ext>
                </a:extLst>
              </a:tr>
              <a:tr h="682354">
                <a:tc>
                  <a:txBody>
                    <a:bodyPr/>
                    <a:lstStyle/>
                    <a:p>
                      <a:pPr algn="r"/>
                      <a:r>
                        <a:rPr lang="pl-PL" sz="2000" b="1" dirty="0">
                          <a:solidFill>
                            <a:srgbClr val="385723"/>
                          </a:solidFill>
                        </a:rPr>
                        <a:t>+12,0 mln zł</a:t>
                      </a:r>
                    </a:p>
                  </a:txBody>
                  <a:tcPr marL="91426" marR="91426" marT="45719" marB="45719" anchor="ctr"/>
                </a:tc>
                <a:tc>
                  <a:txBody>
                    <a:bodyPr/>
                    <a:lstStyle/>
                    <a:p>
                      <a:pPr algn="l"/>
                      <a:r>
                        <a:rPr lang="pl-PL" sz="1800" b="1" kern="1200" dirty="0">
                          <a:solidFill>
                            <a:schemeClr val="tx1"/>
                          </a:solidFill>
                          <a:effectLst/>
                          <a:latin typeface="+mn-lt"/>
                          <a:ea typeface="+mn-ea"/>
                          <a:cs typeface="+mn-cs"/>
                        </a:rPr>
                        <a:t>Zwiększenie</a:t>
                      </a:r>
                      <a:r>
                        <a:rPr lang="pl-PL" sz="1800" b="1" kern="1200" baseline="0" dirty="0">
                          <a:solidFill>
                            <a:schemeClr val="tx1"/>
                          </a:solidFill>
                          <a:effectLst/>
                          <a:latin typeface="+mn-lt"/>
                          <a:ea typeface="+mn-ea"/>
                          <a:cs typeface="+mn-cs"/>
                        </a:rPr>
                        <a:t> wydatków majątkowych</a:t>
                      </a:r>
                      <a:r>
                        <a:rPr lang="pl-PL" sz="1800" b="0" kern="1200" baseline="0" dirty="0">
                          <a:solidFill>
                            <a:schemeClr val="tx1"/>
                          </a:solidFill>
                          <a:effectLst/>
                          <a:latin typeface="+mn-lt"/>
                          <a:ea typeface="+mn-ea"/>
                          <a:cs typeface="+mn-cs"/>
                        </a:rPr>
                        <a:t> w latach </a:t>
                      </a:r>
                      <a:r>
                        <a:rPr lang="pl-PL" sz="1800" b="0" kern="1200" baseline="0" dirty="0" smtClean="0">
                          <a:solidFill>
                            <a:schemeClr val="tx1"/>
                          </a:solidFill>
                          <a:effectLst/>
                          <a:latin typeface="+mn-lt"/>
                          <a:ea typeface="+mn-ea"/>
                          <a:cs typeface="+mn-cs"/>
                        </a:rPr>
                        <a:t>2023–2030</a:t>
                      </a:r>
                      <a:endParaRPr lang="pl-PL" sz="18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909822531"/>
                  </a:ext>
                </a:extLst>
              </a:tr>
            </a:tbl>
          </a:graphicData>
        </a:graphic>
      </p:graphicFrame>
    </p:spTree>
    <p:extLst>
      <p:ext uri="{BB962C8B-B14F-4D97-AF65-F5344CB8AC3E}">
        <p14:creationId xmlns:p14="http://schemas.microsoft.com/office/powerpoint/2010/main" val="4086326043"/>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356580380"/>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-493,8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20.395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20.290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20.959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21.174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21.632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22.286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44.913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856.795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Tree>
    <p:extLst>
      <p:ext uri="{BB962C8B-B14F-4D97-AF65-F5344CB8AC3E}">
        <p14:creationId xmlns:p14="http://schemas.microsoft.com/office/powerpoint/2010/main" val="1419387639"/>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11336967" cy="550590"/>
          </a:xfrm>
        </p:spPr>
        <p:txBody>
          <a:bodyPr/>
          <a:lstStyle/>
          <a:p>
            <a:pPr>
              <a:spcBef>
                <a:spcPts val="800"/>
              </a:spcBef>
              <a:spcAft>
                <a:spcPts val="800"/>
              </a:spcAft>
            </a:pPr>
            <a:r>
              <a:rPr lang="pl-PL" altLang="pl-PL" sz="2400" b="1" dirty="0">
                <a:latin typeface="+mj-lt"/>
              </a:rPr>
              <a:t>Zmniejszenie</a:t>
            </a:r>
            <a:r>
              <a:rPr lang="pl-PL" altLang="pl-PL" sz="2400" dirty="0">
                <a:latin typeface="+mj-lt"/>
              </a:rPr>
              <a:t> planu </a:t>
            </a:r>
            <a:r>
              <a:rPr lang="pl-PL" altLang="pl-PL" sz="2400" b="1" dirty="0">
                <a:latin typeface="+mj-lt"/>
              </a:rPr>
              <a:t>dochodów</a:t>
            </a:r>
            <a:r>
              <a:rPr lang="pl-PL" altLang="pl-PL" sz="2400" dirty="0">
                <a:latin typeface="+mj-lt"/>
              </a:rPr>
              <a:t> w latach 2023–2050 o </a:t>
            </a:r>
            <a:r>
              <a:rPr lang="pl-PL" altLang="pl-PL" sz="2400" b="1" dirty="0">
                <a:solidFill>
                  <a:srgbClr val="C00000"/>
                </a:solidFill>
                <a:latin typeface="+mj-lt"/>
              </a:rPr>
              <a:t>493,8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3806712707"/>
              </p:ext>
            </p:extLst>
          </p:nvPr>
        </p:nvGraphicFramePr>
        <p:xfrm>
          <a:off x="246000" y="576001"/>
          <a:ext cx="11700000" cy="5941339"/>
        </p:xfrm>
        <a:graphic>
          <a:graphicData uri="http://schemas.openxmlformats.org/drawingml/2006/table">
            <a:tbl>
              <a:tblPr firstRow="1" bandRow="1">
                <a:tableStyleId>{2D5ABB26-0587-4C30-8999-92F81FD0307C}</a:tableStyleId>
              </a:tblPr>
              <a:tblGrid>
                <a:gridCol w="1923459">
                  <a:extLst>
                    <a:ext uri="{9D8B030D-6E8A-4147-A177-3AD203B41FA5}">
                      <a16:colId xmlns:a16="http://schemas.microsoft.com/office/drawing/2014/main" val="20000"/>
                    </a:ext>
                  </a:extLst>
                </a:gridCol>
                <a:gridCol w="9776541">
                  <a:extLst>
                    <a:ext uri="{9D8B030D-6E8A-4147-A177-3AD203B41FA5}">
                      <a16:colId xmlns:a16="http://schemas.microsoft.com/office/drawing/2014/main" val="20001"/>
                    </a:ext>
                  </a:extLst>
                </a:gridCol>
              </a:tblGrid>
              <a:tr h="640955">
                <a:tc>
                  <a:txBody>
                    <a:bodyPr/>
                    <a:lstStyle/>
                    <a:p>
                      <a:pPr algn="r"/>
                      <a:r>
                        <a:rPr kumimoji="0" lang="pl-PL" sz="2000" b="1" i="0" u="none" strike="noStrike" kern="1200" cap="none" spc="0" normalizeH="0" baseline="0" dirty="0">
                          <a:ln>
                            <a:noFill/>
                          </a:ln>
                          <a:solidFill>
                            <a:srgbClr val="C00000"/>
                          </a:solidFill>
                          <a:effectLst/>
                          <a:uLnTx/>
                          <a:uFillTx/>
                          <a:latin typeface="+mn-lt"/>
                          <a:ea typeface="+mn-ea"/>
                          <a:cs typeface="+mn-cs"/>
                        </a:rPr>
                        <a:t>-493,8 mln zł</a:t>
                      </a: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a:solidFill>
                            <a:schemeClr val="tx1"/>
                          </a:solidFill>
                          <a:latin typeface="+mn-lt"/>
                          <a:ea typeface="+mn-ea"/>
                          <a:cs typeface="+mn-cs"/>
                        </a:rPr>
                        <a:t>Dochody ogółem w latach 2023–2050, w tym:</a:t>
                      </a:r>
                    </a:p>
                  </a:txBody>
                  <a:tcPr marL="91426" marR="91426" marT="45719" marB="45719" anchor="ctr">
                    <a:lnB>
                      <a:noFill/>
                    </a:lnB>
                    <a:solidFill>
                      <a:schemeClr val="accent5">
                        <a:lumMod val="20000"/>
                        <a:lumOff val="80000"/>
                      </a:schemeClr>
                    </a:solidFill>
                  </a:tcPr>
                </a:tc>
                <a:extLst>
                  <a:ext uri="{0D108BD9-81ED-4DB2-BD59-A6C34878D82A}">
                    <a16:rowId xmlns:a16="http://schemas.microsoft.com/office/drawing/2014/main" val="81988169"/>
                  </a:ext>
                </a:extLst>
              </a:tr>
              <a:tr h="17395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n-lt"/>
                          <a:ea typeface="+mn-ea"/>
                          <a:cs typeface="+mn-cs"/>
                        </a:rPr>
                        <a:t>-524,7 mln 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spcBef>
                          <a:spcPts val="600"/>
                        </a:spcBef>
                        <a:spcAft>
                          <a:spcPts val="600"/>
                        </a:spcAft>
                        <a:buClr>
                          <a:srgbClr val="C00000"/>
                        </a:buClr>
                        <a:buSzPct val="80000"/>
                        <a:buFont typeface="Wingdings" panose="05000000000000000000" pitchFamily="2" charset="2"/>
                        <a:buNone/>
                      </a:pPr>
                      <a:r>
                        <a:rPr lang="pl-PL" sz="1400" b="1" kern="1200" baseline="0" dirty="0">
                          <a:solidFill>
                            <a:schemeClr val="tx1"/>
                          </a:solidFill>
                          <a:latin typeface="+mn-lt"/>
                          <a:ea typeface="+mn-ea"/>
                          <a:cs typeface="+mn-cs"/>
                        </a:rPr>
                        <a:t>Korekty w planie dochodów </a:t>
                      </a:r>
                      <a:r>
                        <a:rPr lang="pl-PL" sz="1400" b="0" kern="1200" baseline="0" dirty="0">
                          <a:solidFill>
                            <a:schemeClr val="tx1"/>
                          </a:solidFill>
                          <a:latin typeface="+mn-lt"/>
                          <a:ea typeface="+mn-ea"/>
                          <a:cs typeface="+mn-cs"/>
                        </a:rPr>
                        <a:t>z jednoczesną korektą wydatków z tytułu składek na ubezpieczenie zdrowotne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za </a:t>
                      </a:r>
                      <a:r>
                        <a:rPr lang="pl-PL" sz="1400" b="0" kern="1200" baseline="0" dirty="0">
                          <a:solidFill>
                            <a:schemeClr val="tx1"/>
                          </a:solidFill>
                          <a:latin typeface="+mn-lt"/>
                          <a:ea typeface="+mn-ea"/>
                          <a:cs typeface="+mn-cs"/>
                        </a:rPr>
                        <a:t>osoby bezrobotne bez prawa do zasiłku, dzieci, przebywające w placówkach opiekuńczo-wychowawczych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i </a:t>
                      </a:r>
                      <a:r>
                        <a:rPr lang="pl-PL" sz="1400" b="0" kern="1200" baseline="0" dirty="0">
                          <a:solidFill>
                            <a:schemeClr val="tx1"/>
                          </a:solidFill>
                          <a:latin typeface="+mn-lt"/>
                          <a:ea typeface="+mn-ea"/>
                          <a:cs typeface="+mn-cs"/>
                        </a:rPr>
                        <a:t>niemające innego tytułu do ubezpieczenia zdrowotnego oraz uczniów, których rodzice nie byli objęci ubezpieczeniem w związku z przepisami ustawy o zawodach </a:t>
                      </a:r>
                      <a:r>
                        <a:rPr lang="pl-PL" sz="1400" b="0" kern="1200" baseline="0" dirty="0" smtClean="0">
                          <a:solidFill>
                            <a:schemeClr val="tx1"/>
                          </a:solidFill>
                          <a:latin typeface="+mn-lt"/>
                          <a:ea typeface="+mn-ea"/>
                          <a:cs typeface="+mn-cs"/>
                        </a:rPr>
                        <a:t>lekarza i </a:t>
                      </a:r>
                      <a:r>
                        <a:rPr lang="pl-PL" sz="1400" b="0" kern="1200" baseline="0" dirty="0">
                          <a:solidFill>
                            <a:schemeClr val="tx1"/>
                          </a:solidFill>
                          <a:latin typeface="+mn-lt"/>
                          <a:ea typeface="+mn-ea"/>
                          <a:cs typeface="+mn-cs"/>
                        </a:rPr>
                        <a:t>lekarza dentysty oraz niektórych innych ustaw w ramach której zostały wprowadzone zmiany w ustawie o świadczeniach opieki zdrowotnej finansowanych ze środków publicznych w latach 2024-2050 – zadanie realizowane było do końca 2022 roku </a:t>
                      </a:r>
                      <a:r>
                        <a:rPr lang="pl-PL" sz="1400" b="0" kern="1200" baseline="0" dirty="0" smtClean="0">
                          <a:solidFill>
                            <a:schemeClr val="tx1"/>
                          </a:solidFill>
                          <a:latin typeface="+mn-lt"/>
                          <a:ea typeface="+mn-ea"/>
                          <a:cs typeface="+mn-cs"/>
                        </a:rPr>
                        <a:t>przezm.st</a:t>
                      </a:r>
                      <a:r>
                        <a:rPr lang="pl-PL" sz="1400" b="0" kern="1200" baseline="0" dirty="0">
                          <a:solidFill>
                            <a:schemeClr val="tx1"/>
                          </a:solidFill>
                          <a:latin typeface="+mn-lt"/>
                          <a:ea typeface="+mn-ea"/>
                          <a:cs typeface="+mn-cs"/>
                        </a:rPr>
                        <a:t>. Warszawę, od stycznia br. obowiązek ten jest przypisany do ZUS-u.</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4015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n-lt"/>
                          <a:ea typeface="+mn-ea"/>
                          <a:cs typeface="+mn-cs"/>
                        </a:rPr>
                        <a:t>-39,0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a:solidFill>
                            <a:schemeClr val="tx1"/>
                          </a:solidFill>
                          <a:latin typeface="+mn-lt"/>
                          <a:ea typeface="+mn-ea"/>
                          <a:cs typeface="+mn-cs"/>
                        </a:rPr>
                        <a:t>Zwrot podatku VAT </a:t>
                      </a:r>
                      <a:r>
                        <a:rPr lang="pl-PL" sz="1400" b="0" kern="1200" baseline="0" dirty="0">
                          <a:solidFill>
                            <a:schemeClr val="tx1"/>
                          </a:solidFill>
                          <a:latin typeface="+mn-lt"/>
                          <a:ea typeface="+mn-ea"/>
                          <a:cs typeface="+mn-cs"/>
                        </a:rPr>
                        <a:t>z jednoczesnym zmniejszeniem planu części wydatków bieżących ZTM.</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376414">
                <a:tc>
                  <a:txBody>
                    <a:bodyPr/>
                    <a:lstStyle/>
                    <a:p>
                      <a:pPr algn="r"/>
                      <a:r>
                        <a:rPr lang="pl-PL" sz="1800" b="1" dirty="0">
                          <a:solidFill>
                            <a:srgbClr val="385723"/>
                          </a:solidFill>
                        </a:rPr>
                        <a:t>+15,9 mln </a:t>
                      </a:r>
                      <a:r>
                        <a:rPr lang="pl-PL" sz="1800" b="1" baseline="0" dirty="0">
                          <a:solidFill>
                            <a:srgbClr val="385723"/>
                          </a:solidFill>
                        </a:rPr>
                        <a:t>zł</a:t>
                      </a:r>
                      <a:endParaRPr lang="pl-PL" sz="1800" b="1"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a:solidFill>
                            <a:schemeClr val="tx1"/>
                          </a:solidFill>
                          <a:latin typeface="+mn-lt"/>
                          <a:ea typeface="+mn-ea"/>
                          <a:cs typeface="+mn-cs"/>
                        </a:rPr>
                        <a:t>Wpływ z usług</a:t>
                      </a:r>
                      <a:r>
                        <a:rPr lang="pl-PL" sz="1400" b="0" kern="1200" baseline="0" dirty="0">
                          <a:solidFill>
                            <a:schemeClr val="tx1"/>
                          </a:solidFill>
                          <a:latin typeface="+mn-lt"/>
                          <a:ea typeface="+mn-ea"/>
                          <a:cs typeface="+mn-cs"/>
                        </a:rPr>
                        <a:t>, w tym z tytułu zwrotów opłat za media (13,5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53325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n-lt"/>
                          <a:ea typeface="+mn-ea"/>
                          <a:cs typeface="+mn-cs"/>
                        </a:rPr>
                        <a:t>+13,1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a:solidFill>
                            <a:schemeClr val="tx1"/>
                          </a:solidFill>
                          <a:latin typeface="+mn-lt"/>
                          <a:ea typeface="+mn-ea"/>
                          <a:cs typeface="+mn-cs"/>
                        </a:rPr>
                        <a:t>Środki z Funduszu Pomocy w 2023 r. </a:t>
                      </a:r>
                      <a:r>
                        <a:rPr lang="pl-PL" sz="1400" b="0" kern="1200" baseline="0" dirty="0">
                          <a:solidFill>
                            <a:schemeClr val="tx1"/>
                          </a:solidFill>
                          <a:latin typeface="+mn-lt"/>
                          <a:ea typeface="+mn-ea"/>
                          <a:cs typeface="+mn-cs"/>
                        </a:rPr>
                        <a:t>z przeznaczeniem na kształcenie uczniów będących obywatelami Ukrainy.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112036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n-lt"/>
                          <a:ea typeface="+mn-ea"/>
                          <a:cs typeface="+mn-cs"/>
                        </a:rPr>
                        <a:t>+11,8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a:solidFill>
                            <a:schemeClr val="tx1"/>
                          </a:solidFill>
                          <a:latin typeface="+mn-lt"/>
                          <a:ea typeface="+mn-ea"/>
                          <a:cs typeface="+mn-cs"/>
                        </a:rPr>
                        <a:t>Dochody majątkowe</a:t>
                      </a:r>
                      <a:r>
                        <a:rPr lang="pl-PL" sz="1400" b="0" kern="1200" baseline="0" dirty="0">
                          <a:solidFill>
                            <a:schemeClr val="tx1"/>
                          </a:solidFill>
                          <a:latin typeface="+mn-lt"/>
                          <a:ea typeface="+mn-ea"/>
                          <a:cs typeface="+mn-cs"/>
                        </a:rPr>
                        <a:t>, w tym środków od Marszałka Województwa Mazowieckiego na dofinansowanie projektów realizowanych </a:t>
                      </a:r>
                      <a:r>
                        <a:rPr lang="pl-PL" sz="1400" b="0" kern="1200" baseline="0" dirty="0" smtClean="0">
                          <a:solidFill>
                            <a:schemeClr val="tx1"/>
                          </a:solidFill>
                          <a:latin typeface="+mn-lt"/>
                          <a:ea typeface="+mn-ea"/>
                          <a:cs typeface="+mn-cs"/>
                        </a:rPr>
                        <a:t>w </a:t>
                      </a:r>
                      <a:r>
                        <a:rPr lang="pl-PL" sz="1400" b="0" kern="1200" baseline="0" dirty="0">
                          <a:solidFill>
                            <a:schemeClr val="tx1"/>
                          </a:solidFill>
                          <a:latin typeface="+mn-lt"/>
                          <a:ea typeface="+mn-ea"/>
                          <a:cs typeface="+mn-cs"/>
                        </a:rPr>
                        <a:t>ramach Instrumentu Wsparcia Zadań Ważnych dla Równomiernego Rozwoju Województwa w latach 2023-2025 (8,3 mln zł),  środków na inwestycje pozyskane z innych źródeł w latach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a:t>
                      </a:r>
                      <a:r>
                        <a:rPr lang="pl-PL" sz="1400" b="0" kern="1200" baseline="0" dirty="0">
                          <a:solidFill>
                            <a:schemeClr val="tx1"/>
                          </a:solidFill>
                          <a:latin typeface="+mn-lt"/>
                          <a:ea typeface="+mn-ea"/>
                          <a:cs typeface="+mn-cs"/>
                        </a:rPr>
                        <a:t>1,4 mln zł), środków na dofinansowanie projektów realizowanych w ramach programów UE (1,2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42624087"/>
                  </a:ext>
                </a:extLst>
              </a:tr>
              <a:tr h="3764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n-lt"/>
                          <a:ea typeface="+mn-ea"/>
                          <a:cs typeface="+mn-cs"/>
                        </a:rPr>
                        <a:t>+11,6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a:solidFill>
                            <a:schemeClr val="tx1"/>
                          </a:solidFill>
                          <a:latin typeface="+mn-lt"/>
                          <a:ea typeface="+mn-ea"/>
                          <a:cs typeface="+mn-cs"/>
                        </a:rPr>
                        <a:t>Dochody z mienia</a:t>
                      </a:r>
                      <a:r>
                        <a:rPr lang="pl-PL" sz="1400" b="0" kern="1200" baseline="0" dirty="0">
                          <a:solidFill>
                            <a:schemeClr val="tx1"/>
                          </a:solidFill>
                          <a:latin typeface="+mn-lt"/>
                          <a:ea typeface="+mn-ea"/>
                          <a:cs typeface="+mn-cs"/>
                        </a:rPr>
                        <a:t>, w tym z tytułu opłat za użytkowanie wieczyste nieruchomości (7,1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733110307"/>
                  </a:ext>
                </a:extLst>
              </a:tr>
              <a:tr h="3764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n-lt"/>
                          <a:ea typeface="+mn-ea"/>
                          <a:cs typeface="+mn-cs"/>
                        </a:rPr>
                        <a:t>+10,0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0" kern="1200" baseline="0" dirty="0">
                          <a:solidFill>
                            <a:schemeClr val="tx1"/>
                          </a:solidFill>
                          <a:latin typeface="+mn-lt"/>
                          <a:ea typeface="+mn-ea"/>
                          <a:cs typeface="+mn-cs"/>
                        </a:rPr>
                        <a:t>Część opłaty za zezwolenie na </a:t>
                      </a:r>
                      <a:r>
                        <a:rPr lang="pl-PL" sz="1400" b="1" kern="1200" baseline="0" dirty="0">
                          <a:solidFill>
                            <a:schemeClr val="tx1"/>
                          </a:solidFill>
                          <a:latin typeface="+mn-lt"/>
                          <a:ea typeface="+mn-ea"/>
                          <a:cs typeface="+mn-cs"/>
                        </a:rPr>
                        <a:t>sprzedaż napojów alkoholowych</a:t>
                      </a:r>
                      <a:r>
                        <a:rPr lang="pl-PL" sz="1400" b="0" kern="1200" baseline="0" dirty="0">
                          <a:solidFill>
                            <a:schemeClr val="tx1"/>
                          </a:solidFill>
                          <a:latin typeface="+mn-lt"/>
                          <a:ea typeface="+mn-ea"/>
                          <a:cs typeface="+mn-cs"/>
                        </a:rPr>
                        <a:t> (tzw. małpki) w obrocie hurtowym.</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10541140"/>
                  </a:ext>
                </a:extLst>
              </a:tr>
              <a:tr h="3764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n-lt"/>
                          <a:ea typeface="+mn-ea"/>
                          <a:cs typeface="+mn-cs"/>
                        </a:rPr>
                        <a:t>+2,2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solidFill>
                      <a:schemeClr val="bg1"/>
                    </a:solidFill>
                  </a:tcPr>
                </a:tc>
                <a:tc>
                  <a:txBody>
                    <a:bodyPr/>
                    <a:lstStyle/>
                    <a:p>
                      <a:pPr lvl="0"/>
                      <a:r>
                        <a:rPr lang="pl-PL" sz="1400" b="1" kern="1200" baseline="0" dirty="0">
                          <a:solidFill>
                            <a:schemeClr val="tx1"/>
                          </a:solidFill>
                          <a:latin typeface="+mn-lt"/>
                          <a:ea typeface="+mn-ea"/>
                          <a:cs typeface="+mn-cs"/>
                        </a:rPr>
                        <a:t>Zwrot niewykorzystanych dotacji.</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solidFill>
                      <a:schemeClr val="bg1"/>
                    </a:solidFill>
                  </a:tcPr>
                </a:tc>
                <a:extLst>
                  <a:ext uri="{0D108BD9-81ED-4DB2-BD59-A6C34878D82A}">
                    <a16:rowId xmlns:a16="http://schemas.microsoft.com/office/drawing/2014/main" val="166703789"/>
                  </a:ext>
                </a:extLst>
              </a:tr>
            </a:tbl>
          </a:graphicData>
        </a:graphic>
      </p:graphicFrame>
    </p:spTree>
    <p:extLst>
      <p:ext uri="{BB962C8B-B14F-4D97-AF65-F5344CB8AC3E}">
        <p14:creationId xmlns:p14="http://schemas.microsoft.com/office/powerpoint/2010/main" val="3973770833"/>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619952"/>
            <a:ext cx="11491546" cy="1325563"/>
          </a:xfrm>
          <a:prstGeom prst="rect">
            <a:avLst/>
          </a:prstGeom>
        </p:spPr>
        <p:txBody>
          <a:bodyPr/>
          <a:lstStyle/>
          <a:p>
            <a:pPr>
              <a:lnSpc>
                <a:spcPct val="114000"/>
              </a:lnSpc>
              <a:spcBef>
                <a:spcPts val="600"/>
              </a:spcBef>
              <a:spcAft>
                <a:spcPts val="600"/>
              </a:spcAft>
              <a:defRPr/>
            </a:pPr>
            <a:r>
              <a:rPr lang="pl-PL" b="1" dirty="0"/>
              <a:t>Projekt zmiany budżetu na 2023 rok</a:t>
            </a:r>
            <a:r>
              <a:rPr lang="pl-PL" altLang="pl-PL" b="1" dirty="0">
                <a:cs typeface="Arial" charset="0"/>
              </a:rPr>
              <a:t/>
            </a:r>
            <a:br>
              <a:rPr lang="pl-PL" altLang="pl-PL" b="1" dirty="0">
                <a:cs typeface="Arial" charset="0"/>
              </a:rPr>
            </a:br>
            <a:r>
              <a:rPr lang="pl-PL" altLang="pl-PL" sz="3200" dirty="0">
                <a:cs typeface="Arial" charset="0"/>
              </a:rPr>
              <a:t>na sesję Rady m.st. Warszawy w dn. 22 czerwca 2023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890005230"/>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+7,7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-14,4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-494,2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21.105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20.318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19.090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19.775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19.783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20.698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40.168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772.038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Tree>
    <p:extLst>
      <p:ext uri="{BB962C8B-B14F-4D97-AF65-F5344CB8AC3E}">
        <p14:creationId xmlns:p14="http://schemas.microsoft.com/office/powerpoint/2010/main" val="928213134"/>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762898334"/>
              </p:ext>
            </p:extLst>
          </p:nvPr>
        </p:nvGraphicFramePr>
        <p:xfrm>
          <a:off x="235460" y="622590"/>
          <a:ext cx="11700000" cy="5900665"/>
        </p:xfrm>
        <a:graphic>
          <a:graphicData uri="http://schemas.openxmlformats.org/drawingml/2006/table">
            <a:tbl>
              <a:tblPr firstRow="1" bandRow="1">
                <a:tableStyleId>{2D5ABB26-0587-4C30-8999-92F81FD0307C}</a:tableStyleId>
              </a:tblPr>
              <a:tblGrid>
                <a:gridCol w="1959318">
                  <a:extLst>
                    <a:ext uri="{9D8B030D-6E8A-4147-A177-3AD203B41FA5}">
                      <a16:colId xmlns:a16="http://schemas.microsoft.com/office/drawing/2014/main" val="20000"/>
                    </a:ext>
                  </a:extLst>
                </a:gridCol>
                <a:gridCol w="9740682">
                  <a:extLst>
                    <a:ext uri="{9D8B030D-6E8A-4147-A177-3AD203B41FA5}">
                      <a16:colId xmlns:a16="http://schemas.microsoft.com/office/drawing/2014/main" val="307856823"/>
                    </a:ext>
                  </a:extLst>
                </a:gridCol>
              </a:tblGrid>
              <a:tr h="454093">
                <a:tc>
                  <a:txBody>
                    <a:bodyPr/>
                    <a:lstStyle/>
                    <a:p>
                      <a:pPr algn="r"/>
                      <a:r>
                        <a:rPr kumimoji="0" lang="pl-PL" sz="2000" b="1" i="0" u="none" strike="noStrike" kern="1200" cap="none" spc="0" normalizeH="0" baseline="0" dirty="0">
                          <a:ln>
                            <a:noFill/>
                          </a:ln>
                          <a:solidFill>
                            <a:srgbClr val="C00000"/>
                          </a:solidFill>
                          <a:effectLst/>
                          <a:uLnTx/>
                          <a:uFillTx/>
                          <a:latin typeface="+mn-lt"/>
                          <a:ea typeface="+mn-ea"/>
                          <a:cs typeface="+mn-cs"/>
                        </a:rPr>
                        <a:t>-494,2 mln zł</a:t>
                      </a: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bieżące w latach 2023–2027, w tym:</a:t>
                      </a:r>
                    </a:p>
                  </a:txBody>
                  <a:tcPr marL="91426" marR="91426" marT="45719" marB="45719" anchor="ctr">
                    <a:lnB>
                      <a:noFill/>
                    </a:lnB>
                    <a:solidFill>
                      <a:schemeClr val="accent5">
                        <a:lumMod val="20000"/>
                        <a:lumOff val="80000"/>
                      </a:schemeClr>
                    </a:solidFill>
                  </a:tcPr>
                </a:tc>
                <a:extLst>
                  <a:ext uri="{0D108BD9-81ED-4DB2-BD59-A6C34878D82A}">
                    <a16:rowId xmlns:a16="http://schemas.microsoft.com/office/drawing/2014/main" val="81988169"/>
                  </a:ext>
                </a:extLst>
              </a:tr>
              <a:tr h="166601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C00000"/>
                          </a:solidFill>
                          <a:effectLst/>
                          <a:uLnTx/>
                          <a:uFillTx/>
                          <a:latin typeface="+mn-lt"/>
                          <a:ea typeface="+mn-ea"/>
                          <a:cs typeface="+mn-cs"/>
                        </a:rPr>
                        <a:t>+524,7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Składki na ubezpieczenie zdrowotne </a:t>
                      </a:r>
                      <a:r>
                        <a:rPr lang="pl-PL" sz="1400" b="0" kern="1200" baseline="0" dirty="0">
                          <a:solidFill>
                            <a:schemeClr val="tx1"/>
                          </a:solidFill>
                          <a:latin typeface="+mn-lt"/>
                          <a:ea typeface="+mn-ea"/>
                          <a:cs typeface="+mn-cs"/>
                        </a:rPr>
                        <a:t>za osoby bezrobotne bez prawa do zasiłku, dzieci, przebywające w placówkach opiekuńczo-wychowawczych i niemające innego tytułu do ubezpieczenia zdrowotnego oraz uczniów, których rodzice nie byli objęci ubezpieczeniem w związku z przepisami ustawy o zawodach lekarza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i </a:t>
                      </a:r>
                      <a:r>
                        <a:rPr lang="pl-PL" sz="1400" b="0" kern="1200" baseline="0" dirty="0">
                          <a:solidFill>
                            <a:schemeClr val="tx1"/>
                          </a:solidFill>
                          <a:latin typeface="+mn-lt"/>
                          <a:ea typeface="+mn-ea"/>
                          <a:cs typeface="+mn-cs"/>
                        </a:rPr>
                        <a:t>lekarza dentysty oraz niektórych innych ustaw w ramach której zostały wprowadzone zmiany w ustawie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o </a:t>
                      </a:r>
                      <a:r>
                        <a:rPr lang="pl-PL" sz="1400" b="0" kern="1200" baseline="0" dirty="0">
                          <a:solidFill>
                            <a:schemeClr val="tx1"/>
                          </a:solidFill>
                          <a:latin typeface="+mn-lt"/>
                          <a:ea typeface="+mn-ea"/>
                          <a:cs typeface="+mn-cs"/>
                        </a:rPr>
                        <a:t>świadczeniach opieki zdrowotnej finansowanych ze środków publicznych w latach 2024-2050 – zadanie realizowane było do końca 2022 roku przez m.st. Warszawę, od stycznia br. obowiązek ten jest przypisany do ZUS-u.</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85470754"/>
                  </a:ext>
                </a:extLst>
              </a:tr>
              <a:tr h="5446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C00000"/>
                          </a:solidFill>
                          <a:effectLst/>
                          <a:uLnTx/>
                          <a:uFillTx/>
                          <a:latin typeface="+mn-lt"/>
                          <a:ea typeface="+mn-ea"/>
                          <a:cs typeface="+mn-cs"/>
                        </a:rPr>
                        <a:t>-39,0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Zwrot podatku VAT</a:t>
                      </a:r>
                      <a:r>
                        <a:rPr lang="pl-PL" sz="1400" b="0" kern="1200" baseline="0" dirty="0">
                          <a:solidFill>
                            <a:schemeClr val="tx1"/>
                          </a:solidFill>
                          <a:latin typeface="+mn-lt"/>
                          <a:ea typeface="+mn-ea"/>
                          <a:cs typeface="+mn-cs"/>
                        </a:rPr>
                        <a:t> w zadaniach  realizowanych przez ZTM (39,0 mln zł) z jednoczesnym zmniejszeniem planu dochodów z tego tytułu.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8847116"/>
                  </a:ext>
                </a:extLst>
              </a:tr>
              <a:tr h="5446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n-lt"/>
                          <a:ea typeface="+mn-ea"/>
                          <a:cs typeface="+mn-cs"/>
                        </a:rPr>
                        <a:t>+32,9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Oświata i edukacja</a:t>
                      </a:r>
                      <a:r>
                        <a:rPr lang="pl-PL" sz="1400" b="0" kern="1200" baseline="0" dirty="0">
                          <a:solidFill>
                            <a:schemeClr val="tx1"/>
                          </a:solidFill>
                          <a:latin typeface="+mn-lt"/>
                          <a:ea typeface="+mn-ea"/>
                          <a:cs typeface="+mn-cs"/>
                        </a:rPr>
                        <a:t>, w tym  na kształcenie uczniów będących obywatelami Ukrainy (ze środków Funduszu Pomocy 13,1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49496738"/>
                  </a:ext>
                </a:extLst>
              </a:tr>
              <a:tr h="768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n-lt"/>
                          <a:ea typeface="+mn-ea"/>
                          <a:cs typeface="+mn-cs"/>
                        </a:rPr>
                        <a:t>+26,4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Mieszkaniowy i pozostały zasób komunalny</a:t>
                      </a:r>
                      <a:r>
                        <a:rPr lang="pl-PL" sz="1400" b="0" kern="1200" baseline="0" dirty="0">
                          <a:solidFill>
                            <a:schemeClr val="tx1"/>
                          </a:solidFill>
                          <a:latin typeface="+mn-lt"/>
                          <a:ea typeface="+mn-ea"/>
                          <a:cs typeface="+mn-cs"/>
                        </a:rPr>
                        <a:t>, w tym na rozliczenia ze wspólnotami mieszkaniowymi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a:t>
                      </a:r>
                      <a:r>
                        <a:rPr lang="pl-PL" sz="1400" b="0" kern="1200" baseline="0" dirty="0">
                          <a:solidFill>
                            <a:schemeClr val="tx1"/>
                          </a:solidFill>
                          <a:latin typeface="+mn-lt"/>
                          <a:ea typeface="+mn-ea"/>
                          <a:cs typeface="+mn-cs"/>
                        </a:rPr>
                        <a:t>18,0 mln zł), koszty eksploatacji mieszkaniowego zasoby komunalnego (3,6 mln zł), remonty lokali użytkowych (1,5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89554215"/>
                  </a:ext>
                </a:extLst>
              </a:tr>
              <a:tr h="768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n-lt"/>
                          <a:ea typeface="+mn-ea"/>
                          <a:cs typeface="+mn-cs"/>
                        </a:rPr>
                        <a:t>+10,0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Miejski Program Profilaktyki i Rozwiązywania Problemów Alkoholowych </a:t>
                      </a:r>
                      <a:r>
                        <a:rPr lang="pl-PL" sz="1400" b="0" kern="1200" baseline="0" dirty="0">
                          <a:solidFill>
                            <a:schemeClr val="tx1"/>
                          </a:solidFill>
                          <a:latin typeface="+mn-lt"/>
                          <a:ea typeface="+mn-ea"/>
                          <a:cs typeface="+mn-cs"/>
                        </a:rPr>
                        <a:t>z jednoczesnym  zwiększaniem planu dochodów z tytułu opłaty za zezwolenie na sprzedaż napojów alkoholowych w obrocie hurtowym </a:t>
                      </a:r>
                      <a:r>
                        <a:rPr lang="pl-PL" sz="1400" b="0" kern="1200" baseline="0" dirty="0" smtClean="0">
                          <a:solidFill>
                            <a:schemeClr val="tx1"/>
                          </a:solidFill>
                          <a:latin typeface="+mn-lt"/>
                          <a:ea typeface="+mn-ea"/>
                          <a:cs typeface="+mn-cs"/>
                        </a:rPr>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a:t>
                      </a:r>
                      <a:r>
                        <a:rPr lang="pl-PL" sz="1400" b="0" kern="1200" baseline="0" dirty="0">
                          <a:solidFill>
                            <a:schemeClr val="tx1"/>
                          </a:solidFill>
                          <a:latin typeface="+mn-lt"/>
                          <a:ea typeface="+mn-ea"/>
                          <a:cs typeface="+mn-cs"/>
                        </a:rPr>
                        <a:t>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68965204"/>
                  </a:ext>
                </a:extLst>
              </a:tr>
              <a:tr h="38446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n-lt"/>
                          <a:ea typeface="+mn-ea"/>
                          <a:cs typeface="+mn-cs"/>
                        </a:rPr>
                        <a:t>+3,0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Ochrona dziedzictwa kulturowego</a:t>
                      </a:r>
                      <a:r>
                        <a:rPr lang="pl-PL" sz="1400" b="0" kern="1200" baseline="0" dirty="0">
                          <a:solidFill>
                            <a:schemeClr val="tx1"/>
                          </a:solidFill>
                          <a:latin typeface="+mn-lt"/>
                          <a:ea typeface="+mn-ea"/>
                          <a:cs typeface="+mn-cs"/>
                        </a:rPr>
                        <a:t>, w tym z przeznaczeniem głównie na dotacje dla instytucji kultury;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13178820"/>
                  </a:ext>
                </a:extLst>
              </a:tr>
              <a:tr h="38446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n-lt"/>
                          <a:ea typeface="+mn-ea"/>
                          <a:cs typeface="+mn-cs"/>
                        </a:rPr>
                        <a:t>+1,3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Zadania współfinasowanych ze środków unijnych.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89081957"/>
                  </a:ext>
                </a:extLst>
              </a:tr>
              <a:tr h="38446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C00000"/>
                          </a:solidFill>
                          <a:effectLst/>
                          <a:uLnTx/>
                          <a:uFillTx/>
                          <a:latin typeface="+mn-lt"/>
                          <a:ea typeface="+mn-ea"/>
                          <a:cs typeface="+mn-cs"/>
                        </a:rPr>
                        <a:t>-5,8 </a:t>
                      </a:r>
                      <a:r>
                        <a:rPr kumimoji="0" lang="pl-PL" sz="1800" b="1" i="0" u="none" strike="noStrike" kern="1200" cap="none" spc="0" normalizeH="0" baseline="0" dirty="0">
                          <a:ln>
                            <a:noFill/>
                          </a:ln>
                          <a:solidFill>
                            <a:srgbClr val="C00000"/>
                          </a:solidFill>
                          <a:effectLst/>
                          <a:uLnTx/>
                          <a:uFillTx/>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1" kern="1200" baseline="0" dirty="0">
                          <a:solidFill>
                            <a:schemeClr val="tx1"/>
                          </a:solidFill>
                          <a:latin typeface="+mn-lt"/>
                          <a:ea typeface="+mn-ea"/>
                          <a:cs typeface="+mn-cs"/>
                        </a:rPr>
                        <a:t>Przesunięcie planu części wydatków bieżących do wydatków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8453310"/>
                  </a:ext>
                </a:extLst>
              </a:tr>
            </a:tbl>
          </a:graphicData>
        </a:graphic>
      </p:graphicFrame>
      <p:sp>
        <p:nvSpPr>
          <p:cNvPr id="8" name="Tytuł 2"/>
          <p:cNvSpPr>
            <a:spLocks noGrp="1"/>
          </p:cNvSpPr>
          <p:nvPr>
            <p:ph type="title"/>
          </p:nvPr>
        </p:nvSpPr>
        <p:spPr>
          <a:xfrm>
            <a:off x="246000" y="72000"/>
            <a:ext cx="11946000" cy="550590"/>
          </a:xfrm>
        </p:spPr>
        <p:txBody>
          <a:bodyPr/>
          <a:lstStyle/>
          <a:p>
            <a:pPr>
              <a:spcBef>
                <a:spcPts val="800"/>
              </a:spcBef>
              <a:spcAft>
                <a:spcPts val="800"/>
              </a:spcAft>
            </a:pPr>
            <a:r>
              <a:rPr lang="pl-PL" altLang="pl-PL" sz="2400" b="1" dirty="0">
                <a:latin typeface="+mj-lt"/>
              </a:rPr>
              <a:t>Zmniejszenie</a:t>
            </a:r>
            <a:r>
              <a:rPr lang="pl-PL" altLang="pl-PL" sz="2400" dirty="0">
                <a:latin typeface="+mj-lt"/>
              </a:rPr>
              <a:t> planu </a:t>
            </a:r>
            <a:r>
              <a:rPr lang="pl-PL" altLang="pl-PL" sz="2400" b="1" dirty="0">
                <a:latin typeface="+mj-lt"/>
              </a:rPr>
              <a:t>wydatków bieżących</a:t>
            </a:r>
            <a:r>
              <a:rPr lang="pl-PL" altLang="pl-PL" sz="2400" dirty="0">
                <a:latin typeface="+mj-lt"/>
              </a:rPr>
              <a:t> w latach 2023–2050 o </a:t>
            </a:r>
            <a:r>
              <a:rPr lang="pl-PL" altLang="pl-PL" sz="2400" b="1" dirty="0">
                <a:solidFill>
                  <a:srgbClr val="C00000"/>
                </a:solidFill>
                <a:latin typeface="+mj-lt"/>
              </a:rPr>
              <a:t>494,2 mln zł</a:t>
            </a:r>
          </a:p>
        </p:txBody>
      </p:sp>
    </p:spTree>
    <p:extLst>
      <p:ext uri="{BB962C8B-B14F-4D97-AF65-F5344CB8AC3E}">
        <p14:creationId xmlns:p14="http://schemas.microsoft.com/office/powerpoint/2010/main" val="3762903932"/>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graphicFrame>
        <p:nvGraphicFramePr>
          <p:cNvPr id="10" name="Tabela 9"/>
          <p:cNvGraphicFramePr>
            <a:graphicFrameLocks noGrp="1"/>
          </p:cNvGraphicFramePr>
          <p:nvPr>
            <p:extLst>
              <p:ext uri="{D42A27DB-BD31-4B8C-83A1-F6EECF244321}">
                <p14:modId xmlns:p14="http://schemas.microsoft.com/office/powerpoint/2010/main" val="2478545581"/>
              </p:ext>
            </p:extLst>
          </p:nvPr>
        </p:nvGraphicFramePr>
        <p:xfrm>
          <a:off x="689662" y="1643419"/>
          <a:ext cx="10799997" cy="2617774"/>
        </p:xfrm>
        <a:graphic>
          <a:graphicData uri="http://schemas.openxmlformats.org/drawingml/2006/table">
            <a:tbl>
              <a:tblPr firstRow="1" bandRow="1">
                <a:tableStyleId>{2D5ABB26-0587-4C30-8999-92F81FD0307C}</a:tableStyleId>
              </a:tblPr>
              <a:tblGrid>
                <a:gridCol w="1269389">
                  <a:extLst>
                    <a:ext uri="{9D8B030D-6E8A-4147-A177-3AD203B41FA5}">
                      <a16:colId xmlns:a16="http://schemas.microsoft.com/office/drawing/2014/main" val="3288171132"/>
                    </a:ext>
                  </a:extLst>
                </a:gridCol>
                <a:gridCol w="1040700">
                  <a:extLst>
                    <a:ext uri="{9D8B030D-6E8A-4147-A177-3AD203B41FA5}">
                      <a16:colId xmlns:a16="http://schemas.microsoft.com/office/drawing/2014/main" val="20001"/>
                    </a:ext>
                  </a:extLst>
                </a:gridCol>
                <a:gridCol w="1040700">
                  <a:extLst>
                    <a:ext uri="{9D8B030D-6E8A-4147-A177-3AD203B41FA5}">
                      <a16:colId xmlns:a16="http://schemas.microsoft.com/office/drawing/2014/main" val="3393036705"/>
                    </a:ext>
                  </a:extLst>
                </a:gridCol>
                <a:gridCol w="1040700">
                  <a:extLst>
                    <a:ext uri="{9D8B030D-6E8A-4147-A177-3AD203B41FA5}">
                      <a16:colId xmlns:a16="http://schemas.microsoft.com/office/drawing/2014/main" val="785722401"/>
                    </a:ext>
                  </a:extLst>
                </a:gridCol>
                <a:gridCol w="1040700">
                  <a:extLst>
                    <a:ext uri="{9D8B030D-6E8A-4147-A177-3AD203B41FA5}">
                      <a16:colId xmlns:a16="http://schemas.microsoft.com/office/drawing/2014/main" val="1778449290"/>
                    </a:ext>
                  </a:extLst>
                </a:gridCol>
                <a:gridCol w="1040700">
                  <a:extLst>
                    <a:ext uri="{9D8B030D-6E8A-4147-A177-3AD203B41FA5}">
                      <a16:colId xmlns:a16="http://schemas.microsoft.com/office/drawing/2014/main" val="3828342496"/>
                    </a:ext>
                  </a:extLst>
                </a:gridCol>
                <a:gridCol w="1040700">
                  <a:extLst>
                    <a:ext uri="{9D8B030D-6E8A-4147-A177-3AD203B41FA5}">
                      <a16:colId xmlns:a16="http://schemas.microsoft.com/office/drawing/2014/main" val="4293147242"/>
                    </a:ext>
                  </a:extLst>
                </a:gridCol>
                <a:gridCol w="1040700">
                  <a:extLst>
                    <a:ext uri="{9D8B030D-6E8A-4147-A177-3AD203B41FA5}">
                      <a16:colId xmlns:a16="http://schemas.microsoft.com/office/drawing/2014/main" val="2577637507"/>
                    </a:ext>
                  </a:extLst>
                </a:gridCol>
                <a:gridCol w="1040700">
                  <a:extLst>
                    <a:ext uri="{9D8B030D-6E8A-4147-A177-3AD203B41FA5}">
                      <a16:colId xmlns:a16="http://schemas.microsoft.com/office/drawing/2014/main" val="1279506493"/>
                    </a:ext>
                  </a:extLst>
                </a:gridCol>
                <a:gridCol w="1205008">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2030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385723"/>
                          </a:solidFill>
                          <a:latin typeface="+mj-lt"/>
                          <a:ea typeface="+mn-ea"/>
                          <a:cs typeface="Calibri" panose="020F0502020204030204" pitchFamily="34" charset="0"/>
                        </a:rPr>
                        <a:t>+10,2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+22,4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+0,3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-19,2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4.379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2.939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2.541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2.285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1.730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solidFill>
                            <a:schemeClr val="tx1"/>
                          </a:solidFill>
                          <a:latin typeface="+mj-lt"/>
                          <a:cs typeface="Calibri" panose="020F0502020204030204" pitchFamily="34" charset="0"/>
                        </a:rPr>
                        <a:t>947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solidFill>
                            <a:schemeClr val="tx1"/>
                          </a:solidFill>
                          <a:latin typeface="+mj-lt"/>
                          <a:cs typeface="Calibri" panose="020F0502020204030204" pitchFamily="34" charset="0"/>
                        </a:rPr>
                        <a:t>853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solidFill>
                            <a:schemeClr val="tx1"/>
                          </a:solidFill>
                          <a:latin typeface="+mj-lt"/>
                          <a:cs typeface="Calibri" panose="020F0502020204030204" pitchFamily="34" charset="0"/>
                        </a:rPr>
                        <a:t>1.391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17.065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851237"/>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875624854"/>
              </p:ext>
            </p:extLst>
          </p:nvPr>
        </p:nvGraphicFramePr>
        <p:xfrm>
          <a:off x="696000" y="1080000"/>
          <a:ext cx="10800000" cy="3650503"/>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43</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+16,2</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Zakup sprzętu informatycznego i oprogramowania - część II.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73,5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budynków mieszkalnych przy ul. Marii Kazimiery 18/26 i ul. Mickiewicza 65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6,3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ul. Przasnyskiej na odc. od ul. Krasińskiego do ul. </a:t>
                      </a:r>
                      <a:r>
                        <a:rPr lang="pl-PL" sz="1300" kern="1200" dirty="0" err="1">
                          <a:solidFill>
                            <a:schemeClr val="tx1"/>
                          </a:solidFill>
                          <a:effectLst/>
                          <a:latin typeface="+mn-lt"/>
                          <a:ea typeface="+mn-ea"/>
                          <a:cs typeface="+mn-cs"/>
                        </a:rPr>
                        <a:t>Duchnickiej</a:t>
                      </a:r>
                      <a:r>
                        <a:rPr lang="pl-PL" sz="1300" kern="1200" dirty="0">
                          <a:solidFill>
                            <a:schemeClr val="tx1"/>
                          </a:solidFill>
                          <a:effectLst/>
                          <a:latin typeface="+mn-lt"/>
                          <a:ea typeface="+mn-ea"/>
                          <a:cs typeface="+mn-cs"/>
                        </a:rPr>
                        <a:t> </a:t>
                      </a:r>
                      <a:r>
                        <a:rPr lang="pl-PL" sz="1300" kern="1200" dirty="0" smtClean="0">
                          <a:solidFill>
                            <a:schemeClr val="tx1"/>
                          </a:solidFill>
                          <a:effectLst/>
                          <a:latin typeface="+mn-lt"/>
                          <a:ea typeface="+mn-ea"/>
                          <a:cs typeface="+mn-cs"/>
                        </a:rP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wraz </a:t>
                      </a:r>
                      <a:r>
                        <a:rPr lang="pl-PL" sz="1300" kern="1200" dirty="0">
                          <a:solidFill>
                            <a:schemeClr val="tx1"/>
                          </a:solidFill>
                          <a:effectLst/>
                          <a:latin typeface="+mn-lt"/>
                          <a:ea typeface="+mn-ea"/>
                          <a:cs typeface="+mn-cs"/>
                        </a:rPr>
                        <a:t>z budową ronda na skrzyżowaniu z ul. Rydygiera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12,6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+2,8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obiektów oświatowych - szkoły podstawowe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Poprawa bezpieczeństwa w budynku Pałacu Kultury i Nauki.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2,6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bl>
          </a:graphicData>
        </a:graphic>
      </p:graphicFrame>
    </p:spTree>
    <p:extLst>
      <p:ext uri="{BB962C8B-B14F-4D97-AF65-F5344CB8AC3E}">
        <p14:creationId xmlns:p14="http://schemas.microsoft.com/office/powerpoint/2010/main" val="1357245111"/>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260238961"/>
              </p:ext>
            </p:extLst>
          </p:nvPr>
        </p:nvGraphicFramePr>
        <p:xfrm>
          <a:off x="696000" y="1080000"/>
          <a:ext cx="10800000" cy="421020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39</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-31,3</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"Walka ze smogiem" .</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1,3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-30,0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polityki społecznej.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58,3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-18,0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rozwoju infrastruktury Urzędu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112,6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budynku mieszkalnego w rejonie ulic: Komorska, Łukowska, Kawcza </a:t>
                      </a:r>
                      <a:r>
                        <a:rPr lang="pl-PL" sz="1300" kern="1200" dirty="0" smtClean="0">
                          <a:solidFill>
                            <a:schemeClr val="tx1"/>
                          </a:solidFill>
                          <a:effectLst/>
                          <a:latin typeface="+mn-lt"/>
                          <a:ea typeface="+mn-ea"/>
                          <a:cs typeface="+mn-cs"/>
                        </a:rP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a:t>
                      </a:r>
                      <a:r>
                        <a:rPr lang="pl-PL" sz="1300" kern="1200" dirty="0">
                          <a:solidFill>
                            <a:schemeClr val="tx1"/>
                          </a:solidFill>
                          <a:effectLst/>
                          <a:latin typeface="+mn-lt"/>
                          <a:ea typeface="+mn-ea"/>
                          <a:cs typeface="+mn-cs"/>
                        </a:rPr>
                        <a:t>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-5,7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nowej siedziby Jednostki Ratowniczo-Gaśniczej na terenie dzielnicy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0,5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zaplecza szatniowo-sanitarnego do obsługi obiektów sportowo-rekreacyjnych na terenie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0,6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69680511"/>
                  </a:ext>
                </a:extLst>
              </a:tr>
            </a:tbl>
          </a:graphicData>
        </a:graphic>
      </p:graphicFrame>
    </p:spTree>
    <p:extLst>
      <p:ext uri="{BB962C8B-B14F-4D97-AF65-F5344CB8AC3E}">
        <p14:creationId xmlns:p14="http://schemas.microsoft.com/office/powerpoint/2010/main" val="144141074"/>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565292399"/>
              </p:ext>
            </p:extLst>
          </p:nvPr>
        </p:nvGraphicFramePr>
        <p:xfrm>
          <a:off x="696000" y="1080000"/>
          <a:ext cx="10800000" cy="3650503"/>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14</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±10,5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zespołu szkolno-przedszkolnego na terenie osiedla Chrzanów (Bemowo</a:t>
                      </a:r>
                      <a:r>
                        <a:rPr lang="pl-PL" sz="1300" kern="1200" dirty="0" smtClean="0">
                          <a:solidFill>
                            <a:schemeClr val="tx1"/>
                          </a:solidFill>
                          <a:effectLst/>
                          <a:latin typeface="+mn-lt"/>
                          <a:ea typeface="+mn-ea"/>
                          <a:cs typeface="+mn-cs"/>
                        </a:rPr>
                        <a:t>)</a:t>
                      </a:r>
                      <a:r>
                        <a:rPr lang="pl-PL" sz="1300" kern="1200" dirty="0">
                          <a:solidFill>
                            <a:schemeClr val="tx1"/>
                          </a:solidFill>
                          <a:effectLst/>
                          <a:latin typeface="+mn-lt"/>
                          <a:ea typeface="+mn-ea"/>
                          <a:cs typeface="+mn-cs"/>
                        </a:rPr>
                        <a:t/>
                      </a:r>
                      <a:br>
                        <a:rPr lang="pl-PL" sz="1300" kern="1200" dirty="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a:t>
                      </a:r>
                      <a:r>
                        <a:rPr lang="pl-PL" sz="1300" kern="1200" dirty="0">
                          <a:solidFill>
                            <a:schemeClr val="tx1"/>
                          </a:solidFill>
                          <a:effectLst/>
                          <a:latin typeface="+mn-lt"/>
                          <a:ea typeface="+mn-ea"/>
                          <a:cs typeface="+mn-cs"/>
                        </a:rPr>
                        <a:t>z lat 2024-2025 na 2023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92,5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±5,2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Jednostki Ratowniczo-Gaśniczej nr 7 przy ul. Powstańców Śląskich </a:t>
                      </a:r>
                      <a:r>
                        <a:rPr lang="pl-PL" sz="1300" kern="1200" dirty="0" smtClean="0">
                          <a:solidFill>
                            <a:schemeClr val="tx1"/>
                          </a:solidFill>
                          <a:effectLst/>
                          <a:latin typeface="+mn-lt"/>
                          <a:ea typeface="+mn-ea"/>
                          <a:cs typeface="+mn-cs"/>
                        </a:rPr>
                        <a:t>67</a:t>
                      </a:r>
                      <a:r>
                        <a:rPr lang="pl-PL" sz="1300" kern="1200" dirty="0">
                          <a:solidFill>
                            <a:schemeClr val="tx1"/>
                          </a:solidFill>
                          <a:effectLst/>
                          <a:latin typeface="+mn-lt"/>
                          <a:ea typeface="+mn-ea"/>
                          <a:cs typeface="+mn-cs"/>
                        </a:rPr>
                        <a:t/>
                      </a:r>
                      <a:br>
                        <a:rPr lang="pl-PL" sz="1300" kern="1200" dirty="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a:t>
                      </a:r>
                      <a:r>
                        <a:rPr lang="pl-PL" sz="1300" kern="1200" dirty="0">
                          <a:solidFill>
                            <a:schemeClr val="tx1"/>
                          </a:solidFill>
                          <a:effectLst/>
                          <a:latin typeface="+mn-lt"/>
                          <a:ea typeface="+mn-ea"/>
                          <a:cs typeface="+mn-cs"/>
                        </a:rPr>
                        <a:t>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12,2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±2,1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Jednostki Ratowniczo-Gaśniczej nr 6 przy ul. Marymonckiej </a:t>
                      </a:r>
                      <a:r>
                        <a:rPr lang="pl-PL" sz="1300" kern="1200" dirty="0" smtClean="0">
                          <a:solidFill>
                            <a:schemeClr val="tx1"/>
                          </a:solidFill>
                          <a:effectLst/>
                          <a:latin typeface="+mn-lt"/>
                          <a:ea typeface="+mn-ea"/>
                          <a:cs typeface="+mn-cs"/>
                        </a:rPr>
                        <a:t>89/91</a:t>
                      </a:r>
                      <a:r>
                        <a:rPr lang="pl-PL" sz="1300" kern="1200" dirty="0">
                          <a:solidFill>
                            <a:schemeClr val="tx1"/>
                          </a:solidFill>
                          <a:effectLst/>
                          <a:latin typeface="+mn-lt"/>
                          <a:ea typeface="+mn-ea"/>
                          <a:cs typeface="+mn-cs"/>
                        </a:rPr>
                        <a:t/>
                      </a:r>
                      <a:br>
                        <a:rPr lang="pl-PL" sz="1300" kern="1200" dirty="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a:t>
                      </a:r>
                      <a:r>
                        <a:rPr lang="pl-PL" sz="1300" kern="1200" dirty="0">
                          <a:solidFill>
                            <a:schemeClr val="tx1"/>
                          </a:solidFill>
                          <a:effectLst/>
                          <a:latin typeface="+mn-lt"/>
                          <a:ea typeface="+mn-ea"/>
                          <a:cs typeface="+mn-cs"/>
                        </a:rPr>
                        <a:t>z lat 2023-2024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10,6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budynku przy ul. Rzymowskiego 36 na potrzeby Zespołu Szkół Specjalnych </a:t>
                      </a:r>
                      <a:r>
                        <a:rPr lang="pl-PL" sz="1300" kern="1200" dirty="0" smtClean="0">
                          <a:solidFill>
                            <a:schemeClr val="tx1"/>
                          </a:solidFill>
                          <a:effectLst/>
                          <a:latin typeface="+mn-lt"/>
                          <a:ea typeface="+mn-ea"/>
                          <a:cs typeface="+mn-cs"/>
                        </a:rPr>
                        <a:t>85 - przeniesienie </a:t>
                      </a:r>
                      <a:r>
                        <a:rPr lang="pl-PL" sz="1300" kern="1200" dirty="0">
                          <a:solidFill>
                            <a:schemeClr val="tx1"/>
                          </a:solidFill>
                          <a:effectLst/>
                          <a:latin typeface="+mn-lt"/>
                          <a:ea typeface="+mn-ea"/>
                          <a:cs typeface="+mn-cs"/>
                        </a:rPr>
                        <a:t>z 2023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10,6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ul. Tajemnej (</a:t>
                      </a:r>
                      <a:r>
                        <a:rPr lang="pl-PL" sz="1300" kern="1200" dirty="0" smtClean="0">
                          <a:solidFill>
                            <a:schemeClr val="tx1"/>
                          </a:solidFill>
                          <a:effectLst/>
                          <a:latin typeface="+mn-lt"/>
                          <a:ea typeface="+mn-ea"/>
                          <a:cs typeface="+mn-cs"/>
                        </a:rPr>
                        <a:t>Białołęka)</a:t>
                      </a:r>
                      <a:r>
                        <a:rPr lang="pl-PL" sz="1300" kern="1200" baseline="0" dirty="0" smtClean="0">
                          <a:solidFill>
                            <a:schemeClr val="tx1"/>
                          </a:solidFill>
                          <a:effectLst/>
                          <a:latin typeface="+mn-lt"/>
                          <a:ea typeface="+mn-ea"/>
                          <a:cs typeface="+mn-cs"/>
                        </a:rPr>
                        <a:t> - </a:t>
                      </a:r>
                      <a:r>
                        <a:rPr lang="pl-PL" sz="1300" kern="1200" dirty="0" smtClean="0">
                          <a:solidFill>
                            <a:schemeClr val="tx1"/>
                          </a:solidFill>
                          <a:effectLst/>
                          <a:latin typeface="+mn-lt"/>
                          <a:ea typeface="+mn-ea"/>
                          <a:cs typeface="+mn-cs"/>
                        </a:rPr>
                        <a:t>przeniesienie </a:t>
                      </a:r>
                      <a:r>
                        <a:rPr lang="pl-PL" sz="1300" kern="1200" dirty="0">
                          <a:solidFill>
                            <a:schemeClr val="tx1"/>
                          </a:solidFill>
                          <a:effectLst/>
                          <a:latin typeface="+mn-lt"/>
                          <a:ea typeface="+mn-ea"/>
                          <a:cs typeface="+mn-cs"/>
                        </a:rPr>
                        <a:t>z 2023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bl>
          </a:graphicData>
        </a:graphic>
      </p:graphicFrame>
    </p:spTree>
    <p:extLst>
      <p:ext uri="{BB962C8B-B14F-4D97-AF65-F5344CB8AC3E}">
        <p14:creationId xmlns:p14="http://schemas.microsoft.com/office/powerpoint/2010/main" val="3021687818"/>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21858680"/>
              </p:ext>
            </p:extLst>
          </p:nvPr>
        </p:nvGraphicFramePr>
        <p:xfrm>
          <a:off x="696000" y="1080000"/>
          <a:ext cx="10800000" cy="4373654"/>
        </p:xfrm>
        <a:graphic>
          <a:graphicData uri="http://schemas.openxmlformats.org/drawingml/2006/table">
            <a:tbl>
              <a:tblPr firstRow="1" bandRow="1">
                <a:tableStyleId>{2D5ABB26-0587-4C30-8999-92F81FD0307C}</a:tableStyleId>
              </a:tblPr>
              <a:tblGrid>
                <a:gridCol w="703812">
                  <a:extLst>
                    <a:ext uri="{9D8B030D-6E8A-4147-A177-3AD203B41FA5}">
                      <a16:colId xmlns:a16="http://schemas.microsoft.com/office/drawing/2014/main" val="20000"/>
                    </a:ext>
                  </a:extLst>
                </a:gridCol>
                <a:gridCol w="1676089">
                  <a:extLst>
                    <a:ext uri="{9D8B030D-6E8A-4147-A177-3AD203B41FA5}">
                      <a16:colId xmlns:a16="http://schemas.microsoft.com/office/drawing/2014/main" val="2293524519"/>
                    </a:ext>
                  </a:extLst>
                </a:gridCol>
                <a:gridCol w="8420099">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36</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42,0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wdrożenia systemu do zarządzania energią wraz z poprawą efektywności energetycznej </a:t>
                      </a:r>
                    </a:p>
                    <a:p>
                      <a:pPr marL="0" lvl="0" algn="l" defTabSz="914400" rtl="0" eaLnBrk="1" latinLnBrk="0" hangingPunct="1"/>
                      <a:r>
                        <a:rPr lang="pl-PL" sz="1300" kern="1200" dirty="0">
                          <a:solidFill>
                            <a:schemeClr val="tx1"/>
                          </a:solidFill>
                          <a:effectLst/>
                          <a:latin typeface="+mn-lt"/>
                          <a:ea typeface="+mn-ea"/>
                          <a:cs typeface="+mn-cs"/>
                        </a:rPr>
                        <a:t>w obiektach miejskich – 42,0 mln zł; utworzenie nowego programu z przeniesienia środków </a:t>
                      </a:r>
                      <a:r>
                        <a:rPr lang="pl-PL" sz="1300" kern="1200" dirty="0" smtClean="0">
                          <a:solidFill>
                            <a:schemeClr val="tx1"/>
                          </a:solidFill>
                          <a:effectLst/>
                          <a:latin typeface="+mn-lt"/>
                          <a:ea typeface="+mn-ea"/>
                          <a:cs typeface="+mn-cs"/>
                        </a:rP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z </a:t>
                      </a:r>
                      <a:r>
                        <a:rPr lang="pl-PL" sz="1300" kern="1200" dirty="0">
                          <a:solidFill>
                            <a:schemeClr val="tx1"/>
                          </a:solidFill>
                          <a:effectLst/>
                          <a:latin typeface="+mn-lt"/>
                          <a:ea typeface="+mn-ea"/>
                          <a:cs typeface="+mn-cs"/>
                        </a:rPr>
                        <a:t>przedsięwzięć pn.:</a:t>
                      </a:r>
                    </a:p>
                    <a:p>
                      <a:pPr marL="446088" lvl="0" indent="-285750" algn="l" defTabSz="914400" rtl="0" eaLnBrk="1" latinLnBrk="0" hangingPunct="1">
                        <a:buFont typeface="Arial" panose="020B0604020202020204" pitchFamily="34" charset="0"/>
                        <a:buChar char="•"/>
                      </a:pPr>
                      <a:r>
                        <a:rPr lang="pl-PL" sz="1300" kern="1200" dirty="0">
                          <a:solidFill>
                            <a:schemeClr val="tx1"/>
                          </a:solidFill>
                          <a:effectLst/>
                          <a:latin typeface="+mn-lt"/>
                          <a:ea typeface="+mn-ea"/>
                          <a:cs typeface="+mn-cs"/>
                        </a:rPr>
                        <a:t>System do Zarządzania Energią,</a:t>
                      </a:r>
                    </a:p>
                    <a:p>
                      <a:pPr marL="446088" lvl="0" indent="-285750" algn="l" defTabSz="914400" rtl="0" eaLnBrk="1" latinLnBrk="0" hangingPunct="1">
                        <a:buFont typeface="Arial" panose="020B0604020202020204" pitchFamily="34" charset="0"/>
                        <a:buChar char="•"/>
                      </a:pPr>
                      <a:r>
                        <a:rPr lang="pl-PL" sz="1300" kern="1200" dirty="0">
                          <a:solidFill>
                            <a:schemeClr val="tx1"/>
                          </a:solidFill>
                          <a:effectLst/>
                          <a:latin typeface="+mn-lt"/>
                          <a:ea typeface="+mn-ea"/>
                          <a:cs typeface="+mn-cs"/>
                        </a:rPr>
                        <a:t>Modernizacja instalacji energetycznych w celu zwiększenia ich sprawności i efektywności funkcjonowania.</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żłobka nr 43 przy ul. Tokarza 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żłobka nr 10 przy ul. Nowolipie 15a.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10,0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żłobka nr 33 przy ul. Umińskiego 9.</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3,0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Poradni Psychologiczno-Pedagogicznej nr 10 zlokalizowanej w budynku Szkoły Podstawowej nr 247 przy ul. Wrzeciono 9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bl>
          </a:graphicData>
        </a:graphic>
      </p:graphicFrame>
    </p:spTree>
    <p:extLst>
      <p:ext uri="{BB962C8B-B14F-4D97-AF65-F5344CB8AC3E}">
        <p14:creationId xmlns:p14="http://schemas.microsoft.com/office/powerpoint/2010/main" val="1743190066"/>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27</a:t>
            </a:fld>
            <a:endParaRPr lang="pl-PL" dirty="0"/>
          </a:p>
        </p:txBody>
      </p:sp>
    </p:spTree>
    <p:extLst>
      <p:ext uri="{BB962C8B-B14F-4D97-AF65-F5344CB8AC3E}">
        <p14:creationId xmlns:p14="http://schemas.microsoft.com/office/powerpoint/2010/main" val="3567461182"/>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062652439"/>
              </p:ext>
            </p:extLst>
          </p:nvPr>
        </p:nvGraphicFramePr>
        <p:xfrm>
          <a:off x="933451" y="1072620"/>
          <a:ext cx="9944100" cy="4377199"/>
        </p:xfrm>
        <a:graphic>
          <a:graphicData uri="http://schemas.openxmlformats.org/drawingml/2006/table">
            <a:tbl>
              <a:tblPr firstRow="1" bandRow="1">
                <a:tableStyleId>{2D5ABB26-0587-4C30-8999-92F81FD0307C}</a:tableStyleId>
              </a:tblPr>
              <a:tblGrid>
                <a:gridCol w="3039855">
                  <a:extLst>
                    <a:ext uri="{9D8B030D-6E8A-4147-A177-3AD203B41FA5}">
                      <a16:colId xmlns:a16="http://schemas.microsoft.com/office/drawing/2014/main" val="20000"/>
                    </a:ext>
                  </a:extLst>
                </a:gridCol>
                <a:gridCol w="643143">
                  <a:extLst>
                    <a:ext uri="{9D8B030D-6E8A-4147-A177-3AD203B41FA5}">
                      <a16:colId xmlns:a16="http://schemas.microsoft.com/office/drawing/2014/main" val="3953378466"/>
                    </a:ext>
                  </a:extLst>
                </a:gridCol>
                <a:gridCol w="2087034">
                  <a:extLst>
                    <a:ext uri="{9D8B030D-6E8A-4147-A177-3AD203B41FA5}">
                      <a16:colId xmlns:a16="http://schemas.microsoft.com/office/drawing/2014/main" val="2530149875"/>
                    </a:ext>
                  </a:extLst>
                </a:gridCol>
                <a:gridCol w="2087034">
                  <a:extLst>
                    <a:ext uri="{9D8B030D-6E8A-4147-A177-3AD203B41FA5}">
                      <a16:colId xmlns:a16="http://schemas.microsoft.com/office/drawing/2014/main" val="2443718988"/>
                    </a:ext>
                  </a:extLst>
                </a:gridCol>
                <a:gridCol w="2087034">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+14,3</a:t>
                      </a:r>
                      <a:endParaRPr lang="pl-PL" sz="2800" b="1" kern="1200" dirty="0">
                        <a:solidFill>
                          <a:srgbClr val="385723"/>
                        </a:solidFill>
                        <a:latin typeface="+mn-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+40,5</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20.435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+17,9</a:t>
                      </a:r>
                      <a:endParaRPr lang="pl-PL" sz="2800" b="1" kern="1200" dirty="0">
                        <a:solidFill>
                          <a:srgbClr val="385723"/>
                        </a:solidFill>
                        <a:latin typeface="+mn-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smtClean="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+183,2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25.666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3">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+7,7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21.107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+181,6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4.560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gridSpan="2">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-3,6</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-142,7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-5.231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769113096"/>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432000" y="216000"/>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smtClean="0"/>
              <a:t>dochodów</a:t>
            </a:r>
            <a:r>
              <a:rPr lang="pl-PL" altLang="pl-PL" sz="2400" dirty="0" smtClean="0"/>
              <a:t> </a:t>
            </a:r>
            <a:r>
              <a:rPr lang="pl-PL" altLang="pl-PL" sz="2400" dirty="0"/>
              <a:t>w </a:t>
            </a:r>
            <a:r>
              <a:rPr lang="pl-PL" altLang="pl-PL" sz="2400" dirty="0" smtClean="0"/>
              <a:t>2023 </a:t>
            </a:r>
            <a:r>
              <a:rPr lang="pl-PL" altLang="pl-PL" sz="2400" dirty="0"/>
              <a:t>r. o </a:t>
            </a:r>
            <a:r>
              <a:rPr lang="pl-PL" altLang="pl-PL" sz="2400" b="1" dirty="0" smtClean="0"/>
              <a:t>40,5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4134511560"/>
              </p:ext>
            </p:extLst>
          </p:nvPr>
        </p:nvGraphicFramePr>
        <p:xfrm>
          <a:off x="254964" y="980760"/>
          <a:ext cx="11700000" cy="4895080"/>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379766">
                <a:tc>
                  <a:txBody>
                    <a:bodyPr/>
                    <a:lstStyle/>
                    <a:p>
                      <a:pPr algn="r"/>
                      <a:r>
                        <a:rPr lang="pl-PL" sz="2000" b="1" baseline="0" dirty="0" smtClean="0">
                          <a:solidFill>
                            <a:srgbClr val="385723"/>
                          </a:solidFill>
                          <a:latin typeface="+mj-lt"/>
                        </a:rPr>
                        <a:t>+40.496.251</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Dochody łącznie,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1416823">
                <a:tc>
                  <a:txBody>
                    <a:bodyPr/>
                    <a:lstStyle/>
                    <a:p>
                      <a:pPr algn="r"/>
                      <a:r>
                        <a:rPr lang="pl-PL" sz="1800" b="1" dirty="0" smtClean="0">
                          <a:solidFill>
                            <a:srgbClr val="385723"/>
                          </a:solidFill>
                          <a:latin typeface="+mj-lt"/>
                        </a:rPr>
                        <a:t>+13.415.050 </a:t>
                      </a:r>
                      <a:r>
                        <a:rPr lang="pl-PL" sz="1800" b="1" baseline="0" dirty="0" smtClean="0">
                          <a:solidFill>
                            <a:srgbClr val="385723"/>
                          </a:solidFill>
                          <a:latin typeface="+mj-lt"/>
                        </a:rPr>
                        <a:t>zł</a:t>
                      </a:r>
                      <a:endParaRPr lang="pl-PL" sz="14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Zarząd Dróg Miejskich</a:t>
                      </a:r>
                      <a:r>
                        <a:rPr lang="pl-PL" sz="1400" b="0" kern="1200" dirty="0" smtClean="0">
                          <a:solidFill>
                            <a:schemeClr val="tx1"/>
                          </a:solidFill>
                          <a:effectLst/>
                          <a:latin typeface="+mn-lt"/>
                          <a:ea typeface="+mn-ea"/>
                          <a:cs typeface="+mn-cs"/>
                        </a:rPr>
                        <a:t>, w tym z tytułu: wpływów z opłat za korzystanie ze Strefy Parkowania Płatnego Niestrzeżonego (6.500.000 zł), wpłat od inwestorów inwestycji </a:t>
                      </a:r>
                      <a:r>
                        <a:rPr lang="pl-PL" sz="1400" b="0" kern="1200" dirty="0" err="1" smtClean="0">
                          <a:solidFill>
                            <a:schemeClr val="tx1"/>
                          </a:solidFill>
                          <a:effectLst/>
                          <a:latin typeface="+mn-lt"/>
                          <a:ea typeface="+mn-ea"/>
                          <a:cs typeface="+mn-cs"/>
                        </a:rPr>
                        <a:t>niedrogowych</a:t>
                      </a:r>
                      <a:r>
                        <a:rPr lang="pl-PL" sz="1400" b="0" kern="1200" dirty="0" smtClean="0">
                          <a:solidFill>
                            <a:schemeClr val="tx1"/>
                          </a:solidFill>
                          <a:effectLst/>
                          <a:latin typeface="+mn-lt"/>
                          <a:ea typeface="+mn-ea"/>
                          <a:cs typeface="+mn-cs"/>
                        </a:rPr>
                        <a:t> z przeznaczeniem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na dofinansowanie zadania związanego z przebudową ul. </a:t>
                      </a:r>
                      <a:r>
                        <a:rPr lang="pl-PL" sz="1400" b="0" kern="1200" dirty="0" err="1" smtClean="0">
                          <a:solidFill>
                            <a:schemeClr val="tx1"/>
                          </a:solidFill>
                          <a:effectLst/>
                          <a:latin typeface="+mn-lt"/>
                          <a:ea typeface="+mn-ea"/>
                          <a:cs typeface="+mn-cs"/>
                        </a:rPr>
                        <a:t>Gierdziejewskiego</a:t>
                      </a:r>
                      <a:r>
                        <a:rPr lang="pl-PL" sz="1400" b="0" kern="1200" dirty="0" smtClean="0">
                          <a:solidFill>
                            <a:schemeClr val="tx1"/>
                          </a:solidFill>
                          <a:effectLst/>
                          <a:latin typeface="+mn-lt"/>
                          <a:ea typeface="+mn-ea"/>
                          <a:cs typeface="+mn-cs"/>
                        </a:rPr>
                        <a:t> wraz ze skrzyżowaniem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ul. Posag 7 Panien (1.910.150 zł), wpływów z różnych dochodów (1.396.900 zł), odszkodowań wynikających z umów, grzywien, mandatów i kar pieniężnych od osób fizycznych i prawnych (1.125.000 zł), wpływów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opłaty za zajęcie pasa drogowego (1.010.000 zł), wpływów z różnych opłat (1.000.000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966945">
                <a:tc>
                  <a:txBody>
                    <a:bodyPr/>
                    <a:lstStyle/>
                    <a:p>
                      <a:pPr algn="r"/>
                      <a:r>
                        <a:rPr lang="pl-PL" sz="1800" b="1" kern="1200" dirty="0" smtClean="0">
                          <a:solidFill>
                            <a:srgbClr val="385723"/>
                          </a:solidFill>
                          <a:effectLst/>
                          <a:latin typeface="+mj-lt"/>
                          <a:ea typeface="+mn-ea"/>
                          <a:cs typeface="+mn-cs"/>
                        </a:rPr>
                        <a:t>+13.242.448</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Środki z Funduszu Dopłat </a:t>
                      </a:r>
                      <a:r>
                        <a:rPr lang="pl-PL" sz="1400" b="0" kern="1200" dirty="0" smtClean="0">
                          <a:solidFill>
                            <a:schemeClr val="tx1"/>
                          </a:solidFill>
                          <a:effectLst/>
                          <a:latin typeface="+mn-lt"/>
                          <a:ea typeface="+mn-ea"/>
                          <a:cs typeface="+mn-cs"/>
                        </a:rPr>
                        <a:t>z przeznaczeniem na: rozbudowę lub nadbudowę budynku przy ul. Derkaczy (10.470.167 zł), realizację zadania inwestycyjnego pn. „Zmiana sposobu użytkowania budynku przy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ul. Marywilskiej 44 i adaptacja do potrzeb noclegowni i całodobowego wsparcia osób bezdomnych” (1.584.950 zł), wsparcie finansowe dot. remontów pustych lokali mieszkalnych zasobu gminy (1.187.331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186670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+7.138.171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Środki finansowe pochodzących z budżetu Województwa Mazowieckiego</a:t>
                      </a:r>
                      <a:r>
                        <a:rPr lang="pl-PL" sz="1400" b="0" kern="1200" baseline="0" dirty="0" smtClean="0">
                          <a:solidFill>
                            <a:schemeClr val="tx1"/>
                          </a:solidFill>
                          <a:latin typeface="+mj-lt"/>
                          <a:ea typeface="+mn-ea"/>
                          <a:cs typeface="+mn-cs"/>
                        </a:rPr>
                        <a:t>, w tym przeznaczonych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na dofinansowanie realizacji zadań w ramach Instrumentu Wsparcia Zadań Ważnych dla Równomiernego Rozwoju Województwa Mazowieckiego m.in.: „Przebudowa boisk wraz z robotami towarzyszącymi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w Szkole Podstawowej nr 88 przy ul. Radarowej 4B” (880.618 zł), „Przebudowa ul. Spartańskiej” (700.000 zł), „Przebudowa ul. Jadźwingów” (700.000 zł), „Przebudowa ul. Doryckiej” (700.000 zł); „Modernizacja Szkoły Podstawowej nr 190 przy ul. Zwierzynieckiej 10” (700.000 zł), „Budowa ul. Czerniowieckiej na odcinku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od ul. Bukowińskiej do ul. Puławskiej oraz przebudowa ul. Czerniowieckiej na odcinku od ul. Bukowińskiej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do ul. Ikara” (700.000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bl>
          </a:graphicData>
        </a:graphic>
      </p:graphicFrame>
    </p:spTree>
    <p:extLst>
      <p:ext uri="{BB962C8B-B14F-4D97-AF65-F5344CB8AC3E}">
        <p14:creationId xmlns:p14="http://schemas.microsoft.com/office/powerpoint/2010/main" val="940210544"/>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400" b="1" dirty="0">
                <a:latin typeface="+mj-lt"/>
              </a:rPr>
              <a:t>Główne przyczyny zmian w budżecie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8" name="pole tekstowe 13"/>
          <p:cNvSpPr txBox="1">
            <a:spLocks noChangeArrowheads="1"/>
          </p:cNvSpPr>
          <p:nvPr/>
        </p:nvSpPr>
        <p:spPr bwMode="auto">
          <a:xfrm>
            <a:off x="406950" y="1080000"/>
            <a:ext cx="11340000" cy="36009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Korekta planu dochodów z tytułu zwrotu podatku od towarów i usług VAT z jednoczesnym zmniejszeniem planu wydatków.</a:t>
            </a:r>
          </a:p>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Ujęcie w planie dochodów środków z Funduszu Pomocy z jednoczesnym zwiększeniem planu wydatków.</a:t>
            </a:r>
          </a:p>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Korekty w planie dochodów i wydatków związanych z realizacją projektów unijnych.</a:t>
            </a:r>
          </a:p>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Wprowadzenie do budżetu dochodów otrzymanych z budżetu Województwa Mazowieckiego z jednoczesnym zwiększeniem planu wydatków.</a:t>
            </a:r>
          </a:p>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Korekty programu inwestycyjnego.</a:t>
            </a:r>
          </a:p>
          <a:p>
            <a:pPr>
              <a:spcBef>
                <a:spcPts val="1200"/>
              </a:spcBef>
              <a:spcAft>
                <a:spcPts val="12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Realizacja wniosków dysponentów środków budżetowych dotyczących zmian w planach finansowych.</a:t>
            </a:r>
          </a:p>
        </p:txBody>
      </p:sp>
    </p:spTree>
    <p:extLst>
      <p:ext uri="{BB962C8B-B14F-4D97-AF65-F5344CB8AC3E}">
        <p14:creationId xmlns:p14="http://schemas.microsoft.com/office/powerpoint/2010/main" val="4251131160"/>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432000" y="216000"/>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smtClean="0"/>
              <a:t>dochodów</a:t>
            </a:r>
            <a:r>
              <a:rPr lang="pl-PL" altLang="pl-PL" sz="2400" dirty="0" smtClean="0"/>
              <a:t> </a:t>
            </a:r>
            <a:r>
              <a:rPr lang="pl-PL" altLang="pl-PL" sz="2400" dirty="0"/>
              <a:t>w </a:t>
            </a:r>
            <a:r>
              <a:rPr lang="pl-PL" altLang="pl-PL" sz="2400" dirty="0" smtClean="0"/>
              <a:t>2023 </a:t>
            </a:r>
            <a:r>
              <a:rPr lang="pl-PL" altLang="pl-PL" sz="2400" dirty="0"/>
              <a:t>r. o </a:t>
            </a:r>
            <a:r>
              <a:rPr lang="pl-PL" altLang="pl-PL" sz="2400" b="1" dirty="0" smtClean="0"/>
              <a:t>40,5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3848922804"/>
              </p:ext>
            </p:extLst>
          </p:nvPr>
        </p:nvGraphicFramePr>
        <p:xfrm>
          <a:off x="246000" y="1152000"/>
          <a:ext cx="11700000" cy="4173035"/>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646855">
                <a:tc>
                  <a:txBody>
                    <a:bodyPr/>
                    <a:lstStyle/>
                    <a:p>
                      <a:pPr algn="r"/>
                      <a:r>
                        <a:rPr lang="pl-PL" sz="2000" b="1" baseline="0" dirty="0" smtClean="0">
                          <a:solidFill>
                            <a:srgbClr val="385723"/>
                          </a:solidFill>
                          <a:latin typeface="+mj-lt"/>
                        </a:rPr>
                        <a:t>+40.496.251</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Dochody łącznie (ciąg dalszy),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1057854">
                <a:tc>
                  <a:txBody>
                    <a:bodyPr/>
                    <a:lstStyle/>
                    <a:p>
                      <a:pPr algn="r"/>
                      <a:r>
                        <a:rPr lang="pl-PL" sz="1800" b="1" dirty="0" smtClean="0">
                          <a:solidFill>
                            <a:srgbClr val="385723"/>
                          </a:solidFill>
                          <a:latin typeface="+mj-lt"/>
                        </a:rPr>
                        <a:t>+3.425.788 </a:t>
                      </a:r>
                      <a:r>
                        <a:rPr lang="pl-PL" sz="1800" b="1" baseline="0" dirty="0" smtClean="0">
                          <a:solidFill>
                            <a:srgbClr val="385723"/>
                          </a:solidFill>
                          <a:latin typeface="+mj-lt"/>
                        </a:rPr>
                        <a:t>zł</a:t>
                      </a:r>
                      <a:endParaRPr lang="pl-PL" sz="14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Funduszu Narodów Zjednoczonych na rzecz Dzieci – UNICEF </a:t>
                      </a:r>
                      <a:r>
                        <a:rPr lang="pl-PL" sz="1400" b="0" kern="1200" dirty="0" smtClean="0">
                          <a:solidFill>
                            <a:schemeClr val="tx1"/>
                          </a:solidFill>
                          <a:effectLst/>
                          <a:latin typeface="+mn-lt"/>
                          <a:ea typeface="+mn-ea"/>
                          <a:cs typeface="+mn-cs"/>
                        </a:rPr>
                        <a:t>z przeznaczeniem na pomoc dzieciom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Ukrainy.</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1057854">
                <a:tc>
                  <a:txBody>
                    <a:bodyPr/>
                    <a:lstStyle/>
                    <a:p>
                      <a:pPr algn="r"/>
                      <a:r>
                        <a:rPr lang="pl-PL" sz="1800" b="1" kern="1200" dirty="0" smtClean="0">
                          <a:solidFill>
                            <a:srgbClr val="385723"/>
                          </a:solidFill>
                          <a:effectLst/>
                          <a:latin typeface="+mj-lt"/>
                          <a:ea typeface="+mn-ea"/>
                          <a:cs typeface="+mn-cs"/>
                        </a:rPr>
                        <a:t>+1.141.000</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Plan dochodów jednostek pomocy społecznej </a:t>
                      </a:r>
                      <a:r>
                        <a:rPr lang="pl-PL" sz="1400" b="0" kern="1200" dirty="0" smtClean="0">
                          <a:solidFill>
                            <a:schemeClr val="tx1"/>
                          </a:solidFill>
                          <a:effectLst/>
                          <a:latin typeface="+mn-lt"/>
                          <a:ea typeface="+mn-ea"/>
                          <a:cs typeface="+mn-cs"/>
                        </a:rPr>
                        <a:t>zapewniających opiekę osobom w nich przebywającym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tytułu wpływów z usług.</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70523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+941.000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Dz. Wawer </a:t>
                      </a:r>
                      <a:r>
                        <a:rPr lang="pl-PL" sz="1400" b="0" kern="1200" baseline="0" dirty="0" smtClean="0">
                          <a:solidFill>
                            <a:schemeClr val="tx1"/>
                          </a:solidFill>
                          <a:latin typeface="+mj-lt"/>
                          <a:ea typeface="+mn-ea"/>
                          <a:cs typeface="+mn-cs"/>
                        </a:rPr>
                        <a:t>z tytułu zwrotu odpłatności za media.</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70523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+683.000</a:t>
                      </a:r>
                      <a:r>
                        <a:rPr lang="pl-PL" sz="1800" b="1" kern="1200" baseline="0" dirty="0" smtClean="0">
                          <a:solidFill>
                            <a:srgbClr val="385723"/>
                          </a:solidFill>
                          <a:latin typeface="+mj-lt"/>
                          <a:ea typeface="+mn-ea"/>
                          <a:cs typeface="+mn-cs"/>
                        </a:rPr>
                        <a:t> zł</a:t>
                      </a:r>
                      <a:endParaRPr lang="pl-PL" sz="1800" b="1" kern="1200" dirty="0" smtClean="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Spadki stanowiące środki pieniężne </a:t>
                      </a:r>
                      <a:r>
                        <a:rPr lang="pl-PL" sz="1400" b="0" kern="1200" baseline="0" dirty="0" smtClean="0">
                          <a:solidFill>
                            <a:schemeClr val="tx1"/>
                          </a:solidFill>
                          <a:latin typeface="+mj-lt"/>
                          <a:ea typeface="+mn-ea"/>
                          <a:cs typeface="+mn-cs"/>
                        </a:rPr>
                        <a:t>po osobach niemających spadkobierców.</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66582989"/>
                  </a:ext>
                </a:extLst>
              </a:tr>
            </a:tbl>
          </a:graphicData>
        </a:graphic>
      </p:graphicFrame>
    </p:spTree>
    <p:extLst>
      <p:ext uri="{BB962C8B-B14F-4D97-AF65-F5344CB8AC3E}">
        <p14:creationId xmlns:p14="http://schemas.microsoft.com/office/powerpoint/2010/main" val="3136041964"/>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C00000"/>
                </a:solidFill>
                <a:latin typeface="+mj-lt"/>
              </a:rPr>
              <a:t>-0,1 </a:t>
            </a:r>
            <a:r>
              <a:rPr lang="pl-PL" altLang="pl-PL" sz="2000" b="1" dirty="0">
                <a:solidFill>
                  <a:srgbClr val="C00000"/>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974964692"/>
              </p:ext>
            </p:extLst>
          </p:nvPr>
        </p:nvGraphicFramePr>
        <p:xfrm>
          <a:off x="246000" y="1151997"/>
          <a:ext cx="11700000" cy="4450943"/>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462139">
                <a:tc>
                  <a:txBody>
                    <a:bodyPr/>
                    <a:lstStyle/>
                    <a:p>
                      <a:pPr algn="r"/>
                      <a:r>
                        <a:rPr lang="pl-PL" sz="2000" b="1" baseline="0" dirty="0" smtClean="0">
                          <a:solidFill>
                            <a:srgbClr val="C00000"/>
                          </a:solidFill>
                          <a:latin typeface="+mj-lt"/>
                        </a:rPr>
                        <a:t>-132.309</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5">
                        <a:lumMod val="20000"/>
                        <a:lumOff val="80000"/>
                      </a:schemeClr>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5">
                        <a:lumMod val="20000"/>
                        <a:lumOff val="80000"/>
                      </a:schemeClr>
                    </a:solidFill>
                  </a:tcPr>
                </a:tc>
                <a:extLst>
                  <a:ext uri="{0D108BD9-81ED-4DB2-BD59-A6C34878D82A}">
                    <a16:rowId xmlns:a16="http://schemas.microsoft.com/office/drawing/2014/main" val="81988169"/>
                  </a:ext>
                </a:extLst>
              </a:tr>
              <a:tr h="503849">
                <a:tc>
                  <a:txBody>
                    <a:bodyPr/>
                    <a:lstStyle/>
                    <a:p>
                      <a:pPr algn="r"/>
                      <a:r>
                        <a:rPr lang="pl-PL" sz="1800" b="1" dirty="0" smtClean="0">
                          <a:solidFill>
                            <a:srgbClr val="C00000"/>
                          </a:solidFill>
                          <a:latin typeface="+mj-lt"/>
                        </a:rPr>
                        <a:t>-820.075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Przeniesienie</a:t>
                      </a:r>
                      <a:r>
                        <a:rPr lang="pl-PL" sz="1400" b="0" kern="1200" baseline="0" dirty="0" smtClean="0">
                          <a:solidFill>
                            <a:schemeClr val="tx1"/>
                          </a:solidFill>
                          <a:latin typeface="+mj-lt"/>
                          <a:ea typeface="+mn-ea"/>
                          <a:cs typeface="+mn-cs"/>
                        </a:rPr>
                        <a:t> z planu wydatków bieżących do planu wydatków majątkowych.</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831738791"/>
                  </a:ext>
                </a:extLst>
              </a:tr>
              <a:tr h="713786">
                <a:tc>
                  <a:txBody>
                    <a:bodyPr/>
                    <a:lstStyle/>
                    <a:p>
                      <a:pPr algn="r"/>
                      <a:r>
                        <a:rPr lang="pl-PL" sz="1800" b="1" kern="1200" dirty="0" smtClean="0">
                          <a:solidFill>
                            <a:srgbClr val="385723"/>
                          </a:solidFill>
                          <a:effectLst/>
                          <a:latin typeface="+mj-lt"/>
                          <a:ea typeface="+mn-ea"/>
                          <a:cs typeface="+mn-cs"/>
                        </a:rPr>
                        <a:t>+19.358.500</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Wydatki oświatowe </a:t>
                      </a:r>
                      <a:r>
                        <a:rPr lang="pl-PL" sz="1400" b="0" kern="1200" baseline="0" dirty="0" smtClean="0">
                          <a:solidFill>
                            <a:schemeClr val="tx1"/>
                          </a:solidFill>
                          <a:latin typeface="+mj-lt"/>
                          <a:ea typeface="+mn-ea"/>
                          <a:cs typeface="+mn-cs"/>
                        </a:rPr>
                        <a:t>z przeznaczeniem na dotacje dla placówek publicznych nieprowadzonych przez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m.st. Warszawę i placówek niepublicznych.</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71378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+11.504.900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Zarząd Dróg Miejskich</a:t>
                      </a:r>
                      <a:r>
                        <a:rPr lang="pl-PL" sz="1400" b="0" kern="1200" baseline="0" dirty="0" smtClean="0">
                          <a:solidFill>
                            <a:schemeClr val="tx1"/>
                          </a:solidFill>
                          <a:latin typeface="+mj-lt"/>
                          <a:ea typeface="+mn-ea"/>
                          <a:cs typeface="+mn-cs"/>
                        </a:rPr>
                        <a:t>, głównie z przeznaczeniem na zakup energii na potrzeby utrzymania sygnalizacji świetlnej oraz oświetlenia ulic (11.500.000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50384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Engram Warsaw"/>
                          <a:ea typeface="+mn-ea"/>
                          <a:cs typeface="+mn-cs"/>
                        </a:rPr>
                        <a:t>+3.425.788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Rozliczenie środków finansowych z Funduszu Narodów Zjednoczonych </a:t>
                      </a:r>
                      <a:r>
                        <a:rPr lang="pl-PL" sz="1400" b="0" kern="1200" baseline="0" dirty="0" smtClean="0">
                          <a:solidFill>
                            <a:schemeClr val="tx1"/>
                          </a:solidFill>
                          <a:latin typeface="+mj-lt"/>
                          <a:ea typeface="+mn-ea"/>
                          <a:cs typeface="+mn-cs"/>
                        </a:rPr>
                        <a:t>na rzecz Dzieci – UNICEF.</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712572157"/>
                  </a:ext>
                </a:extLst>
              </a:tr>
              <a:tr h="10496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Engram Warsaw"/>
                          <a:ea typeface="+mn-ea"/>
                          <a:cs typeface="+mn-cs"/>
                        </a:rPr>
                        <a:t>+1.340.000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Wydatki jednostek pomocy społecznej </a:t>
                      </a:r>
                      <a:r>
                        <a:rPr lang="pl-PL" sz="1400" b="0" kern="1200" baseline="0" dirty="0" smtClean="0">
                          <a:solidFill>
                            <a:schemeClr val="tx1"/>
                          </a:solidFill>
                          <a:latin typeface="+mj-lt"/>
                          <a:ea typeface="+mn-ea"/>
                          <a:cs typeface="+mn-cs"/>
                        </a:rPr>
                        <a:t>z przeznaczeniem na zapewnienie opieki osobom w nich przebywającym i dochodzącym m.in. w Domu Pomocy Społecznej „Pod Brzozami” (425.000 zł), Domu Pomocy Społecznej ul. Wójtowska 13 (390.000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311113348"/>
                  </a:ext>
                </a:extLst>
              </a:tr>
              <a:tr h="50384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Engram Warsaw"/>
                          <a:ea typeface="+mn-ea"/>
                          <a:cs typeface="+mn-cs"/>
                        </a:rPr>
                        <a:t>+683.000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Zarząd Mienia m.st. Warszawy </a:t>
                      </a:r>
                      <a:r>
                        <a:rPr lang="pl-PL" sz="1400" b="0" kern="1200" baseline="0" dirty="0" smtClean="0">
                          <a:solidFill>
                            <a:schemeClr val="tx1"/>
                          </a:solidFill>
                          <a:latin typeface="+mj-lt"/>
                          <a:ea typeface="+mn-ea"/>
                          <a:cs typeface="+mn-cs"/>
                        </a:rPr>
                        <a:t>z przeznaczeniem na zobowiązania z tytułu długów spadkowych.</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32267793"/>
                  </a:ext>
                </a:extLst>
              </a:tr>
            </a:tbl>
          </a:graphicData>
        </a:graphic>
      </p:graphicFrame>
    </p:spTree>
    <p:extLst>
      <p:ext uri="{BB962C8B-B14F-4D97-AF65-F5344CB8AC3E}">
        <p14:creationId xmlns:p14="http://schemas.microsoft.com/office/powerpoint/2010/main" val="1312445264"/>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+1,8 </a:t>
            </a:r>
            <a:r>
              <a:rPr lang="pl-PL" altLang="pl-PL" sz="2000" b="1" dirty="0">
                <a:solidFill>
                  <a:srgbClr val="385723"/>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3640488227"/>
              </p:ext>
            </p:extLst>
          </p:nvPr>
        </p:nvGraphicFramePr>
        <p:xfrm>
          <a:off x="246000" y="1151997"/>
          <a:ext cx="11700000" cy="4397155"/>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612579">
                <a:tc>
                  <a:txBody>
                    <a:bodyPr/>
                    <a:lstStyle/>
                    <a:p>
                      <a:pPr algn="r"/>
                      <a:r>
                        <a:rPr lang="pl-PL" sz="2000" b="1" baseline="0" dirty="0" smtClean="0">
                          <a:solidFill>
                            <a:srgbClr val="385723"/>
                          </a:solidFill>
                          <a:latin typeface="+mj-lt"/>
                        </a:rPr>
                        <a:t>+1.756.988</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Część dzielnicowa,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946144">
                <a:tc>
                  <a:txBody>
                    <a:bodyPr/>
                    <a:lstStyle/>
                    <a:p>
                      <a:pPr algn="r"/>
                      <a:r>
                        <a:rPr lang="pl-PL" sz="1800" b="1" dirty="0" smtClean="0">
                          <a:solidFill>
                            <a:srgbClr val="385723"/>
                          </a:solidFill>
                          <a:latin typeface="+mj-lt"/>
                        </a:rPr>
                        <a:t>+2.335.000 </a:t>
                      </a:r>
                      <a:r>
                        <a:rPr lang="pl-PL" sz="1800" b="1" baseline="0" dirty="0" smtClean="0">
                          <a:solidFill>
                            <a:srgbClr val="385723"/>
                          </a:solidFill>
                          <a:latin typeface="+mj-lt"/>
                        </a:rPr>
                        <a:t>zł</a:t>
                      </a:r>
                      <a:br>
                        <a:rPr lang="pl-PL" sz="1800" b="1" baseline="0" dirty="0" smtClean="0">
                          <a:solidFill>
                            <a:srgbClr val="385723"/>
                          </a:solidFill>
                          <a:latin typeface="+mj-lt"/>
                        </a:rPr>
                      </a:br>
                      <a:r>
                        <a:rPr lang="pl-PL" sz="1400" b="1" baseline="0" dirty="0" smtClean="0">
                          <a:solidFill>
                            <a:srgbClr val="385723"/>
                          </a:solidFill>
                          <a:latin typeface="+mj-lt"/>
                        </a:rPr>
                        <a:t>(per saldo)</a:t>
                      </a:r>
                      <a:endParaRPr lang="pl-PL" sz="18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Dz. Białołęka</a:t>
                      </a:r>
                      <a:r>
                        <a:rPr lang="pl-PL" sz="1400" b="0" kern="1200" dirty="0" smtClean="0">
                          <a:solidFill>
                            <a:schemeClr val="tx1"/>
                          </a:solidFill>
                          <a:effectLst/>
                          <a:latin typeface="+mn-lt"/>
                          <a:ea typeface="+mn-ea"/>
                          <a:cs typeface="+mn-cs"/>
                        </a:rPr>
                        <a:t>,</a:t>
                      </a:r>
                      <a:r>
                        <a:rPr lang="pl-PL" sz="1400" b="1" kern="1200" dirty="0" smtClean="0">
                          <a:solidFill>
                            <a:schemeClr val="tx1"/>
                          </a:solidFill>
                          <a:effectLst/>
                          <a:latin typeface="+mn-lt"/>
                          <a:ea typeface="+mn-ea"/>
                          <a:cs typeface="+mn-cs"/>
                        </a:rPr>
                        <a:t> </a:t>
                      </a:r>
                      <a:r>
                        <a:rPr lang="pl-PL" sz="1400" b="0" kern="1200" dirty="0" smtClean="0">
                          <a:solidFill>
                            <a:schemeClr val="tx1"/>
                          </a:solidFill>
                          <a:effectLst/>
                          <a:latin typeface="+mn-lt"/>
                          <a:ea typeface="+mn-ea"/>
                          <a:cs typeface="+mn-cs"/>
                        </a:rPr>
                        <a:t>głównie z przeznaczeniem na remonty dróg (2.000.000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94614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+1.061.000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a:t>
                      </a:r>
                      <a:r>
                        <a:rPr lang="pl-PL" sz="1400" b="1" kern="1200" baseline="0" dirty="0" smtClean="0">
                          <a:solidFill>
                            <a:srgbClr val="385723"/>
                          </a:solidFill>
                          <a:latin typeface="+mj-lt"/>
                          <a:ea typeface="+mn-ea"/>
                          <a:cs typeface="+mn-cs"/>
                        </a:rPr>
                        <a:t> saldo)</a:t>
                      </a:r>
                      <a:endParaRPr lang="pl-PL" sz="1800" b="1" kern="1200" dirty="0" smtClean="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Wawer</a:t>
                      </a:r>
                      <a:r>
                        <a:rPr lang="pl-PL" sz="1400" b="0" kern="1200" dirty="0" smtClean="0">
                          <a:solidFill>
                            <a:schemeClr val="tx1"/>
                          </a:solidFill>
                          <a:effectLst/>
                          <a:latin typeface="+mn-lt"/>
                          <a:ea typeface="+mn-ea"/>
                          <a:cs typeface="+mn-cs"/>
                        </a:rPr>
                        <a:t>, głównie z przeznaczeniem na realizację zadań z zakresu gospodarki nieruchomościami (822.500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21330903"/>
                  </a:ext>
                </a:extLst>
              </a:tr>
              <a:tr h="946144">
                <a:tc>
                  <a:txBody>
                    <a:bodyPr/>
                    <a:lstStyle/>
                    <a:p>
                      <a:pPr algn="r"/>
                      <a:r>
                        <a:rPr lang="pl-PL" sz="1800" b="1" kern="1200" dirty="0" smtClean="0">
                          <a:solidFill>
                            <a:srgbClr val="C00000"/>
                          </a:solidFill>
                          <a:latin typeface="+mn-lt"/>
                          <a:ea typeface="+mn-ea"/>
                          <a:cs typeface="+mn-cs"/>
                        </a:rPr>
                        <a:t>-1.404.792 </a:t>
                      </a:r>
                      <a:r>
                        <a:rPr lang="pl-PL" sz="1800" b="1" kern="1200" baseline="0" dirty="0" smtClean="0">
                          <a:solidFill>
                            <a:srgbClr val="C00000"/>
                          </a:solidFill>
                          <a:latin typeface="+mn-lt"/>
                          <a:ea typeface="+mn-ea"/>
                          <a:cs typeface="+mn-cs"/>
                        </a:rPr>
                        <a:t>zł</a:t>
                      </a:r>
                      <a:endParaRPr lang="pl-PL" sz="1800" b="1" kern="1200" dirty="0" smtClean="0">
                        <a:solidFill>
                          <a:srgbClr val="C00000"/>
                        </a:solidFill>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Przeniesienie</a:t>
                      </a:r>
                      <a:r>
                        <a:rPr lang="pl-PL" sz="1400" b="0" kern="1200" dirty="0" smtClean="0">
                          <a:solidFill>
                            <a:schemeClr val="tx1"/>
                          </a:solidFill>
                          <a:effectLst/>
                          <a:latin typeface="+mn-lt"/>
                          <a:ea typeface="+mn-ea"/>
                          <a:cs typeface="+mn-cs"/>
                        </a:rPr>
                        <a:t> z planu wydatków bieżących do planu wydatków majątkowych na wniosek m.in. dzielnicy Wesoła (834.792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694744369"/>
                  </a:ext>
                </a:extLst>
              </a:tr>
              <a:tr h="94614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-234.220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endParaRPr lang="pl-PL" sz="1800" b="1" kern="1200" dirty="0" smtClean="0">
                        <a:solidFill>
                          <a:srgbClr val="C00000"/>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baseline="0" dirty="0" smtClean="0">
                          <a:solidFill>
                            <a:schemeClr val="tx1"/>
                          </a:solidFill>
                          <a:latin typeface="+mj-lt"/>
                          <a:ea typeface="+mn-ea"/>
                          <a:cs typeface="+mn-cs"/>
                        </a:rPr>
                        <a:t>Pozostałe</a:t>
                      </a:r>
                      <a:r>
                        <a:rPr lang="pl-PL" sz="1400" b="0" kern="1200" baseline="0" dirty="0" smtClean="0">
                          <a:solidFill>
                            <a:schemeClr val="tx1"/>
                          </a:solidFill>
                          <a:latin typeface="+mj-lt"/>
                          <a:ea typeface="+mn-ea"/>
                          <a:cs typeface="+mn-cs"/>
                        </a:rPr>
                        <a:t> </a:t>
                      </a:r>
                      <a:r>
                        <a:rPr lang="pl-PL" sz="1400" b="1" kern="1200" baseline="0" dirty="0" smtClean="0">
                          <a:solidFill>
                            <a:schemeClr val="tx1"/>
                          </a:solidFill>
                          <a:latin typeface="+mj-lt"/>
                          <a:ea typeface="+mn-ea"/>
                          <a:cs typeface="+mn-cs"/>
                        </a:rPr>
                        <a:t>zmiany</a:t>
                      </a:r>
                      <a:r>
                        <a:rPr lang="pl-PL" sz="1400" b="0" kern="1200" baseline="0" dirty="0" smtClean="0">
                          <a:solidFill>
                            <a:schemeClr val="tx1"/>
                          </a:solidFill>
                          <a:latin typeface="+mj-lt"/>
                          <a:ea typeface="+mn-ea"/>
                          <a:cs typeface="+mn-cs"/>
                        </a:rPr>
                        <a:t> dotyczą dzielnic: Wola (+250.000 zł), Praga-Południe (+140.499 zł), Mokotów</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(+43.397 zł), Praga-Północ (+9.465 zł), Wilanów (+5.287 zł), Bielany (−404.525 zł), Bemowo (−278.343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25493295"/>
                  </a:ext>
                </a:extLst>
              </a:tr>
            </a:tbl>
          </a:graphicData>
        </a:graphic>
      </p:graphicFrame>
    </p:spTree>
    <p:extLst>
      <p:ext uri="{BB962C8B-B14F-4D97-AF65-F5344CB8AC3E}">
        <p14:creationId xmlns:p14="http://schemas.microsoft.com/office/powerpoint/2010/main" val="3342919722"/>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35,9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34618357"/>
              </p:ext>
            </p:extLst>
          </p:nvPr>
        </p:nvGraphicFramePr>
        <p:xfrm>
          <a:off x="246000" y="1152000"/>
          <a:ext cx="11700000" cy="4226823"/>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553802">
                <a:tc>
                  <a:txBody>
                    <a:bodyPr/>
                    <a:lstStyle/>
                    <a:p>
                      <a:pPr algn="r"/>
                      <a:r>
                        <a:rPr lang="pl-PL" sz="2000" b="1" baseline="0" dirty="0" smtClean="0">
                          <a:solidFill>
                            <a:srgbClr val="C00000"/>
                          </a:solidFill>
                          <a:latin typeface="+mj-lt"/>
                        </a:rPr>
                        <a:t>-35.908.500</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5">
                        <a:lumMod val="20000"/>
                        <a:lumOff val="80000"/>
                      </a:schemeClr>
                    </a:solidFill>
                  </a:tcPr>
                </a:tc>
                <a:tc>
                  <a:txBody>
                    <a:bodyPr/>
                    <a:lstStyle/>
                    <a:p>
                      <a:pPr algn="l"/>
                      <a:r>
                        <a:rPr lang="pl-PL" sz="1600" b="1" kern="1200" baseline="0" dirty="0" smtClean="0">
                          <a:solidFill>
                            <a:schemeClr val="tx1"/>
                          </a:solidFill>
                          <a:latin typeface="+mj-lt"/>
                          <a:ea typeface="+mn-ea"/>
                          <a:cs typeface="+mn-cs"/>
                        </a:rPr>
                        <a:t>Rezerwy bieżące, z tego:</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5">
                        <a:lumMod val="20000"/>
                        <a:lumOff val="80000"/>
                      </a:schemeClr>
                    </a:solidFill>
                  </a:tcPr>
                </a:tc>
                <a:extLst>
                  <a:ext uri="{0D108BD9-81ED-4DB2-BD59-A6C34878D82A}">
                    <a16:rowId xmlns:a16="http://schemas.microsoft.com/office/drawing/2014/main" val="81988169"/>
                  </a:ext>
                </a:extLst>
              </a:tr>
              <a:tr h="1106938">
                <a:tc>
                  <a:txBody>
                    <a:bodyPr/>
                    <a:lstStyle/>
                    <a:p>
                      <a:pPr algn="r"/>
                      <a:r>
                        <a:rPr lang="pl-PL" sz="1800" b="1" dirty="0" smtClean="0">
                          <a:solidFill>
                            <a:srgbClr val="C00000"/>
                          </a:solidFill>
                          <a:latin typeface="+mj-lt"/>
                        </a:rPr>
                        <a:t>-19.358.500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Rezerwa celowa</a:t>
                      </a:r>
                      <a:r>
                        <a:rPr lang="pl-PL" sz="1400" b="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na wydatki bieżące w zakresie oświaty i wychowania </a:t>
                      </a:r>
                      <a:r>
                        <a:rPr lang="pl-PL" sz="1400" b="0" kern="1200" dirty="0" smtClean="0">
                          <a:solidFill>
                            <a:schemeClr val="tx1"/>
                          </a:solidFill>
                          <a:effectLst/>
                          <a:latin typeface="+mn-lt"/>
                          <a:ea typeface="+mn-ea"/>
                          <a:cs typeface="+mn-cs"/>
                        </a:rPr>
                        <a:t>oraz edukacyjnej opieki wychowawczej z przeznaczeniem na dotacje dla placówek publicznych nieprowadzonych przez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m.st. Warszawę i placówek niepublicznych.</a:t>
                      </a:r>
                      <a:endParaRPr lang="pl-PL" sz="11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6037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-16.000.000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Rezerwa ogólna</a:t>
                      </a:r>
                      <a:r>
                        <a:rPr lang="pl-PL" sz="1400" b="0" kern="1200" dirty="0" smtClean="0">
                          <a:solidFill>
                            <a:schemeClr val="tx1"/>
                          </a:solidFill>
                          <a:effectLst/>
                          <a:latin typeface="+mn-lt"/>
                          <a:ea typeface="+mn-ea"/>
                          <a:cs typeface="+mn-cs"/>
                        </a:rPr>
                        <a:t> z przeznaczeniem na zakup nieruchomości na potrzeby Zarządu Zieleni m.st. Warszawy.</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21330903"/>
                  </a:ext>
                </a:extLst>
              </a:tr>
              <a:tr h="11069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-400.000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Rezerwa celowa na zwiększenie wydatków przeznaczonych na zapewnienie porządku publicznego</a:t>
                      </a:r>
                      <a:br>
                        <a:rPr lang="pl-PL" sz="1400" b="1" kern="1200" dirty="0" smtClean="0">
                          <a:solidFill>
                            <a:schemeClr val="tx1"/>
                          </a:solidFill>
                          <a:effectLst/>
                          <a:latin typeface="+mn-lt"/>
                          <a:ea typeface="+mn-ea"/>
                          <a:cs typeface="+mn-cs"/>
                        </a:rPr>
                      </a:br>
                      <a:r>
                        <a:rPr lang="pl-PL" sz="1400" b="1" kern="1200" dirty="0" smtClean="0">
                          <a:solidFill>
                            <a:schemeClr val="tx1"/>
                          </a:solidFill>
                          <a:effectLst/>
                          <a:latin typeface="+mn-lt"/>
                          <a:ea typeface="+mn-ea"/>
                          <a:cs typeface="+mn-cs"/>
                        </a:rPr>
                        <a:t> i bezpieczeństwa</a:t>
                      </a:r>
                      <a:r>
                        <a:rPr lang="pl-PL" sz="1400" b="0" kern="1200" dirty="0" smtClean="0">
                          <a:solidFill>
                            <a:schemeClr val="tx1"/>
                          </a:solidFill>
                          <a:effectLst/>
                          <a:latin typeface="+mn-lt"/>
                          <a:ea typeface="+mn-ea"/>
                          <a:cs typeface="+mn-cs"/>
                        </a:rPr>
                        <a:t> mieszkańców m.st. Warszawy z przeznaczeniem na nagrody dla Policji, realizację programów prewencyjnych oraz zakup sprzętu komputerowego.</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2488582"/>
                  </a:ext>
                </a:extLst>
              </a:tr>
              <a:tr h="85536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-150.000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Rezerwa celowa na zwiększenie zakresu zadań oraz skutki inflacji w dzielnicy Bielany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przeznaczeniem na wydatki majątkowe (148.000 zł) oraz zakup sprzętu dla Straży Miejskiej (2.000 zł).</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8919017"/>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461928987"/>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a:t>
            </a:r>
            <a:r>
              <a:rPr lang="pl-PL" altLang="pl-PL" sz="2400" dirty="0" smtClean="0">
                <a:latin typeface="+mj-lt"/>
              </a:rPr>
              <a:t>2023 </a:t>
            </a:r>
            <a:r>
              <a:rPr lang="pl-PL" altLang="pl-PL" sz="2400"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1798938472"/>
              </p:ext>
            </p:extLst>
          </p:nvPr>
        </p:nvGraphicFramePr>
        <p:xfrm>
          <a:off x="1143000" y="1576210"/>
          <a:ext cx="9696450" cy="3737718"/>
        </p:xfrm>
        <a:graphic>
          <a:graphicData uri="http://schemas.openxmlformats.org/drawingml/2006/table">
            <a:tbl>
              <a:tblPr firstRow="1" bandRow="1">
                <a:tableStyleId>{2D5ABB26-0587-4C30-8999-92F81FD0307C}</a:tableStyleId>
              </a:tblPr>
              <a:tblGrid>
                <a:gridCol w="2905125">
                  <a:extLst>
                    <a:ext uri="{9D8B030D-6E8A-4147-A177-3AD203B41FA5}">
                      <a16:colId xmlns:a16="http://schemas.microsoft.com/office/drawing/2014/main" val="20000"/>
                    </a:ext>
                  </a:extLst>
                </a:gridCol>
                <a:gridCol w="2263775">
                  <a:extLst>
                    <a:ext uri="{9D8B030D-6E8A-4147-A177-3AD203B41FA5}">
                      <a16:colId xmlns:a16="http://schemas.microsoft.com/office/drawing/2014/main" val="3554337531"/>
                    </a:ext>
                  </a:extLst>
                </a:gridCol>
                <a:gridCol w="2263775">
                  <a:extLst>
                    <a:ext uri="{9D8B030D-6E8A-4147-A177-3AD203B41FA5}">
                      <a16:colId xmlns:a16="http://schemas.microsoft.com/office/drawing/2014/main" val="2659789580"/>
                    </a:ext>
                  </a:extLst>
                </a:gridCol>
                <a:gridCol w="2263775">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a:t>
                      </a:r>
                      <a:r>
                        <a:rPr lang="pl-PL" sz="1800" b="0" baseline="0" dirty="0" smtClean="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a:t>
                      </a:r>
                      <a:r>
                        <a:rPr lang="pl-PL" sz="2000" b="0" dirty="0" smtClean="0">
                          <a:latin typeface="+mj-lt"/>
                          <a:cs typeface="Calibri" panose="020F0502020204030204" pitchFamily="34" charset="0"/>
                        </a:rPr>
                        <a:t>majątkowe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Calibri" panose="020F0502020204030204" pitchFamily="34" charset="0"/>
                        </a:rPr>
                        <a:t>+10,2</a:t>
                      </a:r>
                      <a:endParaRPr lang="pl-PL" sz="28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+181,6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4.560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a:t>
                      </a:r>
                      <a:r>
                        <a:rPr lang="pl-PL" sz="1800" b="0" dirty="0" err="1" smtClean="0">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n-lt"/>
                          <a:ea typeface="+mn-ea"/>
                          <a:cs typeface="Calibri" panose="020F0502020204030204" pitchFamily="34" charset="0"/>
                        </a:rPr>
                        <a:t>-10,2</a:t>
                      </a:r>
                      <a:endParaRPr lang="pl-PL" sz="2800" b="1" kern="1200" dirty="0">
                        <a:solidFill>
                          <a:srgbClr val="C00000"/>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+156,0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2.475</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dzielnicowe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Calibri" panose="020F0502020204030204" pitchFamily="34" charset="0"/>
                        </a:rPr>
                        <a:t>+20,4</a:t>
                      </a:r>
                      <a:endParaRPr lang="pl-PL" sz="28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+9,8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1.666</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419,3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1282446289"/>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181,6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+156,0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593289502"/>
              </p:ext>
            </p:extLst>
          </p:nvPr>
        </p:nvGraphicFramePr>
        <p:xfrm>
          <a:off x="246000" y="1152000"/>
          <a:ext cx="11700000" cy="4450236"/>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0">
                  <a:extLst>
                    <a:ext uri="{9D8B030D-6E8A-4147-A177-3AD203B41FA5}">
                      <a16:colId xmlns:a16="http://schemas.microsoft.com/office/drawing/2014/main" val="20001"/>
                    </a:ext>
                  </a:extLst>
                </a:gridCol>
              </a:tblGrid>
              <a:tr h="396000">
                <a:tc>
                  <a:txBody>
                    <a:bodyPr/>
                    <a:lstStyle/>
                    <a:p>
                      <a:pPr algn="r"/>
                      <a:r>
                        <a:rPr lang="pl-PL" sz="2000" b="1" baseline="0" dirty="0" smtClean="0">
                          <a:solidFill>
                            <a:srgbClr val="385723"/>
                          </a:solidFill>
                          <a:latin typeface="+mj-lt"/>
                        </a:rPr>
                        <a:t>+156.006.144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3301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Zwiększenia planu wydatków w związku z przeniesieniem do planu wydatków na 2023 r. kwot zaplanowanych w latach następnych m.in.:</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695423">
                <a:tc>
                  <a:txBody>
                    <a:bodyPr/>
                    <a:lstStyle/>
                    <a:p>
                      <a:pPr algn="r"/>
                      <a:r>
                        <a:rPr lang="pl-PL" sz="1800" b="1" kern="1200" dirty="0" smtClean="0">
                          <a:solidFill>
                            <a:srgbClr val="385723"/>
                          </a:solidFill>
                          <a:latin typeface="+mj-lt"/>
                          <a:ea typeface="+mn-ea"/>
                          <a:cs typeface="+mn-cs"/>
                        </a:rPr>
                        <a:t>+138.124.238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0" kern="1200" dirty="0" smtClean="0">
                          <a:solidFill>
                            <a:schemeClr val="tx1"/>
                          </a:solidFill>
                          <a:effectLst/>
                          <a:latin typeface="+mn-lt"/>
                          <a:ea typeface="+mn-ea"/>
                          <a:cs typeface="+mn-cs"/>
                        </a:rPr>
                        <a:t>„</a:t>
                      </a:r>
                      <a:r>
                        <a:rPr lang="pl-PL" sz="1400" b="1" kern="1200" dirty="0" smtClean="0">
                          <a:solidFill>
                            <a:schemeClr val="tx1"/>
                          </a:solidFill>
                          <a:effectLst/>
                          <a:latin typeface="+mn-lt"/>
                          <a:ea typeface="+mn-ea"/>
                          <a:cs typeface="+mn-cs"/>
                        </a:rPr>
                        <a:t>Projekt i budowa II linii metra</a:t>
                      </a:r>
                      <a:r>
                        <a:rPr lang="pl-PL" sz="1400" b="0" kern="1200" dirty="0" smtClean="0">
                          <a:solidFill>
                            <a:schemeClr val="tx1"/>
                          </a:solidFill>
                          <a:effectLst/>
                          <a:latin typeface="+mn-lt"/>
                          <a:ea typeface="+mn-ea"/>
                          <a:cs typeface="+mn-cs"/>
                        </a:rPr>
                        <a:t>, w tym: dokończenie budowy odcinka zachodniego od szlaku za stacją "Powstańców Śląskich" do stacji "Połczyńska" wraz ze Stacją </a:t>
                      </a:r>
                      <a:r>
                        <a:rPr lang="pl-PL" sz="1400" b="0" kern="1200" dirty="0" err="1" smtClean="0">
                          <a:solidFill>
                            <a:schemeClr val="tx1"/>
                          </a:solidFill>
                          <a:effectLst/>
                          <a:latin typeface="+mn-lt"/>
                          <a:ea typeface="+mn-ea"/>
                          <a:cs typeface="+mn-cs"/>
                        </a:rPr>
                        <a:t>Techniczno</a:t>
                      </a:r>
                      <a:r>
                        <a:rPr lang="pl-PL" sz="1400" b="0" kern="1200" dirty="0" smtClean="0">
                          <a:solidFill>
                            <a:schemeClr val="tx1"/>
                          </a:solidFill>
                          <a:effectLst/>
                          <a:latin typeface="+mn-lt"/>
                          <a:ea typeface="+mn-ea"/>
                          <a:cs typeface="+mn-cs"/>
                        </a:rPr>
                        <a:t> - Postojową "Mory"”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2026 r. – 85.696.800 zł, z 2025 r. i 2027 r. z zadania pn. „Wydatki na zwiększenie wartości inwestycji kontynuowanych” – 38.018.421 zł, z 2024 r. w ramach limitu wydatków inwestycyjnych </a:t>
                      </a:r>
                      <a:r>
                        <a:rPr lang="pl-PL" sz="1400" b="0" kern="1200" dirty="0" err="1" smtClean="0">
                          <a:solidFill>
                            <a:schemeClr val="tx1"/>
                          </a:solidFill>
                          <a:effectLst/>
                          <a:latin typeface="+mn-lt"/>
                          <a:ea typeface="+mn-ea"/>
                          <a:cs typeface="+mn-cs"/>
                        </a:rPr>
                        <a:t>ogólnomiejskich</a:t>
                      </a:r>
                      <a:r>
                        <a:rPr lang="pl-PL" sz="1400" b="0" kern="1200" dirty="0" smtClean="0">
                          <a:solidFill>
                            <a:schemeClr val="tx1"/>
                          </a:solidFill>
                          <a:effectLst/>
                          <a:latin typeface="+mn-lt"/>
                          <a:ea typeface="+mn-ea"/>
                          <a:cs typeface="+mn-cs"/>
                        </a:rPr>
                        <a:t> – 14.409.017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695423">
                <a:tc>
                  <a:txBody>
                    <a:bodyPr/>
                    <a:lstStyle/>
                    <a:p>
                      <a:pPr algn="r"/>
                      <a:r>
                        <a:rPr lang="pl-PL" sz="1800" b="1" kern="1200" dirty="0" smtClean="0">
                          <a:solidFill>
                            <a:srgbClr val="385723"/>
                          </a:solidFill>
                          <a:latin typeface="+mj-lt"/>
                          <a:ea typeface="+mn-ea"/>
                          <a:cs typeface="+mn-cs"/>
                        </a:rPr>
                        <a:t>+3.367.892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„Przebudowa Placu Trzech Krzyży”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2024 r. z zadania pn. „Przebudowa części nawierzchni Placu Defilad - etap II”).</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69542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„Przebudowa ul. Ordona na odc. rejon posesji ul. Ordona 10 - ul. Stańczyka”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(przeniesienie z 2026 r. z „Programu budowy i modernizacji dróg”).</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68214697"/>
                  </a:ext>
                </a:extLst>
              </a:tr>
              <a:tr h="3301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Przeniesienia środków z planu wydatków bieżących do planu wydatków majątkowych m.in.</a:t>
                      </a:r>
                      <a:endPar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695423">
                <a:tc>
                  <a:txBody>
                    <a:bodyPr/>
                    <a:lstStyle/>
                    <a:p>
                      <a:pPr algn="r"/>
                      <a:r>
                        <a:rPr lang="pl-PL" sz="1800" b="1" kern="1200" dirty="0" smtClean="0">
                          <a:solidFill>
                            <a:srgbClr val="385723"/>
                          </a:solidFill>
                          <a:latin typeface="+mj-lt"/>
                          <a:ea typeface="+mn-ea"/>
                          <a:cs typeface="+mn-cs"/>
                        </a:rPr>
                        <a:t>+16.000.000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„Nabycie budynku przy ul. Kruczej 5/11D na nową siedzibę Zarządu Zieleni m.st. Warszawy”.</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014866790"/>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181,6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+156,0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3767423146"/>
              </p:ext>
            </p:extLst>
          </p:nvPr>
        </p:nvGraphicFramePr>
        <p:xfrm>
          <a:off x="249479" y="1450887"/>
          <a:ext cx="11693043" cy="3240705"/>
        </p:xfrm>
        <a:graphic>
          <a:graphicData uri="http://schemas.openxmlformats.org/drawingml/2006/table">
            <a:tbl>
              <a:tblPr firstRow="1" bandRow="1">
                <a:tableStyleId>{2D5ABB26-0587-4C30-8999-92F81FD0307C}</a:tableStyleId>
              </a:tblPr>
              <a:tblGrid>
                <a:gridCol w="2261043">
                  <a:extLst>
                    <a:ext uri="{9D8B030D-6E8A-4147-A177-3AD203B41FA5}">
                      <a16:colId xmlns:a16="http://schemas.microsoft.com/office/drawing/2014/main" val="20000"/>
                    </a:ext>
                  </a:extLst>
                </a:gridCol>
                <a:gridCol w="9432000">
                  <a:extLst>
                    <a:ext uri="{9D8B030D-6E8A-4147-A177-3AD203B41FA5}">
                      <a16:colId xmlns:a16="http://schemas.microsoft.com/office/drawing/2014/main" val="20001"/>
                    </a:ext>
                  </a:extLst>
                </a:gridCol>
              </a:tblGrid>
              <a:tr h="606499">
                <a:tc>
                  <a:txBody>
                    <a:bodyPr/>
                    <a:lstStyle/>
                    <a:p>
                      <a:pPr algn="r"/>
                      <a:r>
                        <a:rPr lang="pl-PL" sz="2000" b="1" baseline="0" dirty="0" smtClean="0">
                          <a:solidFill>
                            <a:srgbClr val="385723"/>
                          </a:solidFill>
                          <a:latin typeface="+mj-lt"/>
                        </a:rPr>
                        <a:t>+156.006.144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(ciąg dalszy)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50531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Przeniesienia planu wydatków z 2023 r. na lata następne w związku z realizacją m.in.:</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1064445">
                <a:tc>
                  <a:txBody>
                    <a:bodyPr/>
                    <a:lstStyle/>
                    <a:p>
                      <a:pPr algn="r"/>
                      <a:r>
                        <a:rPr lang="pl-PL" sz="1800" b="1" kern="1200" dirty="0" smtClean="0">
                          <a:solidFill>
                            <a:srgbClr val="C00000"/>
                          </a:solidFill>
                          <a:latin typeface="+mj-lt"/>
                          <a:ea typeface="+mn-ea"/>
                          <a:cs typeface="+mn-cs"/>
                        </a:rPr>
                        <a:t>-2.118.574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„Infrastruktura "Zielone ulice" - etap I”</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na 2024 r.).</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1064445">
                <a:tc>
                  <a:txBody>
                    <a:bodyPr/>
                    <a:lstStyle/>
                    <a:p>
                      <a:pPr algn="r"/>
                      <a:r>
                        <a:rPr lang="pl-PL" sz="1800" b="1" kern="1200" dirty="0" smtClean="0">
                          <a:solidFill>
                            <a:srgbClr val="C00000"/>
                          </a:solidFill>
                          <a:latin typeface="+mj-lt"/>
                          <a:ea typeface="+mn-ea"/>
                          <a:cs typeface="+mn-cs"/>
                        </a:rPr>
                        <a:t>-1.483.176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„Realizacja projektu "Zielone skwery Pragi"”</a:t>
                      </a:r>
                      <a:r>
                        <a:rPr lang="pl-PL" sz="1400" b="0" kern="1200" dirty="0" smtClean="0">
                          <a:solidFill>
                            <a:schemeClr val="tx1"/>
                          </a:solidFill>
                          <a:effectLst/>
                          <a:latin typeface="+mn-lt"/>
                          <a:ea typeface="+mn-ea"/>
                          <a:cs typeface="+mn-cs"/>
                        </a:rPr>
                        <a:t>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na 2024 r.).</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52665174"/>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sp>
        <p:nvSpPr>
          <p:cNvPr id="3" name="Tytuł 2"/>
          <p:cNvSpPr>
            <a:spLocks noGrp="1"/>
          </p:cNvSpPr>
          <p:nvPr>
            <p:ph type="title"/>
          </p:nvPr>
        </p:nvSpPr>
        <p:spPr>
          <a:xfrm>
            <a:off x="432000" y="216000"/>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181,6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+9,8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09770790"/>
              </p:ext>
            </p:extLst>
          </p:nvPr>
        </p:nvGraphicFramePr>
        <p:xfrm>
          <a:off x="246706" y="1490622"/>
          <a:ext cx="11700000" cy="39623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smtClean="0">
                          <a:solidFill>
                            <a:srgbClr val="385723"/>
                          </a:solidFill>
                          <a:effectLst/>
                          <a:latin typeface="+mn-lt"/>
                          <a:ea typeface="+mn-ea"/>
                          <a:cs typeface="+mn-cs"/>
                        </a:rPr>
                        <a:t>+9.791.362 zł</a:t>
                      </a:r>
                      <a:endParaRPr lang="pl-PL" sz="1800" b="1" dirty="0" smtClean="0">
                        <a:solidFill>
                          <a:srgbClr val="385723"/>
                        </a:solidFill>
                      </a:endParaRPr>
                    </a:p>
                  </a:txBody>
                  <a:tcPr marL="91426" marR="91426" marT="45719" marB="45719" anchor="ctr">
                    <a:solidFill>
                      <a:srgbClr val="DCF0D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DCF0D2"/>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741118551"/>
              </p:ext>
            </p:extLst>
          </p:nvPr>
        </p:nvGraphicFramePr>
        <p:xfrm>
          <a:off x="246706" y="1850622"/>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dirty="0" smtClean="0">
                          <a:ln>
                            <a:noFill/>
                          </a:ln>
                          <a:solidFill>
                            <a:srgbClr val="385723"/>
                          </a:solidFill>
                          <a:effectLst/>
                          <a:uLnTx/>
                          <a:uFillTx/>
                          <a:latin typeface="+mj-lt"/>
                          <a:ea typeface="+mn-ea"/>
                          <a:cs typeface="+mn-cs"/>
                        </a:rPr>
                        <a:t>+330.698</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+1.610.000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+1.959.850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j-lt"/>
                          <a:ea typeface="+mn-ea"/>
                          <a:cs typeface="+mn-cs"/>
                        </a:rPr>
                        <a:t>-1.556.870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+150.000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+386.000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+350.935</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463416342"/>
              </p:ext>
            </p:extLst>
          </p:nvPr>
        </p:nvGraphicFramePr>
        <p:xfrm>
          <a:off x="6096706" y="1850622"/>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+814.640</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j-lt"/>
                          <a:ea typeface="+mn-ea"/>
                          <a:cs typeface="+mn-cs"/>
                        </a:rPr>
                        <a:t>-81.997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+1.115.792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+1.081.696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+3.630.618</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738684784"/>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181,6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smtClean="0">
                <a:latin typeface="+mj-lt"/>
              </a:rPr>
              <a:t>POZOSTAŁE:  </a:t>
            </a:r>
            <a:r>
              <a:rPr lang="pl-PL" altLang="pl-PL" sz="2400" b="1" dirty="0" smtClean="0">
                <a:solidFill>
                  <a:srgbClr val="385723"/>
                </a:solidFill>
                <a:latin typeface="+mj-lt"/>
              </a:rPr>
              <a:t>+15,8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402120028"/>
              </p:ext>
            </p:extLst>
          </p:nvPr>
        </p:nvGraphicFramePr>
        <p:xfrm>
          <a:off x="303267" y="1277018"/>
          <a:ext cx="11693043" cy="3760660"/>
        </p:xfrm>
        <a:graphic>
          <a:graphicData uri="http://schemas.openxmlformats.org/drawingml/2006/table">
            <a:tbl>
              <a:tblPr firstRow="1" bandRow="1">
                <a:tableStyleId>{2D5ABB26-0587-4C30-8999-92F81FD0307C}</a:tableStyleId>
              </a:tblPr>
              <a:tblGrid>
                <a:gridCol w="2261043">
                  <a:extLst>
                    <a:ext uri="{9D8B030D-6E8A-4147-A177-3AD203B41FA5}">
                      <a16:colId xmlns:a16="http://schemas.microsoft.com/office/drawing/2014/main" val="20000"/>
                    </a:ext>
                  </a:extLst>
                </a:gridCol>
                <a:gridCol w="9432000">
                  <a:extLst>
                    <a:ext uri="{9D8B030D-6E8A-4147-A177-3AD203B41FA5}">
                      <a16:colId xmlns:a16="http://schemas.microsoft.com/office/drawing/2014/main" val="20001"/>
                    </a:ext>
                  </a:extLst>
                </a:gridCol>
              </a:tblGrid>
              <a:tr h="689793">
                <a:tc>
                  <a:txBody>
                    <a:bodyPr/>
                    <a:lstStyle/>
                    <a:p>
                      <a:pPr algn="r"/>
                      <a:r>
                        <a:rPr lang="pl-PL" sz="2000" b="1" baseline="0" dirty="0" smtClean="0">
                          <a:solidFill>
                            <a:srgbClr val="385723"/>
                          </a:solidFill>
                          <a:latin typeface="+mj-lt"/>
                        </a:rPr>
                        <a:t>+15.795.000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pozostałe,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2005464">
                <a:tc>
                  <a:txBody>
                    <a:bodyPr/>
                    <a:lstStyle/>
                    <a:p>
                      <a:pPr algn="r"/>
                      <a:r>
                        <a:rPr lang="pl-PL" sz="1800" b="1" kern="1200" dirty="0" smtClean="0">
                          <a:solidFill>
                            <a:srgbClr val="385723"/>
                          </a:solidFill>
                          <a:latin typeface="+mj-lt"/>
                          <a:ea typeface="+mn-ea"/>
                          <a:cs typeface="+mn-cs"/>
                        </a:rPr>
                        <a:t>+15.295.000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„Wniesienie wkładów do spółek TBS w związku z realizacją budownictwa społecznego i programu rewitalizacji”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jednoczesnym zwiększeniem dochodów miasta o środki z Funduszu Dopłat oraz przeniesieniem planu wydatków z 2024 r. z „Programu budownictwa społecznego i modernizacji budynków”)</a:t>
                      </a:r>
                      <a:endParaRPr lang="pl-PL" sz="1400" b="0" kern="1200" baseline="0" dirty="0" smtClean="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1065403">
                <a:tc>
                  <a:txBody>
                    <a:bodyPr/>
                    <a:lstStyle/>
                    <a:p>
                      <a:pPr algn="r"/>
                      <a:r>
                        <a:rPr lang="pl-PL" sz="1800" b="1" kern="1200" dirty="0" smtClean="0">
                          <a:solidFill>
                            <a:srgbClr val="385723"/>
                          </a:solidFill>
                          <a:latin typeface="+mj-lt"/>
                          <a:ea typeface="+mn-ea"/>
                          <a:cs typeface="+mn-cs"/>
                        </a:rPr>
                        <a:t>+500.000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Wsparcie Szpitala Grochowskiego </a:t>
                      </a:r>
                      <a:r>
                        <a:rPr lang="pl-PL" sz="1400" b="0" kern="1200" dirty="0" smtClean="0">
                          <a:solidFill>
                            <a:schemeClr val="tx1"/>
                          </a:solidFill>
                          <a:effectLst/>
                          <a:latin typeface="+mn-lt"/>
                          <a:ea typeface="+mn-ea"/>
                          <a:cs typeface="+mn-cs"/>
                        </a:rPr>
                        <a:t>im. dr med. Rafała </a:t>
                      </a:r>
                      <a:r>
                        <a:rPr lang="pl-PL" sz="1400" b="0" kern="1200" dirty="0" err="1" smtClean="0">
                          <a:solidFill>
                            <a:schemeClr val="tx1"/>
                          </a:solidFill>
                          <a:effectLst/>
                          <a:latin typeface="+mn-lt"/>
                          <a:ea typeface="+mn-ea"/>
                          <a:cs typeface="+mn-cs"/>
                        </a:rPr>
                        <a:t>Masztaka</a:t>
                      </a:r>
                      <a:r>
                        <a:rPr lang="pl-PL" sz="1400" b="0" kern="1200" dirty="0" smtClean="0">
                          <a:solidFill>
                            <a:schemeClr val="tx1"/>
                          </a:solidFill>
                          <a:effectLst/>
                          <a:latin typeface="+mn-lt"/>
                          <a:ea typeface="+mn-ea"/>
                          <a:cs typeface="+mn-cs"/>
                        </a:rPr>
                        <a:t> Sp. z o.o.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lat 2027-2028 z „Programu polityki zdrowotnej”).</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92942078"/>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a:t>
            </a:r>
            <a:br>
              <a:rPr lang="pl-PL" dirty="0" smtClean="0"/>
            </a:br>
            <a:r>
              <a:rPr lang="pl-PL" dirty="0" smtClean="0"/>
              <a:t>Wieloletniej Prognozy Finansowej</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39</a:t>
            </a:fld>
            <a:endParaRPr lang="pl-PL" dirty="0"/>
          </a:p>
        </p:txBody>
      </p:sp>
    </p:spTree>
    <p:extLst>
      <p:ext uri="{BB962C8B-B14F-4D97-AF65-F5344CB8AC3E}">
        <p14:creationId xmlns:p14="http://schemas.microsoft.com/office/powerpoint/2010/main" val="2105710194"/>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432000" y="72000"/>
            <a:ext cx="10008499" cy="742304"/>
          </a:xfrm>
        </p:spPr>
        <p:txBody>
          <a:bodyPr/>
          <a:lstStyle/>
          <a:p>
            <a:pPr>
              <a:spcBef>
                <a:spcPts val="800"/>
              </a:spcBef>
              <a:spcAft>
                <a:spcPts val="800"/>
              </a:spcAft>
            </a:pPr>
            <a:r>
              <a:rPr lang="pl-PL" altLang="pl-PL" sz="2400" b="1" dirty="0">
                <a:latin typeface="+mj-lt"/>
              </a:rPr>
              <a:t>Zmiana głównych parametrów budżetowych w 2023 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44910647"/>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+14,3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20.395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+17,9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25.483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+7,7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21.105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4.379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-3,6</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-5.089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Tree>
    <p:extLst>
      <p:ext uri="{BB962C8B-B14F-4D97-AF65-F5344CB8AC3E}">
        <p14:creationId xmlns:p14="http://schemas.microsoft.com/office/powerpoint/2010/main" val="2018485531"/>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216000" y="432000"/>
            <a:ext cx="11336967"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2023–2027 </a:t>
            </a:r>
            <a:r>
              <a:rPr lang="pl-PL" altLang="pl-PL" sz="2400" dirty="0">
                <a:latin typeface="+mj-lt"/>
              </a:rPr>
              <a:t>o </a:t>
            </a:r>
            <a:r>
              <a:rPr lang="pl-PL" altLang="pl-PL" sz="2400" b="1" dirty="0" smtClean="0">
                <a:solidFill>
                  <a:srgbClr val="385723"/>
                </a:solidFill>
                <a:latin typeface="+mj-lt"/>
              </a:rPr>
              <a:t>145,3 </a:t>
            </a:r>
            <a:r>
              <a:rPr lang="pl-PL" altLang="pl-PL" sz="2000" b="1" dirty="0">
                <a:solidFill>
                  <a:srgbClr val="385723"/>
                </a:solidFill>
                <a:latin typeface="+mj-lt"/>
              </a:rPr>
              <a:t>mln zł</a:t>
            </a:r>
            <a:endParaRPr lang="pl-PL" altLang="pl-PL" sz="2400" b="1" dirty="0">
              <a:solidFill>
                <a:srgbClr val="385723"/>
              </a:solidFill>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521070883"/>
              </p:ext>
            </p:extLst>
          </p:nvPr>
        </p:nvGraphicFramePr>
        <p:xfrm>
          <a:off x="246000" y="1151999"/>
          <a:ext cx="11700000" cy="4316471"/>
        </p:xfrm>
        <a:graphic>
          <a:graphicData uri="http://schemas.openxmlformats.org/drawingml/2006/table">
            <a:tbl>
              <a:tblPr firstRow="1" bandRow="1">
                <a:tableStyleId>{2D5ABB26-0587-4C30-8999-92F81FD0307C}</a:tableStyleId>
              </a:tblPr>
              <a:tblGrid>
                <a:gridCol w="1942895">
                  <a:extLst>
                    <a:ext uri="{9D8B030D-6E8A-4147-A177-3AD203B41FA5}">
                      <a16:colId xmlns:a16="http://schemas.microsoft.com/office/drawing/2014/main" val="20000"/>
                    </a:ext>
                  </a:extLst>
                </a:gridCol>
                <a:gridCol w="9757105">
                  <a:extLst>
                    <a:ext uri="{9D8B030D-6E8A-4147-A177-3AD203B41FA5}">
                      <a16:colId xmlns:a16="http://schemas.microsoft.com/office/drawing/2014/main" val="20001"/>
                    </a:ext>
                  </a:extLst>
                </a:gridCol>
              </a:tblGrid>
              <a:tr h="420415">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+145,3 mln zł</a:t>
                      </a:r>
                    </a:p>
                  </a:txBody>
                  <a:tcPr marL="91426" marR="91426" marT="45719" marB="45719" anchor="ctr">
                    <a:solidFill>
                      <a:srgbClr val="DCF0D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2023–2027, w tym:</a:t>
                      </a: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840326">
                <a:tc>
                  <a:txBody>
                    <a:bodyPr/>
                    <a:lstStyle/>
                    <a:p>
                      <a:pPr algn="r"/>
                      <a:r>
                        <a:rPr lang="pl-PL" sz="1800" b="1" kern="1200" dirty="0" smtClean="0">
                          <a:solidFill>
                            <a:srgbClr val="385723"/>
                          </a:solidFill>
                          <a:latin typeface="+mn-lt"/>
                          <a:ea typeface="+mn-ea"/>
                          <a:cs typeface="+mn-cs"/>
                        </a:rPr>
                        <a:t>+90,0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Dotacja celowa z Ministerstwa Sportu i Turystyki </a:t>
                      </a:r>
                      <a:r>
                        <a:rPr lang="pl-PL" sz="1400" kern="1200" dirty="0" smtClean="0">
                          <a:solidFill>
                            <a:schemeClr val="tx1"/>
                          </a:solidFill>
                          <a:effectLst/>
                          <a:latin typeface="+mn-lt"/>
                          <a:ea typeface="+mn-ea"/>
                          <a:cs typeface="+mn-cs"/>
                        </a:rPr>
                        <a:t>z przeznaczeniem na realizację zadania inwestycyjnego pn.: "Modernizacja toru łyżwiarskiego Stegny" w ramach "Programu inwestycji o szczególnym znaczeniu dla sportu - EDYCJA 2023„.</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75685537"/>
                  </a:ext>
                </a:extLst>
              </a:tr>
              <a:tr h="840326">
                <a:tc>
                  <a:txBody>
                    <a:bodyPr/>
                    <a:lstStyle/>
                    <a:p>
                      <a:pPr algn="r"/>
                      <a:r>
                        <a:rPr lang="pl-PL" sz="1800" b="1" kern="1200" dirty="0" smtClean="0">
                          <a:solidFill>
                            <a:srgbClr val="385723"/>
                          </a:solidFill>
                          <a:latin typeface="+mn-lt"/>
                          <a:ea typeface="+mn-ea"/>
                          <a:cs typeface="+mn-cs"/>
                        </a:rPr>
                        <a:t>+21,0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Środki z budżetu Województwa </a:t>
                      </a:r>
                      <a:r>
                        <a:rPr lang="pl-PL" sz="1400" kern="1200" dirty="0" smtClean="0">
                          <a:solidFill>
                            <a:schemeClr val="tx1"/>
                          </a:solidFill>
                          <a:effectLst/>
                          <a:latin typeface="+mn-lt"/>
                          <a:ea typeface="+mn-ea"/>
                          <a:cs typeface="+mn-cs"/>
                        </a:rPr>
                        <a:t>w tym w ramach Instrumentu Wsparcia Zadań Ważnych dla Równomiernego Rozwoju Województwa Mazowieckiego na inwestycje w obszarze oświaty i drogownictwa (19,7 mln zł) oraz Mazowieckiego Instrumentu Wsparcia Infrastruktury Sportowej "Mazowsze dla sportu 2023"( 1,2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5211289"/>
                  </a:ext>
                </a:extLst>
              </a:tr>
              <a:tr h="649343">
                <a:tc>
                  <a:txBody>
                    <a:bodyPr/>
                    <a:lstStyle/>
                    <a:p>
                      <a:pPr algn="r"/>
                      <a:r>
                        <a:rPr lang="pl-PL" sz="1800" b="1" kern="1200" dirty="0" smtClean="0">
                          <a:solidFill>
                            <a:srgbClr val="385723"/>
                          </a:solidFill>
                          <a:latin typeface="+mn-lt"/>
                          <a:ea typeface="+mn-ea"/>
                          <a:cs typeface="+mn-cs"/>
                        </a:rPr>
                        <a:t>+13,4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Zarząd</a:t>
                      </a:r>
                      <a:r>
                        <a:rPr lang="pl-PL" sz="1400" b="1" kern="1200" baseline="0" dirty="0" smtClean="0">
                          <a:solidFill>
                            <a:schemeClr val="tx1"/>
                          </a:solidFill>
                          <a:effectLst/>
                          <a:latin typeface="+mn-lt"/>
                          <a:ea typeface="+mn-ea"/>
                          <a:cs typeface="+mn-cs"/>
                        </a:rPr>
                        <a:t> Dróg Miejskich</a:t>
                      </a:r>
                      <a:r>
                        <a:rPr lang="pl-PL" sz="1400" kern="1200" dirty="0" smtClean="0">
                          <a:solidFill>
                            <a:schemeClr val="tx1"/>
                          </a:solidFill>
                          <a:effectLst/>
                          <a:latin typeface="+mn-lt"/>
                          <a:ea typeface="+mn-ea"/>
                          <a:cs typeface="+mn-cs"/>
                        </a:rPr>
                        <a:t>, w tym m.in. z tytułu wpływów z opłat za korzystanie ze Strefy Parkowania Płatnego Niestrzeżonego (6,5 mln zł) oraz z tytułu wpłat od inwestorów inwestycji </a:t>
                      </a:r>
                      <a:r>
                        <a:rPr lang="pl-PL" sz="1400" kern="1200" dirty="0" err="1" smtClean="0">
                          <a:solidFill>
                            <a:schemeClr val="tx1"/>
                          </a:solidFill>
                          <a:effectLst/>
                          <a:latin typeface="+mn-lt"/>
                          <a:ea typeface="+mn-ea"/>
                          <a:cs typeface="+mn-cs"/>
                        </a:rPr>
                        <a:t>niedrogowych</a:t>
                      </a:r>
                      <a:r>
                        <a:rPr lang="pl-PL" sz="1400" kern="1200" dirty="0" smtClean="0">
                          <a:solidFill>
                            <a:schemeClr val="tx1"/>
                          </a:solidFill>
                          <a:effectLst/>
                          <a:latin typeface="+mn-lt"/>
                          <a:ea typeface="+mn-ea"/>
                          <a:cs typeface="+mn-cs"/>
                        </a:rPr>
                        <a:t> (1,9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212177259"/>
                  </a:ext>
                </a:extLst>
              </a:tr>
              <a:tr h="458359">
                <a:tc>
                  <a:txBody>
                    <a:bodyPr/>
                    <a:lstStyle/>
                    <a:p>
                      <a:pPr algn="r"/>
                      <a:r>
                        <a:rPr lang="pl-PL" sz="1800" b="1" kern="1200" dirty="0" smtClean="0">
                          <a:solidFill>
                            <a:srgbClr val="385723"/>
                          </a:solidFill>
                          <a:latin typeface="+mn-lt"/>
                          <a:ea typeface="+mn-ea"/>
                          <a:cs typeface="+mn-cs"/>
                        </a:rPr>
                        <a:t>+13,2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Funduszu Dopłat Banku</a:t>
                      </a:r>
                      <a:r>
                        <a:rPr lang="pl-PL" sz="1400" b="1" kern="1200" baseline="0" dirty="0" smtClean="0">
                          <a:solidFill>
                            <a:schemeClr val="tx1"/>
                          </a:solidFill>
                          <a:effectLst/>
                          <a:latin typeface="+mn-lt"/>
                          <a:ea typeface="+mn-ea"/>
                          <a:cs typeface="+mn-cs"/>
                        </a:rPr>
                        <a:t> Gospodarstwa Krajowego</a:t>
                      </a:r>
                      <a:r>
                        <a:rPr lang="pl-PL" sz="1400" b="1" kern="1200" dirty="0" smtClean="0">
                          <a:solidFill>
                            <a:schemeClr val="tx1"/>
                          </a:solidFill>
                          <a:effectLst/>
                          <a:latin typeface="+mn-lt"/>
                          <a:ea typeface="+mn-ea"/>
                          <a:cs typeface="+mn-cs"/>
                        </a:rPr>
                        <a:t> </a:t>
                      </a:r>
                      <a:r>
                        <a:rPr lang="pl-PL" sz="1400" kern="1200" dirty="0" smtClean="0">
                          <a:solidFill>
                            <a:schemeClr val="tx1"/>
                          </a:solidFill>
                          <a:effectLst/>
                          <a:latin typeface="+mn-lt"/>
                          <a:ea typeface="+mn-ea"/>
                          <a:cs typeface="+mn-cs"/>
                        </a:rPr>
                        <a:t>z przeznaczeniem na realizację zadań inwestycyjnych.</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59906886"/>
                  </a:ext>
                </a:extLst>
              </a:tr>
              <a:tr h="458359">
                <a:tc>
                  <a:txBody>
                    <a:bodyPr/>
                    <a:lstStyle/>
                    <a:p>
                      <a:pPr algn="r"/>
                      <a:r>
                        <a:rPr lang="pl-PL" sz="1800" b="1" kern="1200" dirty="0" smtClean="0">
                          <a:solidFill>
                            <a:srgbClr val="385723"/>
                          </a:solidFill>
                          <a:latin typeface="+mn-lt"/>
                          <a:ea typeface="+mn-ea"/>
                          <a:cs typeface="+mn-cs"/>
                        </a:rPr>
                        <a:t>+3,4 mln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Środki pozyskanych z UNICEF </a:t>
                      </a:r>
                      <a:r>
                        <a:rPr lang="pl-PL" sz="1400" kern="1200" dirty="0" smtClean="0">
                          <a:solidFill>
                            <a:schemeClr val="tx1"/>
                          </a:solidFill>
                          <a:effectLst/>
                          <a:latin typeface="+mn-lt"/>
                          <a:ea typeface="+mn-ea"/>
                          <a:cs typeface="+mn-cs"/>
                        </a:rPr>
                        <a:t>z przeznaczeniem na pomocy dzieciom z Ukrainy.</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83704345"/>
                  </a:ext>
                </a:extLst>
              </a:tr>
              <a:tr h="649343">
                <a:tc>
                  <a:txBody>
                    <a:bodyPr/>
                    <a:lstStyle/>
                    <a:p>
                      <a:pPr algn="r"/>
                      <a:r>
                        <a:rPr lang="pl-PL" sz="1800" b="1" kern="1200" dirty="0" smtClean="0">
                          <a:solidFill>
                            <a:srgbClr val="385723"/>
                          </a:solidFill>
                          <a:latin typeface="+mn-lt"/>
                          <a:ea typeface="+mn-ea"/>
                          <a:cs typeface="+mn-cs"/>
                        </a:rPr>
                        <a:t>+0,9 mln zł</a:t>
                      </a:r>
                      <a:endParaRPr lang="pl-PL" sz="1400" b="1" kern="1200" dirty="0" smtClean="0">
                        <a:solidFill>
                          <a:srgbClr val="385723"/>
                        </a:solidFill>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Środki z  NFOŚiGW </a:t>
                      </a:r>
                      <a:r>
                        <a:rPr lang="pl-PL" sz="1400" kern="1200" dirty="0" smtClean="0">
                          <a:solidFill>
                            <a:schemeClr val="tx1"/>
                          </a:solidFill>
                          <a:effectLst/>
                          <a:latin typeface="+mn-lt"/>
                          <a:ea typeface="+mn-ea"/>
                          <a:cs typeface="+mn-cs"/>
                        </a:rPr>
                        <a:t>z przeznaczeniem na realizację przedsięwzięcia pn.: "Rozbudowa Ośrodka Rehabilitacji Zwierząt z siedzibą przy ul. Korkowej 170A w Warszawie".</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79096851"/>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532293487"/>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0400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211618881"/>
              </p:ext>
            </p:extLst>
          </p:nvPr>
        </p:nvGraphicFramePr>
        <p:xfrm>
          <a:off x="246001" y="1678157"/>
          <a:ext cx="11699999" cy="3361111"/>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-493,8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smtClean="0">
                          <a:latin typeface="+mj-lt"/>
                          <a:cs typeface="Calibri" panose="020F0502020204030204" pitchFamily="34" charset="0"/>
                        </a:rPr>
                        <a:t>Autop</a:t>
                      </a:r>
                      <a:r>
                        <a:rPr lang="pl-PL" sz="2000" b="0" dirty="0" smtClean="0">
                          <a:latin typeface="+mj-lt"/>
                          <a:cs typeface="Calibri" panose="020F0502020204030204" pitchFamily="34" charset="0"/>
                        </a:rPr>
                        <a:t>-</a:t>
                      </a:r>
                    </a:p>
                    <a:p>
                      <a:pPr algn="l"/>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rawka</a:t>
                      </a:r>
                      <a:r>
                        <a:rPr lang="pl-PL" sz="2000" b="0" dirty="0" smtClean="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rgbClr val="385723"/>
                          </a:solidFill>
                          <a:latin typeface="+mj-lt"/>
                          <a:cs typeface="Calibri" panose="020F0502020204030204" pitchFamily="34" charset="0"/>
                        </a:rPr>
                        <a:t>+40,5</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+10,2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+4,6</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+90,0</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+145,3</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25821285"/>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20.455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20.300</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20.964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21.174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21.722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22.286</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44.913</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856.959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86871665"/>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3" name="Tytuł 2"/>
          <p:cNvSpPr>
            <a:spLocks noGrp="1"/>
          </p:cNvSpPr>
          <p:nvPr>
            <p:ph type="title"/>
          </p:nvPr>
        </p:nvSpPr>
        <p:spPr>
          <a:xfrm>
            <a:off x="216000" y="432000"/>
            <a:ext cx="11668245"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a:t>
            </a:r>
            <a:r>
              <a:rPr lang="pl-PL" altLang="pl-PL" sz="2400" dirty="0" smtClean="0">
                <a:latin typeface="+mj-lt"/>
              </a:rPr>
              <a:t>latach 2023-2028 o </a:t>
            </a:r>
            <a:r>
              <a:rPr lang="pl-PL" altLang="pl-PL" sz="2400" b="1" dirty="0" smtClean="0">
                <a:solidFill>
                  <a:srgbClr val="385723"/>
                </a:solidFill>
                <a:latin typeface="+mj-lt"/>
              </a:rPr>
              <a:t>11,2 </a:t>
            </a:r>
            <a:r>
              <a:rPr lang="pl-PL" altLang="pl-PL" sz="2400" b="1" dirty="0">
                <a:solidFill>
                  <a:srgbClr val="385723"/>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3608916344"/>
              </p:ext>
            </p:extLst>
          </p:nvPr>
        </p:nvGraphicFramePr>
        <p:xfrm>
          <a:off x="210000" y="1151999"/>
          <a:ext cx="11772000" cy="4190965"/>
        </p:xfrm>
        <a:graphic>
          <a:graphicData uri="http://schemas.openxmlformats.org/drawingml/2006/table">
            <a:tbl>
              <a:tblPr firstRow="1" bandRow="1">
                <a:tableStyleId>{2D5ABB26-0587-4C30-8999-92F81FD0307C}</a:tableStyleId>
              </a:tblPr>
              <a:tblGrid>
                <a:gridCol w="1756805">
                  <a:extLst>
                    <a:ext uri="{9D8B030D-6E8A-4147-A177-3AD203B41FA5}">
                      <a16:colId xmlns:a16="http://schemas.microsoft.com/office/drawing/2014/main" val="20000"/>
                    </a:ext>
                  </a:extLst>
                </a:gridCol>
                <a:gridCol w="10015195">
                  <a:extLst>
                    <a:ext uri="{9D8B030D-6E8A-4147-A177-3AD203B41FA5}">
                      <a16:colId xmlns:a16="http://schemas.microsoft.com/office/drawing/2014/main" val="20001"/>
                    </a:ext>
                  </a:extLst>
                </a:gridCol>
              </a:tblGrid>
              <a:tr h="470665">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+11,2 mln zł</a:t>
                      </a: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Wydatki bieżące w latach 2023-2028,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240100">
                <a:tc>
                  <a:txBody>
                    <a:bodyPr/>
                    <a:lstStyle/>
                    <a:p>
                      <a:pPr algn="r"/>
                      <a:r>
                        <a:rPr lang="pl-PL" sz="1800" b="1" kern="1200" dirty="0" smtClean="0">
                          <a:solidFill>
                            <a:srgbClr val="385723"/>
                          </a:solidFill>
                          <a:latin typeface="+mn-lt"/>
                          <a:ea typeface="+mn-ea"/>
                          <a:cs typeface="+mn-cs"/>
                        </a:rPr>
                        <a:t>+21,7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Sfera edukacja,</a:t>
                      </a:r>
                      <a:r>
                        <a:rPr lang="pl-PL" sz="1400" b="1" kern="1200" baseline="0" dirty="0" smtClean="0">
                          <a:solidFill>
                            <a:schemeClr val="tx1"/>
                          </a:solidFill>
                          <a:effectLst/>
                          <a:latin typeface="+mn-lt"/>
                          <a:ea typeface="+mn-ea"/>
                          <a:cs typeface="+mn-cs"/>
                        </a:rPr>
                        <a:t> </a:t>
                      </a:r>
                      <a:r>
                        <a:rPr lang="pl-PL" sz="1400" b="0" kern="1200" dirty="0" smtClean="0">
                          <a:solidFill>
                            <a:schemeClr val="tx1"/>
                          </a:solidFill>
                          <a:effectLst/>
                          <a:latin typeface="+mn-lt"/>
                          <a:ea typeface="+mn-ea"/>
                          <a:cs typeface="+mn-cs"/>
                        </a:rPr>
                        <a:t>(częściowo środki z rezerwy celowej na wydatki bieżące w zakresie oświaty i wychowania oraz edukacyjnej opieki wychowawczej 19,4 mln zł) z przeznaczeniem m.in. na dotacje dla placówek publicznych nieprowadzonych przez m.st. Warszawa i placówek niepublicznych oraz na pomoc uczniom z Ukrainy w ramach środków uzyskanych z UNICEF-u.</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72695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+12,5 mln zł</a:t>
                      </a:r>
                      <a:endParaRPr lang="pl-PL" sz="18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Sfera transport i komunikacja </a:t>
                      </a:r>
                      <a:r>
                        <a:rPr lang="pl-PL" sz="1400" b="0" kern="1200" dirty="0" smtClean="0">
                          <a:solidFill>
                            <a:schemeClr val="tx1"/>
                          </a:solidFill>
                          <a:effectLst/>
                          <a:latin typeface="+mn-lt"/>
                          <a:ea typeface="+mn-ea"/>
                          <a:cs typeface="+mn-cs"/>
                        </a:rPr>
                        <a:t>z przeznaczeniem m.in. na zakup energii w ramach utrzymania sygnalizacji świetlnej (5,8 mln zł) i oświetlenia ulic (5,7 mln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51314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Zadania z zakresu utrzymania zasobu komunalnego.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51314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+1,8</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Zadania z zakresu pomocy społecznej.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72695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effectLst/>
                          <a:latin typeface="+mn-lt"/>
                          <a:ea typeface="+mn-ea"/>
                          <a:cs typeface="+mn-cs"/>
                        </a:rPr>
                        <a:t>-18,4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Przesunięcia</a:t>
                      </a:r>
                      <a:r>
                        <a:rPr lang="pl-PL" sz="140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części wydatków bieżących do wydatków majątkowych</a:t>
                      </a:r>
                      <a:r>
                        <a:rPr lang="pl-PL" sz="1400" b="0" kern="1200" dirty="0" smtClean="0">
                          <a:solidFill>
                            <a:schemeClr val="tx1"/>
                          </a:solidFill>
                          <a:effectLst/>
                          <a:latin typeface="+mn-lt"/>
                          <a:ea typeface="+mn-ea"/>
                          <a:cs typeface="+mn-cs"/>
                        </a:rPr>
                        <a:t>, w tym 16,0 mln zł ze środków rezerwy ogólnej z przeznaczeniem na zakup nieruchomości na potrzeby Zarządu Zieleni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69687432"/>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009046951"/>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Tytuł 2"/>
          <p:cNvSpPr>
            <a:spLocks noGrp="1"/>
          </p:cNvSpPr>
          <p:nvPr>
            <p:ph type="title"/>
          </p:nvPr>
        </p:nvSpPr>
        <p:spPr>
          <a:xfrm>
            <a:off x="303223" y="504000"/>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9" name="Tabela 8"/>
          <p:cNvGraphicFramePr>
            <a:graphicFrameLocks noGrp="1"/>
          </p:cNvGraphicFramePr>
          <p:nvPr>
            <p:extLst>
              <p:ext uri="{D42A27DB-BD31-4B8C-83A1-F6EECF244321}">
                <p14:modId xmlns:p14="http://schemas.microsoft.com/office/powerpoint/2010/main" val="3470845429"/>
              </p:ext>
            </p:extLst>
          </p:nvPr>
        </p:nvGraphicFramePr>
        <p:xfrm>
          <a:off x="246001" y="1678157"/>
          <a:ext cx="11699999" cy="3361111"/>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+7,7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-14,4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-19,4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-494,2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kern="1200" dirty="0" err="1" smtClean="0">
                          <a:solidFill>
                            <a:schemeClr val="tx1"/>
                          </a:solidFill>
                          <a:latin typeface="+mn-lt"/>
                          <a:ea typeface="+mn-ea"/>
                          <a:cs typeface="Calibri" panose="020F0502020204030204" pitchFamily="34" charset="0"/>
                        </a:rPr>
                        <a:t>Autop</a:t>
                      </a:r>
                      <a:r>
                        <a:rPr lang="pl-PL" sz="2000" b="0" kern="1200" dirty="0" smtClean="0">
                          <a:solidFill>
                            <a:schemeClr val="tx1"/>
                          </a:solidFill>
                          <a:latin typeface="+mn-lt"/>
                          <a:ea typeface="+mn-ea"/>
                          <a:cs typeface="Calibri" panose="020F0502020204030204" pitchFamily="34" charset="0"/>
                        </a:rPr>
                        <a:t>-</a:t>
                      </a:r>
                    </a:p>
                    <a:p>
                      <a:pPr algn="l"/>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rgbClr val="385723"/>
                          </a:solidFill>
                          <a:latin typeface="+mj-lt"/>
                          <a:cs typeface="Calibri" panose="020F0502020204030204" pitchFamily="34" charset="0"/>
                        </a:rPr>
                        <a:t>+1,6</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+0,04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+9,1</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+11,2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6185294"/>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21.126</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20.319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19.091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19.775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19.783</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20.707</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40.168</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772.069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753250758"/>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0400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3246731045"/>
              </p:ext>
            </p:extLst>
          </p:nvPr>
        </p:nvGraphicFramePr>
        <p:xfrm>
          <a:off x="246000" y="1643419"/>
          <a:ext cx="11700000" cy="3361111"/>
        </p:xfrm>
        <a:graphic>
          <a:graphicData uri="http://schemas.openxmlformats.org/drawingml/2006/table">
            <a:tbl>
              <a:tblPr firstRow="1" bandRow="1">
                <a:tableStyleId>{2D5ABB26-0587-4C30-8999-92F81FD0307C}</a:tableStyleId>
              </a:tblPr>
              <a:tblGrid>
                <a:gridCol w="1375168">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3828342496"/>
                    </a:ext>
                  </a:extLst>
                </a:gridCol>
                <a:gridCol w="1127425">
                  <a:extLst>
                    <a:ext uri="{9D8B030D-6E8A-4147-A177-3AD203B41FA5}">
                      <a16:colId xmlns:a16="http://schemas.microsoft.com/office/drawing/2014/main" val="4293147242"/>
                    </a:ext>
                  </a:extLst>
                </a:gridCol>
                <a:gridCol w="1127425">
                  <a:extLst>
                    <a:ext uri="{9D8B030D-6E8A-4147-A177-3AD203B41FA5}">
                      <a16:colId xmlns:a16="http://schemas.microsoft.com/office/drawing/2014/main" val="2577637507"/>
                    </a:ext>
                  </a:extLst>
                </a:gridCol>
                <a:gridCol w="1127425">
                  <a:extLst>
                    <a:ext uri="{9D8B030D-6E8A-4147-A177-3AD203B41FA5}">
                      <a16:colId xmlns:a16="http://schemas.microsoft.com/office/drawing/2014/main" val="1279506493"/>
                    </a:ext>
                  </a:extLst>
                </a:gridCol>
                <a:gridCol w="1305432">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2030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385723"/>
                          </a:solidFill>
                          <a:latin typeface="+mj-lt"/>
                          <a:ea typeface="+mn-ea"/>
                          <a:cs typeface="Calibri" panose="020F0502020204030204" pitchFamily="34" charset="0"/>
                        </a:rPr>
                        <a:t>+10,2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+22,4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+0,3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-19,2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kern="1200" dirty="0" err="1" smtClean="0">
                          <a:solidFill>
                            <a:schemeClr val="tx1"/>
                          </a:solidFill>
                          <a:latin typeface="+mn-lt"/>
                          <a:ea typeface="+mn-ea"/>
                          <a:cs typeface="Calibri" panose="020F0502020204030204" pitchFamily="34" charset="0"/>
                        </a:rPr>
                        <a:t>Autop</a:t>
                      </a:r>
                      <a:r>
                        <a:rPr lang="pl-PL" sz="2000" b="0" kern="1200" dirty="0" smtClean="0">
                          <a:solidFill>
                            <a:schemeClr val="tx1"/>
                          </a:solidFill>
                          <a:latin typeface="+mn-lt"/>
                          <a:ea typeface="+mn-ea"/>
                          <a:cs typeface="Calibri" panose="020F0502020204030204" pitchFamily="34" charset="0"/>
                        </a:rPr>
                        <a:t>-</a:t>
                      </a:r>
                    </a:p>
                    <a:p>
                      <a:pPr algn="l"/>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+181,6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+22,3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-61,4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-68,2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+82,4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-9,1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+147,5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18265197"/>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4.560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2.961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2.479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2.217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1.813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chemeClr val="tx1"/>
                          </a:solidFill>
                          <a:latin typeface="+mj-lt"/>
                          <a:cs typeface="Calibri" panose="020F0502020204030204" pitchFamily="34" charset="0"/>
                        </a:rPr>
                        <a:t>937,8</a:t>
                      </a:r>
                      <a:endParaRPr lang="pl-PL" sz="2200" b="1" dirty="0">
                        <a:solidFill>
                          <a:schemeClr val="tx1"/>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chemeClr val="tx1"/>
                          </a:solidFill>
                          <a:latin typeface="+mj-lt"/>
                          <a:cs typeface="Calibri" panose="020F0502020204030204" pitchFamily="34" charset="0"/>
                        </a:rPr>
                        <a:t>853,2</a:t>
                      </a:r>
                      <a:endParaRPr lang="pl-PL" sz="2200" b="1" dirty="0">
                        <a:solidFill>
                          <a:schemeClr val="tx1"/>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chemeClr val="tx1"/>
                          </a:solidFill>
                          <a:latin typeface="+mj-lt"/>
                          <a:cs typeface="Calibri" panose="020F0502020204030204" pitchFamily="34" charset="0"/>
                        </a:rPr>
                        <a:t>1.391</a:t>
                      </a:r>
                      <a:endParaRPr lang="pl-PL" sz="2200" b="1" dirty="0">
                        <a:solidFill>
                          <a:schemeClr val="tx1"/>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17.212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156515990"/>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695153928"/>
              </p:ext>
            </p:extLst>
          </p:nvPr>
        </p:nvGraphicFramePr>
        <p:xfrm>
          <a:off x="696000" y="1079999"/>
          <a:ext cx="10804047" cy="4137459"/>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smtClean="0">
                          <a:solidFill>
                            <a:schemeClr val="tx1"/>
                          </a:solidFill>
                        </a:rPr>
                        <a:t>44</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zwiększenia</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63653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+111,4</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siedziby Młodzieżowego Domu Kultury i Domu Kultury Śródmieście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przy ul. Twardej 8/12 (Śródmieście) .</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136,0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87523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+52,4</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dokończenie budowy odcinka zachodniego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od szlaku za stacją "Powstańców Śląskich" do stacji "Połczyńska" wraz  ze Stacją Techniczno- Postojową  "Mory„.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3.057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3653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+15,3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spółek TBS w związku z realizacją budownictwa społecznego i programu rewitalizacji.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60,4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477399">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+3,7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ul. Jadźwingów (Mokotów)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10,4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477399">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+3,6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ul. Doryckiej (Bielany)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53848726"/>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73735448"/>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339335778"/>
              </p:ext>
            </p:extLst>
          </p:nvPr>
        </p:nvGraphicFramePr>
        <p:xfrm>
          <a:off x="696000" y="1079999"/>
          <a:ext cx="10804047" cy="3590614"/>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smtClean="0">
                          <a:solidFill>
                            <a:schemeClr val="tx1"/>
                          </a:solidFill>
                        </a:rPr>
                        <a:t>23</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zmniejszenia</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-96,0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infrastruktury miejskiej.</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396,5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-95,8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Wydatki na zwiększenie wartości inwestycji kontynuowanych.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612,9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-18,0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polityki zdrowotnej.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20,9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-6,3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części nawierzchni Placu Defilad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68,9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2723860370"/>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198162225"/>
              </p:ext>
            </p:extLst>
          </p:nvPr>
        </p:nvGraphicFramePr>
        <p:xfrm>
          <a:off x="696000" y="1080000"/>
          <a:ext cx="10804047" cy="4020918"/>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977">
                <a:tc>
                  <a:txBody>
                    <a:bodyPr/>
                    <a:lstStyle/>
                    <a:p>
                      <a:pPr algn="r"/>
                      <a:r>
                        <a:rPr lang="pl-PL" sz="1800" b="1" dirty="0" smtClean="0">
                          <a:solidFill>
                            <a:schemeClr val="tx1"/>
                          </a:solidFill>
                        </a:rPr>
                        <a:t>10</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zmian harmonogramów </a:t>
                      </a:r>
                      <a:r>
                        <a:rPr lang="pl-PL" sz="1800" b="0" kern="1200" baseline="0" dirty="0" smtClean="0">
                          <a:solidFill>
                            <a:schemeClr val="tx1"/>
                          </a:solidFill>
                          <a:latin typeface="+mn-lt"/>
                          <a:ea typeface="+mn-ea"/>
                          <a:cs typeface="+mn-cs"/>
                        </a:rPr>
                        <a:t>finansowania i realizacji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8111">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1074899">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±85,7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dokończenie budowy odcinka zachodniego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2026 r. na 2023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2.648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36977">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±6,8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budynku przy ul. </a:t>
                      </a:r>
                      <a:r>
                        <a:rPr lang="pl-PL" sz="1300" kern="1200" dirty="0" err="1" smtClean="0">
                          <a:solidFill>
                            <a:schemeClr val="tx1"/>
                          </a:solidFill>
                          <a:effectLst/>
                          <a:latin typeface="+mn-lt"/>
                          <a:ea typeface="+mn-ea"/>
                          <a:cs typeface="+mn-cs"/>
                        </a:rPr>
                        <a:t>Wejnerta</a:t>
                      </a:r>
                      <a:r>
                        <a:rPr lang="pl-PL" sz="1300" kern="1200" dirty="0" smtClean="0">
                          <a:solidFill>
                            <a:schemeClr val="tx1"/>
                          </a:solidFill>
                          <a:effectLst/>
                          <a:latin typeface="+mn-lt"/>
                          <a:ea typeface="+mn-ea"/>
                          <a:cs typeface="+mn-cs"/>
                        </a:rPr>
                        <a:t> 27 (Mokotów)</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2023 r. na 2024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14,2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36977">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±2,1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Infrastruktura "Zielone ulice" - etap I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2023 r. na 2024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9,0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36977">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±1,5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Realizacja projektu "Zielone skwery Pragi„</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2023 r. na 2024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373924236"/>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147880287"/>
              </p:ext>
            </p:extLst>
          </p:nvPr>
        </p:nvGraphicFramePr>
        <p:xfrm>
          <a:off x="696000" y="1080000"/>
          <a:ext cx="10516568" cy="3671294"/>
        </p:xfrm>
        <a:graphic>
          <a:graphicData uri="http://schemas.openxmlformats.org/drawingml/2006/table">
            <a:tbl>
              <a:tblPr firstRow="1" bandRow="1">
                <a:tableStyleId>{2D5ABB26-0587-4C30-8999-92F81FD0307C}</a:tableStyleId>
              </a:tblPr>
              <a:tblGrid>
                <a:gridCol w="801353">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8059215">
                  <a:extLst>
                    <a:ext uri="{9D8B030D-6E8A-4147-A177-3AD203B41FA5}">
                      <a16:colId xmlns:a16="http://schemas.microsoft.com/office/drawing/2014/main" val="3460433117"/>
                    </a:ext>
                  </a:extLst>
                </a:gridCol>
              </a:tblGrid>
              <a:tr h="652674">
                <a:tc>
                  <a:txBody>
                    <a:bodyPr/>
                    <a:lstStyle/>
                    <a:p>
                      <a:pPr algn="r"/>
                      <a:r>
                        <a:rPr lang="pl-PL" sz="1800" b="1" dirty="0" smtClean="0">
                          <a:solidFill>
                            <a:schemeClr val="tx1"/>
                          </a:solidFill>
                        </a:rPr>
                        <a:t>24</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nowe</a:t>
                      </a:r>
                      <a:r>
                        <a:rPr lang="pl-PL" sz="1800" b="0" kern="1200" baseline="0" dirty="0" smtClean="0">
                          <a:solidFill>
                            <a:schemeClr val="tx1"/>
                          </a:solidFill>
                          <a:latin typeface="+mn-lt"/>
                          <a:ea typeface="+mn-ea"/>
                          <a:cs typeface="+mn-cs"/>
                        </a:rPr>
                        <a:t> przedsięwzięcia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407922">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4895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+180,0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toru łyżwiarskiego Stegny.</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4895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+6,0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Utworzenie miejskiego centrum leczenia niepłodności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489506">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+3,3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obiektu Bielańskiego Integracyjnego Centrum Wsparcia (Bielany).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4895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+3,0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System Informacji Parkingowej na terenie m.st. Warszawy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65267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Dostosowanie budynku Szkoły Podstawowej nr 344 przy ul. Erazma z Zakroczymia do przepisów ppoż. związanych z oddymianiem klatek schodowych (Białołęka)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98366247"/>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342473597"/>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Autopoprawki B</a:t>
            </a:r>
            <a:r>
              <a:rPr lang="pl-PL" dirty="0" smtClean="0"/>
              <a:t/>
            </a:r>
            <a:br>
              <a:rPr lang="pl-PL" dirty="0" smtClean="0"/>
            </a:br>
            <a:r>
              <a:rPr lang="pl-PL" dirty="0" smtClean="0"/>
              <a:t>do projektów zmiany budżetu i WPF</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49</a:t>
            </a:fld>
            <a:endParaRPr lang="pl-PL" dirty="0"/>
          </a:p>
        </p:txBody>
      </p:sp>
    </p:spTree>
    <p:extLst>
      <p:ext uri="{BB962C8B-B14F-4D97-AF65-F5344CB8AC3E}">
        <p14:creationId xmlns:p14="http://schemas.microsoft.com/office/powerpoint/2010/main" val="2436728516"/>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a:t>14,3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869577387"/>
              </p:ext>
            </p:extLst>
          </p:nvPr>
        </p:nvGraphicFramePr>
        <p:xfrm>
          <a:off x="246000" y="1080000"/>
          <a:ext cx="11700000" cy="4000516"/>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432000">
                <a:tc>
                  <a:txBody>
                    <a:bodyPr/>
                    <a:lstStyle/>
                    <a:p>
                      <a:pPr algn="r"/>
                      <a:r>
                        <a:rPr lang="pl-PL" sz="2000" b="1" baseline="0" dirty="0">
                          <a:solidFill>
                            <a:srgbClr val="C00000"/>
                          </a:solidFill>
                          <a:latin typeface="+mj-lt"/>
                          <a:cs typeface="Calibri" panose="020F0502020204030204" pitchFamily="34" charset="0"/>
                        </a:rPr>
                        <a:t>-15.442.230 zł</a:t>
                      </a:r>
                      <a:endParaRPr lang="pl-PL" sz="20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a:solidFill>
                            <a:schemeClr val="tx1"/>
                          </a:solidFill>
                          <a:latin typeface="+mj-lt"/>
                          <a:ea typeface="+mn-ea"/>
                          <a:cs typeface="Calibri" panose="020F0502020204030204" pitchFamily="34" charset="0"/>
                        </a:rPr>
                        <a:t>ogólnomiejska</a:t>
                      </a:r>
                      <a:r>
                        <a:rPr lang="pl-PL" sz="1600" b="1" kern="1200" baseline="0" dirty="0">
                          <a:solidFill>
                            <a:schemeClr val="tx1"/>
                          </a:solidFill>
                          <a:latin typeface="+mj-lt"/>
                          <a:ea typeface="+mn-ea"/>
                          <a:cs typeface="Calibri" panose="020F0502020204030204" pitchFamily="34" charset="0"/>
                        </a:rPr>
                        <a:t>, w tym:</a:t>
                      </a: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0001"/>
                  </a:ext>
                </a:extLst>
              </a:tr>
              <a:tr h="720000">
                <a:tc>
                  <a:txBody>
                    <a:bodyPr/>
                    <a:lstStyle/>
                    <a:p>
                      <a:pPr algn="r"/>
                      <a:r>
                        <a:rPr lang="pl-PL" sz="1800" b="1" dirty="0">
                          <a:solidFill>
                            <a:srgbClr val="C00000"/>
                          </a:solidFill>
                          <a:latin typeface="+mj-lt"/>
                          <a:cs typeface="Calibri" panose="020F0502020204030204" pitchFamily="34" charset="0"/>
                        </a:rPr>
                        <a:t>-38.954.506 </a:t>
                      </a:r>
                      <a:r>
                        <a:rPr lang="pl-PL" sz="1800" b="1" baseline="0" dirty="0">
                          <a:solidFill>
                            <a:srgbClr val="C00000"/>
                          </a:solidFill>
                          <a:latin typeface="+mj-lt"/>
                          <a:cs typeface="Calibri" panose="020F0502020204030204" pitchFamily="34" charset="0"/>
                        </a:rPr>
                        <a:t>zł</a:t>
                      </a:r>
                      <a:endParaRPr lang="pl-PL" sz="14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Zarząd Transportu Miejskiego</a:t>
                      </a:r>
                      <a:r>
                        <a:rPr lang="pl-PL" sz="1400" b="0" dirty="0">
                          <a:effectLst/>
                          <a:latin typeface="+mj-lt"/>
                          <a:ea typeface="Times New Roman" panose="02020603050405020304" pitchFamily="18" charset="0"/>
                        </a:rPr>
                        <a:t> z tytułu zwrotu podatku od towarów i usług VAT z jednoczesnym zmniejszeniem planu wydatków bieżących Zarządu Transportu Miejskiego.</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20000">
                <a:tc>
                  <a:txBody>
                    <a:bodyPr/>
                    <a:lstStyle/>
                    <a:p>
                      <a:pPr algn="r"/>
                      <a:r>
                        <a:rPr lang="pl-PL" sz="1800" b="1" kern="1200" dirty="0">
                          <a:solidFill>
                            <a:srgbClr val="385723"/>
                          </a:solidFill>
                          <a:latin typeface="+mj-lt"/>
                          <a:ea typeface="+mn-ea"/>
                          <a:cs typeface="Calibri" panose="020F0502020204030204" pitchFamily="34" charset="0"/>
                        </a:rPr>
                        <a:t>+13.066.582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Fundusz Pomocy</a:t>
                      </a:r>
                      <a:r>
                        <a:rPr lang="pl-PL" sz="1400" b="0" dirty="0">
                          <a:effectLst/>
                          <a:latin typeface="+mj-lt"/>
                          <a:ea typeface="Times New Roman" panose="02020603050405020304" pitchFamily="18" charset="0"/>
                        </a:rPr>
                        <a:t> z przeznaczeniem na kształcenie uczniów będących obywatelami Ukrainy zgodnie </a:t>
                      </a:r>
                      <a:r>
                        <a:rPr lang="pl-PL" sz="1400" b="0" dirty="0" smtClean="0">
                          <a:effectLst/>
                          <a:latin typeface="+mj-lt"/>
                          <a:ea typeface="Times New Roman" panose="02020603050405020304" pitchFamily="18" charset="0"/>
                        </a:rPr>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art</a:t>
                      </a:r>
                      <a:r>
                        <a:rPr lang="pl-PL" sz="1400" b="0" dirty="0">
                          <a:effectLst/>
                          <a:latin typeface="+mj-lt"/>
                          <a:ea typeface="Times New Roman" panose="02020603050405020304" pitchFamily="18" charset="0"/>
                        </a:rPr>
                        <a:t>. 50 ustawy </a:t>
                      </a:r>
                      <a:r>
                        <a:rPr lang="pl-PL" sz="1400" b="0" dirty="0" smtClean="0">
                          <a:effectLst/>
                          <a:latin typeface="+mj-lt"/>
                          <a:ea typeface="Times New Roman" panose="02020603050405020304" pitchFamily="18" charset="0"/>
                        </a:rPr>
                        <a:t>z </a:t>
                      </a:r>
                      <a:r>
                        <a:rPr lang="pl-PL" sz="1400" b="0" dirty="0">
                          <a:effectLst/>
                          <a:latin typeface="+mj-lt"/>
                          <a:ea typeface="Times New Roman" panose="02020603050405020304" pitchFamily="18" charset="0"/>
                        </a:rPr>
                        <a:t>dnia 12 marca 2022 r. o pomocy obywatelom Ukrainy w związku z konfliktem zbrojnym na terytorium tego państwa.</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0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Calibri" panose="020F0502020204030204" pitchFamily="34" charset="0"/>
                        </a:rPr>
                        <a:t>+4.668.060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Środki UE</a:t>
                      </a:r>
                      <a:r>
                        <a:rPr lang="pl-PL" sz="1400" b="0" dirty="0">
                          <a:effectLst/>
                          <a:latin typeface="+mj-lt"/>
                          <a:ea typeface="Times New Roman" panose="02020603050405020304" pitchFamily="18" charset="0"/>
                        </a:rPr>
                        <a:t>, w tym w związku z realizacją projektów pn.:</a:t>
                      </a:r>
                    </a:p>
                    <a:p>
                      <a:pPr marL="446088"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„Budowa parkingów strategicznych "Parkuj i Jedź" (Park &amp; </a:t>
                      </a:r>
                      <a:r>
                        <a:rPr lang="pl-PL" sz="1400" b="0" dirty="0" err="1">
                          <a:effectLst/>
                          <a:latin typeface="+mj-lt"/>
                          <a:ea typeface="Times New Roman" panose="02020603050405020304" pitchFamily="18" charset="0"/>
                        </a:rPr>
                        <a:t>Ride</a:t>
                      </a:r>
                      <a:r>
                        <a:rPr lang="pl-PL" sz="1400" b="0" dirty="0">
                          <a:effectLst/>
                          <a:latin typeface="+mj-lt"/>
                          <a:ea typeface="Times New Roman" panose="02020603050405020304" pitchFamily="18" charset="0"/>
                        </a:rPr>
                        <a:t>) w m.st. Warszawa - etap V Jeziorki PKP” (2.094.668 zł),</a:t>
                      </a:r>
                    </a:p>
                    <a:p>
                      <a:pPr marL="446088"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„Szkoła przyjazna klimatowi. Modelowe Centrum edukacji na temat łagodzenia i adaptacji do zmian klimatu w mieście” (1.395.375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Calibri" panose="020F0502020204030204" pitchFamily="34" charset="0"/>
                        </a:rPr>
                        <a:t>+2.863.318 zł</a:t>
                      </a:r>
                      <a:endParaRPr lang="pl-PL" sz="14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Jednostki pomocy społecznej</a:t>
                      </a:r>
                      <a:r>
                        <a:rPr lang="pl-PL" sz="1400" b="0" dirty="0">
                          <a:effectLst/>
                          <a:latin typeface="+mj-lt"/>
                          <a:ea typeface="Times New Roman" panose="02020603050405020304" pitchFamily="18" charset="0"/>
                        </a:rPr>
                        <a:t> zapewniające opiekę osobom w nich przebywającym głównie z tytułu wpływów z usług (2.422.134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bl>
          </a:graphicData>
        </a:graphic>
      </p:graphicFrame>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a:solidFill>
                  <a:srgbClr val="C00000"/>
                </a:solidFill>
                <a:latin typeface="+mj-lt"/>
              </a:rPr>
              <a:t>-15,4 </a:t>
            </a:r>
            <a:r>
              <a:rPr lang="pl-PL" altLang="pl-PL" sz="2000" b="1" dirty="0">
                <a:solidFill>
                  <a:srgbClr val="C00000"/>
                </a:solidFill>
                <a:latin typeface="+mj-lt"/>
              </a:rPr>
              <a:t>mln zł</a:t>
            </a:r>
          </a:p>
        </p:txBody>
      </p:sp>
    </p:spTree>
    <p:extLst>
      <p:ext uri="{BB962C8B-B14F-4D97-AF65-F5344CB8AC3E}">
        <p14:creationId xmlns:p14="http://schemas.microsoft.com/office/powerpoint/2010/main" val="1698472695"/>
      </p:ext>
    </p:extLst>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50</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55801450"/>
              </p:ext>
            </p:extLst>
          </p:nvPr>
        </p:nvGraphicFramePr>
        <p:xfrm>
          <a:off x="933451" y="1072620"/>
          <a:ext cx="9944098" cy="4377199"/>
        </p:xfrm>
        <a:graphic>
          <a:graphicData uri="http://schemas.openxmlformats.org/drawingml/2006/table">
            <a:tbl>
              <a:tblPr firstRow="1" bandRow="1">
                <a:tableStyleId>{2D5ABB26-0587-4C30-8999-92F81FD0307C}</a:tableStyleId>
              </a:tblPr>
              <a:tblGrid>
                <a:gridCol w="2512533">
                  <a:extLst>
                    <a:ext uri="{9D8B030D-6E8A-4147-A177-3AD203B41FA5}">
                      <a16:colId xmlns:a16="http://schemas.microsoft.com/office/drawing/2014/main" val="20000"/>
                    </a:ext>
                  </a:extLst>
                </a:gridCol>
                <a:gridCol w="531577">
                  <a:extLst>
                    <a:ext uri="{9D8B030D-6E8A-4147-A177-3AD203B41FA5}">
                      <a16:colId xmlns:a16="http://schemas.microsoft.com/office/drawing/2014/main" val="3953378466"/>
                    </a:ext>
                  </a:extLst>
                </a:gridCol>
                <a:gridCol w="1724997">
                  <a:extLst>
                    <a:ext uri="{9D8B030D-6E8A-4147-A177-3AD203B41FA5}">
                      <a16:colId xmlns:a16="http://schemas.microsoft.com/office/drawing/2014/main" val="2530149875"/>
                    </a:ext>
                  </a:extLst>
                </a:gridCol>
                <a:gridCol w="1724997">
                  <a:extLst>
                    <a:ext uri="{9D8B030D-6E8A-4147-A177-3AD203B41FA5}">
                      <a16:colId xmlns:a16="http://schemas.microsoft.com/office/drawing/2014/main" val="2443718988"/>
                    </a:ext>
                  </a:extLst>
                </a:gridCol>
                <a:gridCol w="1724997">
                  <a:extLst>
                    <a:ext uri="{9D8B030D-6E8A-4147-A177-3AD203B41FA5}">
                      <a16:colId xmlns:a16="http://schemas.microsoft.com/office/drawing/2014/main" val="48506861"/>
                    </a:ext>
                  </a:extLst>
                </a:gridCol>
                <a:gridCol w="172499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smtClean="0">
                          <a:latin typeface="+mj-lt"/>
                          <a:cs typeface="Calibri" panose="020F0502020204030204" pitchFamily="34" charset="0"/>
                        </a:rPr>
                        <a:t>Projekt zmiany</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400" b="0" dirty="0" smtClean="0">
                          <a:latin typeface="+mj-lt"/>
                          <a:cs typeface="Calibri" panose="020F0502020204030204" pitchFamily="34" charset="0"/>
                        </a:rPr>
                        <a:t>Autopoprawka A</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0" kern="1200" dirty="0" smtClean="0">
                          <a:solidFill>
                            <a:schemeClr val="tx1"/>
                          </a:solidFill>
                          <a:latin typeface="+mn-lt"/>
                          <a:ea typeface="+mn-ea"/>
                          <a:cs typeface="Calibri" panose="020F0502020204030204" pitchFamily="34" charset="0"/>
                        </a:rPr>
                        <a:t>Autopoprawka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400" b="0" dirty="0" smtClean="0">
                          <a:latin typeface="+mj-lt"/>
                          <a:cs typeface="Calibri" panose="020F0502020204030204" pitchFamily="34" charset="0"/>
                        </a:rPr>
                        <a:t>Po zmianie</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5">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+14,3</a:t>
                      </a:r>
                      <a:endParaRPr lang="pl-PL" sz="2800" b="1" kern="1200" dirty="0">
                        <a:solidFill>
                          <a:srgbClr val="385723"/>
                        </a:solidFill>
                        <a:latin typeface="+mn-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+40,5</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+54,4</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20.490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+17,9</a:t>
                      </a:r>
                      <a:endParaRPr lang="pl-PL" sz="2800" b="1" kern="1200" dirty="0">
                        <a:solidFill>
                          <a:srgbClr val="385723"/>
                        </a:solidFill>
                        <a:latin typeface="+mn-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smtClean="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+183,2</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+54,4</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25.721</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3">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+7,7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+1,6</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21.107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+181,6</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+54,4</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4.615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gridSpan="2">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-3,6</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-142,7</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-5.231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195021676"/>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51</a:t>
            </a:fld>
            <a:endParaRPr lang="pl-PL" dirty="0"/>
          </a:p>
        </p:txBody>
      </p:sp>
      <p:sp>
        <p:nvSpPr>
          <p:cNvPr id="3" name="Tytuł 2"/>
          <p:cNvSpPr>
            <a:spLocks noGrp="1"/>
          </p:cNvSpPr>
          <p:nvPr>
            <p:ph type="title"/>
          </p:nvPr>
        </p:nvSpPr>
        <p:spPr>
          <a:xfrm>
            <a:off x="557251" y="744916"/>
            <a:ext cx="10971361" cy="4651837"/>
          </a:xfrm>
        </p:spPr>
        <p:txBody>
          <a:bodyPr/>
          <a:lstStyle/>
          <a:p>
            <a:pPr lvl="0">
              <a:lnSpc>
                <a:spcPct val="150000"/>
              </a:lnSpc>
              <a:spcBef>
                <a:spcPts val="600"/>
              </a:spcBef>
              <a:spcAft>
                <a:spcPts val="600"/>
              </a:spcAft>
            </a:pPr>
            <a:r>
              <a:rPr lang="pl-PL" sz="1800" b="1" dirty="0" smtClean="0"/>
              <a:t>Z</a:t>
            </a:r>
            <a:r>
              <a:rPr lang="x-none" sz="1800" b="1" dirty="0" smtClean="0"/>
              <a:t>większeni</a:t>
            </a:r>
            <a:r>
              <a:rPr lang="pl-PL" sz="1800" b="1" dirty="0" smtClean="0"/>
              <a:t>e</a:t>
            </a:r>
            <a:r>
              <a:rPr lang="x-none" sz="1800" b="1" dirty="0" smtClean="0"/>
              <a:t> </a:t>
            </a:r>
            <a:r>
              <a:rPr lang="pl-PL" sz="1800" b="1" dirty="0"/>
              <a:t>dochodów </a:t>
            </a:r>
            <a:r>
              <a:rPr lang="x-none" sz="1800" b="1" dirty="0"/>
              <a:t>o 54.419.000 zł </a:t>
            </a:r>
            <a:r>
              <a:rPr lang="pl-PL" sz="1800" b="1" dirty="0" smtClean="0"/>
              <a:t/>
            </a:r>
            <a:br>
              <a:rPr lang="pl-PL" sz="1800" b="1" dirty="0" smtClean="0"/>
            </a:br>
            <a:r>
              <a:rPr lang="pl-PL" sz="1800" dirty="0" smtClean="0"/>
              <a:t>w </a:t>
            </a:r>
            <a:r>
              <a:rPr lang="x-none" sz="1800" dirty="0" smtClean="0"/>
              <a:t>związku </a:t>
            </a:r>
            <a:r>
              <a:rPr lang="x-none" sz="1800" dirty="0"/>
              <a:t>z uzyskaniem wsparcia z</a:t>
            </a:r>
            <a:r>
              <a:rPr lang="pl-PL" sz="1800" dirty="0"/>
              <a:t> Funduszu Dopłat w ramach realizacji przez Bank Gospodarstwa Krajowego R</a:t>
            </a:r>
            <a:r>
              <a:rPr lang="x-none" sz="1800" dirty="0"/>
              <a:t>zą</a:t>
            </a:r>
            <a:r>
              <a:rPr lang="pl-PL" sz="1800" dirty="0" err="1"/>
              <a:t>dowego</a:t>
            </a:r>
            <a:r>
              <a:rPr lang="pl-PL" sz="1800" dirty="0"/>
              <a:t> Funduszu Rozwoju Mieszkalnictwa</a:t>
            </a:r>
            <a:r>
              <a:rPr lang="x-none" sz="1800" dirty="0"/>
              <a:t> na objęcie udziałów </a:t>
            </a:r>
            <a:r>
              <a:rPr lang="pl-PL" sz="1800" dirty="0" smtClean="0"/>
              <a:t/>
            </a:r>
            <a:br>
              <a:rPr lang="pl-PL" sz="1800" dirty="0" smtClean="0"/>
            </a:br>
            <a:r>
              <a:rPr lang="x-none" sz="1800" dirty="0" smtClean="0"/>
              <a:t>w </a:t>
            </a:r>
            <a:r>
              <a:rPr lang="x-none" sz="1800" dirty="0"/>
              <a:t>spółkach TBS realizujących inwestycje mieszkaniowe </a:t>
            </a:r>
            <a:r>
              <a:rPr lang="pl-PL" sz="1800" dirty="0" smtClean="0"/>
              <a:t/>
            </a:r>
            <a:br>
              <a:rPr lang="pl-PL" sz="1800" dirty="0" smtClean="0"/>
            </a:br>
            <a:r>
              <a:rPr lang="x-none" sz="1800" dirty="0" smtClean="0"/>
              <a:t>(</a:t>
            </a:r>
            <a:r>
              <a:rPr lang="x-none" sz="1800" dirty="0"/>
              <a:t>dział 700 – Gospodarka mieszkaniowa, rozdział 70021 - Społeczne Inicjatywy Mieszkaniowe).</a:t>
            </a:r>
            <a:r>
              <a:rPr lang="pl-PL" sz="1800" dirty="0"/>
              <a:t/>
            </a:r>
            <a:br>
              <a:rPr lang="pl-PL" sz="1800" dirty="0"/>
            </a:br>
            <a:r>
              <a:rPr lang="pl-PL" sz="1800" dirty="0" smtClean="0"/>
              <a:t/>
            </a:r>
            <a:br>
              <a:rPr lang="pl-PL" sz="1800" dirty="0" smtClean="0"/>
            </a:br>
            <a:r>
              <a:rPr lang="pl-PL" sz="1800" b="1" dirty="0" smtClean="0"/>
              <a:t>Zwiększenie </a:t>
            </a:r>
            <a:r>
              <a:rPr lang="pl-PL" sz="1800" b="1" dirty="0"/>
              <a:t>wydatków majątkowych </a:t>
            </a:r>
            <a:r>
              <a:rPr lang="x-none" sz="1800" b="1" dirty="0"/>
              <a:t>w części ogóln</a:t>
            </a:r>
            <a:r>
              <a:rPr lang="pl-PL" sz="1800" b="1" dirty="0"/>
              <a:t>o</a:t>
            </a:r>
            <a:r>
              <a:rPr lang="x-none" sz="1800" b="1" dirty="0"/>
              <a:t>miejskie</a:t>
            </a:r>
            <a:r>
              <a:rPr lang="pl-PL" sz="1800" b="1" dirty="0"/>
              <a:t>j </a:t>
            </a:r>
            <a:r>
              <a:rPr lang="x-none" sz="1800" b="1" dirty="0"/>
              <a:t>o 54.419.000 zł </a:t>
            </a:r>
            <a:r>
              <a:rPr lang="pl-PL" sz="1800" b="1" dirty="0" smtClean="0"/>
              <a:t/>
            </a:r>
            <a:br>
              <a:rPr lang="pl-PL" sz="1800" b="1" dirty="0" smtClean="0"/>
            </a:br>
            <a:r>
              <a:rPr lang="pl-PL" sz="1800" dirty="0" smtClean="0"/>
              <a:t>w </a:t>
            </a:r>
            <a:r>
              <a:rPr lang="pl-PL" sz="1800" dirty="0"/>
              <a:t>zakresie </a:t>
            </a:r>
            <a:r>
              <a:rPr lang="pl-PL" sz="1800" dirty="0" smtClean="0"/>
              <a:t>zadania i przedsięwzięcia wieloletniego </a:t>
            </a:r>
            <a:r>
              <a:rPr lang="x-none" sz="1800" dirty="0" smtClean="0"/>
              <a:t>pn</a:t>
            </a:r>
            <a:r>
              <a:rPr lang="x-none" sz="1800" dirty="0"/>
              <a:t>.: „Wniesienie wkładów do spółek TBS </a:t>
            </a:r>
            <a:r>
              <a:rPr lang="pl-PL" sz="1800" dirty="0" smtClean="0"/>
              <a:t/>
            </a:r>
            <a:br>
              <a:rPr lang="pl-PL" sz="1800" dirty="0" smtClean="0"/>
            </a:br>
            <a:r>
              <a:rPr lang="x-none" sz="1800" dirty="0" smtClean="0"/>
              <a:t>w </a:t>
            </a:r>
            <a:r>
              <a:rPr lang="x-none" sz="1800" dirty="0"/>
              <a:t>związku z realizacją budownictwa społecznego i programu rewitalizacji” </a:t>
            </a:r>
            <a:r>
              <a:rPr lang="pl-PL" sz="1800" dirty="0" smtClean="0"/>
              <a:t/>
            </a:r>
            <a:br>
              <a:rPr lang="pl-PL" sz="1800" dirty="0" smtClean="0"/>
            </a:br>
            <a:r>
              <a:rPr lang="x-none" sz="1800" dirty="0" smtClean="0"/>
              <a:t>(</a:t>
            </a:r>
            <a:r>
              <a:rPr lang="x-none" sz="1800" dirty="0"/>
              <a:t>dział 700 – Gospodarka mieszkaniowa, rozdział 70021 - Społeczne Inicjatywy Mieszkaniowe).</a:t>
            </a:r>
            <a:endParaRPr lang="pl-PL" sz="1800"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10" name="pole tekstowe 13"/>
          <p:cNvSpPr txBox="1">
            <a:spLocks noChangeArrowheads="1"/>
          </p:cNvSpPr>
          <p:nvPr/>
        </p:nvSpPr>
        <p:spPr bwMode="auto">
          <a:xfrm>
            <a:off x="1722104" y="94012"/>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154342305"/>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703118" y="1162050"/>
            <a:ext cx="10515600" cy="3829050"/>
          </a:xfrm>
          <a:prstGeom prst="rect">
            <a:avLst/>
          </a:prstGeom>
        </p:spPr>
        <p:txBody>
          <a:bodyPr/>
          <a:lstStyle/>
          <a:p>
            <a:r>
              <a:rPr lang="pl-PL" b="1" dirty="0"/>
              <a:t>Podsumowanie</a:t>
            </a:r>
            <a:r>
              <a:rPr lang="pl-PL" dirty="0"/>
              <a:t> </a:t>
            </a:r>
            <a:r>
              <a:rPr lang="pl-PL" dirty="0" smtClean="0"/>
              <a:t/>
            </a:r>
            <a:br>
              <a:rPr lang="pl-PL" dirty="0" smtClean="0"/>
            </a:br>
            <a:r>
              <a:rPr lang="pl-PL" dirty="0" smtClean="0"/>
              <a:t>projektowanych </a:t>
            </a:r>
            <a:r>
              <a:rPr lang="pl-PL" dirty="0"/>
              <a:t>zmian w zakresie wyniku budżetu, </a:t>
            </a:r>
            <a:r>
              <a:rPr lang="pl-PL" dirty="0" smtClean="0"/>
              <a:t>wyniku </a:t>
            </a:r>
            <a:r>
              <a:rPr lang="pl-PL" dirty="0"/>
              <a:t>operacyjnego i programu kredytowego</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52</a:t>
            </a:fld>
            <a:endParaRPr lang="pl-PL" dirty="0"/>
          </a:p>
        </p:txBody>
      </p:sp>
    </p:spTree>
    <p:extLst>
      <p:ext uri="{BB962C8B-B14F-4D97-AF65-F5344CB8AC3E}">
        <p14:creationId xmlns:p14="http://schemas.microsoft.com/office/powerpoint/2010/main" val="3058176577"/>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53</a:t>
            </a:fld>
            <a:endParaRPr lang="pl-PL" dirty="0"/>
          </a:p>
        </p:txBody>
      </p:sp>
      <p:sp>
        <p:nvSpPr>
          <p:cNvPr id="3" name="Tytuł 2"/>
          <p:cNvSpPr>
            <a:spLocks noGrp="1"/>
          </p:cNvSpPr>
          <p:nvPr>
            <p:ph type="title"/>
          </p:nvPr>
        </p:nvSpPr>
        <p:spPr>
          <a:xfrm>
            <a:off x="320697" y="550388"/>
            <a:ext cx="11340000" cy="742304"/>
          </a:xfrm>
        </p:spPr>
        <p:txBody>
          <a:bodyPr/>
          <a:lstStyle/>
          <a:p>
            <a:pPr algn="ctr">
              <a:spcBef>
                <a:spcPts val="0"/>
              </a:spcBef>
            </a:pPr>
            <a:r>
              <a:rPr lang="pl-PL" altLang="pl-PL" sz="2800" b="1" dirty="0">
                <a:latin typeface="+mj-lt"/>
              </a:rPr>
              <a:t>Wynik operacyjny w </a:t>
            </a:r>
            <a:r>
              <a:rPr lang="pl-PL" altLang="pl-PL" sz="2400" b="1" dirty="0">
                <a:latin typeface="+mj-lt"/>
              </a:rPr>
              <a:t>2023</a:t>
            </a:r>
            <a:r>
              <a:rPr lang="pl-PL" altLang="pl-PL" sz="2800" b="1" dirty="0">
                <a:latin typeface="+mj-lt"/>
              </a:rPr>
              <a:t> r.</a:t>
            </a:r>
            <a:r>
              <a:rPr lang="pl-PL" altLang="pl-PL" sz="4000" b="1" dirty="0">
                <a:latin typeface="+mj-lt"/>
              </a:rPr>
              <a:t/>
            </a:r>
            <a:br>
              <a:rPr lang="pl-PL" altLang="pl-PL" sz="4000" b="1" dirty="0">
                <a:latin typeface="+mj-lt"/>
              </a:rPr>
            </a:br>
            <a:r>
              <a:rPr lang="pl-PL" altLang="pl-PL" sz="2000" dirty="0">
                <a:latin typeface="+mj-lt"/>
              </a:rPr>
              <a:t>(dochody bieżące </a:t>
            </a:r>
            <a:r>
              <a:rPr lang="pl-PL" altLang="pl-PL" sz="2000" i="1" dirty="0">
                <a:latin typeface="+mj-lt"/>
              </a:rPr>
              <a:t>minus</a:t>
            </a:r>
            <a:r>
              <a:rPr lang="pl-PL" altLang="pl-PL" sz="2000" dirty="0">
                <a:latin typeface="+mj-lt"/>
              </a:rPr>
              <a:t> wydatki bieżące)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051250986"/>
              </p:ext>
            </p:extLst>
          </p:nvPr>
        </p:nvGraphicFramePr>
        <p:xfrm>
          <a:off x="1013010" y="2084201"/>
          <a:ext cx="10058402" cy="1944216"/>
        </p:xfrm>
        <a:graphic>
          <a:graphicData uri="http://schemas.openxmlformats.org/drawingml/2006/table">
            <a:tbl>
              <a:tblPr firstRow="1" bandRow="1">
                <a:tableStyleId>{2D5ABB26-0587-4C30-8999-92F81FD0307C}</a:tableStyleId>
              </a:tblPr>
              <a:tblGrid>
                <a:gridCol w="2065362">
                  <a:extLst>
                    <a:ext uri="{9D8B030D-6E8A-4147-A177-3AD203B41FA5}">
                      <a16:colId xmlns:a16="http://schemas.microsoft.com/office/drawing/2014/main" val="20000"/>
                    </a:ext>
                  </a:extLst>
                </a:gridCol>
                <a:gridCol w="1598608">
                  <a:extLst>
                    <a:ext uri="{9D8B030D-6E8A-4147-A177-3AD203B41FA5}">
                      <a16:colId xmlns:a16="http://schemas.microsoft.com/office/drawing/2014/main" val="1636208176"/>
                    </a:ext>
                  </a:extLst>
                </a:gridCol>
                <a:gridCol w="1598608">
                  <a:extLst>
                    <a:ext uri="{9D8B030D-6E8A-4147-A177-3AD203B41FA5}">
                      <a16:colId xmlns:a16="http://schemas.microsoft.com/office/drawing/2014/main" val="2216440684"/>
                    </a:ext>
                  </a:extLst>
                </a:gridCol>
                <a:gridCol w="1598608">
                  <a:extLst>
                    <a:ext uri="{9D8B030D-6E8A-4147-A177-3AD203B41FA5}">
                      <a16:colId xmlns:a16="http://schemas.microsoft.com/office/drawing/2014/main" val="1543223370"/>
                    </a:ext>
                  </a:extLst>
                </a:gridCol>
                <a:gridCol w="1598608">
                  <a:extLst>
                    <a:ext uri="{9D8B030D-6E8A-4147-A177-3AD203B41FA5}">
                      <a16:colId xmlns:a16="http://schemas.microsoft.com/office/drawing/2014/main" val="1959435556"/>
                    </a:ext>
                  </a:extLst>
                </a:gridCol>
                <a:gridCol w="1598608">
                  <a:extLst>
                    <a:ext uri="{9D8B030D-6E8A-4147-A177-3AD203B41FA5}">
                      <a16:colId xmlns:a16="http://schemas.microsoft.com/office/drawing/2014/main" val="3459496494"/>
                    </a:ext>
                  </a:extLst>
                </a:gridCol>
              </a:tblGrid>
              <a:tr h="757395">
                <a:tc>
                  <a:txBody>
                    <a:bodyPr/>
                    <a:lstStyle/>
                    <a:p>
                      <a:pPr algn="ctr"/>
                      <a:endParaRPr lang="pl-PL" sz="2000" b="1" dirty="0">
                        <a:solidFill>
                          <a:srgbClr val="FF0000"/>
                        </a:solidFill>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Calibri" panose="020F0502020204030204" pitchFamily="34" charset="0"/>
                          <a:cs typeface="Calibri" panose="020F0502020204030204" pitchFamily="34" charset="0"/>
                        </a:rPr>
                        <a:t>Przed zmianą</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Calibri" panose="020F0502020204030204" pitchFamily="34" charset="0"/>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Autopoprawki A</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dirty="0" smtClean="0">
                          <a:latin typeface="Calibri" panose="020F0502020204030204" pitchFamily="34" charset="0"/>
                          <a:cs typeface="Calibri" panose="020F0502020204030204" pitchFamily="34" charset="0"/>
                        </a:rPr>
                        <a:t>Autopoprawki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Calibri" panose="020F0502020204030204" pitchFamily="34" charset="0"/>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468870">
                <a:tc>
                  <a:txBody>
                    <a:bodyPr/>
                    <a:lstStyle/>
                    <a:p>
                      <a:pPr algn="l"/>
                      <a:endParaRPr lang="pl-PL" sz="20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5">
                  <a:txBody>
                    <a:bodyPr/>
                    <a:lstStyle/>
                    <a:p>
                      <a:pPr algn="ctr"/>
                      <a:r>
                        <a:rPr lang="pl-PL" sz="1400" b="0" dirty="0">
                          <a:latin typeface="Calibri" panose="020F0502020204030204" pitchFamily="34" charset="0"/>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717951">
                <a:tc>
                  <a:txBody>
                    <a:bodyPr/>
                    <a:lstStyle/>
                    <a:p>
                      <a:pPr algn="l"/>
                      <a:r>
                        <a:rPr lang="pl-PL" sz="2000" b="0" dirty="0">
                          <a:latin typeface="Calibri" panose="020F0502020204030204" pitchFamily="34" charset="0"/>
                          <a:cs typeface="Calibri" panose="020F0502020204030204" pitchFamily="34" charset="0"/>
                        </a:rPr>
                        <a:t>Wynik operacyjny</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Calibri" panose="020F0502020204030204" pitchFamily="34" charset="0"/>
                          <a:cs typeface="Calibri" panose="020F0502020204030204" pitchFamily="34" charset="0"/>
                        </a:rPr>
                        <a:t>-1.590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Calibri" panose="020F0502020204030204" pitchFamily="34" charset="0"/>
                          <a:ea typeface="+mn-ea"/>
                          <a:cs typeface="Calibri" panose="020F0502020204030204" pitchFamily="34" charset="0"/>
                        </a:rPr>
                        <a:t>+1,4</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Calibri" panose="020F0502020204030204" pitchFamily="34" charset="0"/>
                          <a:ea typeface="+mn-ea"/>
                          <a:cs typeface="Calibri" panose="020F0502020204030204" pitchFamily="34" charset="0"/>
                        </a:rPr>
                        <a:t>+18,2</a:t>
                      </a:r>
                      <a:endParaRPr lang="pl-PL" sz="2800" b="1" kern="1200" dirty="0">
                        <a:solidFill>
                          <a:srgbClr val="385723"/>
                        </a:solidFill>
                        <a:latin typeface="Calibri" panose="020F0502020204030204" pitchFamily="34" charset="0"/>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Calibri" panose="020F0502020204030204" pitchFamily="34" charset="0"/>
                          <a:ea typeface="+mn-ea"/>
                          <a:cs typeface="Calibri" panose="020F0502020204030204" pitchFamily="34" charset="0"/>
                        </a:rPr>
                        <a:t>-</a:t>
                      </a:r>
                      <a:endParaRPr lang="pl-PL" sz="2800" b="1" kern="1200" dirty="0">
                        <a:solidFill>
                          <a:schemeClr val="tx1"/>
                        </a:solidFill>
                        <a:latin typeface="Calibri" panose="020F0502020204030204" pitchFamily="34" charset="0"/>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kern="1200" dirty="0">
                          <a:solidFill>
                            <a:srgbClr val="C00000"/>
                          </a:solidFill>
                          <a:latin typeface="Calibri" panose="020F0502020204030204" pitchFamily="34" charset="0"/>
                          <a:ea typeface="+mn-ea"/>
                          <a:cs typeface="Calibri" panose="020F0502020204030204" pitchFamily="34" charset="0"/>
                        </a:rPr>
                        <a:t>-</a:t>
                      </a:r>
                      <a:r>
                        <a:rPr lang="pl-PL" sz="2800" b="1" kern="1200" dirty="0" smtClean="0">
                          <a:solidFill>
                            <a:srgbClr val="C00000"/>
                          </a:solidFill>
                          <a:latin typeface="Calibri" panose="020F0502020204030204" pitchFamily="34" charset="0"/>
                          <a:ea typeface="+mn-ea"/>
                          <a:cs typeface="Calibri" panose="020F0502020204030204" pitchFamily="34" charset="0"/>
                        </a:rPr>
                        <a:t>1.571</a:t>
                      </a:r>
                      <a:endParaRPr lang="pl-PL" sz="2800" b="1" kern="1200" dirty="0">
                        <a:solidFill>
                          <a:srgbClr val="C00000"/>
                        </a:solidFill>
                        <a:latin typeface="Calibri" panose="020F0502020204030204" pitchFamily="34" charset="0"/>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68931681"/>
      </p:ext>
    </p:extLst>
  </p:cSld>
  <p:clrMapOvr>
    <a:masterClrMapping/>
  </p:clrMapOvr>
  <p:transitio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8"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graphicFrame>
        <p:nvGraphicFramePr>
          <p:cNvPr id="9" name="Tabela 8"/>
          <p:cNvGraphicFramePr>
            <a:graphicFrameLocks noGrp="1"/>
          </p:cNvGraphicFramePr>
          <p:nvPr>
            <p:extLst>
              <p:ext uri="{D42A27DB-BD31-4B8C-83A1-F6EECF244321}">
                <p14:modId xmlns:p14="http://schemas.microsoft.com/office/powerpoint/2010/main" val="3038132530"/>
              </p:ext>
            </p:extLst>
          </p:nvPr>
        </p:nvGraphicFramePr>
        <p:xfrm>
          <a:off x="689662" y="1365513"/>
          <a:ext cx="10799998" cy="4104448"/>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-3,6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-32,5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+3,7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-11,6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smtClean="0">
                          <a:latin typeface="+mj-lt"/>
                          <a:cs typeface="Calibri" panose="020F0502020204030204" pitchFamily="34" charset="0"/>
                        </a:rPr>
                        <a:t>Autopop</a:t>
                      </a:r>
                      <a:r>
                        <a:rPr lang="pl-PL" sz="2000" b="0" dirty="0" smtClean="0">
                          <a:latin typeface="+mj-lt"/>
                          <a:cs typeface="Calibri" panose="020F0502020204030204" pitchFamily="34" charset="0"/>
                        </a:rPr>
                        <a:t>-</a:t>
                      </a:r>
                      <a:br>
                        <a:rPr lang="pl-PL" sz="2000" b="0" dirty="0" smtClean="0">
                          <a:latin typeface="+mj-lt"/>
                          <a:cs typeface="Calibri" panose="020F0502020204030204" pitchFamily="34" charset="0"/>
                        </a:rPr>
                      </a:br>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rawki</a:t>
                      </a:r>
                      <a:r>
                        <a:rPr lang="pl-PL" sz="2000" b="0" baseline="0" dirty="0" smtClean="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-142,7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-12,4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+66,0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+68,2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-13,4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841966486"/>
                  </a:ext>
                </a:extLst>
              </a:tr>
              <a:tr h="743337">
                <a:tc>
                  <a:txBody>
                    <a:bodyPr/>
                    <a:lstStyle/>
                    <a:p>
                      <a:pPr algn="l"/>
                      <a:r>
                        <a:rPr lang="pl-PL" sz="2000" b="0" dirty="0" err="1" smtClean="0">
                          <a:latin typeface="+mj-lt"/>
                          <a:cs typeface="Calibri" panose="020F0502020204030204" pitchFamily="34" charset="0"/>
                        </a:rPr>
                        <a:t>Autopop</a:t>
                      </a:r>
                      <a:r>
                        <a:rPr lang="pl-PL" sz="2000" b="0" dirty="0" smtClean="0">
                          <a:latin typeface="+mj-lt"/>
                          <a:cs typeface="Calibri" panose="020F0502020204030204" pitchFamily="34" charset="0"/>
                        </a:rPr>
                        <a:t>-</a:t>
                      </a:r>
                      <a:br>
                        <a:rPr lang="pl-PL" sz="2000" b="0" dirty="0" smtClean="0">
                          <a:latin typeface="+mj-lt"/>
                          <a:cs typeface="Calibri" panose="020F0502020204030204" pitchFamily="34" charset="0"/>
                        </a:rPr>
                      </a:br>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rawki</a:t>
                      </a:r>
                      <a:r>
                        <a:rPr lang="pl-PL" sz="2000" b="0" baseline="0" dirty="0" smtClean="0">
                          <a:latin typeface="+mj-lt"/>
                          <a:cs typeface="Calibri" panose="020F0502020204030204" pitchFamily="34" charset="0"/>
                        </a:rPr>
                        <a:t> B</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8495728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-5.231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-2.980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-606,4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-817.2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126,0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-9.509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344104058"/>
      </p:ext>
    </p:extLst>
  </p:cSld>
  <p:clrMapOvr>
    <a:masterClrMapping/>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55</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1373285447"/>
              </p:ext>
            </p:extLst>
          </p:nvPr>
        </p:nvGraphicFramePr>
        <p:xfrm>
          <a:off x="689662" y="1643419"/>
          <a:ext cx="10799998" cy="4104448"/>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-8,0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+32,5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-3,7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rawki</a:t>
                      </a:r>
                      <a:r>
                        <a:rPr lang="pl-PL" sz="2000" b="0" kern="1200" baseline="0" dirty="0" smtClean="0">
                          <a:solidFill>
                            <a:schemeClr val="tx1"/>
                          </a:solidFill>
                          <a:latin typeface="+mn-lt"/>
                          <a:ea typeface="+mn-ea"/>
                          <a:cs typeface="Calibri" panose="020F0502020204030204" pitchFamily="34" charset="0"/>
                        </a:rPr>
                        <a:t> A</a:t>
                      </a:r>
                      <a:endParaRPr lang="pl-PL" sz="2000" b="0" kern="1200" dirty="0" smtClean="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+129,4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+12,4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-66,0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-68,2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8842471"/>
                  </a:ext>
                </a:extLst>
              </a:tr>
              <a:tr h="743337">
                <a:tc>
                  <a:txBody>
                    <a:bodyPr/>
                    <a:lstStyle/>
                    <a:p>
                      <a:pPr algn="l"/>
                      <a:r>
                        <a:rPr lang="pl-PL" sz="2000" b="0" dirty="0" err="1" smtClean="0">
                          <a:latin typeface="+mj-lt"/>
                          <a:cs typeface="Calibri" panose="020F0502020204030204" pitchFamily="34" charset="0"/>
                        </a:rPr>
                        <a:t>Autopop</a:t>
                      </a:r>
                      <a:r>
                        <a:rPr lang="pl-PL" sz="2000" b="0" dirty="0" smtClean="0">
                          <a:latin typeface="+mj-lt"/>
                          <a:cs typeface="Calibri" panose="020F0502020204030204" pitchFamily="34" charset="0"/>
                        </a:rPr>
                        <a:t>-</a:t>
                      </a:r>
                      <a:br>
                        <a:rPr lang="pl-PL" sz="2000" b="0" dirty="0" smtClean="0">
                          <a:latin typeface="+mj-lt"/>
                          <a:cs typeface="Calibri" panose="020F0502020204030204" pitchFamily="34" charset="0"/>
                        </a:rPr>
                      </a:br>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rawki</a:t>
                      </a:r>
                      <a:r>
                        <a:rPr lang="pl-PL" sz="2000" b="0" baseline="0" dirty="0" smtClean="0">
                          <a:latin typeface="+mj-lt"/>
                          <a:cs typeface="Calibri" panose="020F0502020204030204" pitchFamily="34" charset="0"/>
                        </a:rPr>
                        <a:t> B</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04878650"/>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1.662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3.096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1.074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1.228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310,7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7.371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581304831"/>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a:t>14,3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950907577"/>
              </p:ext>
            </p:extLst>
          </p:nvPr>
        </p:nvGraphicFramePr>
        <p:xfrm>
          <a:off x="246000" y="1080000"/>
          <a:ext cx="11700000" cy="334984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32000">
                <a:tc>
                  <a:txBody>
                    <a:bodyPr/>
                    <a:lstStyle/>
                    <a:p>
                      <a:pPr algn="r"/>
                      <a:r>
                        <a:rPr lang="pl-PL" sz="2000" b="1" baseline="0" dirty="0">
                          <a:solidFill>
                            <a:srgbClr val="C00000"/>
                          </a:solidFill>
                          <a:latin typeface="+mj-lt"/>
                          <a:cs typeface="Calibri" panose="020F0502020204030204" pitchFamily="34" charset="0"/>
                        </a:rPr>
                        <a:t>-15.442.230 zł</a:t>
                      </a:r>
                      <a:endParaRPr lang="pl-PL" sz="20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a:solidFill>
                            <a:schemeClr val="tx1"/>
                          </a:solidFill>
                          <a:latin typeface="+mj-lt"/>
                          <a:ea typeface="+mn-ea"/>
                          <a:cs typeface="Calibri" panose="020F0502020204030204" pitchFamily="34" charset="0"/>
                        </a:rPr>
                        <a:t>ogólnomiejska</a:t>
                      </a:r>
                      <a:r>
                        <a:rPr lang="pl-PL" sz="1600" b="1" kern="1200" baseline="0" dirty="0">
                          <a:solidFill>
                            <a:schemeClr val="tx1"/>
                          </a:solidFill>
                          <a:latin typeface="+mj-lt"/>
                          <a:ea typeface="+mn-ea"/>
                          <a:cs typeface="Calibri" panose="020F0502020204030204" pitchFamily="34" charset="0"/>
                        </a:rPr>
                        <a:t> (ciąg dalszy), w tym:</a:t>
                      </a: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0001"/>
                  </a:ext>
                </a:extLst>
              </a:tr>
              <a:tr h="1440000">
                <a:tc>
                  <a:txBody>
                    <a:bodyPr/>
                    <a:lstStyle/>
                    <a:p>
                      <a:pPr algn="r"/>
                      <a:r>
                        <a:rPr lang="pl-PL" sz="1800" b="1" dirty="0">
                          <a:solidFill>
                            <a:srgbClr val="385723"/>
                          </a:solidFill>
                          <a:latin typeface="+mj-lt"/>
                          <a:cs typeface="Calibri" panose="020F0502020204030204" pitchFamily="34" charset="0"/>
                        </a:rPr>
                        <a:t>+1.534.521 </a:t>
                      </a:r>
                      <a:r>
                        <a:rPr lang="pl-PL" sz="1800" b="1" baseline="0" dirty="0">
                          <a:solidFill>
                            <a:srgbClr val="385723"/>
                          </a:solidFill>
                          <a:latin typeface="+mj-lt"/>
                          <a:cs typeface="Calibri" panose="020F0502020204030204" pitchFamily="34" charset="0"/>
                        </a:rPr>
                        <a:t>zł</a:t>
                      </a:r>
                      <a:endParaRPr lang="pl-PL" sz="14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Środki finansowe pochodzące z budżetu Województwa Mazowieckiego</a:t>
                      </a:r>
                      <a:r>
                        <a:rPr lang="pl-PL" sz="1400" b="0" dirty="0">
                          <a:effectLst/>
                          <a:latin typeface="+mj-lt"/>
                          <a:ea typeface="Times New Roman" panose="02020603050405020304" pitchFamily="18" charset="0"/>
                        </a:rPr>
                        <a:t>, w tym przeznaczonych na dofinansowanie realizacji zadania pn.:</a:t>
                      </a:r>
                      <a:br>
                        <a:rPr lang="pl-PL" sz="1400" b="0" dirty="0">
                          <a:effectLst/>
                          <a:latin typeface="+mj-lt"/>
                          <a:ea typeface="Times New Roman" panose="02020603050405020304" pitchFamily="18" charset="0"/>
                        </a:rPr>
                      </a:br>
                      <a:r>
                        <a:rPr lang="pl-PL" sz="1400" b="0" dirty="0">
                          <a:effectLst/>
                          <a:latin typeface="+mj-lt"/>
                          <a:ea typeface="Times New Roman" panose="02020603050405020304" pitchFamily="18" charset="0"/>
                        </a:rPr>
                        <a:t>„Przebudowa ul. Przasnyskiej na odc. od ul. Krasińskiego do ul. </a:t>
                      </a:r>
                      <a:r>
                        <a:rPr lang="pl-PL" sz="1400" b="0" dirty="0" err="1">
                          <a:effectLst/>
                          <a:latin typeface="+mj-lt"/>
                          <a:ea typeface="Times New Roman" panose="02020603050405020304" pitchFamily="18" charset="0"/>
                        </a:rPr>
                        <a:t>Duchnickiej</a:t>
                      </a:r>
                      <a:r>
                        <a:rPr lang="pl-PL" sz="1400" b="0" dirty="0">
                          <a:effectLst/>
                          <a:latin typeface="+mj-lt"/>
                          <a:ea typeface="Times New Roman" panose="02020603050405020304" pitchFamily="18" charset="0"/>
                        </a:rPr>
                        <a:t> wraz z budową ronda na skrzyżowaniu </a:t>
                      </a:r>
                      <a:r>
                        <a:rPr lang="pl-PL" sz="1400" b="0" dirty="0" smtClean="0">
                          <a:effectLst/>
                          <a:latin typeface="+mj-lt"/>
                          <a:ea typeface="Times New Roman" panose="02020603050405020304" pitchFamily="18" charset="0"/>
                        </a:rPr>
                        <a:t>z </a:t>
                      </a:r>
                      <a:r>
                        <a:rPr lang="pl-PL" sz="1400" b="0" dirty="0">
                          <a:effectLst/>
                          <a:latin typeface="+mj-lt"/>
                          <a:ea typeface="Times New Roman" panose="02020603050405020304" pitchFamily="18" charset="0"/>
                        </a:rPr>
                        <a:t>ul. Rydygiera” w ramach Instrumentu Wsparcia Zadań Ważnych dla Równomiernego Rozwoju Województwa Mazowieckiego (1.000.000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900000">
                <a:tc>
                  <a:txBody>
                    <a:bodyPr/>
                    <a:lstStyle/>
                    <a:p>
                      <a:pPr algn="r"/>
                      <a:r>
                        <a:rPr lang="pl-PL" sz="1800" b="1" kern="1200" dirty="0">
                          <a:solidFill>
                            <a:srgbClr val="385723"/>
                          </a:solidFill>
                          <a:latin typeface="+mj-lt"/>
                          <a:ea typeface="+mn-ea"/>
                          <a:cs typeface="Calibri" panose="020F0502020204030204" pitchFamily="34" charset="0"/>
                        </a:rPr>
                        <a:t>+714.339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Środki odprowadzone przez placówki oświatowe</a:t>
                      </a:r>
                      <a:r>
                        <a:rPr lang="pl-PL" sz="1400" b="0" dirty="0">
                          <a:effectLst/>
                          <a:latin typeface="+mj-lt"/>
                          <a:ea typeface="Times New Roman" panose="02020603050405020304" pitchFamily="18" charset="0"/>
                        </a:rPr>
                        <a:t> na rachunek dochodów budżetowych pozostających na 31.12.2022 r</a:t>
                      </a:r>
                      <a:r>
                        <a:rPr lang="pl-PL" sz="1400" b="0" dirty="0" smtClean="0">
                          <a:effectLst/>
                          <a:latin typeface="+mj-lt"/>
                          <a:ea typeface="Times New Roman" panose="02020603050405020304" pitchFamily="18" charset="0"/>
                        </a:rPr>
                        <a:t>.  </a:t>
                      </a:r>
                      <a:r>
                        <a:rPr lang="pl-PL" sz="1400" b="0" dirty="0">
                          <a:effectLst/>
                          <a:latin typeface="+mj-lt"/>
                          <a:ea typeface="Times New Roman" panose="02020603050405020304" pitchFamily="18" charset="0"/>
                        </a:rPr>
                        <a:t>na wydzielonym rachunku dochodów jednostek budżetowych prowadzących działalność określoną w ustawie Prawo oświatowe.</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Calibri" panose="020F0502020204030204" pitchFamily="34" charset="0"/>
                        </a:rPr>
                        <a:t>+545.935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Wpłata świadczeń odszkodowawczych </a:t>
                      </a:r>
                      <a:r>
                        <a:rPr lang="pl-PL" sz="1400" b="0" dirty="0">
                          <a:effectLst/>
                          <a:latin typeface="+mj-lt"/>
                          <a:ea typeface="Times New Roman" panose="02020603050405020304" pitchFamily="18" charset="0"/>
                        </a:rPr>
                        <a:t>z tytułu powstałych szkód w ramach Warszawskiego Programu Ubezpieczeniowego.</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bl>
          </a:graphicData>
        </a:graphic>
      </p:graphicFrame>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a:solidFill>
                  <a:srgbClr val="C00000"/>
                </a:solidFill>
                <a:latin typeface="+mj-lt"/>
              </a:rPr>
              <a:t> </a:t>
            </a:r>
            <a:r>
              <a:rPr lang="pl-PL" altLang="pl-PL" sz="2400" b="1" dirty="0">
                <a:solidFill>
                  <a:srgbClr val="C00000"/>
                </a:solidFill>
                <a:latin typeface="+mj-lt"/>
              </a:rPr>
              <a:t>-15,4 </a:t>
            </a:r>
            <a:r>
              <a:rPr lang="pl-PL" altLang="pl-PL" sz="2000" b="1" dirty="0">
                <a:solidFill>
                  <a:srgbClr val="C00000"/>
                </a:solidFill>
                <a:latin typeface="+mj-lt"/>
              </a:rPr>
              <a:t>mln zł</a:t>
            </a:r>
          </a:p>
        </p:txBody>
      </p:sp>
    </p:spTree>
    <p:extLst>
      <p:ext uri="{BB962C8B-B14F-4D97-AF65-F5344CB8AC3E}">
        <p14:creationId xmlns:p14="http://schemas.microsoft.com/office/powerpoint/2010/main" val="2476268152"/>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a:t>14,3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a:solidFill>
                  <a:srgbClr val="385723"/>
                </a:solidFill>
                <a:latin typeface="+mj-lt"/>
              </a:rPr>
              <a:t>+29,7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832650147"/>
              </p:ext>
            </p:extLst>
          </p:nvPr>
        </p:nvGraphicFramePr>
        <p:xfrm>
          <a:off x="246000" y="1080000"/>
          <a:ext cx="11700000" cy="4722814"/>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32000">
                <a:tc>
                  <a:txBody>
                    <a:bodyPr/>
                    <a:lstStyle/>
                    <a:p>
                      <a:pPr algn="r"/>
                      <a:r>
                        <a:rPr lang="pl-PL" sz="2000" b="1" baseline="0" dirty="0">
                          <a:solidFill>
                            <a:srgbClr val="385723"/>
                          </a:solidFill>
                        </a:rPr>
                        <a:t>+29.713.225</a:t>
                      </a:r>
                      <a:r>
                        <a:rPr lang="pl-PL" sz="1600" b="1" baseline="0" dirty="0">
                          <a:solidFill>
                            <a:srgbClr val="385723"/>
                          </a:solidFill>
                        </a:rPr>
                        <a:t> </a:t>
                      </a:r>
                      <a:r>
                        <a:rPr lang="pl-PL" sz="2000" b="1" baseline="0" dirty="0">
                          <a:solidFill>
                            <a:srgbClr val="385723"/>
                          </a:solidFill>
                        </a:rPr>
                        <a:t>zł</a:t>
                      </a:r>
                      <a:endParaRPr lang="pl-PL" sz="20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a:solidFill>
                            <a:schemeClr val="tx1"/>
                          </a:solidFill>
                          <a:latin typeface="+mn-lt"/>
                          <a:ea typeface="+mn-ea"/>
                          <a:cs typeface="+mn-cs"/>
                        </a:rPr>
                        <a:t>Część dzielnicowa, w tym:</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32000">
                <a:tc>
                  <a:txBody>
                    <a:bodyPr/>
                    <a:lstStyle/>
                    <a:p>
                      <a:pPr algn="r"/>
                      <a:r>
                        <a:rPr lang="pl-PL" sz="1800" b="1" dirty="0">
                          <a:solidFill>
                            <a:srgbClr val="385723"/>
                          </a:solidFill>
                        </a:rPr>
                        <a:t>+10.000.000 </a:t>
                      </a:r>
                      <a:r>
                        <a:rPr lang="pl-PL" sz="1800" b="1" baseline="0" dirty="0">
                          <a:solidFill>
                            <a:srgbClr val="385723"/>
                          </a:solidFill>
                        </a:rPr>
                        <a:t>zł</a:t>
                      </a:r>
                      <a:endParaRPr lang="pl-PL" sz="1800" b="1" dirty="0">
                        <a:solidFill>
                          <a:srgbClr val="385723"/>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a:solidFill>
                            <a:schemeClr val="tx1"/>
                          </a:solidFill>
                          <a:latin typeface="+mj-lt"/>
                          <a:ea typeface="+mn-ea"/>
                          <a:cs typeface="+mn-cs"/>
                        </a:rPr>
                        <a:t>dz. Ochota </a:t>
                      </a:r>
                      <a:r>
                        <a:rPr lang="pl-PL" sz="1400" b="0" kern="1200" baseline="0" dirty="0">
                          <a:solidFill>
                            <a:schemeClr val="tx1"/>
                          </a:solidFill>
                          <a:latin typeface="+mj-lt"/>
                          <a:ea typeface="+mn-ea"/>
                          <a:cs typeface="+mn-cs"/>
                        </a:rPr>
                        <a:t>– zwrot odpłatności za media (9.000.000 zł) oraz wpływy z rozliczeń z lat ubiegłych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a:t>
                      </a:r>
                      <a:r>
                        <a:rPr lang="pl-PL" sz="1400" b="0" kern="1200" baseline="0" dirty="0">
                          <a:solidFill>
                            <a:schemeClr val="tx1"/>
                          </a:solidFill>
                          <a:latin typeface="+mj-lt"/>
                          <a:ea typeface="+mn-ea"/>
                          <a:cs typeface="+mn-cs"/>
                        </a:rPr>
                        <a:t>1.000.000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432000">
                <a:tc>
                  <a:txBody>
                    <a:bodyPr/>
                    <a:lstStyle/>
                    <a:p>
                      <a:pPr algn="r"/>
                      <a:r>
                        <a:rPr lang="pl-PL" sz="1800" b="1" kern="1200" dirty="0">
                          <a:solidFill>
                            <a:srgbClr val="385723"/>
                          </a:solidFill>
                          <a:effectLst/>
                          <a:latin typeface="+mn-lt"/>
                          <a:ea typeface="+mn-ea"/>
                          <a:cs typeface="+mn-cs"/>
                        </a:rPr>
                        <a:t>+6.414.231</a:t>
                      </a:r>
                      <a:r>
                        <a:rPr lang="pl-PL" sz="1800" b="1" kern="1200" baseline="0" dirty="0">
                          <a:solidFill>
                            <a:srgbClr val="385723"/>
                          </a:solidFill>
                          <a:latin typeface="+mn-lt"/>
                          <a:ea typeface="+mn-ea"/>
                          <a:cs typeface="+mn-cs"/>
                        </a:rPr>
                        <a:t> </a:t>
                      </a:r>
                      <a:r>
                        <a:rPr lang="pl-PL" sz="1800" b="1" kern="1200" dirty="0">
                          <a:solidFill>
                            <a:srgbClr val="385723"/>
                          </a:solidFill>
                          <a:latin typeface="+mn-lt"/>
                          <a:ea typeface="+mn-ea"/>
                          <a:cs typeface="+mn-cs"/>
                        </a:rPr>
                        <a:t>zł</a:t>
                      </a:r>
                      <a:endParaRPr lang="pl-PL" sz="1800" b="1"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Śródmieście </a:t>
                      </a:r>
                      <a:r>
                        <a:rPr lang="pl-PL" sz="1400" b="0" kern="1200" baseline="0" dirty="0">
                          <a:solidFill>
                            <a:schemeClr val="tx1"/>
                          </a:solidFill>
                          <a:latin typeface="+mj-lt"/>
                          <a:ea typeface="+mn-ea"/>
                          <a:cs typeface="+mn-cs"/>
                        </a:rPr>
                        <a:t>– głównie z tytułu wpływów z opłat rocznych za użytkowanie wieczyste (6.099.231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+5.262.373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Praga-Południe </a:t>
                      </a:r>
                      <a:r>
                        <a:rPr lang="pl-PL" sz="1400" b="0" kern="1200" baseline="0" dirty="0">
                          <a:solidFill>
                            <a:schemeClr val="tx1"/>
                          </a:solidFill>
                          <a:latin typeface="+mj-lt"/>
                          <a:ea typeface="+mn-ea"/>
                          <a:cs typeface="+mn-cs"/>
                        </a:rPr>
                        <a:t>– m.in. z tytułu zwrotu odpłatności za media (4.251.753 zł) oraz wpływów z czynszu za mieszkania komunalne (1.000.000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+3.038.734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Bielany </a:t>
                      </a:r>
                      <a:r>
                        <a:rPr lang="pl-PL" sz="1400" b="0" kern="1200" baseline="0" dirty="0">
                          <a:solidFill>
                            <a:schemeClr val="tx1"/>
                          </a:solidFill>
                          <a:latin typeface="+mj-lt"/>
                          <a:ea typeface="+mn-ea"/>
                          <a:cs typeface="+mn-cs"/>
                        </a:rPr>
                        <a:t>– m.in. z tytułu dochodów z najmu i dzierżawy mienia (2.185.000 zł) oraz zwrotów dotacji (849.525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76099418"/>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+1.891.537 zł</a:t>
                      </a:r>
                      <a:br>
                        <a:rPr lang="pl-PL" sz="1800" b="1" kern="1200" dirty="0">
                          <a:solidFill>
                            <a:srgbClr val="385723"/>
                          </a:solidFill>
                          <a:latin typeface="+mn-lt"/>
                          <a:ea typeface="+mn-ea"/>
                          <a:cs typeface="+mn-cs"/>
                        </a:rPr>
                      </a:br>
                      <a:r>
                        <a:rPr lang="pl-PL" sz="1400" b="1" kern="1200" dirty="0">
                          <a:solidFill>
                            <a:srgbClr val="385723"/>
                          </a:solidFill>
                          <a:latin typeface="+mn-lt"/>
                          <a:ea typeface="+mn-ea"/>
                          <a:cs typeface="+mn-cs"/>
                        </a:rPr>
                        <a:t>(per saldo)</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Rembertów </a:t>
                      </a:r>
                      <a:r>
                        <a:rPr lang="pl-PL" sz="1400" b="0" kern="1200" baseline="0" dirty="0">
                          <a:solidFill>
                            <a:schemeClr val="tx1"/>
                          </a:solidFill>
                          <a:latin typeface="+mj-lt"/>
                          <a:ea typeface="+mn-ea"/>
                          <a:cs typeface="+mn-cs"/>
                        </a:rPr>
                        <a:t>– głównie z tytułu zwrotu niewykorzystanych dotacji (1.257.025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90018703"/>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+1.173.544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Ursynów </a:t>
                      </a:r>
                      <a:r>
                        <a:rPr lang="pl-PL" sz="1400" b="0" kern="1200" baseline="0" dirty="0">
                          <a:solidFill>
                            <a:schemeClr val="tx1"/>
                          </a:solidFill>
                          <a:latin typeface="+mj-lt"/>
                          <a:ea typeface="+mn-ea"/>
                          <a:cs typeface="+mn-cs"/>
                        </a:rPr>
                        <a:t>– w tym z tytułu wpływów z opłat rocznych za użytkowanie wieczyste (540.353 zł) oraz opłat </a:t>
                      </a:r>
                      <a:r>
                        <a:rPr lang="pl-PL" sz="1400" b="0" kern="1200" baseline="0" dirty="0" err="1">
                          <a:solidFill>
                            <a:schemeClr val="tx1"/>
                          </a:solidFill>
                          <a:latin typeface="+mj-lt"/>
                          <a:ea typeface="+mn-ea"/>
                          <a:cs typeface="+mn-cs"/>
                        </a:rPr>
                        <a:t>adiacenckich</a:t>
                      </a:r>
                      <a:r>
                        <a:rPr lang="pl-PL" sz="1400" b="0" kern="1200" baseline="0" dirty="0">
                          <a:solidFill>
                            <a:schemeClr val="tx1"/>
                          </a:solidFill>
                          <a:latin typeface="+mj-lt"/>
                          <a:ea typeface="+mn-ea"/>
                          <a:cs typeface="+mn-cs"/>
                        </a:rPr>
                        <a:t> (365.555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93536201"/>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+1.122.454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dz. Ursus </a:t>
                      </a:r>
                      <a:r>
                        <a:rPr lang="pl-PL" sz="1400" b="0" kern="1200" baseline="0" dirty="0">
                          <a:solidFill>
                            <a:schemeClr val="tx1"/>
                          </a:solidFill>
                          <a:latin typeface="+mj-lt"/>
                          <a:ea typeface="+mn-ea"/>
                          <a:cs typeface="+mn-cs"/>
                        </a:rPr>
                        <a:t>– zwiększenie o 1.122.454 zł m.in. z tytułu dochodów z najmu i dzierżawy mienia (684.307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3272513"/>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+810.352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kern="1200" baseline="0" dirty="0">
                          <a:solidFill>
                            <a:schemeClr val="tx1"/>
                          </a:solidFill>
                          <a:latin typeface="+mj-lt"/>
                          <a:ea typeface="+mn-ea"/>
                          <a:cs typeface="+mn-cs"/>
                        </a:rPr>
                        <a:t>Pozostałe zmiany: </a:t>
                      </a:r>
                      <a:r>
                        <a:rPr lang="pl-PL" sz="1400" b="0" kern="1200" baseline="0" dirty="0">
                          <a:solidFill>
                            <a:schemeClr val="tx1"/>
                          </a:solidFill>
                          <a:latin typeface="+mj-lt"/>
                          <a:ea typeface="+mn-ea"/>
                          <a:cs typeface="+mn-cs"/>
                        </a:rPr>
                        <a:t>Żoliborz (+540.352 zł), Wawer (+270.000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591521706"/>
                  </a:ext>
                </a:extLst>
              </a:tr>
            </a:tbl>
          </a:graphicData>
        </a:graphic>
      </p:graphicFrame>
    </p:spTree>
    <p:extLst>
      <p:ext uri="{BB962C8B-B14F-4D97-AF65-F5344CB8AC3E}">
        <p14:creationId xmlns:p14="http://schemas.microsoft.com/office/powerpoint/2010/main" val="4094670407"/>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sp>
        <p:nvSpPr>
          <p:cNvPr id="3"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2023 r. o </a:t>
            </a:r>
            <a:r>
              <a:rPr lang="pl-PL" altLang="pl-PL" sz="2400" b="1" dirty="0">
                <a:latin typeface="+mj-lt"/>
              </a:rPr>
              <a:t>7,7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a:solidFill>
                  <a:srgbClr val="C00000"/>
                </a:solidFill>
                <a:latin typeface="+mj-lt"/>
              </a:rPr>
              <a:t>-38,9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066122897"/>
              </p:ext>
            </p:extLst>
          </p:nvPr>
        </p:nvGraphicFramePr>
        <p:xfrm>
          <a:off x="246000" y="1080000"/>
          <a:ext cx="11700000" cy="4449195"/>
        </p:xfrm>
        <a:graphic>
          <a:graphicData uri="http://schemas.openxmlformats.org/drawingml/2006/table">
            <a:tbl>
              <a:tblPr firstRow="1" bandRow="1">
                <a:tableStyleId>{2D5ABB26-0587-4C30-8999-92F81FD0307C}</a:tableStyleId>
              </a:tblPr>
              <a:tblGrid>
                <a:gridCol w="2273082">
                  <a:extLst>
                    <a:ext uri="{9D8B030D-6E8A-4147-A177-3AD203B41FA5}">
                      <a16:colId xmlns:a16="http://schemas.microsoft.com/office/drawing/2014/main" val="20000"/>
                    </a:ext>
                  </a:extLst>
                </a:gridCol>
                <a:gridCol w="9426918">
                  <a:extLst>
                    <a:ext uri="{9D8B030D-6E8A-4147-A177-3AD203B41FA5}">
                      <a16:colId xmlns:a16="http://schemas.microsoft.com/office/drawing/2014/main" val="20001"/>
                    </a:ext>
                  </a:extLst>
                </a:gridCol>
              </a:tblGrid>
              <a:tr h="497824">
                <a:tc>
                  <a:txBody>
                    <a:bodyPr/>
                    <a:lstStyle/>
                    <a:p>
                      <a:pPr algn="r"/>
                      <a:r>
                        <a:rPr lang="pl-PL" sz="2000" b="1" baseline="0" dirty="0">
                          <a:solidFill>
                            <a:srgbClr val="C00000"/>
                          </a:solidFill>
                          <a:latin typeface="+mj-lt"/>
                        </a:rPr>
                        <a:t>-38.909.502 zł</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a:solidFill>
                            <a:schemeClr val="tx1"/>
                          </a:solidFill>
                          <a:latin typeface="+mj-lt"/>
                          <a:ea typeface="+mn-ea"/>
                          <a:cs typeface="+mn-cs"/>
                        </a:rPr>
                        <a:t>ogólnomiejska</a:t>
                      </a:r>
                      <a:r>
                        <a:rPr lang="pl-PL" sz="16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0001"/>
                  </a:ext>
                </a:extLst>
              </a:tr>
              <a:tr h="746736">
                <a:tc>
                  <a:txBody>
                    <a:bodyPr/>
                    <a:lstStyle/>
                    <a:p>
                      <a:pPr algn="r"/>
                      <a:r>
                        <a:rPr lang="pl-PL" sz="1800" b="1" kern="1200" dirty="0">
                          <a:solidFill>
                            <a:srgbClr val="C00000"/>
                          </a:solidFill>
                          <a:latin typeface="+mj-lt"/>
                          <a:ea typeface="+mn-ea"/>
                          <a:cs typeface="+mn-cs"/>
                        </a:rPr>
                        <a:t>-38.874.698 zł</a:t>
                      </a:r>
                      <a:br>
                        <a:rPr lang="pl-PL" sz="1800" b="1" kern="1200" dirty="0">
                          <a:solidFill>
                            <a:srgbClr val="C00000"/>
                          </a:solidFill>
                          <a:latin typeface="+mj-lt"/>
                          <a:ea typeface="+mn-ea"/>
                          <a:cs typeface="+mn-cs"/>
                        </a:rPr>
                      </a:br>
                      <a:r>
                        <a:rPr lang="pl-PL" sz="1400" b="1" kern="1200" dirty="0">
                          <a:solidFill>
                            <a:srgbClr val="C00000"/>
                          </a:solidFill>
                          <a:latin typeface="+mj-lt"/>
                          <a:ea typeface="+mn-ea"/>
                          <a:cs typeface="+mn-cs"/>
                        </a:rPr>
                        <a:t>(per saldo)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Zarząd Transportu Miejskiego, </a:t>
                      </a:r>
                      <a:r>
                        <a:rPr lang="pl-PL" sz="1400" b="0" kern="1200" baseline="0" dirty="0">
                          <a:solidFill>
                            <a:schemeClr val="tx1"/>
                          </a:solidFill>
                          <a:latin typeface="+mj-lt"/>
                          <a:ea typeface="+mn-ea"/>
                          <a:cs typeface="+mn-cs"/>
                        </a:rPr>
                        <a:t>w tym zmniejszenie w związku ze zwrotem podatku od towarów i usług VAT o 38.954.506 zł </a:t>
                      </a:r>
                      <a:r>
                        <a:rPr lang="pl-PL" sz="1400" b="0" kern="1200" baseline="0" dirty="0" smtClean="0">
                          <a:solidFill>
                            <a:schemeClr val="tx1"/>
                          </a:solidFill>
                          <a:latin typeface="+mj-lt"/>
                          <a:ea typeface="+mn-ea"/>
                          <a:cs typeface="+mn-cs"/>
                        </a:rPr>
                        <a:t>z </a:t>
                      </a:r>
                      <a:r>
                        <a:rPr lang="pl-PL" sz="1400" b="0" kern="1200" baseline="0" dirty="0">
                          <a:solidFill>
                            <a:schemeClr val="tx1"/>
                          </a:solidFill>
                          <a:latin typeface="+mj-lt"/>
                          <a:ea typeface="+mn-ea"/>
                          <a:cs typeface="+mn-cs"/>
                        </a:rPr>
                        <a:t>jednoczesnym zmniejszeniem planu dochodów Zarządu Transportu Miejskiego.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503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-1.138.550 </a:t>
                      </a:r>
                      <a:r>
                        <a:rPr lang="pl-PL" sz="1800" b="1" kern="1200" dirty="0">
                          <a:solidFill>
                            <a:srgbClr val="C00000"/>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Przeniesienie planu wydatków bieżących do planu wydatków majątkowych </a:t>
                      </a:r>
                      <a:r>
                        <a:rPr lang="pl-PL" sz="1400" b="0" dirty="0">
                          <a:effectLst/>
                          <a:latin typeface="+mj-lt"/>
                          <a:ea typeface="Times New Roman" panose="02020603050405020304" pitchFamily="18" charset="0"/>
                        </a:rPr>
                        <a:t>na wniosek m.in. Miejskiego Biura Finansów Oświaty.</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27947482"/>
                  </a:ext>
                </a:extLst>
              </a:tr>
              <a:tr h="17869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+2.949.121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400" b="1" dirty="0">
                          <a:effectLst/>
                          <a:latin typeface="+mj-lt"/>
                          <a:ea typeface="Times New Roman" panose="02020603050405020304" pitchFamily="18" charset="0"/>
                        </a:rPr>
                        <a:t>Zapewnienie opieki osobom przebywającym i dochodzącym w jednostkach pomocy społecznej </a:t>
                      </a:r>
                      <a:r>
                        <a:rPr lang="pl-PL" sz="1400" b="1" dirty="0" smtClean="0">
                          <a:effectLst/>
                          <a:latin typeface="+mj-lt"/>
                          <a:ea typeface="Times New Roman" panose="02020603050405020304" pitchFamily="18" charset="0"/>
                        </a:rPr>
                        <a:t/>
                      </a:r>
                      <a:br>
                        <a:rPr lang="pl-PL" sz="1400" b="1"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m.in</a:t>
                      </a:r>
                      <a:r>
                        <a:rPr lang="pl-PL" sz="1400" b="0" dirty="0">
                          <a:effectLst/>
                          <a:latin typeface="+mj-lt"/>
                          <a:ea typeface="Times New Roman" panose="02020603050405020304" pitchFamily="18" charset="0"/>
                        </a:rPr>
                        <a:t>. w:</a:t>
                      </a:r>
                    </a:p>
                    <a:p>
                      <a:pPr marL="447675"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Domu Pomocy Społecznej „Na Bachusa” (744.192 zł),</a:t>
                      </a:r>
                    </a:p>
                    <a:p>
                      <a:pPr marL="447675"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Centrum Wsparcia Społecznego „Na Przedwiośniu” (567.019 zł),</a:t>
                      </a:r>
                    </a:p>
                    <a:p>
                      <a:pPr marL="447675"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Domu Pomocy Społecznej „Syrena” (500.000 zł),</a:t>
                      </a:r>
                    </a:p>
                    <a:p>
                      <a:pPr marL="447675" indent="-285750" algn="l">
                        <a:lnSpc>
                          <a:spcPct val="114000"/>
                        </a:lnSpc>
                        <a:buFont typeface="Arial" panose="020B0604020202020204" pitchFamily="34" charset="0"/>
                        <a:buChar char="•"/>
                      </a:pPr>
                      <a:r>
                        <a:rPr lang="pl-PL" sz="1400" b="0" dirty="0">
                          <a:effectLst/>
                          <a:latin typeface="+mj-lt"/>
                          <a:ea typeface="Times New Roman" panose="02020603050405020304" pitchFamily="18" charset="0"/>
                        </a:rPr>
                        <a:t>Centrum Alzheimera (280.000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66735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+1.168.403 zł</a:t>
                      </a:r>
                    </a:p>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a:solidFill>
                            <a:srgbClr val="385723"/>
                          </a:solidFill>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a:effectLst/>
                          <a:latin typeface="+mj-lt"/>
                          <a:ea typeface="Times New Roman" panose="02020603050405020304" pitchFamily="18" charset="0"/>
                        </a:rPr>
                        <a:t>Realizacja projektów UE.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bl>
          </a:graphicData>
        </a:graphic>
      </p:graphicFrame>
    </p:spTree>
    <p:extLst>
      <p:ext uri="{BB962C8B-B14F-4D97-AF65-F5344CB8AC3E}">
        <p14:creationId xmlns:p14="http://schemas.microsoft.com/office/powerpoint/2010/main" val="1499494659"/>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2023 r. o </a:t>
            </a:r>
            <a:r>
              <a:rPr lang="pl-PL" altLang="pl-PL" sz="2400" b="1" dirty="0">
                <a:latin typeface="+mj-lt"/>
              </a:rPr>
              <a:t>7,7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a:solidFill>
                  <a:srgbClr val="385723"/>
                </a:solidFill>
                <a:latin typeface="+mj-lt"/>
              </a:rPr>
              <a:t>+46,6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292861869"/>
              </p:ext>
            </p:extLst>
          </p:nvPr>
        </p:nvGraphicFramePr>
        <p:xfrm>
          <a:off x="246000" y="1080000"/>
          <a:ext cx="11700000" cy="5144561"/>
        </p:xfrm>
        <a:graphic>
          <a:graphicData uri="http://schemas.openxmlformats.org/drawingml/2006/table">
            <a:tbl>
              <a:tblPr firstRow="1" bandRow="1">
                <a:tableStyleId>{2D5ABB26-0587-4C30-8999-92F81FD0307C}</a:tableStyleId>
              </a:tblPr>
              <a:tblGrid>
                <a:gridCol w="2219294">
                  <a:extLst>
                    <a:ext uri="{9D8B030D-6E8A-4147-A177-3AD203B41FA5}">
                      <a16:colId xmlns:a16="http://schemas.microsoft.com/office/drawing/2014/main" val="20000"/>
                    </a:ext>
                  </a:extLst>
                </a:gridCol>
                <a:gridCol w="9480706">
                  <a:extLst>
                    <a:ext uri="{9D8B030D-6E8A-4147-A177-3AD203B41FA5}">
                      <a16:colId xmlns:a16="http://schemas.microsoft.com/office/drawing/2014/main" val="20001"/>
                    </a:ext>
                  </a:extLst>
                </a:gridCol>
              </a:tblGrid>
              <a:tr h="382472">
                <a:tc>
                  <a:txBody>
                    <a:bodyPr/>
                    <a:lstStyle/>
                    <a:p>
                      <a:pPr algn="r"/>
                      <a:r>
                        <a:rPr lang="pl-PL" sz="2000" b="1" baseline="0" dirty="0">
                          <a:solidFill>
                            <a:srgbClr val="385723"/>
                          </a:solidFill>
                          <a:latin typeface="+mj-lt"/>
                        </a:rPr>
                        <a:t>+46.605.527</a:t>
                      </a:r>
                      <a:r>
                        <a:rPr lang="pl-PL" sz="1600" b="1" baseline="0" dirty="0">
                          <a:solidFill>
                            <a:srgbClr val="385723"/>
                          </a:solidFill>
                          <a:latin typeface="+mj-lt"/>
                        </a:rPr>
                        <a:t> </a:t>
                      </a:r>
                      <a:r>
                        <a:rPr lang="pl-PL" sz="2000" b="1" baseline="0" dirty="0">
                          <a:solidFill>
                            <a:srgbClr val="385723"/>
                          </a:solidFill>
                          <a:latin typeface="+mj-lt"/>
                        </a:rPr>
                        <a:t>zł</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a:solidFill>
                            <a:schemeClr val="tx1"/>
                          </a:solidFill>
                          <a:latin typeface="+mj-lt"/>
                          <a:ea typeface="+mn-ea"/>
                          <a:cs typeface="+mn-cs"/>
                        </a:rPr>
                        <a:t>Część dzielnicowa, w tym:</a:t>
                      </a: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512723">
                <a:tc>
                  <a:txBody>
                    <a:bodyPr/>
                    <a:lstStyle/>
                    <a:p>
                      <a:pPr marL="0" algn="r" defTabSz="914400" rtl="0" eaLnBrk="1" latinLnBrk="0" hangingPunct="1"/>
                      <a:r>
                        <a:rPr lang="pl-PL" sz="1800" b="1" kern="1200" dirty="0">
                          <a:solidFill>
                            <a:srgbClr val="385723"/>
                          </a:solidFill>
                          <a:latin typeface="+mj-lt"/>
                          <a:ea typeface="+mn-ea"/>
                          <a:cs typeface="+mn-cs"/>
                        </a:rPr>
                        <a:t>+15.306.627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Ochota </a:t>
                      </a:r>
                      <a:r>
                        <a:rPr lang="pl-PL" sz="1400" b="0" kern="1200" baseline="0" dirty="0">
                          <a:solidFill>
                            <a:schemeClr val="tx1"/>
                          </a:solidFill>
                          <a:latin typeface="+mj-lt"/>
                          <a:ea typeface="+mn-ea"/>
                          <a:cs typeface="+mn-cs"/>
                        </a:rPr>
                        <a:t>– głównie z przeznaczeniem na utrzymanie mieszkaniowego zasobu komunalnego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a:t>
                      </a:r>
                      <a:r>
                        <a:rPr lang="pl-PL" sz="1400" b="0" kern="1200" baseline="0" dirty="0">
                          <a:solidFill>
                            <a:schemeClr val="tx1"/>
                          </a:solidFill>
                          <a:latin typeface="+mj-lt"/>
                          <a:ea typeface="+mn-ea"/>
                          <a:cs typeface="+mn-cs"/>
                        </a:rPr>
                        <a:t>12.390.000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12723">
                <a:tc>
                  <a:txBody>
                    <a:bodyPr/>
                    <a:lstStyle/>
                    <a:p>
                      <a:pPr marL="0" algn="r" defTabSz="914400" rtl="0" eaLnBrk="1" latinLnBrk="0" hangingPunct="1"/>
                      <a:r>
                        <a:rPr lang="pl-PL" sz="1800" b="1" kern="1200" dirty="0">
                          <a:solidFill>
                            <a:srgbClr val="385723"/>
                          </a:solidFill>
                          <a:latin typeface="+mj-lt"/>
                          <a:ea typeface="+mn-ea"/>
                          <a:cs typeface="+mn-cs"/>
                        </a:rPr>
                        <a:t>+6.600.495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Śródmieście </a:t>
                      </a:r>
                      <a:r>
                        <a:rPr lang="pl-PL" sz="1400" b="0" kern="1200" baseline="0" dirty="0">
                          <a:solidFill>
                            <a:schemeClr val="tx1"/>
                          </a:solidFill>
                          <a:latin typeface="+mj-lt"/>
                          <a:ea typeface="+mn-ea"/>
                          <a:cs typeface="+mn-cs"/>
                        </a:rPr>
                        <a:t>– głównie z przeznaczeniem na realizację zadań z zakresu gospodarki nieruchomościami (6.571.320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704320">
                <a:tc>
                  <a:txBody>
                    <a:bodyPr/>
                    <a:lstStyle/>
                    <a:p>
                      <a:pPr marL="0" algn="r" defTabSz="914400" rtl="0" eaLnBrk="1" latinLnBrk="0" hangingPunct="1"/>
                      <a:r>
                        <a:rPr lang="pl-PL" sz="1800" b="1" kern="1200" dirty="0">
                          <a:solidFill>
                            <a:srgbClr val="385723"/>
                          </a:solidFill>
                          <a:latin typeface="+mj-lt"/>
                          <a:ea typeface="+mn-ea"/>
                          <a:cs typeface="+mn-cs"/>
                        </a:rPr>
                        <a:t>+5.337.560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Praga-Południe </a:t>
                      </a:r>
                      <a:r>
                        <a:rPr lang="pl-PL" sz="1400" b="0" kern="1200" baseline="0" dirty="0">
                          <a:solidFill>
                            <a:schemeClr val="tx1"/>
                          </a:solidFill>
                          <a:latin typeface="+mj-lt"/>
                          <a:ea typeface="+mn-ea"/>
                          <a:cs typeface="+mn-cs"/>
                        </a:rPr>
                        <a:t>– w tym z przeznaczeniem na: utrzymanie mieszkaniowego zasobu komunalnego (4.171.812 zł), dotacje </a:t>
                      </a:r>
                      <a:br>
                        <a:rPr lang="pl-PL" sz="1400" b="0" kern="1200" baseline="0" dirty="0">
                          <a:solidFill>
                            <a:schemeClr val="tx1"/>
                          </a:solidFill>
                          <a:latin typeface="+mj-lt"/>
                          <a:ea typeface="+mn-ea"/>
                          <a:cs typeface="+mn-cs"/>
                        </a:rPr>
                      </a:br>
                      <a:r>
                        <a:rPr lang="pl-PL" sz="1400" b="0" kern="1200" baseline="0" dirty="0">
                          <a:solidFill>
                            <a:schemeClr val="tx1"/>
                          </a:solidFill>
                          <a:latin typeface="+mj-lt"/>
                          <a:ea typeface="+mn-ea"/>
                          <a:cs typeface="+mn-cs"/>
                        </a:rPr>
                        <a:t>dla instytucji kultury (600.000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12723">
                <a:tc>
                  <a:txBody>
                    <a:bodyPr/>
                    <a:lstStyle/>
                    <a:p>
                      <a:pPr marL="0" algn="r" defTabSz="914400" rtl="0" eaLnBrk="1" latinLnBrk="0" hangingPunct="1"/>
                      <a:r>
                        <a:rPr lang="pl-PL" sz="1800" b="1" kern="1200" dirty="0">
                          <a:solidFill>
                            <a:srgbClr val="385723"/>
                          </a:solidFill>
                          <a:latin typeface="+mj-lt"/>
                          <a:ea typeface="+mn-ea"/>
                          <a:cs typeface="+mn-cs"/>
                        </a:rPr>
                        <a:t>+2.981.312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Bielany</a:t>
                      </a:r>
                      <a:r>
                        <a:rPr lang="pl-PL" sz="1400" b="0" kern="1200" baseline="0" dirty="0">
                          <a:solidFill>
                            <a:schemeClr val="tx1"/>
                          </a:solidFill>
                          <a:latin typeface="+mj-lt"/>
                          <a:ea typeface="+mn-ea"/>
                          <a:cs typeface="+mn-cs"/>
                        </a:rPr>
                        <a:t> – głównie z przeznaczeniem na utrzymanie mieszkaniowego zasobu komunalnego </a:t>
                      </a:r>
                      <a:r>
                        <a:rPr lang="pl-PL" sz="1400" b="0" kern="1200" baseline="0" dirty="0" smtClean="0">
                          <a:solidFill>
                            <a:schemeClr val="tx1"/>
                          </a:solidFill>
                          <a:latin typeface="+mj-lt"/>
                          <a:ea typeface="+mn-ea"/>
                          <a:cs typeface="+mn-cs"/>
                        </a:rPr>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a:t>
                      </a:r>
                      <a:r>
                        <a:rPr lang="pl-PL" sz="1400" b="0" kern="1200" baseline="0" dirty="0">
                          <a:solidFill>
                            <a:schemeClr val="tx1"/>
                          </a:solidFill>
                          <a:latin typeface="+mj-lt"/>
                          <a:ea typeface="+mn-ea"/>
                          <a:cs typeface="+mn-cs"/>
                        </a:rPr>
                        <a:t>2.185.000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70662183"/>
                  </a:ext>
                </a:extLst>
              </a:tr>
              <a:tr h="478089">
                <a:tc>
                  <a:txBody>
                    <a:bodyPr/>
                    <a:lstStyle/>
                    <a:p>
                      <a:pPr marL="0" algn="r" defTabSz="914400" rtl="0" eaLnBrk="1" latinLnBrk="0" hangingPunct="1"/>
                      <a:r>
                        <a:rPr lang="pl-PL" sz="1800" b="1" kern="1200" dirty="0">
                          <a:solidFill>
                            <a:srgbClr val="385723"/>
                          </a:solidFill>
                          <a:latin typeface="+mj-lt"/>
                          <a:ea typeface="+mn-ea"/>
                          <a:cs typeface="+mn-cs"/>
                        </a:rPr>
                        <a:t>+1.701.835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Rembertów </a:t>
                      </a:r>
                      <a:r>
                        <a:rPr lang="pl-PL" sz="1400" b="0" kern="1200" baseline="0" dirty="0">
                          <a:solidFill>
                            <a:schemeClr val="tx1"/>
                          </a:solidFill>
                          <a:latin typeface="+mj-lt"/>
                          <a:ea typeface="+mn-ea"/>
                          <a:cs typeface="+mn-cs"/>
                        </a:rPr>
                        <a:t>– głównie z przeznaczeniem na wydatki oświatowo-edukacyjne (1.281.180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82760117"/>
                  </a:ext>
                </a:extLst>
              </a:tr>
              <a:tr h="512723">
                <a:tc>
                  <a:txBody>
                    <a:bodyPr/>
                    <a:lstStyle/>
                    <a:p>
                      <a:pPr marL="0" algn="r" defTabSz="914400" rtl="0" eaLnBrk="1" latinLnBrk="0" hangingPunct="1"/>
                      <a:r>
                        <a:rPr lang="pl-PL" sz="1800" b="1" kern="1200" dirty="0">
                          <a:solidFill>
                            <a:srgbClr val="385723"/>
                          </a:solidFill>
                          <a:latin typeface="+mj-lt"/>
                          <a:ea typeface="+mn-ea"/>
                          <a:cs typeface="+mn-cs"/>
                        </a:rPr>
                        <a:t>+1.050.072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Ursynów </a:t>
                      </a:r>
                      <a:r>
                        <a:rPr lang="pl-PL" sz="1400" b="0" kern="1200" baseline="0" dirty="0">
                          <a:solidFill>
                            <a:schemeClr val="tx1"/>
                          </a:solidFill>
                          <a:latin typeface="+mj-lt"/>
                          <a:ea typeface="+mn-ea"/>
                          <a:cs typeface="+mn-cs"/>
                        </a:rPr>
                        <a:t>–</a:t>
                      </a:r>
                      <a:r>
                        <a:rPr lang="pl-PL" sz="1400" b="1" kern="1200" baseline="0" dirty="0">
                          <a:solidFill>
                            <a:schemeClr val="tx1"/>
                          </a:solidFill>
                          <a:latin typeface="+mj-lt"/>
                          <a:ea typeface="+mn-ea"/>
                          <a:cs typeface="+mn-cs"/>
                        </a:rPr>
                        <a:t> </a:t>
                      </a:r>
                      <a:r>
                        <a:rPr lang="pl-PL" sz="1400" b="0" kern="1200" baseline="0" dirty="0">
                          <a:solidFill>
                            <a:schemeClr val="tx1"/>
                          </a:solidFill>
                          <a:latin typeface="+mj-lt"/>
                          <a:ea typeface="+mn-ea"/>
                          <a:cs typeface="+mn-cs"/>
                        </a:rPr>
                        <a:t>głównie z przeznaczeniem na remonty placówek oświatowych (872.988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39041499"/>
                  </a:ext>
                </a:extLst>
              </a:tr>
              <a:tr h="512723">
                <a:tc>
                  <a:txBody>
                    <a:bodyPr/>
                    <a:lstStyle/>
                    <a:p>
                      <a:pPr algn="r"/>
                      <a:r>
                        <a:rPr lang="pl-PL" sz="1800" b="1" kern="1200" dirty="0">
                          <a:solidFill>
                            <a:srgbClr val="385723"/>
                          </a:solidFill>
                          <a:latin typeface="+mj-lt"/>
                          <a:ea typeface="+mn-ea"/>
                          <a:cs typeface="+mn-cs"/>
                        </a:rPr>
                        <a:t>+1.032.163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dz. Ursus </a:t>
                      </a:r>
                      <a:r>
                        <a:rPr lang="pl-PL" sz="1400" b="0" kern="1200" baseline="0" dirty="0">
                          <a:solidFill>
                            <a:schemeClr val="tx1"/>
                          </a:solidFill>
                          <a:latin typeface="+mj-lt"/>
                          <a:ea typeface="+mn-ea"/>
                          <a:cs typeface="+mn-cs"/>
                        </a:rPr>
                        <a:t>–</a:t>
                      </a:r>
                      <a:r>
                        <a:rPr lang="pl-PL" sz="1400" b="1" kern="1200" baseline="0" dirty="0">
                          <a:solidFill>
                            <a:schemeClr val="tx1"/>
                          </a:solidFill>
                          <a:latin typeface="+mj-lt"/>
                          <a:ea typeface="+mn-ea"/>
                          <a:cs typeface="+mn-cs"/>
                        </a:rPr>
                        <a:t> </a:t>
                      </a:r>
                      <a:r>
                        <a:rPr lang="pl-PL" sz="1400" b="0" kern="1200" baseline="0" dirty="0">
                          <a:solidFill>
                            <a:schemeClr val="tx1"/>
                          </a:solidFill>
                          <a:latin typeface="+mj-lt"/>
                          <a:ea typeface="+mn-ea"/>
                          <a:cs typeface="+mn-cs"/>
                        </a:rPr>
                        <a:t>w tym z przeznaczeniem na: remonty dróg (500.000 zł), utrzymanie mieszkaniowego zasobu komunalnego (252.957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5925660"/>
                  </a:ext>
                </a:extLst>
              </a:tr>
              <a:tr h="51272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+1.519.174 zł</a:t>
                      </a:r>
                      <a:r>
                        <a:rPr lang="pl-PL" sz="1800" b="1" kern="1200" dirty="0">
                          <a:solidFill>
                            <a:srgbClr val="385723"/>
                          </a:solidFill>
                          <a:latin typeface="+mj-lt"/>
                          <a:ea typeface="+mn-ea"/>
                          <a:cs typeface="+mn-cs"/>
                        </a:rPr>
                        <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a:solidFill>
                            <a:schemeClr val="tx1"/>
                          </a:solidFill>
                          <a:latin typeface="+mj-lt"/>
                          <a:ea typeface="+mn-ea"/>
                          <a:cs typeface="+mn-cs"/>
                        </a:rPr>
                        <a:t>Pozostałe zmiany </a:t>
                      </a:r>
                      <a:r>
                        <a:rPr lang="pl-PL" sz="1400" b="0" kern="1200" baseline="0" dirty="0">
                          <a:solidFill>
                            <a:schemeClr val="tx1"/>
                          </a:solidFill>
                          <a:latin typeface="+mj-lt"/>
                          <a:ea typeface="+mn-ea"/>
                          <a:cs typeface="+mn-cs"/>
                        </a:rPr>
                        <a:t>dotyczą: Żoliborz (+582.061 zł), Włochy (+440.823 zł), Wawer (+434.289 zł), Mokotów (+42.001 zł), Wola (+20.000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14176944"/>
                  </a:ext>
                </a:extLst>
              </a:tr>
            </a:tbl>
          </a:graphicData>
        </a:graphic>
      </p:graphicFrame>
    </p:spTree>
    <p:extLst>
      <p:ext uri="{BB962C8B-B14F-4D97-AF65-F5344CB8AC3E}">
        <p14:creationId xmlns:p14="http://schemas.microsoft.com/office/powerpoint/2010/main" val="29340382"/>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3235</TotalTime>
  <Words>7407</Words>
  <Application>Microsoft Office PowerPoint</Application>
  <PresentationFormat>Panoramiczny</PresentationFormat>
  <Paragraphs>1085</Paragraphs>
  <Slides>55</Slides>
  <Notes>7</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55</vt:i4>
      </vt:variant>
    </vt:vector>
  </HeadingPairs>
  <TitlesOfParts>
    <vt:vector size="62"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22 czerwca 2023 r. wraz z autopoprawkami A i B</vt:lpstr>
      <vt:lpstr>Projekt zmiany budżetu na 2023 rok na sesję Rady m.st. Warszawy w dn. 22 czerwca 2023 r.</vt:lpstr>
      <vt:lpstr>Główne przyczyny zmian w budżecie</vt:lpstr>
      <vt:lpstr>Zmiana głównych parametrów budżetowych w 2023 r.</vt:lpstr>
      <vt:lpstr>Zwiększenie planu dochodów w 2023 r. o 14,3 mln zł</vt:lpstr>
      <vt:lpstr>Zwiększenie planu dochodów w 2023 r. o 14,3 mln zł</vt:lpstr>
      <vt:lpstr>Zwiększenie planu dochodów w 2023 r. o 14,3 mln zł</vt:lpstr>
      <vt:lpstr>Zwiększenie planu wydatków bieżących w 2023 r. o 7,7 mln zł</vt:lpstr>
      <vt:lpstr>Zwiększenie planu wydatków bieżących w 2023 r. o 7,7 mln zł</vt:lpstr>
      <vt:lpstr>Zwiększenie planu wydatków bieżących w 2023 r. o 7,7 mln zł</vt:lpstr>
      <vt:lpstr>Zmniejszenie planu rezerw bieżących w 2023 r. o 3,9 mln zł</vt:lpstr>
      <vt:lpstr>Zmiana wydatków majątkowych w 2023 r.</vt:lpstr>
      <vt:lpstr>Zwiększenie planu wydatków majątkowych w 2023 r. o 10,2 mln zł</vt:lpstr>
      <vt:lpstr>Zwiększenie planu wydatków majątkowych w 2023 r. o 10,2 mln zł</vt:lpstr>
      <vt:lpstr>Projekt zmiany  Wieloletniej Prognozy Finansowej  na lata 2023–2050 na sesję Rady m.st. Warszawy w dn. 25 maja 2023 r.</vt:lpstr>
      <vt:lpstr>Główne przyczyny zmian w Wieloletniej Prognozie Finansowej</vt:lpstr>
      <vt:lpstr>Wieloletnia Prognoza Finansowa  Zmiany dochodów i wydatków</vt:lpstr>
      <vt:lpstr>Wieloletnia Prognoza Finansowa  Zmiany w prognozie dochodów</vt:lpstr>
      <vt:lpstr>Zmniejszenie planu dochodów w latach 2023–2050 o 493,8 mln zł</vt:lpstr>
      <vt:lpstr>Wieloletnia Prognoza Finansowa  Zmiany w prognozie wydatków bieżących</vt:lpstr>
      <vt:lpstr>Zmniejszenie planu wydatków bieżących w latach 2023–2050 o 494,2 mln zł</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2023 r.</vt:lpstr>
      <vt:lpstr>Zwiększenie planu dochodów w 2023 r. o 40,5 mln zł</vt:lpstr>
      <vt:lpstr>Zwiększenie planu dochodów w 2023 r. o 40,5 mln zł</vt:lpstr>
      <vt:lpstr>Zwiększenie planu wydatków bieżących w 2023 r. o 1,6 mln zł</vt:lpstr>
      <vt:lpstr>Zwiększenie planu wydatków bieżących w 2023 r. o 1,6 mln zł</vt:lpstr>
      <vt:lpstr>Zmniejszenie planu rezerw bieżących w 2023 r. o 35,9 mln zł</vt:lpstr>
      <vt:lpstr>Zmiany wydatków majątkowych w 2023 r.</vt:lpstr>
      <vt:lpstr>Zwiększenie planu wydatków majątkowych w 2023 r. o 181,6 mln zł</vt:lpstr>
      <vt:lpstr>Zwiększenie planu wydatków majątkowych w 2023 r. o 181,6 mln zł</vt:lpstr>
      <vt:lpstr>Zwiększenie planu wydatków majątkowych w 2023 r. o 181,6 mln zł</vt:lpstr>
      <vt:lpstr>Zwiększenie planu wydatków majątkowych w 2023 r. o 181,6 mln zł</vt:lpstr>
      <vt:lpstr>Autopoprawka A do projektu zmiany  Wieloletniej Prognozy Finansowej</vt:lpstr>
      <vt:lpstr>Zwiększenie planu dochodów w latach 2023–2027 o 145,3 mln zł</vt:lpstr>
      <vt:lpstr>Wieloletnia Prognoza Finansowa  Zmiany w prognozie dochodów</vt:lpstr>
      <vt:lpstr>Zwiększenie planu wydatków bieżących w latach 2023-2028 o 11,2 mln zł</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Prezentacja programu PowerPoint</vt:lpstr>
      <vt:lpstr>Autopoprawki B do projektów zmiany budżetu i WPF</vt:lpstr>
      <vt:lpstr>Zmiana głównych parametrów budżetowych w 2023 r.</vt:lpstr>
      <vt:lpstr>Zwiększenie dochodów o 54.419.000 zł  w związku z uzyskaniem wsparcia z Funduszu Dopłat w ramach realizacji przez Bank Gospodarstwa Krajowego Rządowego Funduszu Rozwoju Mieszkalnictwa na objęcie udziałów  w spółkach TBS realizujących inwestycje mieszkaniowe  (dział 700 – Gospodarka mieszkaniowa, rozdział 70021 - Społeczne Inicjatywy Mieszkaniowe).  Zwiększenie wydatków majątkowych w części ogólnomiejskiej o 54.419.000 zł  w zakresie zadania i przedsięwzięcia wieloletniego pn.: „Wniesienie wkładów do spółek TBS  w związku z realizacją budownictwa społecznego i programu rewitalizacji”  (dział 700 – Gospodarka mieszkaniowa, rozdział 70021 - Społeczne Inicjatywy Mieszkaniowe).</vt:lpstr>
      <vt:lpstr>Podsumowanie  projektowanych zmian w zakresie wyniku budżetu, wyniku operacyjnego i programu kredytowego</vt:lpstr>
      <vt:lpstr>Wynik operacyjny w 2023 r. (dochody bieżące minus wydatki bieżące)</vt:lpstr>
      <vt:lpstr>Wieloletnia Prognoza Finansowa  Zmiany w prognozie wyniku budżetu</vt:lpstr>
      <vt:lpstr>Wieloletnia Prognoza Finansowa  Zmiany w programie kredytowym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22.06.2023</dc:title>
  <dc:creator>Biuro Planowania Budżetowego</dc:creator>
  <cp:lastModifiedBy>Rogowiecki Dominik (PB)</cp:lastModifiedBy>
  <cp:revision>402</cp:revision>
  <cp:lastPrinted>2023-03-08T12:50:33Z</cp:lastPrinted>
  <dcterms:created xsi:type="dcterms:W3CDTF">2022-12-23T10:36:43Z</dcterms:created>
  <dcterms:modified xsi:type="dcterms:W3CDTF">2023-06-23T10:05:02Z</dcterms:modified>
</cp:coreProperties>
</file>