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402" r:id="rId2"/>
    <p:sldId id="338" r:id="rId3"/>
    <p:sldId id="403" r:id="rId4"/>
    <p:sldId id="340" r:id="rId5"/>
    <p:sldId id="341" r:id="rId6"/>
    <p:sldId id="343" r:id="rId7"/>
    <p:sldId id="345" r:id="rId8"/>
    <p:sldId id="423" r:id="rId9"/>
    <p:sldId id="350" r:id="rId10"/>
    <p:sldId id="351" r:id="rId11"/>
    <p:sldId id="352" r:id="rId12"/>
    <p:sldId id="357" r:id="rId13"/>
    <p:sldId id="428" r:id="rId14"/>
    <p:sldId id="359" r:id="rId15"/>
    <p:sldId id="362" r:id="rId16"/>
    <p:sldId id="417" r:id="rId17"/>
    <p:sldId id="366" r:id="rId18"/>
    <p:sldId id="413" r:id="rId19"/>
    <p:sldId id="418" r:id="rId20"/>
    <p:sldId id="419" r:id="rId21"/>
    <p:sldId id="420" r:id="rId22"/>
    <p:sldId id="431" r:id="rId23"/>
    <p:sldId id="453" r:id="rId24"/>
    <p:sldId id="454" r:id="rId25"/>
    <p:sldId id="455" r:id="rId26"/>
    <p:sldId id="456" r:id="rId27"/>
    <p:sldId id="457" r:id="rId28"/>
    <p:sldId id="443" r:id="rId29"/>
    <p:sldId id="444" r:id="rId30"/>
    <p:sldId id="445" r:id="rId31"/>
    <p:sldId id="446" r:id="rId32"/>
    <p:sldId id="447" r:id="rId33"/>
    <p:sldId id="448" r:id="rId34"/>
    <p:sldId id="449" r:id="rId35"/>
    <p:sldId id="450" r:id="rId36"/>
    <p:sldId id="451" r:id="rId37"/>
    <p:sldId id="452" r:id="rId38"/>
    <p:sldId id="461" r:id="rId39"/>
    <p:sldId id="462" r:id="rId40"/>
    <p:sldId id="463" r:id="rId41"/>
    <p:sldId id="464" r:id="rId42"/>
    <p:sldId id="398" r:id="rId43"/>
    <p:sldId id="465" r:id="rId44"/>
    <p:sldId id="430" r:id="rId45"/>
    <p:sldId id="401" r:id="rId4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7E8"/>
    <a:srgbClr val="385723"/>
    <a:srgbClr val="FEDDD5"/>
    <a:srgbClr val="E6E6E6"/>
    <a:srgbClr val="495A73"/>
    <a:srgbClr val="EFF8E9"/>
    <a:srgbClr val="F2F2F2"/>
    <a:srgbClr val="006600"/>
    <a:srgbClr val="D1D1D1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6357" autoAdjust="0"/>
  </p:normalViewPr>
  <p:slideViewPr>
    <p:cSldViewPr snapToGrid="0">
      <p:cViewPr varScale="1">
        <p:scale>
          <a:sx n="107" d="100"/>
          <a:sy n="107" d="100"/>
        </p:scale>
        <p:origin x="57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3E98F-710C-451B-8FA2-3F3CF8121B50}" type="datetimeFigureOut">
              <a:rPr lang="pl-PL" smtClean="0"/>
              <a:t>01.09.2023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F8F6-4D00-4E6D-A406-3A443E38E9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93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297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030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036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5957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3385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5363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7862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94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8">
            <a:extLst>
              <a:ext uri="{FF2B5EF4-FFF2-40B4-BE49-F238E27FC236}">
                <a16:creationId xmlns:a16="http://schemas.microsoft.com/office/drawing/2014/main" id="{AE921C64-0565-41B9-8D4A-B4701B52F3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4727" y="4116721"/>
            <a:ext cx="8422546" cy="9581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200">
                <a:latin typeface="Engram Warsaw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80966062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rozdział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5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819900" y="6613800"/>
            <a:ext cx="484079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80549692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tekstu 14"/>
          <p:cNvSpPr>
            <a:spLocks noGrp="1"/>
          </p:cNvSpPr>
          <p:nvPr>
            <p:ph type="body" sz="quarter" idx="10"/>
          </p:nvPr>
        </p:nvSpPr>
        <p:spPr>
          <a:xfrm>
            <a:off x="498476" y="1286872"/>
            <a:ext cx="6506332" cy="4525962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latin typeface="Engram Warsaw" pitchFamily="50" charset="-18"/>
              </a:defRPr>
            </a:lvl1pPr>
            <a:lvl2pPr>
              <a:lnSpc>
                <a:spcPct val="125000"/>
              </a:lnSpc>
              <a:defRPr sz="1500">
                <a:latin typeface="Engram Warsaw" pitchFamily="50" charset="-18"/>
              </a:defRPr>
            </a:lvl2pPr>
            <a:lvl3pPr>
              <a:lnSpc>
                <a:spcPct val="125000"/>
              </a:lnSpc>
              <a:defRPr sz="1500">
                <a:latin typeface="Engram Warsaw" pitchFamily="50" charset="-18"/>
              </a:defRPr>
            </a:lvl3pPr>
            <a:lvl4pPr>
              <a:lnSpc>
                <a:spcPct val="125000"/>
              </a:lnSpc>
              <a:defRPr sz="1500">
                <a:latin typeface="Engram Warsaw" pitchFamily="50" charset="-18"/>
              </a:defRPr>
            </a:lvl4pPr>
            <a:lvl5pPr>
              <a:lnSpc>
                <a:spcPct val="125000"/>
              </a:lnSpc>
              <a:defRPr sz="1500"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7" name="Symbol zastępczy wykresu 16"/>
          <p:cNvSpPr>
            <a:spLocks noGrp="1"/>
          </p:cNvSpPr>
          <p:nvPr>
            <p:ph type="chart" sz="quarter" idx="11"/>
          </p:nvPr>
        </p:nvSpPr>
        <p:spPr>
          <a:xfrm>
            <a:off x="7794625" y="1286872"/>
            <a:ext cx="3884613" cy="4525962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467476" y="6613800"/>
            <a:ext cx="5193222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89327331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sz="quarter" idx="10"/>
          </p:nvPr>
        </p:nvSpPr>
        <p:spPr>
          <a:xfrm>
            <a:off x="498475" y="1266825"/>
            <a:ext cx="11180763" cy="45053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953250" y="6613800"/>
            <a:ext cx="470744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50981289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ion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7548594" y="0"/>
            <a:ext cx="464340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6862445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22864058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oziom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291398" y="1293017"/>
            <a:ext cx="6894000" cy="4400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4451031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7548594" y="6613800"/>
            <a:ext cx="4112103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00378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sz="quarter" idx="10"/>
          </p:nvPr>
        </p:nvSpPr>
        <p:spPr>
          <a:xfrm>
            <a:off x="1904302" y="4328719"/>
            <a:ext cx="8422546" cy="21979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Engram Warsaw Light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007691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69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9" r:id="rId4"/>
    <p:sldLayoutId id="2147483660" r:id="rId5"/>
    <p:sldLayoutId id="2147483661" r:id="rId6"/>
    <p:sldLayoutId id="2147483654" r:id="rId7"/>
  </p:sldLayoutIdLst>
  <p:transition spd="slow">
    <p:cover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9845" y="2019301"/>
            <a:ext cx="11792310" cy="3705224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pl-PL" sz="3200" dirty="0">
                <a:latin typeface="+mn-lt"/>
              </a:rPr>
              <a:t>Projekty zmiany budżetu 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i Wieloletniej Prognozy Finansowej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na sesję Rady m.st. Warszawy </a:t>
            </a:r>
            <a:br>
              <a:rPr lang="pl-PL" sz="3200" dirty="0">
                <a:latin typeface="+mn-lt"/>
              </a:rPr>
            </a:br>
            <a:r>
              <a:rPr lang="pl-PL" sz="3200" b="0" dirty="0">
                <a:latin typeface="+mn-lt"/>
              </a:rPr>
              <a:t>w dniu </a:t>
            </a:r>
            <a:r>
              <a:rPr lang="pl-PL" sz="3200" b="0" dirty="0" smtClean="0">
                <a:latin typeface="+mn-lt"/>
              </a:rPr>
              <a:t>31 sierpnia </a:t>
            </a:r>
            <a:r>
              <a:rPr lang="pl-PL" sz="3200" b="0" dirty="0">
                <a:latin typeface="+mn-lt"/>
              </a:rPr>
              <a:t>2023 r</a:t>
            </a:r>
            <a:r>
              <a:rPr lang="pl-PL" sz="3200" b="0" dirty="0" smtClean="0">
                <a:latin typeface="+mn-lt"/>
              </a:rPr>
              <a:t>.</a:t>
            </a:r>
            <a:br>
              <a:rPr lang="pl-PL" sz="3200" b="0" dirty="0" smtClean="0">
                <a:latin typeface="+mn-lt"/>
              </a:rPr>
            </a:br>
            <a:r>
              <a:rPr lang="pl-PL" sz="2400" b="0" dirty="0" smtClean="0">
                <a:latin typeface="+mn-lt"/>
              </a:rPr>
              <a:t>wraz z autopoprawkami A i B</a:t>
            </a:r>
            <a:endParaRPr lang="pl-PL" sz="2400" b="0" dirty="0">
              <a:latin typeface="+mn-lt"/>
            </a:endParaRPr>
          </a:p>
        </p:txBody>
      </p:sp>
      <p:sp>
        <p:nvSpPr>
          <p:cNvPr id="5" name="Tytuł 1"/>
          <p:cNvSpPr>
            <a:spLocks noGrp="1"/>
          </p:cNvSpPr>
          <p:nvPr/>
        </p:nvSpPr>
        <p:spPr>
          <a:xfrm>
            <a:off x="3792855" y="6437207"/>
            <a:ext cx="4606290" cy="309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200" dirty="0" smtClean="0">
                <a:latin typeface="Engram Warsaw" pitchFamily="50" charset="-18"/>
              </a:rPr>
              <a:t>31</a:t>
            </a:r>
            <a:r>
              <a:rPr lang="pl-PL" sz="1200" dirty="0" smtClean="0">
                <a:solidFill>
                  <a:schemeClr val="tx1"/>
                </a:solidFill>
                <a:latin typeface="Engram Warsaw" pitchFamily="50" charset="-18"/>
              </a:rPr>
              <a:t> sierpnia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2023 r</a:t>
            </a:r>
            <a:r>
              <a:rPr lang="pl-PL" sz="1200" dirty="0">
                <a:latin typeface="Engram Warsaw" pitchFamily="50" charset="-18"/>
              </a:rPr>
              <a:t>.     |    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Warszawa</a:t>
            </a:r>
          </a:p>
        </p:txBody>
      </p:sp>
    </p:spTree>
    <p:extLst>
      <p:ext uri="{BB962C8B-B14F-4D97-AF65-F5344CB8AC3E}">
        <p14:creationId xmlns:p14="http://schemas.microsoft.com/office/powerpoint/2010/main" val="19081050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85247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Zmiana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2023 r.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14085"/>
              </p:ext>
            </p:extLst>
          </p:nvPr>
        </p:nvGraphicFramePr>
        <p:xfrm>
          <a:off x="2149596" y="1347610"/>
          <a:ext cx="7530858" cy="39815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7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299">
                  <a:extLst>
                    <a:ext uri="{9D8B030D-6E8A-4147-A177-3AD203B41FA5}">
                      <a16:colId xmlns:a16="http://schemas.microsoft.com/office/drawing/2014/main" val="2216440684"/>
                    </a:ext>
                  </a:extLst>
                </a:gridCol>
                <a:gridCol w="2271401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-121,5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4.495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-56,6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2.419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dzielnicowe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-68,5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1.599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+3,6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477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476246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0588624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121,5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OGÓLNOMIEJSKA:  </a:t>
            </a:r>
            <a:r>
              <a:rPr lang="pl-PL" altLang="pl-PL" sz="2400" b="1" dirty="0" smtClean="0">
                <a:solidFill>
                  <a:srgbClr val="C00000"/>
                </a:solidFill>
                <a:latin typeface="+mj-lt"/>
              </a:rPr>
              <a:t>-56,6 </a:t>
            </a:r>
            <a:r>
              <a:rPr lang="pl-PL" altLang="pl-PL" sz="20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514668"/>
              </p:ext>
            </p:extLst>
          </p:nvPr>
        </p:nvGraphicFramePr>
        <p:xfrm>
          <a:off x="246000" y="1080000"/>
          <a:ext cx="11700000" cy="51720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-56.558.125 zł</a:t>
                      </a:r>
                      <a:br>
                        <a:rPr lang="pl-PL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1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saldo)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5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w tym:</a:t>
                      </a:r>
                    </a:p>
                  </a:txBody>
                  <a:tcPr marL="91426" marR="91426" marT="45719" marB="45719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Przeniesienia planu wydatków z 2023 r. na lata następne w związku z realizacją m.in. następujących zadań:</a:t>
                      </a:r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1760661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-18.000.000</a:t>
                      </a:r>
                      <a:r>
                        <a:rPr lang="pl-PL" sz="18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„Zakupy inwestycyjne dla Szpitala Bielańskiego im. ks. Jerzego Popiełuszki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r.).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-4.266.000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„Zakupy inwestycyjne dla szpitali miejskich” 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 do zadań pn.: „Modernizacja Szpitala Bielańskiego - infrastruktura techniczna” oraz „Rozbudowa i modernizacja Szpitala Wolskiego - etap II”);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572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-3.519.720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Nowe drogi dla rowerów”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r.).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19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-2.287.620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„Dostępna Trasa Łazienkowska - etap I”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r.).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779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-2.227.627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„Dzielnica Wisła: Modernizacja otoczenia Portu Czerniakowskiego”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r.).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64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-2.000.000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i doposażenie w aparaturę i sprzęt medyczny Szpitala Czerniakowskiego”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r.).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218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-1.859.532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ronda ul. Krasińskiego z ul. Przasnyską”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2024 r.).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601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87990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1999" y="72000"/>
            <a:ext cx="10702165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121,5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DZIELNICOWA:  </a:t>
            </a:r>
            <a:r>
              <a:rPr lang="pl-PL" altLang="pl-PL" sz="2400" b="1" dirty="0" smtClean="0">
                <a:solidFill>
                  <a:srgbClr val="C00000"/>
                </a:solidFill>
                <a:latin typeface="+mj-lt"/>
              </a:rPr>
              <a:t>-68,5 </a:t>
            </a:r>
            <a:r>
              <a:rPr lang="pl-PL" altLang="pl-PL" sz="20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784078"/>
              </p:ext>
            </p:extLst>
          </p:nvPr>
        </p:nvGraphicFramePr>
        <p:xfrm>
          <a:off x="338920" y="1343546"/>
          <a:ext cx="11340000" cy="396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2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4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-68.526.934 </a:t>
                      </a:r>
                      <a:r>
                        <a:rPr lang="pl-PL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  <a:endParaRPr lang="pl-PL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dzielnicowej, z tego:</a:t>
                      </a: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14973"/>
              </p:ext>
            </p:extLst>
          </p:nvPr>
        </p:nvGraphicFramePr>
        <p:xfrm>
          <a:off x="338920" y="1688263"/>
          <a:ext cx="5670000" cy="3762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-24.328.463 zł</a:t>
                      </a:r>
                      <a:endParaRPr kumimoji="0" lang="pl-PL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Bemowo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95398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-472.220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89361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+263.844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64253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-5.575.318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669745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+361.794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+385.000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Praga–Południe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581818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-1.949.955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Praga–Północ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878716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-1.010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Rembertów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25985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-6.646.704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5195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254976"/>
              </p:ext>
            </p:extLst>
          </p:nvPr>
        </p:nvGraphicFramePr>
        <p:xfrm>
          <a:off x="6008920" y="1688257"/>
          <a:ext cx="5670000" cy="3762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-3.369.896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940361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-8.820.000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80768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+17.194.542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97735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-17.934.801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Wawer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442302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-1.157.973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88209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-5.583.915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Wilanów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28323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+170.000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Włochy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187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-10.504.778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481906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-557.081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Żoliborz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74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797981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0588624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121,5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</a:t>
            </a:r>
            <a:r>
              <a:rPr lang="pl-PL" altLang="pl-PL" sz="1600" b="1" dirty="0" smtClean="0">
                <a:latin typeface="+mj-lt"/>
              </a:rPr>
              <a:t>POZOSTAŁA: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+3,6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9851"/>
              </p:ext>
            </p:extLst>
          </p:nvPr>
        </p:nvGraphicFramePr>
        <p:xfrm>
          <a:off x="246000" y="1080000"/>
          <a:ext cx="11700000" cy="4074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6300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+3.631.000 zł</a:t>
                      </a:r>
                      <a:br>
                        <a:rPr lang="pl-PL" sz="20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1400" b="1" kern="1200" baseline="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saldo)</a:t>
                      </a:r>
                      <a:endParaRPr lang="pl-PL" sz="16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pozostałej, </a:t>
                      </a: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 tym:</a:t>
                      </a: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267941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+3.500.000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Wsparcie szpitali</a:t>
                      </a: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z tego: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Wolski Sp. z o.o.– zwiększenie o 15.000.000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Grochowski im. dr med. Rafała </a:t>
                      </a:r>
                      <a:r>
                        <a:rPr lang="pl-PL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Masztaka</a:t>
                      </a: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Sp. z o.o. – zwiększenie o 2.600.000 zł (przeniesienie 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z „Programu wdrożenia systemu do zarządzania energią wraz z poprawą efektywności energetycznej 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w</a:t>
                      </a:r>
                      <a:r>
                        <a:rPr lang="pl-PL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obiektach miejskich” oraz z zadania pn. „Panele fotowoltaiczne na dachach budynków miejskich”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z 2023 r. i 2024 r.)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Centrum Medyczne "Żelazna" Sp. z o.o. – zwiększenie o 900.000 zł (przeniesienie z 2024 r. z zadania pn. 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„Panele fotowoltaiczne na dachach budynków miejskich”)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Warszawski Szpital Południowy Sp. z o.o. – zmniejszenie o 15.000.000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67899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+131.000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Wpłaty na fundusz celowy dla Komendy Wojewódzkiej Policji</a:t>
                      </a: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zakup środków transportu </a:t>
                      </a:r>
                      <a:b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dla Komendy Stołecznej Policji (przeniesienie z planu wydatków bieżących).</a:t>
                      </a: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572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28477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1190625"/>
            <a:ext cx="11491546" cy="345757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b="1" dirty="0">
                <a:cs typeface="Arial" charset="0"/>
              </a:rPr>
              <a:t>Projekt zmiany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Wieloletniej Prognozy Finansowej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na lata 2023–2050</a:t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w dn. </a:t>
            </a:r>
            <a:r>
              <a:rPr lang="pl-PL" altLang="pl-PL" sz="3200" dirty="0" smtClean="0">
                <a:cs typeface="Arial" charset="0"/>
              </a:rPr>
              <a:t>31 sierpnia 2023 </a:t>
            </a:r>
            <a:r>
              <a:rPr lang="pl-PL" altLang="pl-PL" sz="3200" dirty="0">
                <a:cs typeface="Arial" charset="0"/>
              </a:rPr>
              <a:t>r.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9045376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222870"/>
              </p:ext>
            </p:extLst>
          </p:nvPr>
        </p:nvGraphicFramePr>
        <p:xfrm>
          <a:off x="246001" y="1678157"/>
          <a:ext cx="11699999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5152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059041665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1623264147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95558800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3889581010"/>
                    </a:ext>
                  </a:extLst>
                </a:gridCol>
                <a:gridCol w="1305447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2033 </a:t>
                      </a: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10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+33,0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-4,2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+9,4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+0,1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+0,03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+0,03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+0,01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+38,4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20.626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20.296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20.973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21.174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21.722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22.286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26.510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250.879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dochodów</a:t>
            </a:r>
          </a:p>
        </p:txBody>
      </p:sp>
    </p:spTree>
    <p:extLst>
      <p:ext uri="{BB962C8B-B14F-4D97-AF65-F5344CB8AC3E}">
        <p14:creationId xmlns:p14="http://schemas.microsoft.com/office/powerpoint/2010/main" val="1419387639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53393"/>
              </p:ext>
            </p:extLst>
          </p:nvPr>
        </p:nvGraphicFramePr>
        <p:xfrm>
          <a:off x="246001" y="1678157"/>
          <a:ext cx="11699999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5152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059041665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1623264147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95558800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3889581010"/>
                    </a:ext>
                  </a:extLst>
                </a:gridCol>
                <a:gridCol w="1305447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2050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10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-25,1</a:t>
                      </a:r>
                      <a:endParaRPr lang="pl-PL" sz="2000" b="1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+7,1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+3,3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+0,8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+0,7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+2,4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+12,3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-5,2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21.184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20.326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19.094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19.775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19.784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20.710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40.180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772.147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22934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bieżących</a:t>
            </a:r>
          </a:p>
        </p:txBody>
      </p:sp>
    </p:spTree>
    <p:extLst>
      <p:ext uri="{BB962C8B-B14F-4D97-AF65-F5344CB8AC3E}">
        <p14:creationId xmlns:p14="http://schemas.microsoft.com/office/powerpoint/2010/main" val="928213134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17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22934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majątkowych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52210"/>
              </p:ext>
            </p:extLst>
          </p:nvPr>
        </p:nvGraphicFramePr>
        <p:xfrm>
          <a:off x="1661292" y="1643419"/>
          <a:ext cx="8869417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417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82834249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-121,5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+170,7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+10,8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-7,5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11,1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+41,4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4.495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3.139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2.484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2.209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1.802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14.128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1237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47419"/>
              </p:ext>
            </p:extLst>
          </p:nvPr>
        </p:nvGraphicFramePr>
        <p:xfrm>
          <a:off x="696000" y="1080000"/>
          <a:ext cx="10800000" cy="3090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zwiększeń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57007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+9,3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 i zmiana funkcji w budynku Szpitala Praskiego - część II.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36,3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5970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+7,7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szkoły podstawowej na terenie Siekierek - prace  przygotowawcze (Mokotów).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15,6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5700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+5,3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Rewitalizacja budynków zabytkowych części Pragi ul. Markowska 16 - etap II.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22,6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5970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+4,6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 i modernizacja Szpitala Wolskiego - etap II.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12,7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245111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2777"/>
              </p:ext>
            </p:extLst>
          </p:nvPr>
        </p:nvGraphicFramePr>
        <p:xfrm>
          <a:off x="696000" y="1080000"/>
          <a:ext cx="10800000" cy="4530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zmniejszeń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-13,8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rozwoju infrastruktury lokalnej.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631,1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-9,0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mieszkań komunalnych wraz z przedszkolem przy ul. Orląt Lwowskich (Ursus), przesunięcie do Programu budownictwa społecznego i modernizacji budynków.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16,5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</a:t>
                      </a:r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526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-8,7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Panele fotowoltaiczne na dachach budynków miejskich.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39,6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-7,5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polityki społecznej.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52,3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-5,8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wdrożenia systemu do zarządzania energią wraz z poprawą efektywności energetycznej w obiektach miejskich.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36,1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-2,8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rurociągu kanalizacyjnego odprowadzającego nadmiar wód powierzchniowych z rowu Załuskiego (Włochy).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</a:t>
                      </a:r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631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-2,8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Realizacja projektu "E-administracja utworzenie portalu e-usług m.st. Warszawy" - część II.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</a:t>
                      </a:r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680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-1,7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Pozyskanie nieruchomości pod inwestycje drogowe - część 2 –przeniesienie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wydatków bieżących.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218,5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</a:t>
                      </a:r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390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41074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2619952"/>
            <a:ext cx="11491546" cy="1325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Projekt zmiany budżetu na 2023 rok</a:t>
            </a:r>
            <a:r>
              <a:rPr lang="pl-PL" altLang="pl-PL" b="1" dirty="0">
                <a:cs typeface="Arial" charset="0"/>
              </a:rPr>
              <a:t/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w dn. </a:t>
            </a:r>
            <a:r>
              <a:rPr lang="pl-PL" altLang="pl-PL" sz="3200" dirty="0" smtClean="0">
                <a:cs typeface="Arial" charset="0"/>
              </a:rPr>
              <a:t>31 sierpnia </a:t>
            </a:r>
            <a:r>
              <a:rPr lang="pl-PL" altLang="pl-PL" sz="3200" dirty="0">
                <a:cs typeface="Arial" charset="0"/>
              </a:rPr>
              <a:t>2023 r.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3317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33439"/>
              </p:ext>
            </p:extLst>
          </p:nvPr>
        </p:nvGraphicFramePr>
        <p:xfrm>
          <a:off x="696000" y="1080000"/>
          <a:ext cx="10800000" cy="3776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zmian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harmonogramów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kwota zadania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57007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±8,4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drogi 12 KD-D i 16 KD-L - rozliczenie z deweloperami (Bemowo) przeniesienie z 2023 r. na 2024 r.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8,4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5970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±7,0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siedziby Młodzieżowego Domu Kultury i Domu Kultury Śródmieście przy ul. Twardej 8/12 (Śródmieście)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2023 r. na 2024 r.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136,0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5700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±5,0 </a:t>
                      </a: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ul. </a:t>
                      </a:r>
                      <a:r>
                        <a:rPr lang="pl-PL" sz="13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Cylichowskiej</a:t>
                      </a: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od ul. Trakt Lubelski do Kanału </a:t>
                      </a:r>
                      <a:r>
                        <a:rPr lang="pl-PL" sz="13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Zagóździańskiego</a:t>
                      </a: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(Wawer) przeniesienie z 2023 r. na 2024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5970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±3,5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Nowe drogi dla rowerów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2023 r. na 2024 r.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  <a:tr h="55970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±3,4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</a:t>
                      </a:r>
                      <a:r>
                        <a:rPr lang="pl-PL" sz="13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kulturoteki</a:t>
                      </a: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 os. Stara Miłosna (Wesoła)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2023 r. na 2025 r.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16,9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</a:t>
                      </a:r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631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687818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62202"/>
              </p:ext>
            </p:extLst>
          </p:nvPr>
        </p:nvGraphicFramePr>
        <p:xfrm>
          <a:off x="696000" y="1080000"/>
          <a:ext cx="10716952" cy="3090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8355352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pl-PL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nowych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57007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3,1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wdrożenia systemu do zarządzania energią wraz z poprawą efektywności energetycznej 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obiektach oświatowych (Ursynów)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5970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2,9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Panele fotowoltaiczne na dachach budynków szkół podstawowych (Ursynów)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5700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2,8 </a:t>
                      </a: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Wykonanie odwodnienia ulic Starych Włoch - etap I - zlewnia </a:t>
                      </a:r>
                      <a:r>
                        <a:rPr lang="pl-PL" sz="13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Tomnicka</a:t>
                      </a: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(Włochy)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5970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2,2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boisk w XLIII Liceum Ogólnokształcącym przy al. Niepodległości 27 (Mokotów)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190066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2171700"/>
            <a:ext cx="11491546" cy="17738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 smtClean="0"/>
              <a:t>Autopoprawka 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projektu zmiany budżetu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34360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98474" y="249779"/>
            <a:ext cx="10626726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</a:t>
            </a:r>
            <a:r>
              <a:rPr lang="pl-PL" altLang="pl-PL" sz="2400" b="1" dirty="0" smtClean="0">
                <a:latin typeface="+mj-lt"/>
              </a:rPr>
              <a:t>2023 </a:t>
            </a:r>
            <a:r>
              <a:rPr lang="pl-PL" altLang="pl-PL" sz="2400" b="1" dirty="0">
                <a:latin typeface="+mj-lt"/>
              </a:rPr>
              <a:t>r.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831064"/>
              </p:ext>
            </p:extLst>
          </p:nvPr>
        </p:nvGraphicFramePr>
        <p:xfrm>
          <a:off x="933451" y="1072620"/>
          <a:ext cx="9944100" cy="4377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143">
                  <a:extLst>
                    <a:ext uri="{9D8B030D-6E8A-4147-A177-3AD203B41FA5}">
                      <a16:colId xmlns:a16="http://schemas.microsoft.com/office/drawing/2014/main" val="3953378466"/>
                    </a:ext>
                  </a:extLst>
                </a:gridCol>
                <a:gridCol w="2087034">
                  <a:extLst>
                    <a:ext uri="{9D8B030D-6E8A-4147-A177-3AD203B41FA5}">
                      <a16:colId xmlns:a16="http://schemas.microsoft.com/office/drawing/2014/main" val="2530149875"/>
                    </a:ext>
                  </a:extLst>
                </a:gridCol>
                <a:gridCol w="2087034">
                  <a:extLst>
                    <a:ext uri="{9D8B030D-6E8A-4147-A177-3AD203B41FA5}">
                      <a16:colId xmlns:a16="http://schemas.microsoft.com/office/drawing/2014/main" val="2443718988"/>
                    </a:ext>
                  </a:extLst>
                </a:gridCol>
                <a:gridCol w="2087034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Autopoprawka A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7348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  <a:endParaRPr lang="pl-PL" sz="14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4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+33,0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+191,0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20.817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-146,5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800" b="1" kern="1200" dirty="0" smtClean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-14,3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25.665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3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pl-PL" sz="1600" b="0" dirty="0" smtClean="0">
                          <a:latin typeface="+mj-lt"/>
                          <a:cs typeface="Calibri" panose="020F0502020204030204" pitchFamily="34" charset="0"/>
                        </a:rPr>
                        <a:t>z tego:</a:t>
                      </a:r>
                      <a:endParaRPr lang="pl-PL" sz="16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   – </a:t>
                      </a:r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-25,1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+22,8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21.207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   – </a:t>
                      </a:r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-121,5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-37,2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4.458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 gridSpan="2"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+179,5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+205,4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-4.848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1129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24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216000"/>
            <a:ext cx="94391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/>
              <a:t>Zwiększenie</a:t>
            </a:r>
            <a:r>
              <a:rPr lang="pl-PL" altLang="pl-PL" sz="2400" dirty="0" smtClean="0"/>
              <a:t> </a:t>
            </a:r>
            <a:r>
              <a:rPr lang="pl-PL" altLang="pl-PL" sz="2400" dirty="0"/>
              <a:t>planu </a:t>
            </a:r>
            <a:r>
              <a:rPr lang="pl-PL" altLang="pl-PL" sz="2400" b="1" dirty="0" smtClean="0"/>
              <a:t>dochodów</a:t>
            </a:r>
            <a:r>
              <a:rPr lang="pl-PL" altLang="pl-PL" sz="2400" dirty="0" smtClean="0"/>
              <a:t> </a:t>
            </a:r>
            <a:r>
              <a:rPr lang="pl-PL" altLang="pl-PL" sz="2400" dirty="0"/>
              <a:t>w </a:t>
            </a:r>
            <a:r>
              <a:rPr lang="pl-PL" altLang="pl-PL" sz="2400" dirty="0" smtClean="0"/>
              <a:t>2023 </a:t>
            </a:r>
            <a:r>
              <a:rPr lang="pl-PL" altLang="pl-PL" sz="2400" dirty="0"/>
              <a:t>r. o </a:t>
            </a:r>
            <a:r>
              <a:rPr lang="pl-PL" altLang="pl-PL" sz="2400" b="1" dirty="0" smtClean="0"/>
              <a:t>191,0 </a:t>
            </a:r>
            <a:r>
              <a:rPr lang="pl-PL" altLang="pl-PL" sz="2400" b="1" dirty="0"/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10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59326"/>
              </p:ext>
            </p:extLst>
          </p:nvPr>
        </p:nvGraphicFramePr>
        <p:xfrm>
          <a:off x="254964" y="980760"/>
          <a:ext cx="11700000" cy="48759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+191.045.236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0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Dochody łącznie, w tym: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  <a:latin typeface="+mj-lt"/>
                        </a:rPr>
                        <a:t>+175.493.622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14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Uzupełnienie subwencji ogólnej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z tego:</a:t>
                      </a:r>
                    </a:p>
                    <a:p>
                      <a:pPr marL="285750" lvl="0" indent="-28575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zwiększenie o 157.493.622 zł na uzupełnienie dochodów miasta, stanowiące częściową rekompensatę utraty dochodów m.st. Warszawy w 2023 r. z tytułu udziału w podatku dochodowym PIT na skutek wprowadzenia zmian w systemie prawnym wynikających z rządowego programu Polski Ład;</a:t>
                      </a:r>
                    </a:p>
                    <a:p>
                      <a:pPr marL="285750" lvl="0" indent="-28575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zwiększenie o 18.000.000 zł na dofinansowanie inwestycji drogowej pn. „Rozbudowa wiaduktów w ciągu Trasy Łazienkowskiej przy Agrykoli, w tym: Etap I - rozbudowa wiaduktów”.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871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+5.723.831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Fundusz Pomocy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m.in. na: jednorazowe świadczenie pieniężne w kwocie 40 zł na osobę za dobę z tytułu zapewnienia miejsca zakwaterowania i całodziennego wyżywienia (2.291.560 zł), współfinansowanie zakwaterowania i wyżywienia obywatelom Ukrainy (1.870.000 zł), wypłatę świadczeń rodzinnych (1.082.675 zł).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24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+5.695.422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Dotacje celowe z budżetu państwa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na realizację zadań zleconych, w tym dla Komendy Miejskiej Państwowej Straży Pożarnej m.st. Warszawy na wypłatę należności oraz świadczenia motywacyjnego dla funkcjonariuszy (5.629.331 zł).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488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+1.788.248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Środki z UE.</a:t>
                      </a:r>
                      <a:endParaRPr lang="pl-PL" sz="12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571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  <a:latin typeface="+mj-lt"/>
                        </a:rPr>
                        <a:t>+828.573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14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Praga-Południe 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tytułu wpływów z opłat rocznych za użytkowanie wieczyste.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035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+630.257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endParaRPr lang="pl-PL" sz="18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 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głównie z tytułu wpływów z czynszu za mieszkania komunalne (412.570 zł).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31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+539.825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Zarząd Dróg Miejskich 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tytułu wpłat od inwestorów inwestycji </a:t>
                      </a:r>
                      <a:r>
                        <a:rPr lang="pl-PL" sz="1200" b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niedrogowych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na przebudowę ul. </a:t>
                      </a:r>
                      <a:r>
                        <a:rPr lang="pl-PL" sz="1200" b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Gierdziejewskiego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wraz ze skrzyżowaniem z ul. Posagu 7 Panien.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089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-506.036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Włochy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tytułu rozliczenia środków od inwestorów prywatnych. 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899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8370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25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216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Zwiększenie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2023 </a:t>
            </a:r>
            <a:r>
              <a:rPr lang="pl-PL" altLang="pl-PL" sz="2400" dirty="0">
                <a:latin typeface="+mj-lt"/>
              </a:rPr>
              <a:t>r. o </a:t>
            </a:r>
            <a:r>
              <a:rPr lang="pl-PL" altLang="pl-PL" sz="2400" b="1" dirty="0" smtClean="0">
                <a:latin typeface="+mj-lt"/>
              </a:rPr>
              <a:t>22,8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75173" y="684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</a:t>
            </a:r>
            <a:r>
              <a:rPr lang="pl-PL" altLang="pl-PL" sz="1600" b="1" dirty="0" smtClean="0">
                <a:latin typeface="+mj-lt"/>
              </a:rPr>
              <a:t>OGÓLNOMIEJSKA: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+17,3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854411"/>
              </p:ext>
            </p:extLst>
          </p:nvPr>
        </p:nvGraphicFramePr>
        <p:xfrm>
          <a:off x="281859" y="1263526"/>
          <a:ext cx="11700000" cy="4002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9057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+17.309.021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0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600" b="1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ogólnomiejska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950527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  <a:latin typeface="+mj-lt"/>
                        </a:rPr>
                        <a:t>+9.201.690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b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4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(per saldo)</a:t>
                      </a:r>
                      <a:endParaRPr lang="pl-PL" sz="18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Przeniesienie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pomiędzy planem wydatków bieżących a planu wydatków majątkowych na wniosek m.in. Zarządu Dróg Miejskich z przeznaczeniem na utrzymanie i remonty dróg (+10.000.000 zł).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738791"/>
                  </a:ext>
                </a:extLst>
              </a:tr>
              <a:tr h="1171562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+5.629.331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endParaRPr lang="pl-PL" sz="18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Komenda Miejskiej Państwowej Straży Pożarnej m.st. Warszawy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realizację zadań zleconych – wypłatę należności oraz świadczenia motywacyjnego dla funkcjonariuszy.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24346"/>
                  </a:ext>
                </a:extLst>
              </a:tr>
              <a:tr h="117156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+1.975.929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Fundusz Pomocy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 współfinansowanie zakwaterowania i wyżywienia obywatelom Ukrainy.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488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8557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26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216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Zwiększenie</a:t>
            </a:r>
            <a:r>
              <a:rPr lang="pl-PL" altLang="pl-PL" sz="2400" dirty="0">
                <a:latin typeface="+mj-lt"/>
              </a:rPr>
              <a:t> 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2023 </a:t>
            </a:r>
            <a:r>
              <a:rPr lang="pl-PL" altLang="pl-PL" sz="2400" dirty="0">
                <a:latin typeface="+mj-lt"/>
              </a:rPr>
              <a:t>r. o </a:t>
            </a:r>
            <a:r>
              <a:rPr lang="pl-PL" altLang="pl-PL" sz="2400" b="1" dirty="0" smtClean="0">
                <a:latin typeface="+mj-lt"/>
              </a:rPr>
              <a:t>22,8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75173" y="684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</a:t>
            </a:r>
            <a:r>
              <a:rPr lang="pl-PL" altLang="pl-PL" sz="1600" b="1" dirty="0" smtClean="0">
                <a:latin typeface="+mj-lt"/>
              </a:rPr>
              <a:t>DZIELNICOWA: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+5,5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182438"/>
              </p:ext>
            </p:extLst>
          </p:nvPr>
        </p:nvGraphicFramePr>
        <p:xfrm>
          <a:off x="246000" y="1151997"/>
          <a:ext cx="11700000" cy="40904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444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+5.538.709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0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dzielnicowa, w tym: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948647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  <a:latin typeface="+mj-lt"/>
                        </a:rPr>
                        <a:t>+3.747.902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b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4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(per saldo)</a:t>
                      </a:r>
                      <a:endParaRPr lang="pl-PL" sz="1800" b="1" dirty="0" smtClean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Fundusz Pomocy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głównie z przeznaczeniem na jednorazowe świadczenie pieniężne w kwocie 40 zł </a:t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osobę za dobę z tytułu zapewnienia miejsca zakwaterowania i całodziennego wyżywienia (2.291.560 zł), wypłatę świadczeń rodzinnych (1.082.675 zł).</a:t>
                      </a:r>
                      <a:endParaRPr lang="pl-PL" sz="1400" b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871282"/>
                  </a:ext>
                </a:extLst>
              </a:tr>
              <a:tr h="73304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+1.602.916 zł</a:t>
                      </a:r>
                      <a:b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1400" b="1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 saldo)</a:t>
                      </a:r>
                      <a:endParaRPr lang="pl-PL" sz="1800" b="1" kern="1200" dirty="0" smtClean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Realizacja projektów UE.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330903"/>
                  </a:ext>
                </a:extLst>
              </a:tr>
              <a:tr h="733046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+622.527 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 smtClean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Targówek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głównie z przeznaczeniem na rozliczenia ze wspólnotami mieszkaniowymi (630.257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44369"/>
                  </a:ext>
                </a:extLst>
              </a:tr>
              <a:tr h="113327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-434.636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Pozostałe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zmiany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dotyczą dzielnic: Wilanów (+416.687 zł), Praga-Południe (+21.592 zł),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Wesoła (+11.954 zł), Żoliborz (+11.551 zł), Wola (+11.045 zł), Ursus (+8.800 zł), Ochota (+8.483 zł),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Ursynów (+7.326 zł), Włochy (+7.091 zł), Mokotów (+5.429 zł), Bielany (+5.299zł), Rembertów (+4.341 zł), Wawer (−383.245 zł),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Praga-Północ (-343.771 zł),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Białołęka (−158.730 zł), Śródmieście (−64.068 zł), Bemowo (−4.420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5493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7138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82637" y="551531"/>
            <a:ext cx="10626726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Zmiany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2023 </a:t>
            </a:r>
            <a:r>
              <a:rPr lang="pl-PL" altLang="pl-PL" sz="2400" dirty="0">
                <a:latin typeface="+mj-lt"/>
              </a:rPr>
              <a:t>r.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67003"/>
              </p:ext>
            </p:extLst>
          </p:nvPr>
        </p:nvGraphicFramePr>
        <p:xfrm>
          <a:off x="1143000" y="1576210"/>
          <a:ext cx="9696450" cy="37377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775">
                  <a:extLst>
                    <a:ext uri="{9D8B030D-6E8A-4147-A177-3AD203B41FA5}">
                      <a16:colId xmlns:a16="http://schemas.microsoft.com/office/drawing/2014/main" val="3554337531"/>
                    </a:ext>
                  </a:extLst>
                </a:gridCol>
                <a:gridCol w="2263775">
                  <a:extLst>
                    <a:ext uri="{9D8B030D-6E8A-4147-A177-3AD203B41FA5}">
                      <a16:colId xmlns:a16="http://schemas.microsoft.com/office/drawing/2014/main" val="2659789580"/>
                    </a:ext>
                  </a:extLst>
                </a:gridCol>
                <a:gridCol w="2263775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Autopoprawka</a:t>
                      </a:r>
                      <a:r>
                        <a:rPr lang="pl-PL" sz="1800" b="0" baseline="0" dirty="0" smtClean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  <a:endParaRPr lang="pl-PL" sz="14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</a:t>
                      </a:r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majątkowe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-121,5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4.458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pl-PL" sz="1600" b="0" dirty="0" smtClean="0">
                          <a:latin typeface="+mj-lt"/>
                          <a:cs typeface="Calibri" panose="020F0502020204030204" pitchFamily="34" charset="0"/>
                        </a:rPr>
                        <a:t>z tego:</a:t>
                      </a:r>
                      <a:endParaRPr lang="pl-PL" sz="16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pl-PL" sz="1800" b="0" dirty="0" err="1" smtClean="0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-56,6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2.424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– dzielnicowe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-68,5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-46,8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1.552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+3,6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482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0964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1438276"/>
            <a:ext cx="11491546" cy="28860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 smtClean="0"/>
              <a:t>Autopoprawka 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projektu zmiany </a:t>
            </a:r>
            <a:br>
              <a:rPr lang="pl-PL" dirty="0" smtClean="0"/>
            </a:br>
            <a:r>
              <a:rPr lang="pl-PL" dirty="0" smtClean="0"/>
              <a:t>Wieloletniej Prognozy Finansowej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14427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16000" y="432000"/>
            <a:ext cx="11336967" cy="550590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Zwiększenie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dochodów</a:t>
            </a:r>
            <a:r>
              <a:rPr lang="pl-PL" altLang="pl-PL" sz="2400" dirty="0">
                <a:latin typeface="+mj-lt"/>
              </a:rPr>
              <a:t> w latach </a:t>
            </a:r>
            <a:r>
              <a:rPr lang="pl-PL" altLang="pl-PL" sz="2400" dirty="0" smtClean="0">
                <a:latin typeface="+mj-lt"/>
              </a:rPr>
              <a:t>2023–2026 </a:t>
            </a:r>
            <a:r>
              <a:rPr lang="pl-PL" altLang="pl-PL" sz="2400" dirty="0">
                <a:latin typeface="+mj-lt"/>
              </a:rPr>
              <a:t>o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202,8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  <a:endParaRPr lang="pl-PL" altLang="pl-PL" sz="2400" b="1" dirty="0">
              <a:solidFill>
                <a:srgbClr val="385723"/>
              </a:solidFill>
              <a:latin typeface="+mj-lt"/>
            </a:endParaRP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251110"/>
              </p:ext>
            </p:extLst>
          </p:nvPr>
        </p:nvGraphicFramePr>
        <p:xfrm>
          <a:off x="246000" y="1151999"/>
          <a:ext cx="11700000" cy="47345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2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415">
                <a:tc>
                  <a:txBody>
                    <a:bodyPr/>
                    <a:lstStyle/>
                    <a:p>
                      <a:pPr algn="r"/>
                      <a:r>
                        <a:rPr kumimoji="0" lang="pl-PL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+202,8 mln zł</a:t>
                      </a:r>
                    </a:p>
                  </a:txBody>
                  <a:tcPr marL="91426" marR="91426" marT="45719" marB="45719" anchor="ctr">
                    <a:solidFill>
                      <a:srgbClr val="DCF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Dochody ogółem w latach 2023–2026, w tym: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DC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840326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+175,5 mln zł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9525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Uzupełnienie subwencji ogólnej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tytułu:</a:t>
                      </a:r>
                    </a:p>
                    <a:p>
                      <a:pPr marL="285750" lvl="1" indent="-196850">
                        <a:buFont typeface="Wingdings" panose="05000000000000000000" pitchFamily="2" charset="2"/>
                        <a:buChar char="§"/>
                      </a:pP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zwiększenia o 157,5 mln zł na uzupełnienie dochodów miasta, stanowiące częściową rekompensatę utraty dochodów m.st. Warszawy w 2023 r. z tytułu udziału w podatku dochodowym PIT na skutek wprowadzenia zmian w systemie prawnym wynikających z rządowego programu Polski Ład,</a:t>
                      </a:r>
                    </a:p>
                    <a:p>
                      <a:pPr marL="285750" indent="-196850">
                        <a:buFont typeface="Wingdings" panose="05000000000000000000" pitchFamily="2" charset="2"/>
                        <a:buChar char="§"/>
                      </a:pP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zwiększenia o 18,0 mln zł na dofinansowanie inwestycji drogowej pn. „Rozbudowa wiaduktów w ciągu Trasy Łazienkowskiej przy Agrykoli, w tym: Etap I - rozbudowa wiaduktów”.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85537"/>
                  </a:ext>
                </a:extLst>
              </a:tr>
              <a:tr h="399823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+7,8 mln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Środki unijne</a:t>
                      </a: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211289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+5,7 mln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Fundusz Pomocy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przeznaczeniem na pomoc obywatelom Ukrainy.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177259"/>
                  </a:ext>
                </a:extLst>
              </a:tr>
              <a:tr h="458359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+5,6 mln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Zgodnie z decyzjami Wojewody Mazowieckiego </a:t>
                      </a: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przeznaczeniem na wypłatę należności oraz świadczenia motywacyjnego funkcjonariuszom Komendy Miejskiej Państwowej Straży Pożarnej m.st. Warszawy.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906886"/>
                  </a:ext>
                </a:extLst>
              </a:tr>
              <a:tr h="458359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+4,0 mln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Dotacja celowa od Marszałka Województwa Mazowieckiego </a:t>
                      </a: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przeznaczeniem na dofinansowanie realizacji zadania pn.: "Modernizacja budynku VIII LO im. Władysława IV wraz z adaptacją lokali mieszkalnych na sale dydaktyczne" w ramach Instrument Wsparcia Zadań Ważnych dla Równomiernego Rozwoju Województwa Mazowieckiego.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04345"/>
                  </a:ext>
                </a:extLst>
              </a:tr>
              <a:tr h="649343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+2,1 mln zł</a:t>
                      </a:r>
                      <a:endParaRPr lang="pl-PL" sz="1400" b="1" kern="1200" dirty="0" smtClean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Środki Ministerstwa Edukacji i Nauki </a:t>
                      </a: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przeznaczeniem na realizację zadań z zakresu administracji rządowej wynikających z programu kompleksowego wsparcia rodzin "Za życiem.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096851"/>
                  </a:ext>
                </a:extLst>
              </a:tr>
            </a:tbl>
          </a:graphicData>
        </a:graphic>
      </p:graphicFrame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98502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Główne przyczyny zmian w budżecie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406950" y="1080000"/>
            <a:ext cx="11340000" cy="38472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600" dirty="0">
                <a:latin typeface="+mj-lt"/>
                <a:ea typeface="Times New Roman" panose="02020603050405020304" pitchFamily="18" charset="0"/>
              </a:rPr>
              <a:t>Korekta planu dochodów z tytułu zwrotu podatku od towarów i usług VAT z jednoczesnym zmniejszeniem planu wydatków.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600" dirty="0" smtClean="0">
                <a:latin typeface="+mj-lt"/>
                <a:ea typeface="Times New Roman" panose="02020603050405020304" pitchFamily="18" charset="0"/>
              </a:rPr>
              <a:t>Korekty </a:t>
            </a:r>
            <a:r>
              <a:rPr lang="pl-PL" sz="1600" dirty="0">
                <a:latin typeface="+mj-lt"/>
                <a:ea typeface="Times New Roman" panose="02020603050405020304" pitchFamily="18" charset="0"/>
              </a:rPr>
              <a:t>w planie dochodów i wydatków związanych z realizacją projektów unijnych.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600" dirty="0" smtClean="0">
                <a:latin typeface="+mj-lt"/>
                <a:ea typeface="Times New Roman" panose="02020603050405020304" pitchFamily="18" charset="0"/>
              </a:rPr>
              <a:t>Korekta </a:t>
            </a:r>
            <a:r>
              <a:rPr lang="pl-PL" sz="1600" dirty="0">
                <a:latin typeface="+mj-lt"/>
                <a:ea typeface="Times New Roman" panose="02020603050405020304" pitchFamily="18" charset="0"/>
              </a:rPr>
              <a:t>planu dochodów z tytułu środków z Funduszu Przeciwdziałania COVID-19 w związku z przeniesieniem z 2024 r. środków z Rządowego Funduszu Polski Ład: Program Inwestycji Strategicznych.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600" dirty="0">
                <a:latin typeface="+mj-lt"/>
                <a:ea typeface="Times New Roman" panose="02020603050405020304" pitchFamily="18" charset="0"/>
              </a:rPr>
              <a:t>W</a:t>
            </a:r>
            <a:r>
              <a:rPr lang="pl-PL" sz="1600" dirty="0" smtClean="0">
                <a:latin typeface="+mj-lt"/>
                <a:ea typeface="Times New Roman" panose="02020603050405020304" pitchFamily="18" charset="0"/>
              </a:rPr>
              <a:t>prowadzenie </a:t>
            </a:r>
            <a:r>
              <a:rPr lang="pl-PL" sz="1600" dirty="0">
                <a:latin typeface="+mj-lt"/>
                <a:ea typeface="Times New Roman" panose="02020603050405020304" pitchFamily="18" charset="0"/>
              </a:rPr>
              <a:t>do budżetu dochodów otrzymanych z budżetu Województwa Mazowieckiego z jednoczesnym zwiększeniem planu wydatków.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600" dirty="0" smtClean="0">
                <a:latin typeface="+mj-lt"/>
                <a:ea typeface="Times New Roman" panose="02020603050405020304" pitchFamily="18" charset="0"/>
              </a:rPr>
              <a:t>Korekty </a:t>
            </a:r>
            <a:r>
              <a:rPr lang="pl-PL" sz="1600" dirty="0">
                <a:latin typeface="+mj-lt"/>
                <a:ea typeface="Times New Roman" panose="02020603050405020304" pitchFamily="18" charset="0"/>
              </a:rPr>
              <a:t>programu inwestycyjnego w związku ze zmianą harmonogramu realizacji zadań.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q"/>
            </a:pPr>
            <a:r>
              <a:rPr lang="pl-PL" sz="1600" dirty="0" smtClean="0">
                <a:latin typeface="+mj-lt"/>
                <a:ea typeface="Times New Roman" panose="02020603050405020304" pitchFamily="18" charset="0"/>
              </a:rPr>
              <a:t>Realizacja </a:t>
            </a:r>
            <a:r>
              <a:rPr lang="pl-PL" sz="1600" dirty="0">
                <a:latin typeface="+mj-lt"/>
                <a:ea typeface="Times New Roman" panose="02020603050405020304" pitchFamily="18" charset="0"/>
              </a:rPr>
              <a:t>wniosków dysponentów środków budżetowych dotyczących zmian w planach finansowych.</a:t>
            </a:r>
          </a:p>
        </p:txBody>
      </p:sp>
    </p:spTree>
    <p:extLst>
      <p:ext uri="{BB962C8B-B14F-4D97-AF65-F5344CB8AC3E}">
        <p14:creationId xmlns:p14="http://schemas.microsoft.com/office/powerpoint/2010/main" val="42511311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30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504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</a:t>
            </a:r>
            <a:r>
              <a:rPr lang="pl-PL" altLang="pl-PL" sz="2400" dirty="0" smtClean="0">
                <a:latin typeface="+mj-lt"/>
              </a:rPr>
              <a:t>Finansowa </a:t>
            </a:r>
            <a:br>
              <a:rPr lang="pl-PL" altLang="pl-PL" sz="2400" dirty="0" smtClean="0">
                <a:latin typeface="+mj-lt"/>
              </a:rPr>
            </a:br>
            <a:r>
              <a:rPr lang="pl-PL" altLang="pl-PL" sz="2400" b="1" dirty="0" smtClean="0">
                <a:latin typeface="+mj-lt"/>
              </a:rPr>
              <a:t>Zmiany w prognozie dochodów</a:t>
            </a:r>
            <a:endParaRPr lang="pl-PL" altLang="pl-PL" sz="2400" b="1" dirty="0">
              <a:latin typeface="+mj-lt"/>
            </a:endParaRPr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861842"/>
              </p:ext>
            </p:extLst>
          </p:nvPr>
        </p:nvGraphicFramePr>
        <p:xfrm>
          <a:off x="246001" y="1678157"/>
          <a:ext cx="11699999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5152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059041665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1623264147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95558800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3889581010"/>
                    </a:ext>
                  </a:extLst>
                </a:gridCol>
                <a:gridCol w="1305447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2033 </a:t>
                      </a: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10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18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+33,0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-4,2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+9,4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+0,1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+0,03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+0,03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+0,01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+38,4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 err="1" smtClean="0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--prawka</a:t>
                      </a:r>
                      <a:r>
                        <a:rPr lang="pl-PL" sz="1800" b="0" baseline="0" dirty="0" smtClean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+191,0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+1,0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+5,2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+5,6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+202,8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884980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20.817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20.297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20.978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21.180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21.722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22.286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26.510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251.081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6110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16000" y="432000"/>
            <a:ext cx="11668245" cy="550590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Zwiększenie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 smtClean="0">
                <a:latin typeface="+mj-lt"/>
              </a:rPr>
              <a:t>wydatków bieżących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w </a:t>
            </a:r>
            <a:r>
              <a:rPr lang="pl-PL" altLang="pl-PL" sz="2400" dirty="0" smtClean="0">
                <a:latin typeface="+mj-lt"/>
              </a:rPr>
              <a:t>latach 2023-2026 o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182,2 </a:t>
            </a:r>
            <a:r>
              <a:rPr lang="pl-PL" altLang="pl-PL" sz="24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052691"/>
              </p:ext>
            </p:extLst>
          </p:nvPr>
        </p:nvGraphicFramePr>
        <p:xfrm>
          <a:off x="210000" y="1151999"/>
          <a:ext cx="11772000" cy="4352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0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1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0380">
                <a:tc>
                  <a:txBody>
                    <a:bodyPr/>
                    <a:lstStyle/>
                    <a:p>
                      <a:pPr algn="r"/>
                      <a:r>
                        <a:rPr kumimoji="0" lang="pl-PL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+182,2 mln zł</a:t>
                      </a: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bieżące w latach 2023-2026, w tym: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73439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+157,5 mln zł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Edukacja</a:t>
                      </a:r>
                      <a:endParaRPr lang="pl-PL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71282"/>
                  </a:ext>
                </a:extLst>
              </a:tr>
              <a:tr h="73439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+10,0 mln zł</a:t>
                      </a:r>
                      <a:endParaRPr lang="pl-PL" sz="1800" b="1" dirty="0" smtClean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 i komunikacja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utrzymanie i remonty dróg w miastach na prawach powiatu </a:t>
                      </a:r>
                      <a:b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z wydatków majątkowych).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24346"/>
                  </a:ext>
                </a:extLst>
              </a:tr>
              <a:tr h="73439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+9,1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Ochrona zdrowia i pomoc społeczna 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m.in. z przeznaczeniem na pomoc obywatelom Ukrainy (5,7 mln zł) oraz na zadania realizowane przez Stołeczny Ośrodek dla Osób Nietrzeźwych (3,0 mln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488908"/>
                  </a:ext>
                </a:extLst>
              </a:tr>
              <a:tr h="73439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+2,1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Realizacja zadań z zakresu programu kompleksowego wsparcia rodzin "Za życiem".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505293"/>
                  </a:ext>
                </a:extLst>
              </a:tr>
              <a:tr h="73439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+1,6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Środki unijne</a:t>
                      </a:r>
                      <a:r>
                        <a:rPr lang="pl-PL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687432"/>
                  </a:ext>
                </a:extLst>
              </a:tr>
            </a:tbl>
          </a:graphicData>
        </a:graphic>
      </p:graphicFrame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52954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32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8" name="Tytuł 2"/>
          <p:cNvSpPr>
            <a:spLocks noGrp="1"/>
          </p:cNvSpPr>
          <p:nvPr>
            <p:ph type="title"/>
          </p:nvPr>
        </p:nvSpPr>
        <p:spPr>
          <a:xfrm>
            <a:off x="303223" y="504000"/>
            <a:ext cx="11585553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</a:t>
            </a:r>
            <a:r>
              <a:rPr lang="pl-PL" altLang="pl-PL" sz="2400" dirty="0" smtClean="0">
                <a:latin typeface="+mj-lt"/>
              </a:rPr>
              <a:t>Finansowa </a:t>
            </a:r>
            <a:br>
              <a:rPr lang="pl-PL" altLang="pl-PL" sz="2400" dirty="0" smtClean="0">
                <a:latin typeface="+mj-lt"/>
              </a:rPr>
            </a:br>
            <a:r>
              <a:rPr lang="pl-PL" altLang="pl-PL" sz="2400" b="1" dirty="0" smtClean="0">
                <a:latin typeface="+mj-lt"/>
              </a:rPr>
              <a:t>Zmiany w prognozie wydatków bieżących</a:t>
            </a:r>
            <a:endParaRPr lang="pl-PL" altLang="pl-PL" sz="2400" b="1" dirty="0">
              <a:latin typeface="+mj-lt"/>
            </a:endParaRPr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32162"/>
              </p:ext>
            </p:extLst>
          </p:nvPr>
        </p:nvGraphicFramePr>
        <p:xfrm>
          <a:off x="246001" y="1678157"/>
          <a:ext cx="11699999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5152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059041665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1623264147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295558800"/>
                    </a:ext>
                  </a:extLst>
                </a:gridCol>
                <a:gridCol w="1127425">
                  <a:extLst>
                    <a:ext uri="{9D8B030D-6E8A-4147-A177-3AD203B41FA5}">
                      <a16:colId xmlns:a16="http://schemas.microsoft.com/office/drawing/2014/main" val="3889581010"/>
                    </a:ext>
                  </a:extLst>
                </a:gridCol>
                <a:gridCol w="1305447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2050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10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16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16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-25,1</a:t>
                      </a:r>
                      <a:endParaRPr lang="pl-PL" sz="2000" b="1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+7,1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+3,3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+0,8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+0,7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+2,4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+12,3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-5,2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-prawka</a:t>
                      </a: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  <a:endParaRPr lang="pl-PL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+22,8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+158,2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-4,5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+5,6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+182,2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358749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21.207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20.484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19.089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19.781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19.784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20.710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40.180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772.329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5293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33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504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</a:t>
            </a:r>
            <a:r>
              <a:rPr lang="pl-PL" altLang="pl-PL" sz="2400" dirty="0" smtClean="0">
                <a:latin typeface="+mj-lt"/>
              </a:rPr>
              <a:t>Finansowa </a:t>
            </a:r>
            <a:br>
              <a:rPr lang="pl-PL" altLang="pl-PL" sz="2400" dirty="0" smtClean="0">
                <a:latin typeface="+mj-lt"/>
              </a:rPr>
            </a:br>
            <a:r>
              <a:rPr lang="pl-PL" altLang="pl-PL" sz="2400" b="1" dirty="0" smtClean="0">
                <a:latin typeface="+mj-lt"/>
              </a:rPr>
              <a:t>Zmiany w prognozie wydatków majątkowych</a:t>
            </a:r>
            <a:endParaRPr lang="pl-PL" altLang="pl-PL" sz="2400" b="1" dirty="0">
              <a:latin typeface="+mj-lt"/>
            </a:endParaRPr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39429"/>
              </p:ext>
            </p:extLst>
          </p:nvPr>
        </p:nvGraphicFramePr>
        <p:xfrm>
          <a:off x="893773" y="1776769"/>
          <a:ext cx="10391775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4167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3828342496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-121,5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+170,7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+10,8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-7,5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11,1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+41,4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err="1" smtClean="0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dirty="0" err="1" smtClean="0">
                          <a:latin typeface="+mj-lt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baseline="0" dirty="0" smtClean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-37,2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+40,4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+23,5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-11,4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+14,3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867983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4.458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3.179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2.507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2.198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1.801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14.142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2347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34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305813"/>
              </p:ext>
            </p:extLst>
          </p:nvPr>
        </p:nvGraphicFramePr>
        <p:xfrm>
          <a:off x="696000" y="1079999"/>
          <a:ext cx="10804047" cy="4158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48000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6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636532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zwiększeń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  <a:endParaRPr lang="pl-PL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833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tx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do kwoty</a:t>
                      </a:r>
                      <a:endParaRPr lang="pl-PL" sz="1400" dirty="0"/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+36,8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Sali Kongresowej w budynku Pałacu Kultury i Nauki - etap II.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411,6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+34,9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Muzeum Sztuki Nowoczesnej.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316,5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+27,8 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Zagospodarowanie terenów zieleni nad Kanałem Żerańskim.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44,4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+4,2 mln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Utworzenie terenów zieleni o symbolice historycznej na terenie Parku pod Kopcem Powstania Warszawskiego.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+4,0 mln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budynku VIII LO im. Władysława IV wraz z adaptacją lokali mieszkalnych na sale dydaktyczne (Praga Północ).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6,7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848726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 smtClean="0">
                <a:latin typeface="+mj-lt"/>
              </a:rPr>
              <a:t>Wydatki majątkowe</a:t>
            </a:r>
            <a:endParaRPr lang="pl-PL" alt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41120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35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287742"/>
              </p:ext>
            </p:extLst>
          </p:nvPr>
        </p:nvGraphicFramePr>
        <p:xfrm>
          <a:off x="696000" y="1079999"/>
          <a:ext cx="10804047" cy="4858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48000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6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776348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zmniejszeń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  <a:endParaRPr lang="pl-PL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18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tx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do kwoty</a:t>
                      </a:r>
                      <a:endParaRPr lang="pl-PL" sz="1400" dirty="0"/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-91,7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rozwoju infrastruktury miejskiej.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304,3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-49,6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Wydatki na zwiększenie wartości inwestycji kontynuowanych.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596,0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-1,7 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budowy i modernizacji dróg.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388,1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-1,3 mln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polityki społecznej.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51,0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-1,0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Przebudowa ul. Przasnyskiej na odc. od ul. Krasińskiego do ul. </a:t>
                      </a:r>
                      <a:r>
                        <a:rPr lang="pl-PL" sz="13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Duchnickiej</a:t>
                      </a: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wraz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budową ronda na skrzyżowaniu z ul. Rydygiera (Żoliborz) – przesunięcie na inne zadanie inwestycyjne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11,6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168594"/>
                  </a:ext>
                </a:extLst>
              </a:tr>
              <a:tr h="58226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-0,5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mln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Ochrona zagrożonych gatunków związanych z siedliskami wodnymi na terenie Warszawy – zmiana dofinansowania projektu inwestycyjnego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685492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 smtClean="0">
                <a:latin typeface="+mj-lt"/>
              </a:rPr>
              <a:t>Wydatki majątkowe</a:t>
            </a:r>
            <a:endParaRPr lang="pl-PL" alt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81244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36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971303"/>
              </p:ext>
            </p:extLst>
          </p:nvPr>
        </p:nvGraphicFramePr>
        <p:xfrm>
          <a:off x="696000" y="1080000"/>
          <a:ext cx="10804047" cy="3635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48000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6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674584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zmian harmonogramów 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finansowania i realizacji przedsięwzięć majątkowych</a:t>
                      </a:r>
                      <a:endParaRPr lang="pl-PL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616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tx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do kwoty</a:t>
                      </a:r>
                      <a:endParaRPr lang="pl-PL" sz="1400" dirty="0"/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84641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±16,3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budynków komunalnych na terenie m.st. Warszawy 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przeniesienie z lat 2023-2024 na 2025 r.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27,3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846412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±10,5 mln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Domu Kultury  wraz z niezbędną infrastrukturą i zagospodarowaniem terenu oraz obsługą komunikacyjną obiektu  przy  ul. </a:t>
                      </a:r>
                      <a:r>
                        <a:rPr lang="pl-PL" sz="13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Gierdziejewskiego</a:t>
                      </a: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(Ursus)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przeniesienie z 2023 r. na 2025 r.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38,3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84641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±21,2 mln zł</a:t>
                      </a:r>
                      <a:endParaRPr kumimoji="0" lang="pl-PL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kładki pieszo-rowerowej nad Wisłą 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przeniesienie z 2024 r. na 2023 r.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121,1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 smtClean="0">
                <a:latin typeface="+mj-lt"/>
              </a:rPr>
              <a:t>Wydatki majątkowe</a:t>
            </a:r>
            <a:endParaRPr lang="pl-PL" alt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49285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37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208212"/>
              </p:ext>
            </p:extLst>
          </p:nvPr>
        </p:nvGraphicFramePr>
        <p:xfrm>
          <a:off x="696000" y="1080000"/>
          <a:ext cx="10516568" cy="34292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1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805921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884966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91426" marR="91426" marT="45719" marB="45719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nowych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przedsięwzięć majątkowych</a:t>
                      </a:r>
                      <a:endParaRPr lang="pl-PL" sz="1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105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tx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63725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+2,4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 drogi powiatowej nr 5537 (ul. Świerszcza) na odc. od ul. Rybnickiej </a:t>
                      </a:r>
                      <a:b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ul. Traktorzystów.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63725">
                <a:tc>
                  <a:txBody>
                    <a:bodyPr/>
                    <a:lstStyle/>
                    <a:p>
                      <a:pPr algn="r"/>
                      <a:endParaRPr lang="pl-PL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+0,3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Panele fotowoltaiczne na budynku pływalni Skalar przy ul. Sosnkowskiego 3 w Warszawie (Ośrodek Sportu i Rekreacji w dzielnicy Ursus).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66372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+0,2 mln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Panele fotowoltaiczne na budynku Ośrodka Pomocy Społecznej przy ul. Cybisa 7.</a:t>
                      </a:r>
                      <a:endParaRPr lang="pl-PL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 smtClean="0">
                <a:latin typeface="+mj-lt"/>
              </a:rPr>
              <a:t>Wydatki majątkowe</a:t>
            </a:r>
            <a:endParaRPr lang="pl-PL" alt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66943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2171700"/>
            <a:ext cx="11491546" cy="17738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 smtClean="0"/>
              <a:t>Autopoprawka B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projektu zmiany budżetu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814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39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B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46847" y="1077657"/>
            <a:ext cx="10927977" cy="4722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q"/>
            </a:pPr>
            <a:r>
              <a:rPr lang="pl-PL" sz="1400" b="1" dirty="0"/>
              <a:t>Zmiany w planie wydatków bieżących </a:t>
            </a:r>
            <a:r>
              <a:rPr lang="pl-PL" sz="1400" dirty="0" smtClean="0"/>
              <a:t>polegające </a:t>
            </a:r>
            <a:r>
              <a:rPr lang="pl-PL" sz="1400" dirty="0"/>
              <a:t>na</a:t>
            </a:r>
            <a:r>
              <a:rPr lang="pl-PL" sz="1400" b="1" dirty="0"/>
              <a:t> przesunięciu kwoty 58.700 zł w ramach planu wydatków bieżących w części dzielnicowej w zakresie załącznika dzielnicy Śródmieście </a:t>
            </a:r>
            <a:r>
              <a:rPr lang="pl-PL" sz="1400" dirty="0"/>
              <a:t>z przeznaczeniem na składki na ubezpieczenia społeczne (dział 855 – Rodzina, rozdział 85502 – Świadczenia rodzinne, świadczenia z funduszu alimentacyjnego oraz składki na ubezpieczenia emerytalne i rentowe z ubezpieczenia społecznego</a:t>
            </a:r>
            <a:r>
              <a:rPr lang="pl-PL" sz="1400" dirty="0" smtClean="0"/>
              <a:t>).</a:t>
            </a:r>
          </a:p>
          <a:p>
            <a:pPr marL="285750" lvl="0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q"/>
            </a:pPr>
            <a:r>
              <a:rPr lang="x-none" sz="1400" b="1" dirty="0"/>
              <a:t>Zmiany w planie wydatków majątkowych </a:t>
            </a:r>
            <a:r>
              <a:rPr lang="pl-PL" sz="1400" dirty="0" smtClean="0"/>
              <a:t>polegające </a:t>
            </a:r>
            <a:r>
              <a:rPr lang="pl-PL" sz="1400" dirty="0"/>
              <a:t>na</a:t>
            </a:r>
            <a:r>
              <a:rPr lang="pl-PL" sz="1400" b="1" dirty="0"/>
              <a:t> zmniejszeniu wydatków majątkowych </a:t>
            </a:r>
            <a:r>
              <a:rPr lang="x-none" sz="1400" b="1" dirty="0"/>
              <a:t>w</a:t>
            </a:r>
            <a:r>
              <a:rPr lang="pl-PL" sz="1400" b="1" dirty="0"/>
              <a:t> </a:t>
            </a:r>
            <a:r>
              <a:rPr lang="x-none" sz="1400" b="1" dirty="0"/>
              <a:t>części dzielnicowej o 206.000 </a:t>
            </a:r>
            <a:r>
              <a:rPr lang="x-none" sz="1400" b="1" dirty="0" smtClean="0"/>
              <a:t>zł</a:t>
            </a:r>
            <a:r>
              <a:rPr lang="pl-PL" sz="1400" b="1" dirty="0" smtClean="0"/>
              <a:t>,</a:t>
            </a:r>
            <a:r>
              <a:rPr lang="pl-PL" sz="1400" dirty="0" smtClean="0"/>
              <a:t> dotyczące: </a:t>
            </a:r>
            <a:endParaRPr lang="pl-PL" sz="1400" dirty="0"/>
          </a:p>
          <a:p>
            <a:pPr marL="717550" lvl="0" indent="-269875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anose="020F0502020204030204" pitchFamily="34" charset="0"/>
              <a:buChar char="‒"/>
            </a:pPr>
            <a:r>
              <a:rPr lang="pl-PL" sz="1400" b="1" dirty="0"/>
              <a:t>załącznika dzielnicy Wola </a:t>
            </a:r>
            <a:r>
              <a:rPr lang="pl-PL" sz="1400" dirty="0"/>
              <a:t>– zmniejszenie o </a:t>
            </a:r>
            <a:r>
              <a:rPr lang="pl-PL" sz="1400" b="1" dirty="0"/>
              <a:t>206.000 zł </a:t>
            </a:r>
            <a:r>
              <a:rPr lang="pl-PL" sz="1400" dirty="0"/>
              <a:t>wydatków majątkowych w zakresie zadania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pn</a:t>
            </a:r>
            <a:r>
              <a:rPr lang="pl-PL" sz="1400" dirty="0"/>
              <a:t>. „Rozbudowa Przedszkola nr 74 przy ul. Wolskiej 79 wraz z modernizacją istniejącego budynku”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– </a:t>
            </a:r>
            <a:r>
              <a:rPr lang="pl-PL" sz="1400" dirty="0"/>
              <a:t>przeniesienie na 2024 r. (dział 801 – Oświata i wychowanie, rozdział 80104 – Przedszkola);</a:t>
            </a:r>
          </a:p>
          <a:p>
            <a:pPr marL="717550" lvl="0" indent="-269875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anose="020F0502020204030204" pitchFamily="34" charset="0"/>
              <a:buChar char="‒"/>
            </a:pPr>
            <a:r>
              <a:rPr lang="pl-PL" sz="1400" b="1" dirty="0"/>
              <a:t>załącznika dzielnicy Praga-Południe</a:t>
            </a:r>
            <a:r>
              <a:rPr lang="pl-PL" sz="1400" dirty="0"/>
              <a:t>:</a:t>
            </a:r>
          </a:p>
          <a:p>
            <a:pPr marL="1255713" lvl="0" indent="-269875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§"/>
            </a:pPr>
            <a:r>
              <a:rPr lang="pl-PL" sz="1400" dirty="0"/>
              <a:t>zmniejszenie o </a:t>
            </a:r>
            <a:r>
              <a:rPr lang="pl-PL" sz="1400" b="1" dirty="0"/>
              <a:t>180.000 zł </a:t>
            </a:r>
            <a:r>
              <a:rPr lang="pl-PL" sz="1400" dirty="0"/>
              <a:t>wydatków majątkowych w zakresie zadania </a:t>
            </a:r>
            <a:br>
              <a:rPr lang="pl-PL" sz="1400" dirty="0"/>
            </a:br>
            <a:r>
              <a:rPr lang="pl-PL" sz="1400" dirty="0"/>
              <a:t>pn. „Modernizacja terenu placu zabaw przy Przedszkolu nr 397 "Ziarenko", </a:t>
            </a:r>
            <a:br>
              <a:rPr lang="pl-PL" sz="1400" dirty="0"/>
            </a:br>
            <a:r>
              <a:rPr lang="pl-PL" sz="1400" dirty="0"/>
              <a:t>ul. Komorska 6” (dział 801 – Oświata i wychowanie, rozdział 80104 – Przedszkola);</a:t>
            </a:r>
          </a:p>
          <a:p>
            <a:pPr marL="1255713" indent="-269875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§"/>
            </a:pPr>
            <a:r>
              <a:rPr lang="pl-PL" sz="1400" dirty="0"/>
              <a:t>zwiększenie o </a:t>
            </a:r>
            <a:r>
              <a:rPr lang="pl-PL" sz="1400" b="1" dirty="0"/>
              <a:t>180.000 zł </a:t>
            </a:r>
            <a:r>
              <a:rPr lang="pl-PL" sz="1400" dirty="0"/>
              <a:t>wydatków majątkowych w zakresie zadania pn. „Modernizacja ogrodu przedszkolnego w Przedszkolu nr 220, ul. Walewska 7” (dział 801 – Oświata i wychowanie,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rozdział </a:t>
            </a:r>
            <a:r>
              <a:rPr lang="pl-PL" sz="1400" dirty="0"/>
              <a:t>80104 – Przedszkola).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316941" y="501212"/>
            <a:ext cx="5558117" cy="43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</a:pPr>
            <a:r>
              <a:rPr lang="pl-PL" sz="2200" b="1" dirty="0"/>
              <a:t>B</a:t>
            </a:r>
            <a:r>
              <a:rPr lang="pl-PL" sz="2200" b="1" dirty="0" smtClean="0"/>
              <a:t>udżet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919217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0008499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2023 r.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911078"/>
              </p:ext>
            </p:extLst>
          </p:nvPr>
        </p:nvGraphicFramePr>
        <p:xfrm>
          <a:off x="2316000" y="1072620"/>
          <a:ext cx="7560000" cy="4985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0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591">
                  <a:extLst>
                    <a:ext uri="{9D8B030D-6E8A-4147-A177-3AD203B41FA5}">
                      <a16:colId xmlns:a16="http://schemas.microsoft.com/office/drawing/2014/main" val="2530149875"/>
                    </a:ext>
                  </a:extLst>
                </a:gridCol>
                <a:gridCol w="2280191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7348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+33,0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20.626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-146,5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25.679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-25,1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21.184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-121,5</a:t>
                      </a:r>
                      <a:endParaRPr lang="pl-PL" sz="2800" b="1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4.495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+179,5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5.053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892">
                <a:tc gridSpan="3">
                  <a:txBody>
                    <a:bodyPr/>
                    <a:lstStyle/>
                    <a:p>
                      <a:pPr algn="l"/>
                      <a:endParaRPr lang="pl-PL" sz="12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35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485531"/>
      </p:ext>
    </p:extLst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1438276"/>
            <a:ext cx="11491546" cy="28860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 smtClean="0"/>
              <a:t>Autopoprawka B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projektu zmiany </a:t>
            </a:r>
            <a:br>
              <a:rPr lang="pl-PL" dirty="0" smtClean="0"/>
            </a:br>
            <a:r>
              <a:rPr lang="pl-PL" dirty="0" smtClean="0"/>
              <a:t>Wieloletniej Prognozy Finansowej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04074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41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B</a:t>
            </a:r>
            <a:endParaRPr lang="pl-PL" altLang="pl-PL" sz="1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837153" y="1204902"/>
            <a:ext cx="10927977" cy="4064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q"/>
            </a:pPr>
            <a:r>
              <a:rPr lang="pl-PL" sz="1400" b="1" dirty="0"/>
              <a:t>P</a:t>
            </a:r>
            <a:r>
              <a:rPr lang="pl-PL" sz="1400" b="1" dirty="0" smtClean="0"/>
              <a:t>rzesunięcie </a:t>
            </a:r>
            <a:r>
              <a:rPr lang="pl-PL" sz="1400" b="1" dirty="0"/>
              <a:t>w latach wydatków </a:t>
            </a:r>
            <a:r>
              <a:rPr lang="pl-PL" sz="1400" b="1" dirty="0" smtClean="0"/>
              <a:t>majątkowych</a:t>
            </a:r>
            <a:r>
              <a:rPr lang="pl-PL" sz="1400" dirty="0" smtClean="0"/>
              <a:t>,</a:t>
            </a:r>
            <a:r>
              <a:rPr lang="pl-PL" sz="1400" b="1" dirty="0" smtClean="0"/>
              <a:t> </a:t>
            </a:r>
            <a:r>
              <a:rPr lang="pl-PL" sz="1400" dirty="0"/>
              <a:t>tj.: </a:t>
            </a:r>
          </a:p>
          <a:p>
            <a:pPr marL="717550" lvl="0" indent="-179388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anose="020F0502020204030204" pitchFamily="34" charset="0"/>
              <a:buChar char="‒"/>
            </a:pPr>
            <a:r>
              <a:rPr lang="x-none" sz="1400" dirty="0"/>
              <a:t>w 2023 r. zmniejszenie o </a:t>
            </a:r>
            <a:r>
              <a:rPr lang="x-none" sz="1400" b="1" dirty="0"/>
              <a:t>206.000 zł</a:t>
            </a:r>
            <a:r>
              <a:rPr lang="x-none" sz="1400" dirty="0"/>
              <a:t>,</a:t>
            </a:r>
            <a:endParaRPr lang="pl-PL" sz="1400" dirty="0"/>
          </a:p>
          <a:p>
            <a:pPr marL="717550" lvl="0" indent="-179388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anose="020F0502020204030204" pitchFamily="34" charset="0"/>
              <a:buChar char="‒"/>
            </a:pPr>
            <a:r>
              <a:rPr lang="x-none" sz="1400" dirty="0"/>
              <a:t>w 2024 r. zwiększenie o </a:t>
            </a:r>
            <a:r>
              <a:rPr lang="x-none" sz="1400" b="1" dirty="0"/>
              <a:t>1.406.000 zł</a:t>
            </a:r>
            <a:r>
              <a:rPr lang="x-none" sz="1400" dirty="0"/>
              <a:t>,</a:t>
            </a:r>
            <a:endParaRPr lang="pl-PL" sz="1400" dirty="0"/>
          </a:p>
          <a:p>
            <a:pPr marL="717550" indent="-179388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anose="020F0502020204030204" pitchFamily="34" charset="0"/>
              <a:buChar char="‒"/>
            </a:pPr>
            <a:r>
              <a:rPr lang="pl-PL" sz="1400" dirty="0"/>
              <a:t>w 2025 r. zmniejszenie o </a:t>
            </a:r>
            <a:r>
              <a:rPr lang="pl-PL" sz="1400" b="1" dirty="0"/>
              <a:t>1.200.000 </a:t>
            </a:r>
            <a:r>
              <a:rPr lang="pl-PL" sz="1400" b="1" dirty="0" smtClean="0"/>
              <a:t>zł</a:t>
            </a:r>
            <a:r>
              <a:rPr lang="pl-PL" sz="1400" dirty="0" smtClean="0"/>
              <a:t>.</a:t>
            </a:r>
            <a:endParaRPr lang="pl-PL" sz="1400" dirty="0"/>
          </a:p>
          <a:p>
            <a:pPr marL="285750" lvl="0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q"/>
            </a:pPr>
            <a:r>
              <a:rPr lang="pl-PL" sz="1400" b="1" dirty="0" smtClean="0"/>
              <a:t>Zmiany w wykazie </a:t>
            </a:r>
            <a:r>
              <a:rPr lang="pl-PL" sz="1400" b="1" dirty="0"/>
              <a:t>wieloletnich przedsięwzięć m.st. Warszawy w części dotyczącej:</a:t>
            </a:r>
            <a:endParaRPr lang="pl-PL" sz="1400" dirty="0"/>
          </a:p>
          <a:p>
            <a:pPr marL="717550" lvl="0" indent="-179388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x-none" sz="1400" dirty="0"/>
              <a:t>wieloletnich przedsięwzięć majątkowych </a:t>
            </a:r>
            <a:r>
              <a:rPr lang="pl-PL" sz="1400" dirty="0"/>
              <a:t>ogólnomiejskich </a:t>
            </a:r>
            <a:r>
              <a:rPr lang="x-none" sz="1400" dirty="0"/>
              <a:t>pn</a:t>
            </a:r>
            <a:r>
              <a:rPr lang="pl-PL" sz="1400" dirty="0"/>
              <a:t>.</a:t>
            </a:r>
            <a:r>
              <a:rPr lang="x-none" sz="1400" dirty="0"/>
              <a:t>: „Program Nowe Centrum Warszawy”: zmniejszenie planowanych wydatków w 202</a:t>
            </a:r>
            <a:r>
              <a:rPr lang="pl-PL" sz="1400" dirty="0"/>
              <a:t>5</a:t>
            </a:r>
            <a:r>
              <a:rPr lang="x-none" sz="1400" dirty="0"/>
              <a:t> r. o </a:t>
            </a:r>
            <a:r>
              <a:rPr lang="pl-PL" sz="1400" b="1" dirty="0"/>
              <a:t>1.200.000 </a:t>
            </a:r>
            <a:r>
              <a:rPr lang="x-none" sz="1400" b="1" dirty="0"/>
              <a:t>zł</a:t>
            </a:r>
            <a:r>
              <a:rPr lang="pl-PL" sz="1400" dirty="0"/>
              <a:t>,</a:t>
            </a:r>
          </a:p>
          <a:p>
            <a:pPr marL="717550" lvl="0" indent="-179388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sz="1400" dirty="0"/>
              <a:t>wieloletnich przedsięwzięć majątkowych dzielnicy Śródmieście pn.: „Nowe Centrum Warszawy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(</a:t>
            </a:r>
            <a:r>
              <a:rPr lang="pl-PL" sz="1400" dirty="0"/>
              <a:t>obszar ul. Chmielnej)”: zwiększenie  planowanych wydatków w 2024 r. </a:t>
            </a:r>
            <a:r>
              <a:rPr lang="pl-PL" sz="1400" dirty="0" smtClean="0"/>
              <a:t>o  </a:t>
            </a:r>
            <a:r>
              <a:rPr lang="pl-PL" sz="1400" b="1" dirty="0"/>
              <a:t>1.200.000 zł</a:t>
            </a:r>
            <a:r>
              <a:rPr lang="pl-PL" sz="1400" dirty="0"/>
              <a:t>,</a:t>
            </a:r>
          </a:p>
          <a:p>
            <a:pPr marL="717550" indent="-179388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sz="1400" dirty="0"/>
              <a:t>wieloletnich przedsięwzięć majątkowych dzielnicy Wola pn.: „Rozbudowa Przedszkola nr 74 przy ul. Wolskiej 79 </a:t>
            </a:r>
            <a:r>
              <a:rPr lang="pl-PL" sz="1400" dirty="0" smtClean="0"/>
              <a:t>wraz </a:t>
            </a:r>
            <a:r>
              <a:rPr lang="pl-PL" sz="1400" dirty="0"/>
              <a:t>z modernizacją istniejącego budynku”: zmniejszenie planowanych wydatków w 2023 r. o </a:t>
            </a:r>
            <a:r>
              <a:rPr lang="pl-PL" sz="1400" b="1" dirty="0"/>
              <a:t>206.000 zł </a:t>
            </a:r>
            <a:r>
              <a:rPr lang="pl-PL" sz="1400" dirty="0"/>
              <a:t>i zwiększenie planowanych wydatków w 2024 r. </a:t>
            </a:r>
            <a:r>
              <a:rPr lang="pl-PL" sz="1400" dirty="0" smtClean="0"/>
              <a:t>o </a:t>
            </a:r>
            <a:r>
              <a:rPr lang="pl-PL" sz="1400" b="1" dirty="0"/>
              <a:t>206.000 zł</a:t>
            </a:r>
            <a:r>
              <a:rPr lang="pl-PL" sz="1400" dirty="0"/>
              <a:t>. Jednocześnie zmienia się lata realizacji z 2017-2023 na </a:t>
            </a:r>
            <a:r>
              <a:rPr lang="pl-PL" sz="1400" dirty="0" smtClean="0"/>
              <a:t>2017-2024.</a:t>
            </a:r>
            <a:endParaRPr lang="pl-PL" sz="1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316941" y="501212"/>
            <a:ext cx="5558117" cy="43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70000"/>
            </a:pPr>
            <a:r>
              <a:rPr lang="pl-PL" sz="2200" b="1" dirty="0" smtClean="0"/>
              <a:t>Wieloletnia Prognoza Finansowa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597480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703118" y="1162050"/>
            <a:ext cx="10515600" cy="3829050"/>
          </a:xfrm>
          <a:prstGeom prst="rect">
            <a:avLst/>
          </a:prstGeom>
        </p:spPr>
        <p:txBody>
          <a:bodyPr/>
          <a:lstStyle/>
          <a:p>
            <a:r>
              <a:rPr lang="pl-PL" b="1" dirty="0"/>
              <a:t>Podsumowanie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22548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43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</a:t>
            </a:r>
            <a:r>
              <a:rPr lang="pl-PL" altLang="pl-PL" dirty="0" smtClean="0">
                <a:latin typeface="Arial" charset="0"/>
              </a:rPr>
              <a:t>2023–2050</a:t>
            </a:r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6" y="311872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</a:t>
            </a:r>
            <a:r>
              <a:rPr lang="pl-PL" altLang="pl-PL" sz="2400" dirty="0" smtClean="0">
                <a:latin typeface="+mj-lt"/>
              </a:rPr>
              <a:t>Finansowa </a:t>
            </a:r>
            <a:br>
              <a:rPr lang="pl-PL" altLang="pl-PL" sz="2400" dirty="0" smtClean="0">
                <a:latin typeface="+mj-lt"/>
              </a:rPr>
            </a:br>
            <a:r>
              <a:rPr lang="pl-PL" altLang="pl-PL" sz="2400" b="1" dirty="0" smtClean="0">
                <a:latin typeface="+mj-lt"/>
              </a:rPr>
              <a:t>Zmiany w prognozie wydatków majątkowych</a:t>
            </a:r>
            <a:endParaRPr lang="pl-PL" altLang="pl-PL" sz="2400" b="1" dirty="0">
              <a:latin typeface="+mj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06745"/>
              </p:ext>
            </p:extLst>
          </p:nvPr>
        </p:nvGraphicFramePr>
        <p:xfrm>
          <a:off x="893772" y="1409216"/>
          <a:ext cx="10391775" cy="410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4167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3828342496"/>
                    </a:ext>
                  </a:extLst>
                </a:gridCol>
                <a:gridCol w="1476268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-121,5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+170,7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+10,8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-7,5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11,1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+41,4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err="1" smtClean="0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dirty="0" err="1" smtClean="0">
                          <a:latin typeface="+mj-lt"/>
                          <a:cs typeface="Calibri" panose="020F0502020204030204" pitchFamily="34" charset="0"/>
                        </a:rPr>
                        <a:t>rawki</a:t>
                      </a:r>
                      <a:r>
                        <a:rPr lang="pl-PL" sz="2000" b="0" baseline="0" dirty="0" smtClean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-37,2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+40,4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+23,5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-11,4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+14,3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67983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rawki</a:t>
                      </a:r>
                      <a:r>
                        <a:rPr lang="pl-PL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  <a:endParaRPr lang="pl-PL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-0,2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952105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4.458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3.180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2.506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2.198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1.801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14.142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9765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44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35611"/>
              </p:ext>
            </p:extLst>
          </p:nvPr>
        </p:nvGraphicFramePr>
        <p:xfrm>
          <a:off x="320697" y="1328534"/>
          <a:ext cx="11455152" cy="410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5152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5904166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955588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88958101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2050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9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18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+179,5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-182,0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-4,8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+6,8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10,4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+2,2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 err="1" smtClean="0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--</a:t>
                      </a:r>
                      <a:r>
                        <a:rPr lang="pl-PL" sz="1800" b="0" dirty="0" err="1" smtClean="0">
                          <a:latin typeface="+mj-lt"/>
                          <a:cs typeface="Calibri" panose="020F0502020204030204" pitchFamily="34" charset="0"/>
                        </a:rPr>
                        <a:t>rawki</a:t>
                      </a:r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+205,4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-197,7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-13,9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+11,4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+1,2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+6,3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854308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--</a:t>
                      </a:r>
                      <a:r>
                        <a:rPr lang="pl-PL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rawki</a:t>
                      </a:r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+0,2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-1,4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+1,2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057679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-4.848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-3.367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-617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-799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+138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+268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+1.358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22934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/>
              <a:t>Zmiany w prognozie wyniku budżetu</a:t>
            </a:r>
            <a:endParaRPr lang="pl-PL" alt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1588731"/>
      </p:ext>
    </p:extLst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45</a:t>
            </a:fld>
            <a:endParaRPr lang="pl-PL" dirty="0"/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133606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programie kredytowym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46685"/>
              </p:ext>
            </p:extLst>
          </p:nvPr>
        </p:nvGraphicFramePr>
        <p:xfrm>
          <a:off x="689662" y="1078642"/>
          <a:ext cx="10799998" cy="38609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5567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3828342496"/>
                    </a:ext>
                  </a:extLst>
                </a:gridCol>
                <a:gridCol w="169500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739451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2023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24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-176,3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+180,9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+4,0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-7,6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11,1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-10,0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err="1" smtClean="0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dirty="0" err="1" smtClean="0">
                          <a:latin typeface="+mj-lt"/>
                          <a:cs typeface="Calibri" panose="020F0502020204030204" pitchFamily="34" charset="0"/>
                        </a:rPr>
                        <a:t>rawki</a:t>
                      </a:r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-199,0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+197,7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+13,9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-11,4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261575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rawki</a:t>
                      </a:r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+1,2</a:t>
                      </a:r>
                      <a:endParaRPr lang="pl-PL" sz="2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-1,2</a:t>
                      </a:r>
                      <a:endParaRPr lang="pl-PL" sz="2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225152"/>
                  </a:ext>
                </a:extLst>
              </a:tr>
              <a:tr h="66521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1.287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3.481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1.085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1.209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298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>7.361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6" name="Tytuł 2"/>
          <p:cNvSpPr txBox="1">
            <a:spLocks/>
          </p:cNvSpPr>
          <p:nvPr/>
        </p:nvSpPr>
        <p:spPr>
          <a:xfrm>
            <a:off x="654072" y="5202509"/>
            <a:ext cx="11024848" cy="45571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altLang="pl-PL" sz="1400" dirty="0" smtClean="0">
                <a:latin typeface="+mj-lt"/>
              </a:rPr>
              <a:t>W związku ze zmianami w programie kredytowym istnieje konieczność odpowiedniego skorygowania uchwały </a:t>
            </a:r>
            <a:br>
              <a:rPr lang="pl-PL" altLang="pl-PL" sz="1400" dirty="0" smtClean="0">
                <a:latin typeface="+mj-lt"/>
              </a:rPr>
            </a:br>
            <a:r>
              <a:rPr lang="pl-PL" altLang="pl-PL" sz="1400" dirty="0" smtClean="0">
                <a:latin typeface="+mj-lt"/>
              </a:rPr>
              <a:t>Rady m.st. Warszawy w sprawie zaciągnięcia długoterminowego kredytu w Europejskim Banku Inwestycyjnym (druk nr 3163)  </a:t>
            </a:r>
            <a:endParaRPr lang="pl-PL" altLang="pl-PL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0235865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94391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/>
              <a:t>Zwiększenie</a:t>
            </a:r>
            <a:r>
              <a:rPr lang="pl-PL" altLang="pl-PL" sz="2400" dirty="0"/>
              <a:t> planu </a:t>
            </a:r>
            <a:r>
              <a:rPr lang="pl-PL" altLang="pl-PL" sz="2400" b="1" dirty="0"/>
              <a:t>dochodów</a:t>
            </a:r>
            <a:r>
              <a:rPr lang="pl-PL" altLang="pl-PL" sz="2400" dirty="0"/>
              <a:t> w 2023 r. o </a:t>
            </a:r>
            <a:r>
              <a:rPr lang="pl-PL" altLang="pl-PL" sz="2400" b="1" dirty="0" smtClean="0"/>
              <a:t>33,0 </a:t>
            </a:r>
            <a:r>
              <a:rPr lang="pl-PL" altLang="pl-PL" sz="2400" b="1" dirty="0"/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135595"/>
              </p:ext>
            </p:extLst>
          </p:nvPr>
        </p:nvGraphicFramePr>
        <p:xfrm>
          <a:off x="246000" y="1080000"/>
          <a:ext cx="11700000" cy="460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1" baseline="0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15.486.613 </a:t>
                      </a:r>
                      <a:r>
                        <a:rPr lang="pl-PL" sz="2000" b="1" baseline="0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zł</a:t>
                      </a:r>
                      <a:endParaRPr lang="pl-PL" sz="2000" b="1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Część </a:t>
                      </a:r>
                      <a:r>
                        <a:rPr lang="pl-PL" sz="16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ogólnomiejska</a:t>
                      </a: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, w tym: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-55.840.283 </a:t>
                      </a:r>
                      <a:r>
                        <a:rPr lang="pl-PL" sz="1800" b="1" baseline="0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zł</a:t>
                      </a:r>
                      <a:br>
                        <a:rPr lang="pl-PL" sz="1800" b="1" baseline="0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400" b="1" baseline="0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(per saldo)</a:t>
                      </a:r>
                      <a:endParaRPr lang="pl-PL" sz="1100" b="1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Zwrot podatku od towarów i usług VAT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w tym zmniejszenie planu dochodów Zarządu Transportu Miejskiego o 57.040.283 zł z jednoczesnym zmniejszeniem planu wydatków bieżących ZTM.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13.435.690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Zarząd Dróg Miejskich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w tym z tytułu: wpłat od inwestorów inwestycji </a:t>
                      </a:r>
                      <a:r>
                        <a:rPr lang="pl-PL" sz="1400" b="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niedrogowych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(6.729.970 zł, głównie na przebudowę ul. </a:t>
                      </a:r>
                      <a:r>
                        <a:rPr lang="pl-PL" sz="1400" b="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Gierdziejewskiego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wraz ze skrzyżowaniem z ul. Posagu 7 Panien – 5.315.200 zł), opłat za zajęcie pasa drogowego (2.000.000 zł) i za korzystanie z Warszawskiego Roweru Publicznego (2.000.000 zł), odszkodowań wynikających z umów oraz kar od osób fizycznych i prawnych (1.289.000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+7.947.000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Dochody z usług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z tego z tytułu: wpłat rodziców na wyżywienie dzieci w żłobkach (4.100.000 zł), sprzedaży biletów wstępu do Miejskiego Ogrodu Zoologicznego (3.847.000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169580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+6.668.173 zł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(per saldo)</a:t>
                      </a:r>
                      <a:endParaRPr lang="pl-PL" sz="14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Środki UE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w tym w związku z przeniesieniem środków z 2024 r. w ramach realizacji projektów pn.: „Rozwój systemu zdalnej edukacji na terenie m.st. Warszawy” (2.387.040 zł), „Budowa parkingów strategicznych "Parkuj i Jedź" (Park &amp; </a:t>
                      </a:r>
                      <a:r>
                        <a:rPr lang="pl-PL" sz="1400" b="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Ride</a:t>
                      </a:r>
                      <a:r>
                        <a:rPr lang="pl-PL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) w m.st. Warszawa - etap V Jeziorki PKP” (1.152.786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980875"/>
                  </a:ext>
                </a:extLst>
              </a:tr>
            </a:tbl>
          </a:graphicData>
        </a:graphic>
      </p:graphicFrame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OGÓLNOMIEJSKA:  </a:t>
            </a:r>
            <a:r>
              <a:rPr lang="pl-PL" altLang="pl-PL" sz="2400" b="1" dirty="0">
                <a:solidFill>
                  <a:srgbClr val="C00000"/>
                </a:solidFill>
                <a:latin typeface="+mj-lt"/>
              </a:rPr>
              <a:t>-</a:t>
            </a:r>
            <a:r>
              <a:rPr lang="pl-PL" altLang="pl-PL" sz="2400" b="1" dirty="0" smtClean="0">
                <a:solidFill>
                  <a:srgbClr val="C00000"/>
                </a:solidFill>
                <a:latin typeface="+mj-lt"/>
              </a:rPr>
              <a:t>15,5 </a:t>
            </a:r>
            <a:r>
              <a:rPr lang="pl-PL" altLang="pl-PL" sz="20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</p:spTree>
    <p:extLst>
      <p:ext uri="{BB962C8B-B14F-4D97-AF65-F5344CB8AC3E}">
        <p14:creationId xmlns:p14="http://schemas.microsoft.com/office/powerpoint/2010/main" val="16984726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94391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/>
              <a:t>Zwiększenie</a:t>
            </a:r>
            <a:r>
              <a:rPr lang="pl-PL" altLang="pl-PL" sz="2400" dirty="0"/>
              <a:t> planu </a:t>
            </a:r>
            <a:r>
              <a:rPr lang="pl-PL" altLang="pl-PL" sz="2400" b="1" dirty="0"/>
              <a:t>dochodów</a:t>
            </a:r>
            <a:r>
              <a:rPr lang="pl-PL" altLang="pl-PL" sz="2400" dirty="0"/>
              <a:t> w 2023 r. o </a:t>
            </a:r>
            <a:r>
              <a:rPr lang="pl-PL" altLang="pl-PL" sz="2400" b="1" dirty="0" smtClean="0"/>
              <a:t>33,0 </a:t>
            </a:r>
            <a:r>
              <a:rPr lang="pl-PL" altLang="pl-PL" sz="2400" b="1" dirty="0"/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DZIELNICOWA: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+48,5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562053"/>
              </p:ext>
            </p:extLst>
          </p:nvPr>
        </p:nvGraphicFramePr>
        <p:xfrm>
          <a:off x="246000" y="1080000"/>
          <a:ext cx="11700000" cy="475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</a:rPr>
                        <a:t>+48.466.428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</a:rPr>
                        <a:t> </a:t>
                      </a:r>
                      <a:r>
                        <a:rPr lang="pl-PL" sz="2000" b="1" baseline="0" dirty="0">
                          <a:solidFill>
                            <a:srgbClr val="385723"/>
                          </a:solidFill>
                        </a:rPr>
                        <a:t>zł</a:t>
                      </a:r>
                      <a:endParaRPr lang="pl-PL" sz="20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C8E6B4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Część dzielnicowa, w tym: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</a:rPr>
                        <a:t>+20.903.665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</a:rPr>
                        <a:t>zł</a:t>
                      </a:r>
                    </a:p>
                    <a:p>
                      <a:pPr algn="r"/>
                      <a:r>
                        <a:rPr lang="pl-PL" sz="1400" b="1" baseline="0" dirty="0" smtClean="0">
                          <a:solidFill>
                            <a:srgbClr val="385723"/>
                          </a:solidFill>
                        </a:rPr>
                        <a:t>(per saldo)</a:t>
                      </a:r>
                      <a:endParaRPr lang="pl-PL" sz="14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ze sprzedaży zabudowanej nieruchomości gruntowej położonej przy ul. Bocianiej 13 (20.106.502 zł) z jednoczesnym zwiększeniem wydatków majątkowych na nabycie nakładów poniesionych przez dzierżawcę w kwocie 15.699.809 zł.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+8.617.025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  <a:p>
                      <a:pPr algn="r"/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4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m.in. z tytułu: dochodów z najmu i dzierżawy mienia (6.314.000 zł) oraz wpływów z opłat za zajęcie pasa drogowego (1.600.000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+7.002.189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Praga-Południe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tytułu: wpływów z rocznej opłaty </a:t>
                      </a:r>
                      <a:r>
                        <a:rPr lang="pl-PL" sz="1400" b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przekształceniowej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(2.218.726 zł), sprzedaży nieruchomości gruntowych położonych przy ul. Zapałczanej 6, ul. Marsa 7 oraz Al. Stanów Zjednoczonych (1.995.561 zł), opłat rocznych za użytkowanie wieczyste (1.171.427 zł), wpływów z dzierżawy gruntów (1.000.000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16958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+2.995.929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m.in. z tytułu sprzedaży lokali mieszkalnych – ul. Wawelska 38/40 (1.747.000 zł) oraz wpływów z rocznej opłaty </a:t>
                      </a:r>
                      <a:r>
                        <a:rPr lang="pl-PL" sz="1400" b="0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przekształceniowej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(958.929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09941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+2.338.460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tytułu zwrotów niewykorzystanych dotacji (2.325.118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0018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67040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25,1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OGÓLNOMIEJSKA:  </a:t>
            </a:r>
            <a:r>
              <a:rPr lang="pl-PL" altLang="pl-PL" sz="2400" b="1" dirty="0" smtClean="0">
                <a:solidFill>
                  <a:srgbClr val="C00000"/>
                </a:solidFill>
                <a:latin typeface="+mj-lt"/>
              </a:rPr>
              <a:t>-62,7 </a:t>
            </a:r>
            <a:r>
              <a:rPr lang="pl-PL" altLang="pl-PL" sz="20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108582"/>
              </p:ext>
            </p:extLst>
          </p:nvPr>
        </p:nvGraphicFramePr>
        <p:xfrm>
          <a:off x="246000" y="1080000"/>
          <a:ext cx="11700000" cy="4540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9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-62.684.307 </a:t>
                      </a:r>
                      <a:r>
                        <a:rPr lang="pl-PL" sz="200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zł</a:t>
                      </a:r>
                      <a:endParaRPr lang="pl-PL" sz="2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6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ogólnomiejska</a:t>
                      </a: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-56.988.452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Zarząd Transportu Miejskiego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zmniejszenie w związku ze zwrotem podatku od towarów i usług VAT o 57.040.283 zł z jednoczesnym zmniejszeniem planu dochodów ZTM.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-16.604.907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Przeniesienie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planu wydatków bieżących do planu wydatków majątkowych na wniosek m.in. Biura Polityki Zdrowotnej (10.397.367 zł), Zarządu Transportu Miejskiego (3.696.031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610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+108.456.473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oświatowe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w związku z rozdysponowaniem części środków z rezerwy celowej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 wydatki bieżące w zakresie oświaty i wychowania oraz edukacyjnej opieki wychowawczej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na dotacje dla placówek niepublicznych i publicznych nieprowadzonych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przez m.st. Warszawę.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947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+7.052.551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Zarząd Dróg Miejskich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m.in. na oświetlenie ulic (4.761.202 zł) i utrzymanie sygnalizacji świetlnej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(2.023.760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+6.370.026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Zespół Żłobków m.st. Warszawy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utrzymanie żłobków.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764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+3.144.000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Miejski Ogród Zoologiczny im. Antoniny i Jana Żabińskich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zakup energii i remonty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568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+1.200.000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Zarząd Mienia Skarbu Państwa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 rozliczenia ze wspólnotami mieszkaniowymi w nieruchomościach Skarbu Państwa (980.000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24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49465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26752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25,1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000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DZIELNICOWA: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+37,6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057804"/>
              </p:ext>
            </p:extLst>
          </p:nvPr>
        </p:nvGraphicFramePr>
        <p:xfrm>
          <a:off x="246000" y="1080000"/>
          <a:ext cx="11712706" cy="50438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+37.609.882</a:t>
                      </a:r>
                      <a:r>
                        <a:rPr lang="pl-PL" sz="1600" b="1" baseline="0" dirty="0" smtClean="0">
                          <a:solidFill>
                            <a:srgbClr val="385723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C8E6B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5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dzielnicowa, </a:t>
                      </a: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 tym: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C8E6B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23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+9.758.613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przeznaczeniem na: realizację zadań z zakresu gospodarki nieruchomościami (5.694.604 zł), funkcjonowanie urzędu (1.596.856 zł), utrzymanie Ośrodka Sportu i Rekreacji (831.500 zł), wydatki oświatowo-edukacyjne (766.787 zł), dotacje dla instytucji kultury (607.410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512723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+4.907.316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Praga-Południe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przeznaczeniem na: utrzymanie mieszkaniowego zasobu komunalnego (1.965.630 zł), wydatki oświatowo-edukacyjne (964.706 zł), dotacje dla instytucji kultury (642.000 zł), wypłatę świadczeń i zasiłków z pomocy społecznej (600.000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70432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+3.888.714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 tym z przeznaczeniem na: rozliczenia ze wspólnotami mieszkaniowymi (2.000.000 zł), dotacje dla instytucji kultury (1.424.450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009049"/>
                  </a:ext>
                </a:extLst>
              </a:tr>
              <a:tr h="512723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2.752.150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 wydatki oświatowo-edukacyjne (2.352.578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662183"/>
                  </a:ext>
                </a:extLst>
              </a:tr>
              <a:tr h="478089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+2.004.448 zł</a:t>
                      </a:r>
                    </a:p>
                    <a:p>
                      <a:pPr marL="0" algn="r" defTabSz="914400" rtl="0" eaLnBrk="1" latinLnBrk="0" hangingPunct="1"/>
                      <a:r>
                        <a:rPr lang="pl-PL" sz="14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przeznaczeniem na: dotacje dla instytucji kultury oraz przedsięwzięcia artystyczne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kulturalne (710.700 zł), wydatki oświatowo-edukacyjne (551.815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760117"/>
                  </a:ext>
                </a:extLst>
              </a:tr>
              <a:tr h="512723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1.918.976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głównie z przeznaczeniem na wydatki oświatowo-edukacyjne (1.711.976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041499"/>
                  </a:ext>
                </a:extLst>
              </a:tr>
              <a:tr h="512723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</a:t>
                      </a: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1.915.244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Wawer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 tym z przeznaczeniem na: wydatki oświatowo-edukacyjne (1.197.454 zł), dotacje dla instytucji kultury (677.000 zł).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25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661785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Zmniejszenie</a:t>
            </a:r>
            <a:r>
              <a:rPr lang="pl-PL" altLang="pl-PL" sz="2400" dirty="0">
                <a:latin typeface="+mj-lt"/>
              </a:rPr>
              <a:t> planu </a:t>
            </a:r>
            <a:r>
              <a:rPr lang="pl-PL" altLang="pl-PL" sz="2400" b="1" dirty="0">
                <a:latin typeface="+mj-lt"/>
              </a:rPr>
              <a:t>rezerw bieżących</a:t>
            </a:r>
            <a:r>
              <a:rPr lang="pl-PL" altLang="pl-PL" sz="2400" dirty="0">
                <a:latin typeface="+mj-lt"/>
              </a:rPr>
              <a:t> w 2023 r. o </a:t>
            </a:r>
            <a:r>
              <a:rPr lang="pl-PL" altLang="pl-PL" sz="2400" b="1" dirty="0" smtClean="0">
                <a:latin typeface="+mj-lt"/>
              </a:rPr>
              <a:t>111,9 </a:t>
            </a:r>
            <a:r>
              <a:rPr lang="pl-PL" altLang="pl-PL" sz="2400" b="1" dirty="0">
                <a:latin typeface="+mj-lt"/>
              </a:rPr>
              <a:t>mln zł</a:t>
            </a:r>
          </a:p>
        </p:txBody>
      </p:sp>
      <p:sp>
        <p:nvSpPr>
          <p:cNvPr id="7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572664" y="6602777"/>
            <a:ext cx="6088033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2023 r. i WPF na lata 2023–2050 na sesję Rady m.st. W–wy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670358"/>
              </p:ext>
            </p:extLst>
          </p:nvPr>
        </p:nvGraphicFramePr>
        <p:xfrm>
          <a:off x="246000" y="1080000"/>
          <a:ext cx="11700000" cy="53583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7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2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-111.914.580</a:t>
                      </a:r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zł</a:t>
                      </a:r>
                      <a:endParaRPr lang="pl-PL" sz="2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Rezerwy bieżące, w tym: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-108.456.473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Rezerwa celowa na wydatki bieżące w zakresie oświaty i wychowania oraz edukacyjnej opieki wychowawczej</a:t>
                      </a:r>
                      <a:r>
                        <a:rPr kumimoji="0" lang="pl-PL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z przeznaczeniem na dotacje dla placówek publicznych nieprowadzonych przez m.st. Warszawę i placówek niepublicznych.</a:t>
                      </a:r>
                      <a:endParaRPr kumimoji="0" lang="pl-P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1.963.000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zwiększenie wydatków przeznaczonych na zapewnienie porządku publicznego </a:t>
                      </a:r>
                      <a:b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bezpieczeństwa mieszkańców m.st. Warszawy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na dofinansowanie zadań realizowanych przez policję oraz na zakup pojazdów dla policji i Straży Miejskiej m.st. Warszawy.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-688.136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Rezerwy celowe na zwiększenie zakresu zadań oraz skutki inflacji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 dzielnicach: Praga-Północ </a:t>
                      </a:r>
                      <a:b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(658.136 zł), Targówek (30.000 zł) z przeznaczeniem na realizację zadań bieżących przez ww. dzielnice.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764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-600.000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ogólna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wdrożenie systemu elektronicznego zarządzania dokumentacją (EZD).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851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-165.971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wydatki związane z realizacją i rozliczaniem projektów finansowanych z udziałem środków Unii Europejskiej i innych źródeł zagranicznych niepodlegających zwrotowi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na pokrycie wkładu własnego w projektach współfinansowanych ze środków UE z jednoczesną zmianą przeznaczenia rezerwy w związku z koniecznością poniesienia wydatków na koordynatorów projektów UE.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138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-41.000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wzmacnianie wspólnot lokalnych </a:t>
                      </a:r>
                      <a:r>
                        <a:rPr lang="pl-PL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dla Biura Kultury na zwiększenie dotacji na działalność bieżącą dla teatrów (27.000 zł) oraz dla dzielnic m.st. Warszawy: Praga-Północ (3.000 zł), Bemowo (2.000 zł), Ochota (2.000 zł), Praga-Południe (2.000 zł), Bielany (1.000 zł), Rembertów (1.000 zł), Targówek (1.000 zł), Włochy (1.000 zł), Żoliborz (1.000 zł) na wydatki bieżące.</a:t>
                      </a:r>
                      <a:endParaRPr lang="pl-PL" sz="14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568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845468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yw pakietu Office">
  <a:themeElements>
    <a:clrScheme name="warszawa_urzędow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95959"/>
      </a:accent1>
      <a:accent2>
        <a:srgbClr val="FFC837"/>
      </a:accent2>
      <a:accent3>
        <a:srgbClr val="E62314"/>
      </a:accent3>
      <a:accent4>
        <a:srgbClr val="7F7F7F"/>
      </a:accent4>
      <a:accent5>
        <a:srgbClr val="FA552D"/>
      </a:accent5>
      <a:accent6>
        <a:srgbClr val="000000"/>
      </a:accent6>
      <a:hlink>
        <a:srgbClr val="0563C1"/>
      </a:hlink>
      <a:folHlink>
        <a:srgbClr val="954F72"/>
      </a:folHlink>
    </a:clrScheme>
    <a:fontScheme name="Warszawa">
      <a:majorFont>
        <a:latin typeface="Engram Warsaw"/>
        <a:ea typeface=""/>
        <a:cs typeface=""/>
      </a:majorFont>
      <a:minorFont>
        <a:latin typeface="Engram Warsa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52A83190-5C58-43DF-A99C-86CC3ACE509E}" vid="{2EB448BE-35FD-4700-9329-7C2864931BE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4450</TotalTime>
  <Words>5878</Words>
  <Application>Microsoft Office PowerPoint</Application>
  <PresentationFormat>Panoramiczny</PresentationFormat>
  <Paragraphs>915</Paragraphs>
  <Slides>45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52" baseType="lpstr">
      <vt:lpstr>Arial</vt:lpstr>
      <vt:lpstr>Calibri</vt:lpstr>
      <vt:lpstr>Engram Warsaw</vt:lpstr>
      <vt:lpstr>Engram Warsaw Light</vt:lpstr>
      <vt:lpstr>Times New Roman</vt:lpstr>
      <vt:lpstr>Wingdings</vt:lpstr>
      <vt:lpstr>Motyw pakietu Office</vt:lpstr>
      <vt:lpstr>Projekty zmiany budżetu  i Wieloletniej Prognozy Finansowej na sesję Rady m.st. Warszawy  w dniu 31 sierpnia 2023 r. wraz z autopoprawkami A i B</vt:lpstr>
      <vt:lpstr>Projekt zmiany budżetu na 2023 rok na sesję Rady m.st. Warszawy w dn. 31 sierpnia 2023 r.</vt:lpstr>
      <vt:lpstr>Główne przyczyny zmian w budżecie</vt:lpstr>
      <vt:lpstr>Zmiana głównych parametrów budżetowych w 2023 r.</vt:lpstr>
      <vt:lpstr>Zwiększenie planu dochodów w 2023 r. o 33,0 mln zł</vt:lpstr>
      <vt:lpstr>Zwiększenie planu dochodów w 2023 r. o 33,0 mln zł</vt:lpstr>
      <vt:lpstr>Zmniejszenie planu wydatków bieżących w 2023 r. o 25,1 mln zł</vt:lpstr>
      <vt:lpstr>Zmniejszenie planu wydatków bieżących w 2023 r. o 25,1 mln zł</vt:lpstr>
      <vt:lpstr>Zmniejszenie planu rezerw bieżących w 2023 r. o 111,9 mln zł</vt:lpstr>
      <vt:lpstr>Zmiana wydatków majątkowych w 2023 r.</vt:lpstr>
      <vt:lpstr>Zmniejszenie planu wydatków majątkowych w 2023 r. o 121,5 mln zł</vt:lpstr>
      <vt:lpstr>Zmniejszenie planu wydatków majątkowych w 2023 r. o 121,5 mln zł</vt:lpstr>
      <vt:lpstr>Zmniejszenie planu wydatków majątkowych w 2023 r. o 121,5 mln zł</vt:lpstr>
      <vt:lpstr>Projekt zmiany  Wieloletniej Prognozy Finansowej  na lata 2023–2050 na sesję Rady m.st. Warszawy w dn. 31 sierpnia 2023 r.</vt:lpstr>
      <vt:lpstr>Wieloletnia Prognoza Finansowa  Zmiany w prognozie dochodów</vt:lpstr>
      <vt:lpstr>Wieloletnia Prognoza Finansowa  Zmiany w prognozie wydatków bieżących</vt:lpstr>
      <vt:lpstr>Wieloletnia Prognoza Finansowa  Zmiany w prognozie wydatków majątkowych</vt:lpstr>
      <vt:lpstr>Wydatki majątkowe</vt:lpstr>
      <vt:lpstr>Wydatki majątkowe</vt:lpstr>
      <vt:lpstr>Wydatki majątkowe</vt:lpstr>
      <vt:lpstr>Wydatki majątkowe</vt:lpstr>
      <vt:lpstr>Autopoprawka A do projektu zmiany budżetu</vt:lpstr>
      <vt:lpstr>Zmiana głównych parametrów budżetowych w 2023 r.</vt:lpstr>
      <vt:lpstr>Zwiększenie planu dochodów w 2023 r. o 191,0 mln zł</vt:lpstr>
      <vt:lpstr>Zwiększenie planu wydatków bieżących w 2023 r. o 22,8 mln zł</vt:lpstr>
      <vt:lpstr>Zwiększenie planu wydatków bieżących w 2023 r. o 22,8 mln zł</vt:lpstr>
      <vt:lpstr>Zmiany wydatków majątkowych w 2023 r.</vt:lpstr>
      <vt:lpstr>Autopoprawka A do projektu zmiany  Wieloletniej Prognozy Finansowej</vt:lpstr>
      <vt:lpstr>Zwiększenie planu dochodów w latach 2023–2026 o 202,8 mln zł</vt:lpstr>
      <vt:lpstr>Wieloletnia Prognoza Finansowa  Zmiany w prognozie dochodów</vt:lpstr>
      <vt:lpstr>Zwiększenie planu wydatków bieżących w latach 2023-2026 o 182,2 mln zł</vt:lpstr>
      <vt:lpstr>Wieloletnia Prognoza Finansowa  Zmiany w prognozie wydatków bieżących</vt:lpstr>
      <vt:lpstr>Wieloletnia Prognoza Finansowa  Zmiany w prognozie wydatków majątkowych</vt:lpstr>
      <vt:lpstr>Prezentacja programu PowerPoint</vt:lpstr>
      <vt:lpstr>Prezentacja programu PowerPoint</vt:lpstr>
      <vt:lpstr>Prezentacja programu PowerPoint</vt:lpstr>
      <vt:lpstr>Prezentacja programu PowerPoint</vt:lpstr>
      <vt:lpstr>Autopoprawka B do projektu zmiany budżetu</vt:lpstr>
      <vt:lpstr>Prezentacja programu PowerPoint</vt:lpstr>
      <vt:lpstr>Autopoprawka B do projektu zmiany  Wieloletniej Prognozy Finansowej</vt:lpstr>
      <vt:lpstr>Prezentacja programu PowerPoint</vt:lpstr>
      <vt:lpstr>Podsumowanie  </vt:lpstr>
      <vt:lpstr>Wieloletnia Prognoza Finansowa  Zmiany w prognozie wydatków majątkowych</vt:lpstr>
      <vt:lpstr>Wieloletnia Prognoza Finansowa  Zmiany w prognozie wyniku budżetu</vt:lpstr>
      <vt:lpstr>Wieloletnia Prognoza Finansowa  Zmiany w programie kredytowym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Nina</dc:creator>
  <cp:lastModifiedBy>Rogowiecki Dominik (PB)</cp:lastModifiedBy>
  <cp:revision>462</cp:revision>
  <cp:lastPrinted>2023-03-08T12:50:33Z</cp:lastPrinted>
  <dcterms:created xsi:type="dcterms:W3CDTF">2022-12-23T10:36:43Z</dcterms:created>
  <dcterms:modified xsi:type="dcterms:W3CDTF">2023-09-01T07:09:59Z</dcterms:modified>
</cp:coreProperties>
</file>