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55"/>
  </p:notesMasterIdLst>
  <p:sldIdLst>
    <p:sldId id="402" r:id="rId2"/>
    <p:sldId id="338" r:id="rId3"/>
    <p:sldId id="340" r:id="rId4"/>
    <p:sldId id="433" r:id="rId5"/>
    <p:sldId id="341" r:id="rId6"/>
    <p:sldId id="434" r:id="rId7"/>
    <p:sldId id="345" r:id="rId8"/>
    <p:sldId id="423" r:id="rId9"/>
    <p:sldId id="351" r:id="rId10"/>
    <p:sldId id="352" r:id="rId11"/>
    <p:sldId id="436" r:id="rId12"/>
    <p:sldId id="437" r:id="rId13"/>
    <p:sldId id="438" r:id="rId14"/>
    <p:sldId id="439" r:id="rId15"/>
    <p:sldId id="357" r:id="rId16"/>
    <p:sldId id="428" r:id="rId17"/>
    <p:sldId id="359" r:id="rId18"/>
    <p:sldId id="431" r:id="rId19"/>
    <p:sldId id="432" r:id="rId20"/>
    <p:sldId id="366" r:id="rId21"/>
    <p:sldId id="413" r:id="rId22"/>
    <p:sldId id="418" r:id="rId23"/>
    <p:sldId id="419" r:id="rId24"/>
    <p:sldId id="420" r:id="rId25"/>
    <p:sldId id="440" r:id="rId26"/>
    <p:sldId id="441" r:id="rId27"/>
    <p:sldId id="442" r:id="rId28"/>
    <p:sldId id="443" r:id="rId29"/>
    <p:sldId id="457" r:id="rId30"/>
    <p:sldId id="444" r:id="rId31"/>
    <p:sldId id="445" r:id="rId32"/>
    <p:sldId id="446" r:id="rId33"/>
    <p:sldId id="447" r:id="rId34"/>
    <p:sldId id="458" r:id="rId35"/>
    <p:sldId id="448" r:id="rId36"/>
    <p:sldId id="450" r:id="rId37"/>
    <p:sldId id="451" r:id="rId38"/>
    <p:sldId id="452" r:id="rId39"/>
    <p:sldId id="453" r:id="rId40"/>
    <p:sldId id="454" r:id="rId41"/>
    <p:sldId id="455" r:id="rId42"/>
    <p:sldId id="456" r:id="rId43"/>
    <p:sldId id="398" r:id="rId44"/>
    <p:sldId id="430" r:id="rId45"/>
    <p:sldId id="401" r:id="rId46"/>
    <p:sldId id="459" r:id="rId47"/>
    <p:sldId id="460" r:id="rId48"/>
    <p:sldId id="463" r:id="rId49"/>
    <p:sldId id="461" r:id="rId50"/>
    <p:sldId id="462" r:id="rId51"/>
    <p:sldId id="464" r:id="rId52"/>
    <p:sldId id="465" r:id="rId53"/>
    <p:sldId id="466" r:id="rId54"/>
  </p:sldIdLst>
  <p:sldSz cx="12192000" cy="6858000"/>
  <p:notesSz cx="6797675" cy="9926638"/>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85723"/>
    <a:srgbClr val="E6E6E6"/>
    <a:srgbClr val="FEDDD5"/>
    <a:srgbClr val="FDBBAB"/>
    <a:srgbClr val="EFF8E9"/>
    <a:srgbClr val="EEF7E8"/>
    <a:srgbClr val="495A73"/>
    <a:srgbClr val="F2F2F2"/>
    <a:srgbClr val="006600"/>
    <a:srgbClr val="D1D1D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Styl pośredni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Bez stylu, bez siatki">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D7B26C5-4107-4FEC-AEDC-1716B250A1EF}" styleName="Styl jasny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420" autoAdjust="0"/>
    <p:restoredTop sz="96357" autoAdjust="0"/>
  </p:normalViewPr>
  <p:slideViewPr>
    <p:cSldViewPr snapToGrid="0">
      <p:cViewPr varScale="1">
        <p:scale>
          <a:sx n="107" d="100"/>
          <a:sy n="107" d="100"/>
        </p:scale>
        <p:origin x="702" y="90"/>
      </p:cViewPr>
      <p:guideLst/>
    </p:cSldViewPr>
  </p:slideViewPr>
  <p:outlineViewPr>
    <p:cViewPr>
      <p:scale>
        <a:sx n="33" d="100"/>
        <a:sy n="33" d="100"/>
      </p:scale>
      <p:origin x="0" y="0"/>
    </p:cViewPr>
  </p:outlin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44E3E98F-710C-451B-8FA2-3F3CF8121B50}" type="datetimeFigureOut">
              <a:rPr lang="pl-PL" smtClean="0"/>
              <a:t>19.12.2023</a:t>
            </a:fld>
            <a:endParaRPr lang="pl-PL"/>
          </a:p>
        </p:txBody>
      </p:sp>
      <p:sp>
        <p:nvSpPr>
          <p:cNvPr id="4" name="Symbol zastępczy obrazu slajdu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6" name="Symbol zastępczy stopki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E8F2F8F6-4D00-4E6D-A406-3A443E38E913}" type="slidenum">
              <a:rPr lang="pl-PL" smtClean="0"/>
              <a:t>‹#›</a:t>
            </a:fld>
            <a:endParaRPr lang="pl-PL"/>
          </a:p>
        </p:txBody>
      </p:sp>
    </p:spTree>
    <p:extLst>
      <p:ext uri="{BB962C8B-B14F-4D97-AF65-F5344CB8AC3E}">
        <p14:creationId xmlns:p14="http://schemas.microsoft.com/office/powerpoint/2010/main" val="24099395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E8F2F8F6-4D00-4E6D-A406-3A443E38E913}" type="slidenum">
              <a:rPr lang="pl-PL" smtClean="0"/>
              <a:t>1</a:t>
            </a:fld>
            <a:endParaRPr lang="pl-PL"/>
          </a:p>
        </p:txBody>
      </p:sp>
    </p:spTree>
    <p:extLst>
      <p:ext uri="{BB962C8B-B14F-4D97-AF65-F5344CB8AC3E}">
        <p14:creationId xmlns:p14="http://schemas.microsoft.com/office/powerpoint/2010/main" val="32262977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E8F2F8F6-4D00-4E6D-A406-3A443E38E913}" type="slidenum">
              <a:rPr lang="pl-PL" smtClean="0"/>
              <a:t>2</a:t>
            </a:fld>
            <a:endParaRPr lang="pl-PL"/>
          </a:p>
        </p:txBody>
      </p:sp>
    </p:spTree>
    <p:extLst>
      <p:ext uri="{BB962C8B-B14F-4D97-AF65-F5344CB8AC3E}">
        <p14:creationId xmlns:p14="http://schemas.microsoft.com/office/powerpoint/2010/main" val="16530301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E8F2F8F6-4D00-4E6D-A406-3A443E38E913}" type="slidenum">
              <a:rPr lang="pl-PL" smtClean="0"/>
              <a:t>17</a:t>
            </a:fld>
            <a:endParaRPr lang="pl-PL"/>
          </a:p>
        </p:txBody>
      </p:sp>
    </p:spTree>
    <p:extLst>
      <p:ext uri="{BB962C8B-B14F-4D97-AF65-F5344CB8AC3E}">
        <p14:creationId xmlns:p14="http://schemas.microsoft.com/office/powerpoint/2010/main" val="23640365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E8F2F8F6-4D00-4E6D-A406-3A443E38E913}" type="slidenum">
              <a:rPr lang="pl-PL" smtClean="0"/>
              <a:t>25</a:t>
            </a:fld>
            <a:endParaRPr lang="pl-PL"/>
          </a:p>
        </p:txBody>
      </p:sp>
    </p:spTree>
    <p:extLst>
      <p:ext uri="{BB962C8B-B14F-4D97-AF65-F5344CB8AC3E}">
        <p14:creationId xmlns:p14="http://schemas.microsoft.com/office/powerpoint/2010/main" val="20668820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E8F2F8F6-4D00-4E6D-A406-3A443E38E913}" type="slidenum">
              <a:rPr lang="pl-PL" smtClean="0"/>
              <a:t>35</a:t>
            </a:fld>
            <a:endParaRPr lang="pl-PL"/>
          </a:p>
        </p:txBody>
      </p:sp>
    </p:spTree>
    <p:extLst>
      <p:ext uri="{BB962C8B-B14F-4D97-AF65-F5344CB8AC3E}">
        <p14:creationId xmlns:p14="http://schemas.microsoft.com/office/powerpoint/2010/main" val="12510714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E8F2F8F6-4D00-4E6D-A406-3A443E38E913}" type="slidenum">
              <a:rPr lang="pl-PL" smtClean="0"/>
              <a:t>43</a:t>
            </a:fld>
            <a:endParaRPr lang="pl-PL"/>
          </a:p>
        </p:txBody>
      </p:sp>
    </p:spTree>
    <p:extLst>
      <p:ext uri="{BB962C8B-B14F-4D97-AF65-F5344CB8AC3E}">
        <p14:creationId xmlns:p14="http://schemas.microsoft.com/office/powerpoint/2010/main" val="375594248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E8F2F8F6-4D00-4E6D-A406-3A443E38E913}" type="slidenum">
              <a:rPr lang="pl-PL" smtClean="0"/>
              <a:t>46</a:t>
            </a:fld>
            <a:endParaRPr lang="pl-PL"/>
          </a:p>
        </p:txBody>
      </p:sp>
    </p:spTree>
    <p:extLst>
      <p:ext uri="{BB962C8B-B14F-4D97-AF65-F5344CB8AC3E}">
        <p14:creationId xmlns:p14="http://schemas.microsoft.com/office/powerpoint/2010/main" val="403925581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E8F2F8F6-4D00-4E6D-A406-3A443E38E913}" type="slidenum">
              <a:rPr lang="pl-PL" smtClean="0"/>
              <a:t>49</a:t>
            </a:fld>
            <a:endParaRPr lang="pl-PL"/>
          </a:p>
        </p:txBody>
      </p:sp>
    </p:spTree>
    <p:extLst>
      <p:ext uri="{BB962C8B-B14F-4D97-AF65-F5344CB8AC3E}">
        <p14:creationId xmlns:p14="http://schemas.microsoft.com/office/powerpoint/2010/main" val="85477288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E8F2F8F6-4D00-4E6D-A406-3A443E38E913}" type="slidenum">
              <a:rPr lang="pl-PL" smtClean="0"/>
              <a:t>52</a:t>
            </a:fld>
            <a:endParaRPr lang="pl-PL"/>
          </a:p>
        </p:txBody>
      </p:sp>
    </p:spTree>
    <p:extLst>
      <p:ext uri="{BB962C8B-B14F-4D97-AF65-F5344CB8AC3E}">
        <p14:creationId xmlns:p14="http://schemas.microsoft.com/office/powerpoint/2010/main" val="219667215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Slajd tytułowy">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9" name="Tytuł 1"/>
          <p:cNvSpPr>
            <a:spLocks noGrp="1"/>
          </p:cNvSpPr>
          <p:nvPr>
            <p:ph type="title"/>
          </p:nvPr>
        </p:nvSpPr>
        <p:spPr>
          <a:xfrm>
            <a:off x="838200" y="2766219"/>
            <a:ext cx="10515600" cy="1325563"/>
          </a:xfrm>
          <a:prstGeom prst="rect">
            <a:avLst/>
          </a:prstGeom>
        </p:spPr>
        <p:txBody>
          <a:bodyPr anchor="ctr"/>
          <a:lstStyle>
            <a:lvl1pPr algn="ctr">
              <a:defRPr sz="6000" b="1">
                <a:latin typeface="Engram Warsaw" pitchFamily="50" charset="-18"/>
              </a:defRPr>
            </a:lvl1pPr>
          </a:lstStyle>
          <a:p>
            <a:r>
              <a:rPr lang="pl-PL" dirty="0"/>
              <a:t>Kliknij, aby edytować styl</a:t>
            </a:r>
          </a:p>
        </p:txBody>
      </p:sp>
      <p:sp>
        <p:nvSpPr>
          <p:cNvPr id="3" name="Symbol zastępczy tekstu 8">
            <a:extLst>
              <a:ext uri="{FF2B5EF4-FFF2-40B4-BE49-F238E27FC236}">
                <a16:creationId xmlns:a16="http://schemas.microsoft.com/office/drawing/2014/main" id="{AE921C64-0565-41B9-8D4A-B4701B52F323}"/>
              </a:ext>
            </a:extLst>
          </p:cNvPr>
          <p:cNvSpPr>
            <a:spLocks noGrp="1"/>
          </p:cNvSpPr>
          <p:nvPr>
            <p:ph type="body" sz="quarter" idx="10"/>
          </p:nvPr>
        </p:nvSpPr>
        <p:spPr>
          <a:xfrm>
            <a:off x="1884727" y="4116721"/>
            <a:ext cx="8422546" cy="958176"/>
          </a:xfrm>
          <a:prstGeom prst="rect">
            <a:avLst/>
          </a:prstGeom>
        </p:spPr>
        <p:txBody>
          <a:bodyPr anchor="ctr"/>
          <a:lstStyle>
            <a:lvl1pPr marL="0" indent="0" algn="ctr">
              <a:buNone/>
              <a:defRPr sz="3200">
                <a:latin typeface="Engram Warsaw" pitchFamily="2" charset="-18"/>
              </a:defRPr>
            </a:lvl1pPr>
            <a:lvl2pPr marL="457200" indent="0">
              <a:buNone/>
              <a:defRPr/>
            </a:lvl2pPr>
            <a:lvl3pPr marL="914400" indent="0">
              <a:buNone/>
              <a:defRPr/>
            </a:lvl3pPr>
            <a:lvl4pPr marL="1371600" indent="0">
              <a:buNone/>
              <a:defRPr/>
            </a:lvl4pPr>
            <a:lvl5pPr marL="1828800" indent="0">
              <a:buNone/>
              <a:defRPr/>
            </a:lvl5pPr>
          </a:lstStyle>
          <a:p>
            <a:pPr lvl="0"/>
            <a:r>
              <a:rPr lang="pl-PL" dirty="0"/>
              <a:t>Kliknij, aby edytować style wzorca tekstu</a:t>
            </a:r>
          </a:p>
        </p:txBody>
      </p:sp>
    </p:spTree>
    <p:extLst>
      <p:ext uri="{BB962C8B-B14F-4D97-AF65-F5344CB8AC3E}">
        <p14:creationId xmlns:p14="http://schemas.microsoft.com/office/powerpoint/2010/main" val="2809660625"/>
      </p:ext>
    </p:extLst>
  </p:cSld>
  <p:clrMapOvr>
    <a:masterClrMapping/>
  </p:clrMapOvr>
  <p:transition spd="slow">
    <p:cove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Nagłówek rozdziału">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1" name="Tytuł 1"/>
          <p:cNvSpPr>
            <a:spLocks noGrp="1"/>
          </p:cNvSpPr>
          <p:nvPr>
            <p:ph type="title"/>
          </p:nvPr>
        </p:nvSpPr>
        <p:spPr>
          <a:xfrm>
            <a:off x="838200" y="2766219"/>
            <a:ext cx="10515600" cy="1325563"/>
          </a:xfrm>
          <a:prstGeom prst="rect">
            <a:avLst/>
          </a:prstGeom>
        </p:spPr>
        <p:txBody>
          <a:bodyPr anchor="ctr"/>
          <a:lstStyle>
            <a:lvl1pPr algn="ctr">
              <a:defRPr sz="4400">
                <a:latin typeface="Engram Warsaw" pitchFamily="50" charset="-18"/>
              </a:defRPr>
            </a:lvl1pPr>
          </a:lstStyle>
          <a:p>
            <a:r>
              <a:rPr lang="pl-PL" dirty="0"/>
              <a:t>Kliknij, aby edytować styl</a:t>
            </a:r>
          </a:p>
        </p:txBody>
      </p:sp>
      <p:sp>
        <p:nvSpPr>
          <p:cNvPr id="5" name="Symbol zastępczy numeru slajdu 6"/>
          <p:cNvSpPr>
            <a:spLocks noGrp="1"/>
          </p:cNvSpPr>
          <p:nvPr>
            <p:ph type="sldNum" sz="quarter" idx="4"/>
          </p:nvPr>
        </p:nvSpPr>
        <p:spPr>
          <a:xfrm>
            <a:off x="11678920" y="6613987"/>
            <a:ext cx="513080" cy="233627"/>
          </a:xfrm>
          <a:prstGeom prst="rect">
            <a:avLst/>
          </a:prstGeom>
        </p:spPr>
        <p:txBody>
          <a:bodyPr vert="horz" lIns="91440" tIns="45720" rIns="91440" bIns="45720" rtlCol="0" anchor="ctr"/>
          <a:lstStyle>
            <a:lvl1pPr algn="ctr">
              <a:defRPr sz="1000">
                <a:solidFill>
                  <a:schemeClr val="bg1"/>
                </a:solidFill>
                <a:latin typeface="Engram Warsaw" pitchFamily="50" charset="-18"/>
              </a:defRPr>
            </a:lvl1pPr>
          </a:lstStyle>
          <a:p>
            <a:fld id="{2E27F4D3-B96E-4B1F-B7AA-4577FB9564B4}" type="slidenum">
              <a:rPr lang="pl-PL" smtClean="0"/>
              <a:pPr/>
              <a:t>‹#›</a:t>
            </a:fld>
            <a:endParaRPr lang="pl-PL" dirty="0"/>
          </a:p>
        </p:txBody>
      </p:sp>
      <p:sp>
        <p:nvSpPr>
          <p:cNvPr id="6" name="Symbol zastępczy stopki 1"/>
          <p:cNvSpPr>
            <a:spLocks noGrp="1"/>
          </p:cNvSpPr>
          <p:nvPr>
            <p:ph type="ftr" sz="quarter" idx="3"/>
          </p:nvPr>
        </p:nvSpPr>
        <p:spPr>
          <a:xfrm>
            <a:off x="6819900" y="6613800"/>
            <a:ext cx="4840797" cy="234000"/>
          </a:xfrm>
          <a:prstGeom prst="rect">
            <a:avLst/>
          </a:prstGeom>
        </p:spPr>
        <p:txBody>
          <a:bodyPr vert="horz" lIns="91440" tIns="45720" rIns="91440" bIns="45720" rtlCol="0" anchor="ctr"/>
          <a:lstStyle>
            <a:lvl1pPr algn="r">
              <a:defRPr sz="1000">
                <a:solidFill>
                  <a:schemeClr val="bg1"/>
                </a:solidFill>
                <a:latin typeface="Engram Warsaw" pitchFamily="50" charset="-18"/>
              </a:defRPr>
            </a:lvl1pPr>
          </a:lstStyle>
          <a:p>
            <a:r>
              <a:rPr lang="pl-PL" dirty="0"/>
              <a:t>Wykonanie budżetu m.st. Warszawy w 2022 roku – informacja wstępna</a:t>
            </a:r>
          </a:p>
        </p:txBody>
      </p:sp>
    </p:spTree>
    <p:extLst>
      <p:ext uri="{BB962C8B-B14F-4D97-AF65-F5344CB8AC3E}">
        <p14:creationId xmlns:p14="http://schemas.microsoft.com/office/powerpoint/2010/main" val="3805496925"/>
      </p:ext>
    </p:extLst>
  </p:cSld>
  <p:clrMapOvr>
    <a:masterClrMapping/>
  </p:clrMapOvr>
  <p:transition spd="slow">
    <p:cove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wykres">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5" name="Symbol zastępczy tekstu 14"/>
          <p:cNvSpPr>
            <a:spLocks noGrp="1"/>
          </p:cNvSpPr>
          <p:nvPr>
            <p:ph type="body" sz="quarter" idx="10"/>
          </p:nvPr>
        </p:nvSpPr>
        <p:spPr>
          <a:xfrm>
            <a:off x="498476" y="1286872"/>
            <a:ext cx="6506332" cy="4525962"/>
          </a:xfrm>
          <a:prstGeom prst="rect">
            <a:avLst/>
          </a:prstGeom>
        </p:spPr>
        <p:txBody>
          <a:bodyPr/>
          <a:lstStyle>
            <a:lvl1pPr>
              <a:lnSpc>
                <a:spcPct val="125000"/>
              </a:lnSpc>
              <a:defRPr sz="1500">
                <a:latin typeface="Engram Warsaw" pitchFamily="50" charset="-18"/>
              </a:defRPr>
            </a:lvl1pPr>
            <a:lvl2pPr>
              <a:lnSpc>
                <a:spcPct val="125000"/>
              </a:lnSpc>
              <a:defRPr sz="1500">
                <a:latin typeface="Engram Warsaw" pitchFamily="50" charset="-18"/>
              </a:defRPr>
            </a:lvl2pPr>
            <a:lvl3pPr>
              <a:lnSpc>
                <a:spcPct val="125000"/>
              </a:lnSpc>
              <a:defRPr sz="1500">
                <a:latin typeface="Engram Warsaw" pitchFamily="50" charset="-18"/>
              </a:defRPr>
            </a:lvl3pPr>
            <a:lvl4pPr>
              <a:lnSpc>
                <a:spcPct val="125000"/>
              </a:lnSpc>
              <a:defRPr sz="1500">
                <a:latin typeface="Engram Warsaw" pitchFamily="50" charset="-18"/>
              </a:defRPr>
            </a:lvl4pPr>
            <a:lvl5pPr>
              <a:lnSpc>
                <a:spcPct val="125000"/>
              </a:lnSpc>
              <a:defRPr sz="1500">
                <a:latin typeface="Engram Warsaw" pitchFamily="50" charset="-18"/>
              </a:defRPr>
            </a:lvl5pPr>
          </a:lstStyle>
          <a:p>
            <a:pPr lvl="0"/>
            <a:r>
              <a:rPr lang="pl-PL" dirty="0"/>
              <a:t>Kliknij, aby edytować style wzorca tekstu</a:t>
            </a:r>
          </a:p>
          <a:p>
            <a:pPr lvl="1"/>
            <a:r>
              <a:rPr lang="pl-PL" dirty="0"/>
              <a:t>Drugi poziom</a:t>
            </a:r>
          </a:p>
          <a:p>
            <a:pPr lvl="2"/>
            <a:r>
              <a:rPr lang="pl-PL" dirty="0"/>
              <a:t>Trzeci poziom</a:t>
            </a:r>
          </a:p>
          <a:p>
            <a:pPr lvl="3"/>
            <a:r>
              <a:rPr lang="pl-PL" dirty="0"/>
              <a:t>Czwarty poziom</a:t>
            </a:r>
          </a:p>
          <a:p>
            <a:pPr lvl="4"/>
            <a:r>
              <a:rPr lang="pl-PL" dirty="0"/>
              <a:t>Piąty poziom</a:t>
            </a:r>
          </a:p>
        </p:txBody>
      </p:sp>
      <p:sp>
        <p:nvSpPr>
          <p:cNvPr id="17" name="Symbol zastępczy wykresu 16"/>
          <p:cNvSpPr>
            <a:spLocks noGrp="1"/>
          </p:cNvSpPr>
          <p:nvPr>
            <p:ph type="chart" sz="quarter" idx="11"/>
          </p:nvPr>
        </p:nvSpPr>
        <p:spPr>
          <a:xfrm>
            <a:off x="7794625" y="1286872"/>
            <a:ext cx="3884613" cy="4525962"/>
          </a:xfrm>
          <a:prstGeom prst="rect">
            <a:avLst/>
          </a:prstGeom>
        </p:spPr>
        <p:txBody>
          <a:bodyPr/>
          <a:lstStyle/>
          <a:p>
            <a:endParaRPr lang="pl-PL"/>
          </a:p>
        </p:txBody>
      </p:sp>
      <p:sp>
        <p:nvSpPr>
          <p:cNvPr id="19" name="Tytuł 18"/>
          <p:cNvSpPr>
            <a:spLocks noGrp="1"/>
          </p:cNvSpPr>
          <p:nvPr>
            <p:ph type="title"/>
          </p:nvPr>
        </p:nvSpPr>
        <p:spPr>
          <a:xfrm>
            <a:off x="498475" y="121763"/>
            <a:ext cx="6975475" cy="742304"/>
          </a:xfrm>
          <a:prstGeom prst="rect">
            <a:avLst/>
          </a:prstGeom>
        </p:spPr>
        <p:txBody>
          <a:bodyPr anchor="ctr"/>
          <a:lstStyle>
            <a:lvl1pPr>
              <a:defRPr sz="2500">
                <a:latin typeface="Engram Warsaw" pitchFamily="50" charset="-18"/>
              </a:defRPr>
            </a:lvl1pPr>
          </a:lstStyle>
          <a:p>
            <a:r>
              <a:rPr lang="pl-PL" dirty="0"/>
              <a:t>Kliknij, aby edytować styl</a:t>
            </a:r>
          </a:p>
        </p:txBody>
      </p:sp>
      <p:sp>
        <p:nvSpPr>
          <p:cNvPr id="8" name="Symbol zastępczy numeru slajdu 6"/>
          <p:cNvSpPr>
            <a:spLocks noGrp="1"/>
          </p:cNvSpPr>
          <p:nvPr>
            <p:ph type="sldNum" sz="quarter" idx="4"/>
          </p:nvPr>
        </p:nvSpPr>
        <p:spPr>
          <a:xfrm>
            <a:off x="11678920" y="6613987"/>
            <a:ext cx="513080" cy="233627"/>
          </a:xfrm>
          <a:prstGeom prst="rect">
            <a:avLst/>
          </a:prstGeom>
        </p:spPr>
        <p:txBody>
          <a:bodyPr vert="horz" lIns="91440" tIns="45720" rIns="91440" bIns="45720" rtlCol="0" anchor="ctr"/>
          <a:lstStyle>
            <a:lvl1pPr algn="ctr">
              <a:defRPr sz="1000">
                <a:solidFill>
                  <a:schemeClr val="bg1"/>
                </a:solidFill>
                <a:latin typeface="+mn-lt"/>
              </a:defRPr>
            </a:lvl1pPr>
          </a:lstStyle>
          <a:p>
            <a:fld id="{2E27F4D3-B96E-4B1F-B7AA-4577FB9564B4}" type="slidenum">
              <a:rPr lang="pl-PL" smtClean="0"/>
              <a:pPr/>
              <a:t>‹#›</a:t>
            </a:fld>
            <a:endParaRPr lang="pl-PL" dirty="0"/>
          </a:p>
        </p:txBody>
      </p:sp>
      <p:sp>
        <p:nvSpPr>
          <p:cNvPr id="9" name="Symbol zastępczy stopki 1"/>
          <p:cNvSpPr>
            <a:spLocks noGrp="1"/>
          </p:cNvSpPr>
          <p:nvPr>
            <p:ph type="ftr" sz="quarter" idx="3"/>
          </p:nvPr>
        </p:nvSpPr>
        <p:spPr>
          <a:xfrm>
            <a:off x="6467476" y="6613800"/>
            <a:ext cx="5193222" cy="234000"/>
          </a:xfrm>
          <a:prstGeom prst="rect">
            <a:avLst/>
          </a:prstGeom>
        </p:spPr>
        <p:txBody>
          <a:bodyPr vert="horz" lIns="91440" tIns="45720" rIns="91440" bIns="45720" rtlCol="0" anchor="ctr"/>
          <a:lstStyle>
            <a:lvl1pPr algn="r">
              <a:defRPr sz="1000">
                <a:solidFill>
                  <a:schemeClr val="bg1"/>
                </a:solidFill>
                <a:latin typeface="+mn-lt"/>
              </a:defRPr>
            </a:lvl1pPr>
          </a:lstStyle>
          <a:p>
            <a:r>
              <a:rPr lang="pl-PL" dirty="0"/>
              <a:t>Wykonanie budżetu m.st. Warszawy w 2022 roku – informacja wstępna</a:t>
            </a:r>
          </a:p>
        </p:txBody>
      </p:sp>
    </p:spTree>
    <p:extLst>
      <p:ext uri="{BB962C8B-B14F-4D97-AF65-F5344CB8AC3E}">
        <p14:creationId xmlns:p14="http://schemas.microsoft.com/office/powerpoint/2010/main" val="893273317"/>
      </p:ext>
    </p:extLst>
  </p:cSld>
  <p:clrMapOvr>
    <a:masterClrMapping/>
  </p:clrMapOvr>
  <p:transition spd="slow">
    <p:cove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abela">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9" name="Tytuł 18"/>
          <p:cNvSpPr>
            <a:spLocks noGrp="1"/>
          </p:cNvSpPr>
          <p:nvPr>
            <p:ph type="title"/>
          </p:nvPr>
        </p:nvSpPr>
        <p:spPr>
          <a:xfrm>
            <a:off x="498475" y="121763"/>
            <a:ext cx="6975475" cy="742304"/>
          </a:xfrm>
          <a:prstGeom prst="rect">
            <a:avLst/>
          </a:prstGeom>
        </p:spPr>
        <p:txBody>
          <a:bodyPr anchor="ctr"/>
          <a:lstStyle>
            <a:lvl1pPr>
              <a:defRPr sz="2500">
                <a:latin typeface="Engram Warsaw" pitchFamily="50" charset="-18"/>
              </a:defRPr>
            </a:lvl1pPr>
          </a:lstStyle>
          <a:p>
            <a:r>
              <a:rPr lang="pl-PL" dirty="0"/>
              <a:t>Kliknij, aby edytować styl</a:t>
            </a:r>
          </a:p>
        </p:txBody>
      </p:sp>
      <p:sp>
        <p:nvSpPr>
          <p:cNvPr id="3" name="Symbol zastępczy tabeli 2"/>
          <p:cNvSpPr>
            <a:spLocks noGrp="1"/>
          </p:cNvSpPr>
          <p:nvPr>
            <p:ph type="tbl" sz="quarter" idx="10"/>
          </p:nvPr>
        </p:nvSpPr>
        <p:spPr>
          <a:xfrm>
            <a:off x="498475" y="1266825"/>
            <a:ext cx="11180763" cy="4505325"/>
          </a:xfrm>
          <a:prstGeom prst="rect">
            <a:avLst/>
          </a:prstGeom>
        </p:spPr>
        <p:txBody>
          <a:bodyPr/>
          <a:lstStyle/>
          <a:p>
            <a:endParaRPr lang="pl-PL"/>
          </a:p>
        </p:txBody>
      </p:sp>
      <p:sp>
        <p:nvSpPr>
          <p:cNvPr id="9" name="Symbol zastępczy numeru slajdu 6"/>
          <p:cNvSpPr>
            <a:spLocks noGrp="1"/>
          </p:cNvSpPr>
          <p:nvPr>
            <p:ph type="sldNum" sz="quarter" idx="4"/>
          </p:nvPr>
        </p:nvSpPr>
        <p:spPr>
          <a:xfrm>
            <a:off x="11678920" y="6613987"/>
            <a:ext cx="513080" cy="233627"/>
          </a:xfrm>
          <a:prstGeom prst="rect">
            <a:avLst/>
          </a:prstGeom>
        </p:spPr>
        <p:txBody>
          <a:bodyPr vert="horz" lIns="91440" tIns="45720" rIns="91440" bIns="45720" rtlCol="0" anchor="ctr"/>
          <a:lstStyle>
            <a:lvl1pPr algn="ctr">
              <a:defRPr sz="1000">
                <a:solidFill>
                  <a:schemeClr val="bg1"/>
                </a:solidFill>
                <a:latin typeface="+mn-lt"/>
              </a:defRPr>
            </a:lvl1pPr>
          </a:lstStyle>
          <a:p>
            <a:fld id="{2E27F4D3-B96E-4B1F-B7AA-4577FB9564B4}" type="slidenum">
              <a:rPr lang="pl-PL" smtClean="0"/>
              <a:pPr/>
              <a:t>‹#›</a:t>
            </a:fld>
            <a:endParaRPr lang="pl-PL" dirty="0"/>
          </a:p>
        </p:txBody>
      </p:sp>
      <p:sp>
        <p:nvSpPr>
          <p:cNvPr id="10" name="Symbol zastępczy stopki 1"/>
          <p:cNvSpPr>
            <a:spLocks noGrp="1"/>
          </p:cNvSpPr>
          <p:nvPr>
            <p:ph type="ftr" sz="quarter" idx="3"/>
          </p:nvPr>
        </p:nvSpPr>
        <p:spPr>
          <a:xfrm>
            <a:off x="6953250" y="6613800"/>
            <a:ext cx="4707447" cy="234000"/>
          </a:xfrm>
          <a:prstGeom prst="rect">
            <a:avLst/>
          </a:prstGeom>
        </p:spPr>
        <p:txBody>
          <a:bodyPr vert="horz" lIns="91440" tIns="45720" rIns="91440" bIns="45720" rtlCol="0" anchor="ctr"/>
          <a:lstStyle>
            <a:lvl1pPr algn="r">
              <a:defRPr sz="1000">
                <a:solidFill>
                  <a:schemeClr val="bg1"/>
                </a:solidFill>
                <a:latin typeface="+mn-lt"/>
              </a:defRPr>
            </a:lvl1pPr>
          </a:lstStyle>
          <a:p>
            <a:r>
              <a:rPr lang="pl-PL" dirty="0"/>
              <a:t>Wykonanie budżetu m.st. Warszawy w 2022 roku – informacja wstępna</a:t>
            </a:r>
          </a:p>
        </p:txBody>
      </p:sp>
    </p:spTree>
    <p:extLst>
      <p:ext uri="{BB962C8B-B14F-4D97-AF65-F5344CB8AC3E}">
        <p14:creationId xmlns:p14="http://schemas.microsoft.com/office/powerpoint/2010/main" val="3509812893"/>
      </p:ext>
    </p:extLst>
  </p:cSld>
  <p:clrMapOvr>
    <a:masterClrMapping/>
  </p:clrMapOvr>
  <p:transition spd="slow">
    <p:cove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Obraz pion z opisem">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Symbol zastępczy obrazu 2"/>
          <p:cNvSpPr>
            <a:spLocks noGrp="1"/>
          </p:cNvSpPr>
          <p:nvPr>
            <p:ph type="pic" idx="1"/>
          </p:nvPr>
        </p:nvSpPr>
        <p:spPr>
          <a:xfrm>
            <a:off x="7548594" y="0"/>
            <a:ext cx="4643406" cy="68580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10" name="Symbol zastępczy tekstu 9"/>
          <p:cNvSpPr>
            <a:spLocks noGrp="1"/>
          </p:cNvSpPr>
          <p:nvPr>
            <p:ph type="body" sz="quarter" idx="10"/>
          </p:nvPr>
        </p:nvSpPr>
        <p:spPr>
          <a:xfrm>
            <a:off x="498474" y="1293017"/>
            <a:ext cx="6862445" cy="4400550"/>
          </a:xfrm>
          <a:prstGeom prst="rect">
            <a:avLst/>
          </a:prstGeom>
        </p:spPr>
        <p:txBody>
          <a:bodyPr/>
          <a:lstStyle>
            <a:lvl1pPr>
              <a:lnSpc>
                <a:spcPct val="125000"/>
              </a:lnSpc>
              <a:defRPr sz="1500">
                <a:solidFill>
                  <a:schemeClr val="bg1"/>
                </a:solidFill>
                <a:latin typeface="Engram Warsaw" pitchFamily="50" charset="-18"/>
              </a:defRPr>
            </a:lvl1pPr>
            <a:lvl2pPr>
              <a:lnSpc>
                <a:spcPct val="125000"/>
              </a:lnSpc>
              <a:defRPr sz="1600">
                <a:solidFill>
                  <a:schemeClr val="bg1"/>
                </a:solidFill>
                <a:latin typeface="Engram Warsaw" pitchFamily="50" charset="-18"/>
              </a:defRPr>
            </a:lvl2pPr>
            <a:lvl3pPr>
              <a:lnSpc>
                <a:spcPct val="125000"/>
              </a:lnSpc>
              <a:defRPr sz="1600">
                <a:solidFill>
                  <a:schemeClr val="bg1"/>
                </a:solidFill>
                <a:latin typeface="Engram Warsaw" pitchFamily="50" charset="-18"/>
              </a:defRPr>
            </a:lvl3pPr>
            <a:lvl4pPr>
              <a:lnSpc>
                <a:spcPct val="125000"/>
              </a:lnSpc>
              <a:defRPr sz="1600">
                <a:solidFill>
                  <a:schemeClr val="bg1"/>
                </a:solidFill>
                <a:latin typeface="Engram Warsaw" pitchFamily="50" charset="-18"/>
              </a:defRPr>
            </a:lvl4pPr>
            <a:lvl5pPr>
              <a:lnSpc>
                <a:spcPct val="125000"/>
              </a:lnSpc>
              <a:defRPr sz="1600">
                <a:solidFill>
                  <a:schemeClr val="bg1"/>
                </a:solidFill>
                <a:latin typeface="Engram Warsaw" pitchFamily="50" charset="-18"/>
              </a:defRPr>
            </a:lvl5pPr>
          </a:lstStyle>
          <a:p>
            <a:pPr lvl="0"/>
            <a:r>
              <a:rPr lang="pl-PL" dirty="0"/>
              <a:t>Kliknij, aby edytować style wzorca tekstu</a:t>
            </a:r>
          </a:p>
        </p:txBody>
      </p:sp>
      <p:sp>
        <p:nvSpPr>
          <p:cNvPr id="14" name="Tytuł 18"/>
          <p:cNvSpPr>
            <a:spLocks noGrp="1"/>
          </p:cNvSpPr>
          <p:nvPr>
            <p:ph type="title"/>
          </p:nvPr>
        </p:nvSpPr>
        <p:spPr>
          <a:xfrm>
            <a:off x="498475" y="121763"/>
            <a:ext cx="6975475" cy="742304"/>
          </a:xfrm>
          <a:prstGeom prst="rect">
            <a:avLst/>
          </a:prstGeom>
        </p:spPr>
        <p:txBody>
          <a:bodyPr anchor="ctr"/>
          <a:lstStyle>
            <a:lvl1pPr>
              <a:defRPr sz="2500">
                <a:solidFill>
                  <a:schemeClr val="bg1"/>
                </a:solidFill>
                <a:latin typeface="Engram Warsaw" pitchFamily="50" charset="-18"/>
              </a:defRPr>
            </a:lvl1pPr>
          </a:lstStyle>
          <a:p>
            <a:r>
              <a:rPr lang="pl-PL" dirty="0"/>
              <a:t>Kliknij, aby edytować styl</a:t>
            </a:r>
          </a:p>
        </p:txBody>
      </p:sp>
    </p:spTree>
    <p:extLst>
      <p:ext uri="{BB962C8B-B14F-4D97-AF65-F5344CB8AC3E}">
        <p14:creationId xmlns:p14="http://schemas.microsoft.com/office/powerpoint/2010/main" val="3228640583"/>
      </p:ext>
    </p:extLst>
  </p:cSld>
  <p:clrMapOvr>
    <a:masterClrMapping/>
  </p:clrMapOvr>
  <p:transition spd="slow">
    <p:cove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Obraz poziom z opisem">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Symbol zastępczy obrazu 2"/>
          <p:cNvSpPr>
            <a:spLocks noGrp="1"/>
          </p:cNvSpPr>
          <p:nvPr>
            <p:ph type="pic" idx="1"/>
          </p:nvPr>
        </p:nvSpPr>
        <p:spPr>
          <a:xfrm>
            <a:off x="5291398" y="1293017"/>
            <a:ext cx="6894000" cy="440055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10" name="Symbol zastępczy tekstu 9"/>
          <p:cNvSpPr>
            <a:spLocks noGrp="1"/>
          </p:cNvSpPr>
          <p:nvPr>
            <p:ph type="body" sz="quarter" idx="10"/>
          </p:nvPr>
        </p:nvSpPr>
        <p:spPr>
          <a:xfrm>
            <a:off x="498474" y="1293017"/>
            <a:ext cx="4451031" cy="4400550"/>
          </a:xfrm>
          <a:prstGeom prst="rect">
            <a:avLst/>
          </a:prstGeom>
        </p:spPr>
        <p:txBody>
          <a:bodyPr/>
          <a:lstStyle>
            <a:lvl1pPr>
              <a:lnSpc>
                <a:spcPct val="125000"/>
              </a:lnSpc>
              <a:defRPr sz="1500">
                <a:solidFill>
                  <a:schemeClr val="bg1"/>
                </a:solidFill>
                <a:latin typeface="Engram Warsaw" pitchFamily="50" charset="-18"/>
              </a:defRPr>
            </a:lvl1pPr>
            <a:lvl2pPr>
              <a:lnSpc>
                <a:spcPct val="125000"/>
              </a:lnSpc>
              <a:defRPr sz="1600">
                <a:solidFill>
                  <a:schemeClr val="bg1"/>
                </a:solidFill>
                <a:latin typeface="Engram Warsaw" pitchFamily="50" charset="-18"/>
              </a:defRPr>
            </a:lvl2pPr>
            <a:lvl3pPr>
              <a:lnSpc>
                <a:spcPct val="125000"/>
              </a:lnSpc>
              <a:defRPr sz="1600">
                <a:solidFill>
                  <a:schemeClr val="bg1"/>
                </a:solidFill>
                <a:latin typeface="Engram Warsaw" pitchFamily="50" charset="-18"/>
              </a:defRPr>
            </a:lvl3pPr>
            <a:lvl4pPr>
              <a:lnSpc>
                <a:spcPct val="125000"/>
              </a:lnSpc>
              <a:defRPr sz="1600">
                <a:solidFill>
                  <a:schemeClr val="bg1"/>
                </a:solidFill>
                <a:latin typeface="Engram Warsaw" pitchFamily="50" charset="-18"/>
              </a:defRPr>
            </a:lvl4pPr>
            <a:lvl5pPr>
              <a:lnSpc>
                <a:spcPct val="125000"/>
              </a:lnSpc>
              <a:defRPr sz="1600">
                <a:solidFill>
                  <a:schemeClr val="bg1"/>
                </a:solidFill>
                <a:latin typeface="Engram Warsaw" pitchFamily="50" charset="-18"/>
              </a:defRPr>
            </a:lvl5pPr>
          </a:lstStyle>
          <a:p>
            <a:pPr lvl="0"/>
            <a:r>
              <a:rPr lang="pl-PL" dirty="0"/>
              <a:t>Kliknij, aby edytować style wzorca tekstu</a:t>
            </a:r>
          </a:p>
        </p:txBody>
      </p:sp>
      <p:sp>
        <p:nvSpPr>
          <p:cNvPr id="9" name="Tytuł 18"/>
          <p:cNvSpPr>
            <a:spLocks noGrp="1"/>
          </p:cNvSpPr>
          <p:nvPr>
            <p:ph type="title"/>
          </p:nvPr>
        </p:nvSpPr>
        <p:spPr>
          <a:xfrm>
            <a:off x="498475" y="121763"/>
            <a:ext cx="6975475" cy="742304"/>
          </a:xfrm>
          <a:prstGeom prst="rect">
            <a:avLst/>
          </a:prstGeom>
        </p:spPr>
        <p:txBody>
          <a:bodyPr anchor="ctr"/>
          <a:lstStyle>
            <a:lvl1pPr>
              <a:defRPr sz="2500">
                <a:solidFill>
                  <a:schemeClr val="bg1"/>
                </a:solidFill>
                <a:latin typeface="Engram Warsaw" pitchFamily="50" charset="-18"/>
              </a:defRPr>
            </a:lvl1pPr>
          </a:lstStyle>
          <a:p>
            <a:r>
              <a:rPr lang="pl-PL" dirty="0"/>
              <a:t>Kliknij, aby edytować styl</a:t>
            </a:r>
          </a:p>
        </p:txBody>
      </p:sp>
      <p:sp>
        <p:nvSpPr>
          <p:cNvPr id="11" name="Symbol zastępczy numeru slajdu 6"/>
          <p:cNvSpPr>
            <a:spLocks noGrp="1"/>
          </p:cNvSpPr>
          <p:nvPr>
            <p:ph type="sldNum" sz="quarter" idx="4"/>
          </p:nvPr>
        </p:nvSpPr>
        <p:spPr>
          <a:xfrm>
            <a:off x="11678920" y="6613987"/>
            <a:ext cx="513080" cy="233627"/>
          </a:xfrm>
          <a:prstGeom prst="rect">
            <a:avLst/>
          </a:prstGeom>
        </p:spPr>
        <p:txBody>
          <a:bodyPr vert="horz" lIns="91440" tIns="45720" rIns="91440" bIns="45720" rtlCol="0" anchor="ctr"/>
          <a:lstStyle>
            <a:lvl1pPr algn="ctr">
              <a:defRPr sz="1000">
                <a:solidFill>
                  <a:schemeClr val="bg1"/>
                </a:solidFill>
                <a:latin typeface="Engram Warsaw" pitchFamily="50" charset="-18"/>
              </a:defRPr>
            </a:lvl1pPr>
          </a:lstStyle>
          <a:p>
            <a:fld id="{2E27F4D3-B96E-4B1F-B7AA-4577FB9564B4}" type="slidenum">
              <a:rPr lang="pl-PL" smtClean="0"/>
              <a:pPr/>
              <a:t>‹#›</a:t>
            </a:fld>
            <a:endParaRPr lang="pl-PL" dirty="0"/>
          </a:p>
        </p:txBody>
      </p:sp>
      <p:sp>
        <p:nvSpPr>
          <p:cNvPr id="12" name="Symbol zastępczy stopki 1"/>
          <p:cNvSpPr>
            <a:spLocks noGrp="1"/>
          </p:cNvSpPr>
          <p:nvPr>
            <p:ph type="ftr" sz="quarter" idx="3"/>
          </p:nvPr>
        </p:nvSpPr>
        <p:spPr>
          <a:xfrm>
            <a:off x="7548594" y="6613800"/>
            <a:ext cx="4112103" cy="234000"/>
          </a:xfrm>
          <a:prstGeom prst="rect">
            <a:avLst/>
          </a:prstGeom>
        </p:spPr>
        <p:txBody>
          <a:bodyPr vert="horz" lIns="91440" tIns="45720" rIns="91440" bIns="45720" rtlCol="0" anchor="ctr"/>
          <a:lstStyle>
            <a:lvl1pPr algn="r">
              <a:defRPr sz="1000">
                <a:solidFill>
                  <a:schemeClr val="bg1"/>
                </a:solidFill>
                <a:latin typeface="Engram Warsaw" pitchFamily="50" charset="-18"/>
              </a:defRPr>
            </a:lvl1pPr>
          </a:lstStyle>
          <a:p>
            <a:endParaRPr lang="pl-PL" dirty="0"/>
          </a:p>
        </p:txBody>
      </p:sp>
    </p:spTree>
    <p:extLst>
      <p:ext uri="{BB962C8B-B14F-4D97-AF65-F5344CB8AC3E}">
        <p14:creationId xmlns:p14="http://schemas.microsoft.com/office/powerpoint/2010/main" val="166003782"/>
      </p:ext>
    </p:extLst>
  </p:cSld>
  <p:clrMapOvr>
    <a:masterClrMapping/>
  </p:clrMapOvr>
  <p:transition spd="slow">
    <p:cove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końcowy">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9" name="Symbol zastępczy tekstu 8"/>
          <p:cNvSpPr>
            <a:spLocks noGrp="1"/>
          </p:cNvSpPr>
          <p:nvPr>
            <p:ph type="body" sz="quarter" idx="10"/>
          </p:nvPr>
        </p:nvSpPr>
        <p:spPr>
          <a:xfrm>
            <a:off x="1904302" y="4328719"/>
            <a:ext cx="8422546" cy="2197916"/>
          </a:xfrm>
          <a:prstGeom prst="rect">
            <a:avLst/>
          </a:prstGeom>
        </p:spPr>
        <p:txBody>
          <a:bodyPr anchor="ctr"/>
          <a:lstStyle>
            <a:lvl1pPr marL="0" indent="0" algn="ctr">
              <a:buNone/>
              <a:defRPr sz="1800">
                <a:latin typeface="Engram Warsaw Light" pitchFamily="2" charset="-18"/>
              </a:defRPr>
            </a:lvl1pPr>
            <a:lvl2pPr marL="457200" indent="0">
              <a:buNone/>
              <a:defRPr/>
            </a:lvl2pPr>
            <a:lvl3pPr marL="914400" indent="0">
              <a:buNone/>
              <a:defRPr/>
            </a:lvl3pPr>
            <a:lvl4pPr marL="1371600" indent="0">
              <a:buNone/>
              <a:defRPr/>
            </a:lvl4pPr>
            <a:lvl5pPr marL="1828800" indent="0">
              <a:buNone/>
              <a:defRPr/>
            </a:lvl5pPr>
          </a:lstStyle>
          <a:p>
            <a:pPr lvl="0"/>
            <a:r>
              <a:rPr lang="pl-PL" dirty="0"/>
              <a:t>Kliknij, aby edytować style wzorca tekstu</a:t>
            </a:r>
          </a:p>
        </p:txBody>
      </p:sp>
      <p:sp>
        <p:nvSpPr>
          <p:cNvPr id="10" name="Tytuł 1"/>
          <p:cNvSpPr>
            <a:spLocks noGrp="1"/>
          </p:cNvSpPr>
          <p:nvPr>
            <p:ph type="title"/>
          </p:nvPr>
        </p:nvSpPr>
        <p:spPr>
          <a:xfrm>
            <a:off x="838200" y="2766219"/>
            <a:ext cx="10515600" cy="1325563"/>
          </a:xfrm>
          <a:prstGeom prst="rect">
            <a:avLst/>
          </a:prstGeom>
        </p:spPr>
        <p:txBody>
          <a:bodyPr anchor="ctr"/>
          <a:lstStyle>
            <a:lvl1pPr algn="ctr">
              <a:defRPr sz="6000" b="1">
                <a:latin typeface="Engram Warsaw" pitchFamily="50" charset="-18"/>
              </a:defRPr>
            </a:lvl1pPr>
          </a:lstStyle>
          <a:p>
            <a:r>
              <a:rPr lang="pl-PL" dirty="0"/>
              <a:t>Kliknij, aby edytować styl</a:t>
            </a:r>
          </a:p>
        </p:txBody>
      </p:sp>
    </p:spTree>
    <p:extLst>
      <p:ext uri="{BB962C8B-B14F-4D97-AF65-F5344CB8AC3E}">
        <p14:creationId xmlns:p14="http://schemas.microsoft.com/office/powerpoint/2010/main" val="1007691842"/>
      </p:ext>
    </p:extLst>
  </p:cSld>
  <p:clrMapOvr>
    <a:masterClrMapping/>
  </p:clrMapOvr>
  <p:transition spd="slow">
    <p:cover/>
  </p:transition>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97691228"/>
      </p:ext>
    </p:extLst>
  </p:cSld>
  <p:clrMap bg1="lt1" tx1="dk1" bg2="lt2" tx2="dk2" accent1="accent1" accent2="accent2" accent3="accent3" accent4="accent4" accent5="accent5" accent6="accent6" hlink="hlink" folHlink="folHlink"/>
  <p:sldLayoutIdLst>
    <p:sldLayoutId id="2147483649" r:id="rId1"/>
    <p:sldLayoutId id="2147483651" r:id="rId2"/>
    <p:sldLayoutId id="2147483650" r:id="rId3"/>
    <p:sldLayoutId id="2147483659" r:id="rId4"/>
    <p:sldLayoutId id="2147483660" r:id="rId5"/>
    <p:sldLayoutId id="2147483661" r:id="rId6"/>
    <p:sldLayoutId id="2147483654" r:id="rId7"/>
  </p:sldLayoutIdLst>
  <p:transition spd="slow">
    <p:cover/>
  </p:transition>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3"/>
          <p:cNvSpPr>
            <a:spLocks noGrp="1"/>
          </p:cNvSpPr>
          <p:nvPr>
            <p:ph type="title"/>
          </p:nvPr>
        </p:nvSpPr>
        <p:spPr>
          <a:xfrm>
            <a:off x="199845" y="2019301"/>
            <a:ext cx="11792310" cy="3705224"/>
          </a:xfrm>
        </p:spPr>
        <p:txBody>
          <a:bodyPr/>
          <a:lstStyle/>
          <a:p>
            <a:pPr>
              <a:lnSpc>
                <a:spcPct val="114000"/>
              </a:lnSpc>
            </a:pPr>
            <a:r>
              <a:rPr lang="pl-PL" sz="3200" dirty="0">
                <a:latin typeface="+mn-lt"/>
              </a:rPr>
              <a:t>Projekty zmiany budżetu </a:t>
            </a:r>
            <a:br>
              <a:rPr lang="pl-PL" sz="3200" dirty="0">
                <a:latin typeface="+mn-lt"/>
              </a:rPr>
            </a:br>
            <a:r>
              <a:rPr lang="pl-PL" sz="3200" dirty="0">
                <a:latin typeface="+mn-lt"/>
              </a:rPr>
              <a:t>i Wieloletniej Prognozy Finansowej</a:t>
            </a:r>
            <a:br>
              <a:rPr lang="pl-PL" sz="3200" dirty="0">
                <a:latin typeface="+mn-lt"/>
              </a:rPr>
            </a:br>
            <a:r>
              <a:rPr lang="pl-PL" sz="3200" dirty="0">
                <a:latin typeface="+mn-lt"/>
              </a:rPr>
              <a:t>na sesję Rady m.st. Warszawy </a:t>
            </a:r>
            <a:br>
              <a:rPr lang="pl-PL" sz="3200" dirty="0">
                <a:latin typeface="+mn-lt"/>
              </a:rPr>
            </a:br>
            <a:r>
              <a:rPr lang="pl-PL" sz="3200" b="0" dirty="0">
                <a:latin typeface="+mn-lt"/>
              </a:rPr>
              <a:t>w dniu </a:t>
            </a:r>
            <a:r>
              <a:rPr lang="pl-PL" sz="3200" b="0" dirty="0" smtClean="0">
                <a:latin typeface="+mn-lt"/>
              </a:rPr>
              <a:t>14 grudnia 2023 </a:t>
            </a:r>
            <a:r>
              <a:rPr lang="pl-PL" sz="3200" b="0" dirty="0">
                <a:latin typeface="+mn-lt"/>
              </a:rPr>
              <a:t>r</a:t>
            </a:r>
            <a:r>
              <a:rPr lang="pl-PL" sz="3200" b="0" dirty="0" smtClean="0">
                <a:latin typeface="+mn-lt"/>
              </a:rPr>
              <a:t>.</a:t>
            </a:r>
            <a:br>
              <a:rPr lang="pl-PL" sz="3200" b="0" dirty="0" smtClean="0">
                <a:latin typeface="+mn-lt"/>
              </a:rPr>
            </a:br>
            <a:endParaRPr lang="pl-PL" sz="2400" b="0" dirty="0">
              <a:latin typeface="+mn-lt"/>
            </a:endParaRPr>
          </a:p>
        </p:txBody>
      </p:sp>
      <p:sp>
        <p:nvSpPr>
          <p:cNvPr id="5" name="Tytuł 1"/>
          <p:cNvSpPr>
            <a:spLocks noGrp="1"/>
          </p:cNvSpPr>
          <p:nvPr/>
        </p:nvSpPr>
        <p:spPr>
          <a:xfrm>
            <a:off x="3792855" y="6437207"/>
            <a:ext cx="4606290" cy="30988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pl-PL" sz="1200" dirty="0" smtClean="0">
                <a:latin typeface="Engram Warsaw" pitchFamily="50" charset="-18"/>
              </a:rPr>
              <a:t>14</a:t>
            </a:r>
            <a:r>
              <a:rPr lang="pl-PL" sz="1200" dirty="0" smtClean="0">
                <a:solidFill>
                  <a:schemeClr val="tx1"/>
                </a:solidFill>
                <a:latin typeface="Engram Warsaw" pitchFamily="50" charset="-18"/>
              </a:rPr>
              <a:t> grudnia </a:t>
            </a:r>
            <a:r>
              <a:rPr lang="pl-PL" sz="1200" dirty="0">
                <a:solidFill>
                  <a:schemeClr val="tx1"/>
                </a:solidFill>
                <a:latin typeface="Engram Warsaw" pitchFamily="50" charset="-18"/>
              </a:rPr>
              <a:t>2023 r</a:t>
            </a:r>
            <a:r>
              <a:rPr lang="pl-PL" sz="1200" dirty="0">
                <a:latin typeface="Engram Warsaw" pitchFamily="50" charset="-18"/>
              </a:rPr>
              <a:t>.     |     </a:t>
            </a:r>
            <a:r>
              <a:rPr lang="pl-PL" sz="1200" dirty="0">
                <a:solidFill>
                  <a:schemeClr val="tx1"/>
                </a:solidFill>
                <a:latin typeface="Engram Warsaw" pitchFamily="50" charset="-18"/>
              </a:rPr>
              <a:t>Warszawa</a:t>
            </a:r>
          </a:p>
        </p:txBody>
      </p:sp>
    </p:spTree>
    <p:extLst>
      <p:ext uri="{BB962C8B-B14F-4D97-AF65-F5344CB8AC3E}">
        <p14:creationId xmlns:p14="http://schemas.microsoft.com/office/powerpoint/2010/main" val="1908105004"/>
      </p:ext>
    </p:extLst>
  </p:cSld>
  <p:clrMapOvr>
    <a:masterClrMapping/>
  </p:clrMapOvr>
  <p:transition spd="slow">
    <p:cove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10</a:t>
            </a:fld>
            <a:endParaRPr lang="pl-PL" dirty="0"/>
          </a:p>
        </p:txBody>
      </p:sp>
      <p:sp>
        <p:nvSpPr>
          <p:cNvPr id="3" name="Tytuł 2"/>
          <p:cNvSpPr>
            <a:spLocks noGrp="1"/>
          </p:cNvSpPr>
          <p:nvPr>
            <p:ph type="title"/>
          </p:nvPr>
        </p:nvSpPr>
        <p:spPr>
          <a:xfrm>
            <a:off x="432000" y="72000"/>
            <a:ext cx="10588624" cy="742304"/>
          </a:xfrm>
        </p:spPr>
        <p:txBody>
          <a:bodyPr/>
          <a:lstStyle/>
          <a:p>
            <a:pPr>
              <a:lnSpc>
                <a:spcPct val="100000"/>
              </a:lnSpc>
              <a:spcBef>
                <a:spcPts val="800"/>
              </a:spcBef>
              <a:spcAft>
                <a:spcPts val="800"/>
              </a:spcAft>
            </a:pPr>
            <a:r>
              <a:rPr lang="pl-PL" altLang="pl-PL" sz="2400" b="1" dirty="0" smtClean="0">
                <a:latin typeface="+mj-lt"/>
              </a:rPr>
              <a:t>Zmniejszenie</a:t>
            </a:r>
            <a:r>
              <a:rPr lang="pl-PL" altLang="pl-PL" sz="2400" dirty="0" smtClean="0">
                <a:latin typeface="+mj-lt"/>
              </a:rPr>
              <a:t> </a:t>
            </a:r>
            <a:r>
              <a:rPr lang="pl-PL" altLang="pl-PL" sz="2400" dirty="0">
                <a:latin typeface="+mj-lt"/>
              </a:rPr>
              <a:t>planu </a:t>
            </a:r>
            <a:r>
              <a:rPr lang="pl-PL" altLang="pl-PL" sz="2400" b="1" dirty="0">
                <a:latin typeface="+mj-lt"/>
              </a:rPr>
              <a:t>wydatków majątkowych</a:t>
            </a:r>
            <a:r>
              <a:rPr lang="pl-PL" altLang="pl-PL" sz="2400" dirty="0">
                <a:latin typeface="+mj-lt"/>
              </a:rPr>
              <a:t> w 2023 r. o </a:t>
            </a:r>
            <a:r>
              <a:rPr lang="pl-PL" altLang="pl-PL" sz="2400" b="1" dirty="0" smtClean="0">
                <a:latin typeface="+mj-lt"/>
              </a:rPr>
              <a:t>152,6 </a:t>
            </a:r>
            <a:r>
              <a:rPr lang="pl-PL" altLang="pl-PL" sz="2400" b="1" dirty="0">
                <a:latin typeface="+mj-lt"/>
              </a:rPr>
              <a:t>mln zł</a:t>
            </a:r>
          </a:p>
        </p:txBody>
      </p:sp>
      <p:sp>
        <p:nvSpPr>
          <p:cNvPr id="7" name="Symbol zastępczy stopki 1"/>
          <p:cNvSpPr>
            <a:spLocks noGrp="1"/>
          </p:cNvSpPr>
          <p:nvPr>
            <p:ph type="ftr" sz="quarter" idx="3"/>
          </p:nvPr>
        </p:nvSpPr>
        <p:spPr>
          <a:xfrm>
            <a:off x="5572664" y="6602777"/>
            <a:ext cx="6088033" cy="272641"/>
          </a:xfrm>
          <a:prstGeom prst="rect">
            <a:avLst/>
          </a:prstGeom>
        </p:spPr>
        <p:txBody>
          <a:bodyPr/>
          <a:lstStyle/>
          <a:p>
            <a:r>
              <a:rPr lang="pl-PL" altLang="pl-PL" dirty="0">
                <a:latin typeface="Arial" charset="0"/>
              </a:rPr>
              <a:t>Projekty zmian budżetu na 2023 r. i WPF na lata 2023–2050 na sesję Rady m.st. W–wy</a:t>
            </a:r>
            <a:endParaRPr lang="pl-PL" dirty="0"/>
          </a:p>
        </p:txBody>
      </p:sp>
      <p:sp>
        <p:nvSpPr>
          <p:cNvPr id="9" name="pole tekstowe 13"/>
          <p:cNvSpPr txBox="1">
            <a:spLocks noChangeArrowheads="1"/>
          </p:cNvSpPr>
          <p:nvPr/>
        </p:nvSpPr>
        <p:spPr bwMode="auto">
          <a:xfrm>
            <a:off x="1764000" y="576000"/>
            <a:ext cx="864165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ts val="800"/>
              </a:spcBef>
              <a:spcAft>
                <a:spcPts val="800"/>
              </a:spcAft>
              <a:buNone/>
              <a:tabLst>
                <a:tab pos="715963" algn="l"/>
              </a:tabLst>
            </a:pPr>
            <a:r>
              <a:rPr lang="pl-PL" altLang="pl-PL" sz="1600" b="1" dirty="0">
                <a:latin typeface="+mj-lt"/>
              </a:rPr>
              <a:t>CZĘŚĆ OGÓLNOMIEJSKA:  </a:t>
            </a:r>
            <a:r>
              <a:rPr lang="pl-PL" altLang="pl-PL" sz="2400" b="1" dirty="0" smtClean="0">
                <a:solidFill>
                  <a:srgbClr val="C00000"/>
                </a:solidFill>
                <a:latin typeface="+mj-lt"/>
              </a:rPr>
              <a:t>-151,2 </a:t>
            </a:r>
            <a:r>
              <a:rPr lang="pl-PL" altLang="pl-PL" sz="2000" b="1" dirty="0">
                <a:solidFill>
                  <a:srgbClr val="C00000"/>
                </a:solidFill>
                <a:latin typeface="+mj-lt"/>
              </a:rPr>
              <a:t>mln zł</a:t>
            </a:r>
          </a:p>
        </p:txBody>
      </p:sp>
      <p:graphicFrame>
        <p:nvGraphicFramePr>
          <p:cNvPr id="10" name="Tabela 9"/>
          <p:cNvGraphicFramePr>
            <a:graphicFrameLocks noGrp="1"/>
          </p:cNvGraphicFramePr>
          <p:nvPr>
            <p:extLst>
              <p:ext uri="{D42A27DB-BD31-4B8C-83A1-F6EECF244321}">
                <p14:modId xmlns:p14="http://schemas.microsoft.com/office/powerpoint/2010/main" val="3605382242"/>
              </p:ext>
            </p:extLst>
          </p:nvPr>
        </p:nvGraphicFramePr>
        <p:xfrm>
          <a:off x="353577" y="1037665"/>
          <a:ext cx="11700000" cy="5172057"/>
        </p:xfrm>
        <a:graphic>
          <a:graphicData uri="http://schemas.openxmlformats.org/drawingml/2006/table">
            <a:tbl>
              <a:tblPr firstRow="1" bandRow="1">
                <a:tableStyleId>{2D5ABB26-0587-4C30-8999-92F81FD0307C}</a:tableStyleId>
              </a:tblPr>
              <a:tblGrid>
                <a:gridCol w="2329322">
                  <a:extLst>
                    <a:ext uri="{9D8B030D-6E8A-4147-A177-3AD203B41FA5}">
                      <a16:colId xmlns:a16="http://schemas.microsoft.com/office/drawing/2014/main" val="20000"/>
                    </a:ext>
                  </a:extLst>
                </a:gridCol>
                <a:gridCol w="9370678">
                  <a:extLst>
                    <a:ext uri="{9D8B030D-6E8A-4147-A177-3AD203B41FA5}">
                      <a16:colId xmlns:a16="http://schemas.microsoft.com/office/drawing/2014/main" val="20001"/>
                    </a:ext>
                  </a:extLst>
                </a:gridCol>
              </a:tblGrid>
              <a:tr h="483186">
                <a:tc>
                  <a:txBody>
                    <a:bodyPr/>
                    <a:lstStyle/>
                    <a:p>
                      <a:pPr algn="r"/>
                      <a:r>
                        <a:rPr lang="pl-PL" sz="2000" b="1" kern="1200" dirty="0" smtClean="0">
                          <a:solidFill>
                            <a:srgbClr val="C00000"/>
                          </a:solidFill>
                          <a:effectLst/>
                          <a:latin typeface="+mn-lt"/>
                          <a:ea typeface="+mn-ea"/>
                          <a:cs typeface="+mn-cs"/>
                        </a:rPr>
                        <a:t>-151.230.355 zł</a:t>
                      </a:r>
                      <a:br>
                        <a:rPr lang="pl-PL" sz="2000" b="1" kern="1200" dirty="0" smtClean="0">
                          <a:solidFill>
                            <a:srgbClr val="C00000"/>
                          </a:solidFill>
                          <a:effectLst/>
                          <a:latin typeface="+mn-lt"/>
                          <a:ea typeface="+mn-ea"/>
                          <a:cs typeface="+mn-cs"/>
                        </a:rPr>
                      </a:br>
                      <a:r>
                        <a:rPr lang="pl-PL" sz="1400" b="1" kern="1200" dirty="0" smtClean="0">
                          <a:solidFill>
                            <a:srgbClr val="C00000"/>
                          </a:solidFill>
                          <a:effectLst/>
                          <a:latin typeface="+mn-lt"/>
                          <a:ea typeface="+mn-ea"/>
                          <a:cs typeface="+mn-cs"/>
                        </a:rPr>
                        <a:t>(per</a:t>
                      </a:r>
                      <a:r>
                        <a:rPr lang="pl-PL" sz="1400" b="1" kern="1200" baseline="0" dirty="0" smtClean="0">
                          <a:solidFill>
                            <a:srgbClr val="C00000"/>
                          </a:solidFill>
                          <a:effectLst/>
                          <a:latin typeface="+mn-lt"/>
                          <a:ea typeface="+mn-ea"/>
                          <a:cs typeface="+mn-cs"/>
                        </a:rPr>
                        <a:t> saldo)</a:t>
                      </a:r>
                      <a:endParaRPr lang="pl-PL" sz="1600" b="1" dirty="0">
                        <a:solidFill>
                          <a:srgbClr val="C00000"/>
                        </a:solidFill>
                      </a:endParaRPr>
                    </a:p>
                  </a:txBody>
                  <a:tcPr marL="91426" marR="91426" marT="45719" marB="45719" anchor="ctr">
                    <a:solidFill>
                      <a:schemeClr val="accent5">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1500" b="1" kern="1200" baseline="0" dirty="0">
                          <a:solidFill>
                            <a:schemeClr val="tx1"/>
                          </a:solidFill>
                          <a:latin typeface="+mn-lt"/>
                          <a:ea typeface="+mn-ea"/>
                          <a:cs typeface="+mn-cs"/>
                        </a:rPr>
                        <a:t>Wydatki majątkowe w części </a:t>
                      </a:r>
                      <a:r>
                        <a:rPr lang="pl-PL" sz="1500" b="1" kern="1200" baseline="0" dirty="0" err="1" smtClean="0">
                          <a:solidFill>
                            <a:schemeClr val="tx1"/>
                          </a:solidFill>
                          <a:latin typeface="+mn-lt"/>
                          <a:ea typeface="+mn-ea"/>
                          <a:cs typeface="+mn-cs"/>
                        </a:rPr>
                        <a:t>ogólnomiejskiej</a:t>
                      </a:r>
                      <a:r>
                        <a:rPr lang="pl-PL" sz="1500" b="1" kern="1200" baseline="0" dirty="0" smtClean="0">
                          <a:solidFill>
                            <a:schemeClr val="tx1"/>
                          </a:solidFill>
                          <a:latin typeface="+mn-lt"/>
                          <a:ea typeface="+mn-ea"/>
                          <a:cs typeface="+mn-cs"/>
                        </a:rPr>
                        <a:t> – główne pozycje:</a:t>
                      </a:r>
                      <a:endParaRPr lang="pl-PL" sz="1500" b="1" kern="1200" baseline="0" dirty="0">
                        <a:solidFill>
                          <a:schemeClr val="tx1"/>
                        </a:solidFill>
                        <a:latin typeface="+mn-lt"/>
                        <a:ea typeface="+mn-ea"/>
                        <a:cs typeface="+mn-cs"/>
                      </a:endParaRPr>
                    </a:p>
                  </a:txBody>
                  <a:tcPr marL="91426" marR="91426" marT="45719" marB="45719" anchor="ctr">
                    <a:solidFill>
                      <a:srgbClr val="FEDDD5"/>
                    </a:solidFill>
                  </a:tcPr>
                </a:tc>
                <a:extLst>
                  <a:ext uri="{0D108BD9-81ED-4DB2-BD59-A6C34878D82A}">
                    <a16:rowId xmlns:a16="http://schemas.microsoft.com/office/drawing/2014/main" val="81988169"/>
                  </a:ext>
                </a:extLst>
              </a:tr>
              <a:tr h="217433">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1200" b="1" kern="1200" dirty="0" smtClean="0">
                          <a:solidFill>
                            <a:schemeClr val="tx1"/>
                          </a:solidFill>
                          <a:effectLst/>
                          <a:latin typeface="+mn-lt"/>
                          <a:ea typeface="+mn-ea"/>
                          <a:cs typeface="+mn-cs"/>
                        </a:rPr>
                        <a:t>Przeniesienia planu wydatków z 2023 r. na lata następne w związku z realizacją m.in. następujących zadań:</a:t>
                      </a:r>
                      <a:endParaRPr lang="pl-PL" sz="1200" b="1" kern="1200" dirty="0">
                        <a:solidFill>
                          <a:schemeClr val="tx1"/>
                        </a:solidFill>
                        <a:effectLst/>
                        <a:latin typeface="+mn-lt"/>
                        <a:ea typeface="+mn-ea"/>
                        <a:cs typeface="+mn-cs"/>
                      </a:endParaRPr>
                    </a:p>
                  </a:txBody>
                  <a:tcPr marL="91426" marR="91426" marT="45719" marB="45719" anchor="ctr">
                    <a:solidFill>
                      <a:srgbClr val="E6E6E6"/>
                    </a:solidFill>
                  </a:tcPr>
                </a:tc>
                <a:tc hMerge="1">
                  <a:txBody>
                    <a:bodyPr/>
                    <a:lstStyle/>
                    <a:p>
                      <a:pPr marL="0" marR="0" lvl="0" indent="-277812" algn="l" defTabSz="914400" rtl="0" eaLnBrk="1" fontAlgn="auto" latinLnBrk="0" hangingPunct="1">
                        <a:lnSpc>
                          <a:spcPct val="114000"/>
                        </a:lnSpc>
                        <a:spcBef>
                          <a:spcPts val="0"/>
                        </a:spcBef>
                        <a:spcAft>
                          <a:spcPts val="0"/>
                        </a:spcAft>
                        <a:buClrTx/>
                        <a:buSzTx/>
                        <a:buFontTx/>
                        <a:buNone/>
                        <a:tabLst/>
                        <a:defRPr/>
                      </a:pPr>
                      <a:endParaRPr lang="pl-PL" sz="1400" b="0" i="0" kern="1200" dirty="0">
                        <a:solidFill>
                          <a:schemeClr val="tx1"/>
                        </a:solidFill>
                        <a:effectLst/>
                        <a:latin typeface="+mn-lt"/>
                        <a:ea typeface="+mn-ea"/>
                        <a:cs typeface="+mn-cs"/>
                      </a:endParaRPr>
                    </a:p>
                  </a:txBody>
                  <a:tcPr marL="91426" marR="91426" marT="45719" marB="45719" anchor="ctr"/>
                </a:tc>
                <a:extLst>
                  <a:ext uri="{0D108BD9-81ED-4DB2-BD59-A6C34878D82A}">
                    <a16:rowId xmlns:a16="http://schemas.microsoft.com/office/drawing/2014/main" val="1760661513"/>
                  </a:ext>
                </a:extLst>
              </a:tr>
              <a:tr h="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600" b="1" kern="1200" dirty="0" smtClean="0">
                          <a:solidFill>
                            <a:srgbClr val="C00000"/>
                          </a:solidFill>
                          <a:effectLst/>
                          <a:latin typeface="+mn-lt"/>
                          <a:ea typeface="+mn-ea"/>
                          <a:cs typeface="+mn-cs"/>
                        </a:rPr>
                        <a:t>-11.915.895</a:t>
                      </a:r>
                      <a:r>
                        <a:rPr lang="pl-PL" sz="1600" b="1" kern="1200" baseline="0" dirty="0" smtClean="0">
                          <a:solidFill>
                            <a:srgbClr val="C00000"/>
                          </a:solidFill>
                          <a:effectLst/>
                          <a:latin typeface="+mn-lt"/>
                          <a:ea typeface="+mn-ea"/>
                          <a:cs typeface="+mn-cs"/>
                        </a:rPr>
                        <a:t> </a:t>
                      </a:r>
                      <a:r>
                        <a:rPr lang="pl-PL" sz="1600" b="1" kern="1200" dirty="0">
                          <a:solidFill>
                            <a:srgbClr val="C00000"/>
                          </a:solidFill>
                          <a:effectLst/>
                          <a:latin typeface="+mn-lt"/>
                          <a:ea typeface="+mn-ea"/>
                          <a:cs typeface="+mn-cs"/>
                        </a:rPr>
                        <a:t>zł</a:t>
                      </a:r>
                    </a:p>
                  </a:txBody>
                  <a:tcPr marL="91426" marR="91426" marT="45719" marB="45719" anchor="ctr">
                    <a:lnB w="3175" cap="flat" cmpd="sng" algn="ctr">
                      <a:solidFill>
                        <a:schemeClr val="tx1"/>
                      </a:solidFill>
                      <a:prstDash val="sysDot"/>
                      <a:round/>
                      <a:headEnd type="none" w="med" len="med"/>
                      <a:tailEnd type="none" w="med" len="med"/>
                    </a:lnB>
                  </a:tcPr>
                </a:tc>
                <a:tc>
                  <a:txBody>
                    <a:bodyPr/>
                    <a:lstStyle/>
                    <a:p>
                      <a:pPr marL="0" marR="0" lvl="0" indent="0" algn="l" defTabSz="914400" rtl="0" eaLnBrk="1" fontAlgn="auto" latinLnBrk="0" hangingPunct="1">
                        <a:lnSpc>
                          <a:spcPct val="114000"/>
                        </a:lnSpc>
                        <a:spcBef>
                          <a:spcPts val="0"/>
                        </a:spcBef>
                        <a:spcAft>
                          <a:spcPts val="0"/>
                        </a:spcAft>
                        <a:buClrTx/>
                        <a:buSzTx/>
                        <a:buFont typeface="Arial" panose="020B0604020202020204" pitchFamily="34" charset="0"/>
                        <a:buNone/>
                        <a:tabLst/>
                        <a:defRPr/>
                      </a:pPr>
                      <a:r>
                        <a:rPr lang="pl-PL" sz="1400" b="0" i="0" kern="1200" dirty="0" smtClean="0">
                          <a:solidFill>
                            <a:schemeClr val="tx1"/>
                          </a:solidFill>
                          <a:effectLst/>
                          <a:latin typeface="+mn-lt"/>
                          <a:ea typeface="+mn-ea"/>
                          <a:cs typeface="+mn-cs"/>
                        </a:rPr>
                        <a:t>„Rozbudowa i zmiana funkcji w budynku Szpitala Praskiego - część II”.</a:t>
                      </a:r>
                      <a:br>
                        <a:rPr lang="pl-PL" sz="1400" b="0" i="0" kern="1200" dirty="0" smtClean="0">
                          <a:solidFill>
                            <a:schemeClr val="tx1"/>
                          </a:solidFill>
                          <a:effectLst/>
                          <a:latin typeface="+mn-lt"/>
                          <a:ea typeface="+mn-ea"/>
                          <a:cs typeface="+mn-cs"/>
                        </a:rPr>
                      </a:br>
                      <a:r>
                        <a:rPr lang="pl-PL" sz="1400" b="0" i="0" kern="1200" dirty="0" smtClean="0">
                          <a:solidFill>
                            <a:schemeClr val="tx1"/>
                          </a:solidFill>
                          <a:effectLst/>
                          <a:latin typeface="+mn-lt"/>
                          <a:ea typeface="+mn-ea"/>
                          <a:cs typeface="+mn-cs"/>
                        </a:rPr>
                        <a:t>(przeniesienie na 2024 r.)</a:t>
                      </a:r>
                      <a:endParaRPr lang="pl-PL" sz="1400" b="0" i="0" kern="1200" dirty="0">
                        <a:solidFill>
                          <a:schemeClr val="tx1"/>
                        </a:solidFill>
                        <a:effectLst/>
                        <a:latin typeface="+mn-lt"/>
                        <a:ea typeface="+mn-ea"/>
                        <a:cs typeface="+mn-cs"/>
                      </a:endParaRPr>
                    </a:p>
                  </a:txBody>
                  <a:tcPr marL="91426" marR="91426" marT="45719" marB="45719" anchor="ctr">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416958369"/>
                  </a:ext>
                </a:extLst>
              </a:tr>
              <a:tr h="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600" b="1" kern="1200" dirty="0" smtClean="0">
                          <a:solidFill>
                            <a:srgbClr val="C00000"/>
                          </a:solidFill>
                          <a:effectLst/>
                          <a:latin typeface="+mn-lt"/>
                          <a:ea typeface="+mn-ea"/>
                          <a:cs typeface="+mn-cs"/>
                        </a:rPr>
                        <a:t>-7.262.288 </a:t>
                      </a:r>
                      <a:r>
                        <a:rPr lang="pl-PL" sz="1600" b="1" kern="1200" dirty="0">
                          <a:solidFill>
                            <a:srgbClr val="C00000"/>
                          </a:solidFill>
                          <a:effectLst/>
                          <a:latin typeface="+mn-lt"/>
                          <a:ea typeface="+mn-ea"/>
                          <a:cs typeface="+mn-cs"/>
                        </a:rPr>
                        <a:t>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indent="0">
                        <a:lnSpc>
                          <a:spcPct val="114000"/>
                        </a:lnSpc>
                        <a:buFont typeface="Wingdings" panose="05000000000000000000" pitchFamily="2" charset="2"/>
                        <a:buNone/>
                      </a:pPr>
                      <a:r>
                        <a:rPr lang="pl-PL" sz="1400" b="0" i="0" kern="1200" dirty="0" smtClean="0">
                          <a:solidFill>
                            <a:schemeClr val="tx1"/>
                          </a:solidFill>
                          <a:effectLst/>
                          <a:latin typeface="+mn-lt"/>
                          <a:ea typeface="+mn-ea"/>
                          <a:cs typeface="+mn-cs"/>
                        </a:rPr>
                        <a:t>„Realizacja programu STOP SMOG”.</a:t>
                      </a:r>
                      <a:br>
                        <a:rPr lang="pl-PL" sz="1400" b="0" i="0" kern="1200" dirty="0" smtClean="0">
                          <a:solidFill>
                            <a:schemeClr val="tx1"/>
                          </a:solidFill>
                          <a:effectLst/>
                          <a:latin typeface="+mn-lt"/>
                          <a:ea typeface="+mn-ea"/>
                          <a:cs typeface="+mn-cs"/>
                        </a:rPr>
                      </a:br>
                      <a:r>
                        <a:rPr lang="pl-PL" sz="1400" b="0" i="0" kern="1200" dirty="0" smtClean="0">
                          <a:solidFill>
                            <a:schemeClr val="tx1"/>
                          </a:solidFill>
                          <a:effectLst/>
                          <a:latin typeface="+mn-lt"/>
                          <a:ea typeface="+mn-ea"/>
                          <a:cs typeface="+mn-cs"/>
                        </a:rPr>
                        <a:t>(przeniesienie na 2024 r.)</a:t>
                      </a:r>
                      <a:endParaRPr lang="pl-PL" sz="1400" b="0" i="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4202572836"/>
                  </a:ext>
                </a:extLst>
              </a:tr>
              <a:tr h="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600" b="1" i="0" u="none" strike="noStrike" kern="1200" cap="none" spc="0" normalizeH="0" baseline="0" noProof="0" dirty="0" smtClean="0">
                          <a:ln>
                            <a:noFill/>
                          </a:ln>
                          <a:solidFill>
                            <a:srgbClr val="C00000"/>
                          </a:solidFill>
                          <a:effectLst/>
                          <a:uLnTx/>
                          <a:uFillTx/>
                          <a:latin typeface="Engram Warsaw"/>
                          <a:ea typeface="+mn-ea"/>
                          <a:cs typeface="+mn-cs"/>
                        </a:rPr>
                        <a:t>-6.867.926 zł</a:t>
                      </a:r>
                      <a:endParaRPr kumimoji="0" lang="pl-PL" sz="1600" b="1" i="0" u="none" strike="noStrike" kern="1200" cap="none" spc="0" normalizeH="0" baseline="0" noProof="0" dirty="0">
                        <a:ln>
                          <a:noFill/>
                        </a:ln>
                        <a:solidFill>
                          <a:srgbClr val="C00000"/>
                        </a:solidFill>
                        <a:effectLst/>
                        <a:uLnTx/>
                        <a:uFillTx/>
                        <a:latin typeface="Engram Warsaw"/>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indent="0">
                        <a:lnSpc>
                          <a:spcPct val="114000"/>
                        </a:lnSpc>
                        <a:buFont typeface="Wingdings" panose="05000000000000000000" pitchFamily="2" charset="2"/>
                        <a:buNone/>
                      </a:pPr>
                      <a:r>
                        <a:rPr lang="pl-PL" sz="1400" b="0" i="0" kern="1200" dirty="0" smtClean="0">
                          <a:solidFill>
                            <a:schemeClr val="tx1"/>
                          </a:solidFill>
                          <a:effectLst/>
                          <a:latin typeface="+mn-lt"/>
                          <a:ea typeface="+mn-ea"/>
                          <a:cs typeface="+mn-cs"/>
                        </a:rPr>
                        <a:t>„Rewitalizacja budynków zabytkowych części Pragi ul. Markowska 16 – etap II – część 1”.</a:t>
                      </a:r>
                      <a:br>
                        <a:rPr lang="pl-PL" sz="1400" b="0" i="0" kern="1200" dirty="0" smtClean="0">
                          <a:solidFill>
                            <a:schemeClr val="tx1"/>
                          </a:solidFill>
                          <a:effectLst/>
                          <a:latin typeface="+mn-lt"/>
                          <a:ea typeface="+mn-ea"/>
                          <a:cs typeface="+mn-cs"/>
                        </a:rPr>
                      </a:br>
                      <a:r>
                        <a:rPr lang="pl-PL" sz="1400" b="0" i="0" kern="1200" dirty="0" smtClean="0">
                          <a:solidFill>
                            <a:schemeClr val="tx1"/>
                          </a:solidFill>
                          <a:effectLst/>
                          <a:latin typeface="+mn-lt"/>
                          <a:ea typeface="+mn-ea"/>
                          <a:cs typeface="+mn-cs"/>
                        </a:rPr>
                        <a:t>(przeniesienie na 2024 r.)</a:t>
                      </a:r>
                      <a:endParaRPr lang="pl-PL" sz="1400" b="0" i="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25519664"/>
                  </a:ext>
                </a:extLst>
              </a:tr>
              <a:tr h="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600" b="1" i="0" u="none" strike="noStrike" kern="1200" cap="none" spc="0" normalizeH="0" baseline="0" noProof="0" dirty="0" smtClean="0">
                          <a:ln>
                            <a:noFill/>
                          </a:ln>
                          <a:solidFill>
                            <a:srgbClr val="C00000"/>
                          </a:solidFill>
                          <a:effectLst/>
                          <a:uLnTx/>
                          <a:uFillTx/>
                          <a:latin typeface="Engram Warsaw"/>
                          <a:ea typeface="+mn-ea"/>
                          <a:cs typeface="+mn-cs"/>
                        </a:rPr>
                        <a:t>-6.407.071 zł</a:t>
                      </a:r>
                      <a:endParaRPr kumimoji="0" lang="pl-PL" sz="1600" b="1" i="0" u="none" strike="noStrike" kern="1200" cap="none" spc="0" normalizeH="0" baseline="0" noProof="0" dirty="0">
                        <a:ln>
                          <a:noFill/>
                        </a:ln>
                        <a:solidFill>
                          <a:srgbClr val="C00000"/>
                        </a:solidFill>
                        <a:effectLst/>
                        <a:uLnTx/>
                        <a:uFillTx/>
                        <a:latin typeface="Engram Warsaw"/>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indent="0">
                        <a:lnSpc>
                          <a:spcPct val="114000"/>
                        </a:lnSpc>
                        <a:buFont typeface="Wingdings" panose="05000000000000000000" pitchFamily="2" charset="2"/>
                        <a:buNone/>
                      </a:pPr>
                      <a:r>
                        <a:rPr lang="pl-PL" sz="1400" b="0" i="0" kern="1200" dirty="0" smtClean="0">
                          <a:solidFill>
                            <a:schemeClr val="tx1"/>
                          </a:solidFill>
                          <a:effectLst/>
                          <a:latin typeface="+mn-lt"/>
                          <a:ea typeface="+mn-ea"/>
                          <a:cs typeface="+mn-cs"/>
                        </a:rPr>
                        <a:t>„Utworzenie terenów zieleni o symbolice historycznej na terenie Parku pod Kopcem Powstania Warszawskiego”.</a:t>
                      </a:r>
                      <a:br>
                        <a:rPr lang="pl-PL" sz="1400" b="0" i="0" kern="1200" dirty="0" smtClean="0">
                          <a:solidFill>
                            <a:schemeClr val="tx1"/>
                          </a:solidFill>
                          <a:effectLst/>
                          <a:latin typeface="+mn-lt"/>
                          <a:ea typeface="+mn-ea"/>
                          <a:cs typeface="+mn-cs"/>
                        </a:rPr>
                      </a:br>
                      <a:r>
                        <a:rPr lang="pl-PL" sz="1400" b="0" i="0" kern="1200" dirty="0" smtClean="0">
                          <a:solidFill>
                            <a:schemeClr val="tx1"/>
                          </a:solidFill>
                          <a:effectLst/>
                          <a:latin typeface="+mn-lt"/>
                          <a:ea typeface="+mn-ea"/>
                          <a:cs typeface="+mn-cs"/>
                        </a:rPr>
                        <a:t>(przeniesienie na 2024 r.)</a:t>
                      </a:r>
                      <a:endParaRPr lang="pl-PL" sz="1400" b="0" i="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894779637"/>
                  </a:ext>
                </a:extLst>
              </a:tr>
              <a:tr h="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600" b="1" i="0" u="none" strike="noStrike" kern="1200" cap="none" spc="0" normalizeH="0" baseline="0" noProof="0" dirty="0" smtClean="0">
                          <a:ln>
                            <a:noFill/>
                          </a:ln>
                          <a:solidFill>
                            <a:srgbClr val="C00000"/>
                          </a:solidFill>
                          <a:effectLst/>
                          <a:uLnTx/>
                          <a:uFillTx/>
                          <a:latin typeface="Engram Warsaw"/>
                          <a:ea typeface="+mn-ea"/>
                          <a:cs typeface="+mn-cs"/>
                        </a:rPr>
                        <a:t>-4.987.700 zł</a:t>
                      </a:r>
                      <a:endParaRPr kumimoji="0" lang="pl-PL" sz="1600" b="1" i="0" u="none" strike="noStrike" kern="1200" cap="none" spc="0" normalizeH="0" baseline="0" noProof="0" dirty="0">
                        <a:ln>
                          <a:noFill/>
                        </a:ln>
                        <a:solidFill>
                          <a:srgbClr val="C00000"/>
                        </a:solidFill>
                        <a:effectLst/>
                        <a:uLnTx/>
                        <a:uFillTx/>
                        <a:latin typeface="Engram Warsaw"/>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indent="0">
                        <a:lnSpc>
                          <a:spcPct val="114000"/>
                        </a:lnSpc>
                        <a:buFont typeface="Wingdings" panose="05000000000000000000" pitchFamily="2" charset="2"/>
                        <a:buNone/>
                      </a:pPr>
                      <a:r>
                        <a:rPr lang="pl-PL" sz="1400" b="0" i="0" kern="1200" dirty="0" smtClean="0">
                          <a:solidFill>
                            <a:schemeClr val="tx1"/>
                          </a:solidFill>
                          <a:effectLst/>
                          <a:latin typeface="+mn-lt"/>
                          <a:ea typeface="+mn-ea"/>
                          <a:cs typeface="+mn-cs"/>
                        </a:rPr>
                        <a:t>„System do Zarządzania Energią”.</a:t>
                      </a:r>
                      <a:br>
                        <a:rPr lang="pl-PL" sz="1400" b="0" i="0" kern="1200" dirty="0" smtClean="0">
                          <a:solidFill>
                            <a:schemeClr val="tx1"/>
                          </a:solidFill>
                          <a:effectLst/>
                          <a:latin typeface="+mn-lt"/>
                          <a:ea typeface="+mn-ea"/>
                          <a:cs typeface="+mn-cs"/>
                        </a:rPr>
                      </a:br>
                      <a:r>
                        <a:rPr lang="pl-PL" sz="1400" b="0" i="0" kern="1200" dirty="0" smtClean="0">
                          <a:solidFill>
                            <a:schemeClr val="tx1"/>
                          </a:solidFill>
                          <a:effectLst/>
                          <a:latin typeface="+mn-lt"/>
                          <a:ea typeface="+mn-ea"/>
                          <a:cs typeface="+mn-cs"/>
                        </a:rPr>
                        <a:t>(przeniesienie na lata 2024-2026)</a:t>
                      </a:r>
                      <a:endParaRPr lang="pl-PL" sz="1400" b="0" i="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255864529"/>
                  </a:ext>
                </a:extLst>
              </a:tr>
              <a:tr h="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600" b="1" i="0" u="none" strike="noStrike" kern="1200" cap="none" spc="0" normalizeH="0" baseline="0" noProof="0" dirty="0" smtClean="0">
                          <a:ln>
                            <a:noFill/>
                          </a:ln>
                          <a:solidFill>
                            <a:srgbClr val="C00000"/>
                          </a:solidFill>
                          <a:effectLst/>
                          <a:uLnTx/>
                          <a:uFillTx/>
                          <a:latin typeface="Engram Warsaw"/>
                          <a:ea typeface="+mn-ea"/>
                          <a:cs typeface="+mn-cs"/>
                        </a:rPr>
                        <a:t>-4.574.098 zł</a:t>
                      </a:r>
                      <a:endParaRPr kumimoji="0" lang="pl-PL" sz="1600" b="1" i="0" u="none" strike="noStrike" kern="1200" cap="none" spc="0" normalizeH="0" baseline="0" noProof="0" dirty="0">
                        <a:ln>
                          <a:noFill/>
                        </a:ln>
                        <a:solidFill>
                          <a:srgbClr val="C00000"/>
                        </a:solidFill>
                        <a:effectLst/>
                        <a:uLnTx/>
                        <a:uFillTx/>
                        <a:latin typeface="Engram Warsaw"/>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marL="0" indent="0">
                        <a:lnSpc>
                          <a:spcPct val="114000"/>
                        </a:lnSpc>
                        <a:buFont typeface="Wingdings" panose="05000000000000000000" pitchFamily="2" charset="2"/>
                        <a:buNone/>
                      </a:pPr>
                      <a:r>
                        <a:rPr lang="pl-PL" sz="1400" b="0" i="0" kern="1200" dirty="0" smtClean="0">
                          <a:solidFill>
                            <a:schemeClr val="tx1"/>
                          </a:solidFill>
                          <a:effectLst/>
                          <a:latin typeface="+mn-lt"/>
                          <a:ea typeface="+mn-ea"/>
                          <a:cs typeface="+mn-cs"/>
                        </a:rPr>
                        <a:t>„Modernizacja Ośrodka Polonia przy ul. Konwiktorskiej 6 - prace przygotowawcze”.</a:t>
                      </a:r>
                      <a:br>
                        <a:rPr lang="pl-PL" sz="1400" b="0" i="0" kern="1200" dirty="0" smtClean="0">
                          <a:solidFill>
                            <a:schemeClr val="tx1"/>
                          </a:solidFill>
                          <a:effectLst/>
                          <a:latin typeface="+mn-lt"/>
                          <a:ea typeface="+mn-ea"/>
                          <a:cs typeface="+mn-cs"/>
                        </a:rPr>
                      </a:br>
                      <a:r>
                        <a:rPr lang="pl-PL" sz="1400" b="0" i="0" kern="1200" dirty="0" smtClean="0">
                          <a:solidFill>
                            <a:schemeClr val="tx1"/>
                          </a:solidFill>
                          <a:effectLst/>
                          <a:latin typeface="+mn-lt"/>
                          <a:ea typeface="+mn-ea"/>
                          <a:cs typeface="+mn-cs"/>
                        </a:rPr>
                        <a:t>(przeniesienie na 2024 r.)</a:t>
                      </a:r>
                      <a:endParaRPr lang="pl-PL" sz="1400" b="0" i="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790180787"/>
                  </a:ext>
                </a:extLst>
              </a:tr>
              <a:tr h="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600" b="1" i="0" u="none" strike="noStrike" kern="1200" cap="none" spc="0" normalizeH="0" baseline="0" noProof="0" dirty="0" smtClean="0">
                          <a:ln>
                            <a:noFill/>
                          </a:ln>
                          <a:solidFill>
                            <a:srgbClr val="C00000"/>
                          </a:solidFill>
                          <a:effectLst/>
                          <a:uLnTx/>
                          <a:uFillTx/>
                          <a:latin typeface="Engram Warsaw"/>
                          <a:ea typeface="+mn-ea"/>
                          <a:cs typeface="+mn-cs"/>
                        </a:rPr>
                        <a:t>-4.252.517 zł</a:t>
                      </a:r>
                      <a:endParaRPr kumimoji="0" lang="pl-PL" sz="1600" b="1" i="0" u="none" strike="noStrike" kern="1200" cap="none" spc="0" normalizeH="0" baseline="0" noProof="0" dirty="0">
                        <a:ln>
                          <a:noFill/>
                        </a:ln>
                        <a:solidFill>
                          <a:srgbClr val="C00000"/>
                        </a:solidFill>
                        <a:effectLst/>
                        <a:uLnTx/>
                        <a:uFillTx/>
                        <a:latin typeface="Engram Warsaw"/>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noFill/>
                  </a:tcPr>
                </a:tc>
                <a:tc>
                  <a:txBody>
                    <a:bodyPr/>
                    <a:lstStyle/>
                    <a:p>
                      <a:pPr marL="0" indent="0">
                        <a:lnSpc>
                          <a:spcPct val="114000"/>
                        </a:lnSpc>
                        <a:buFont typeface="Wingdings" panose="05000000000000000000" pitchFamily="2" charset="2"/>
                        <a:buNone/>
                      </a:pPr>
                      <a:r>
                        <a:rPr lang="pl-PL" sz="1400" b="0" i="0" kern="1200" dirty="0" smtClean="0">
                          <a:solidFill>
                            <a:schemeClr val="tx1"/>
                          </a:solidFill>
                          <a:effectLst/>
                          <a:latin typeface="+mn-lt"/>
                          <a:ea typeface="+mn-ea"/>
                          <a:cs typeface="+mn-cs"/>
                        </a:rPr>
                        <a:t>„Przebudowa części nawierzchni Placu Defilad - etap II”.</a:t>
                      </a:r>
                      <a:br>
                        <a:rPr lang="pl-PL" sz="1400" b="0" i="0" kern="1200" dirty="0" smtClean="0">
                          <a:solidFill>
                            <a:schemeClr val="tx1"/>
                          </a:solidFill>
                          <a:effectLst/>
                          <a:latin typeface="+mn-lt"/>
                          <a:ea typeface="+mn-ea"/>
                          <a:cs typeface="+mn-cs"/>
                        </a:rPr>
                      </a:br>
                      <a:r>
                        <a:rPr lang="pl-PL" sz="1400" b="0" i="0" kern="1200" dirty="0" smtClean="0">
                          <a:solidFill>
                            <a:schemeClr val="tx1"/>
                          </a:solidFill>
                          <a:effectLst/>
                          <a:latin typeface="+mn-lt"/>
                          <a:ea typeface="+mn-ea"/>
                          <a:cs typeface="+mn-cs"/>
                        </a:rPr>
                        <a:t>(przeniesienie na 2024 r.)</a:t>
                      </a:r>
                      <a:endParaRPr lang="pl-PL" sz="1400" b="0" i="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1271549254"/>
                  </a:ext>
                </a:extLst>
              </a:tr>
            </a:tbl>
          </a:graphicData>
        </a:graphic>
      </p:graphicFrame>
    </p:spTree>
    <p:extLst>
      <p:ext uri="{BB962C8B-B14F-4D97-AF65-F5344CB8AC3E}">
        <p14:creationId xmlns:p14="http://schemas.microsoft.com/office/powerpoint/2010/main" val="149387990"/>
      </p:ext>
    </p:extLst>
  </p:cSld>
  <p:clrMapOvr>
    <a:masterClrMapping/>
  </p:clrMapOvr>
  <p:transition spd="slow">
    <p:cove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11</a:t>
            </a:fld>
            <a:endParaRPr lang="pl-PL" dirty="0"/>
          </a:p>
        </p:txBody>
      </p:sp>
      <p:sp>
        <p:nvSpPr>
          <p:cNvPr id="3" name="Tytuł 2"/>
          <p:cNvSpPr>
            <a:spLocks noGrp="1"/>
          </p:cNvSpPr>
          <p:nvPr>
            <p:ph type="title"/>
          </p:nvPr>
        </p:nvSpPr>
        <p:spPr>
          <a:xfrm>
            <a:off x="432000" y="72000"/>
            <a:ext cx="10588624" cy="742304"/>
          </a:xfrm>
        </p:spPr>
        <p:txBody>
          <a:bodyPr/>
          <a:lstStyle/>
          <a:p>
            <a:pPr>
              <a:lnSpc>
                <a:spcPct val="100000"/>
              </a:lnSpc>
              <a:spcBef>
                <a:spcPts val="800"/>
              </a:spcBef>
              <a:spcAft>
                <a:spcPts val="800"/>
              </a:spcAft>
            </a:pPr>
            <a:r>
              <a:rPr lang="pl-PL" altLang="pl-PL" sz="2400" b="1" dirty="0" smtClean="0">
                <a:latin typeface="+mj-lt"/>
              </a:rPr>
              <a:t>Zmniejszenie</a:t>
            </a:r>
            <a:r>
              <a:rPr lang="pl-PL" altLang="pl-PL" sz="2400" dirty="0" smtClean="0">
                <a:latin typeface="+mj-lt"/>
              </a:rPr>
              <a:t> </a:t>
            </a:r>
            <a:r>
              <a:rPr lang="pl-PL" altLang="pl-PL" sz="2400" dirty="0">
                <a:latin typeface="+mj-lt"/>
              </a:rPr>
              <a:t>planu </a:t>
            </a:r>
            <a:r>
              <a:rPr lang="pl-PL" altLang="pl-PL" sz="2400" b="1" dirty="0">
                <a:latin typeface="+mj-lt"/>
              </a:rPr>
              <a:t>wydatków majątkowych</a:t>
            </a:r>
            <a:r>
              <a:rPr lang="pl-PL" altLang="pl-PL" sz="2400" dirty="0">
                <a:latin typeface="+mj-lt"/>
              </a:rPr>
              <a:t> w 2023 r. o </a:t>
            </a:r>
            <a:r>
              <a:rPr lang="pl-PL" altLang="pl-PL" sz="2400" b="1" dirty="0" smtClean="0">
                <a:latin typeface="+mj-lt"/>
              </a:rPr>
              <a:t>152,6 </a:t>
            </a:r>
            <a:r>
              <a:rPr lang="pl-PL" altLang="pl-PL" sz="2400" b="1" dirty="0">
                <a:latin typeface="+mj-lt"/>
              </a:rPr>
              <a:t>mln zł</a:t>
            </a:r>
          </a:p>
        </p:txBody>
      </p:sp>
      <p:sp>
        <p:nvSpPr>
          <p:cNvPr id="7" name="Symbol zastępczy stopki 1"/>
          <p:cNvSpPr>
            <a:spLocks noGrp="1"/>
          </p:cNvSpPr>
          <p:nvPr>
            <p:ph type="ftr" sz="quarter" idx="3"/>
          </p:nvPr>
        </p:nvSpPr>
        <p:spPr>
          <a:xfrm>
            <a:off x="5572664" y="6602777"/>
            <a:ext cx="6088033" cy="272641"/>
          </a:xfrm>
          <a:prstGeom prst="rect">
            <a:avLst/>
          </a:prstGeom>
        </p:spPr>
        <p:txBody>
          <a:bodyPr/>
          <a:lstStyle/>
          <a:p>
            <a:r>
              <a:rPr lang="pl-PL" altLang="pl-PL" dirty="0">
                <a:latin typeface="Arial" charset="0"/>
              </a:rPr>
              <a:t>Projekty zmian budżetu na 2023 r. i WPF na lata 2023–2050 na sesję Rady m.st. W–wy</a:t>
            </a:r>
            <a:endParaRPr lang="pl-PL" dirty="0"/>
          </a:p>
        </p:txBody>
      </p:sp>
      <p:sp>
        <p:nvSpPr>
          <p:cNvPr id="9" name="pole tekstowe 13"/>
          <p:cNvSpPr txBox="1">
            <a:spLocks noChangeArrowheads="1"/>
          </p:cNvSpPr>
          <p:nvPr/>
        </p:nvSpPr>
        <p:spPr bwMode="auto">
          <a:xfrm>
            <a:off x="1764000" y="576000"/>
            <a:ext cx="864165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ts val="800"/>
              </a:spcBef>
              <a:spcAft>
                <a:spcPts val="800"/>
              </a:spcAft>
              <a:buNone/>
              <a:tabLst>
                <a:tab pos="715963" algn="l"/>
              </a:tabLst>
            </a:pPr>
            <a:r>
              <a:rPr lang="pl-PL" altLang="pl-PL" sz="1600" b="1" dirty="0">
                <a:latin typeface="+mj-lt"/>
              </a:rPr>
              <a:t>CZĘŚĆ OGÓLNOMIEJSKA:  </a:t>
            </a:r>
            <a:r>
              <a:rPr lang="pl-PL" altLang="pl-PL" sz="2400" b="1" dirty="0" smtClean="0">
                <a:solidFill>
                  <a:srgbClr val="C00000"/>
                </a:solidFill>
                <a:latin typeface="+mj-lt"/>
              </a:rPr>
              <a:t>-151,2 </a:t>
            </a:r>
            <a:r>
              <a:rPr lang="pl-PL" altLang="pl-PL" sz="2000" b="1" dirty="0">
                <a:solidFill>
                  <a:srgbClr val="C00000"/>
                </a:solidFill>
                <a:latin typeface="+mj-lt"/>
              </a:rPr>
              <a:t>mln zł</a:t>
            </a:r>
          </a:p>
        </p:txBody>
      </p:sp>
      <p:graphicFrame>
        <p:nvGraphicFramePr>
          <p:cNvPr id="10" name="Tabela 9"/>
          <p:cNvGraphicFramePr>
            <a:graphicFrameLocks noGrp="1"/>
          </p:cNvGraphicFramePr>
          <p:nvPr>
            <p:extLst>
              <p:ext uri="{D42A27DB-BD31-4B8C-83A1-F6EECF244321}">
                <p14:modId xmlns:p14="http://schemas.microsoft.com/office/powerpoint/2010/main" val="1453908055"/>
              </p:ext>
            </p:extLst>
          </p:nvPr>
        </p:nvGraphicFramePr>
        <p:xfrm>
          <a:off x="353577" y="1037665"/>
          <a:ext cx="11700000" cy="5172057"/>
        </p:xfrm>
        <a:graphic>
          <a:graphicData uri="http://schemas.openxmlformats.org/drawingml/2006/table">
            <a:tbl>
              <a:tblPr firstRow="1" bandRow="1">
                <a:tableStyleId>{2D5ABB26-0587-4C30-8999-92F81FD0307C}</a:tableStyleId>
              </a:tblPr>
              <a:tblGrid>
                <a:gridCol w="2329322">
                  <a:extLst>
                    <a:ext uri="{9D8B030D-6E8A-4147-A177-3AD203B41FA5}">
                      <a16:colId xmlns:a16="http://schemas.microsoft.com/office/drawing/2014/main" val="20000"/>
                    </a:ext>
                  </a:extLst>
                </a:gridCol>
                <a:gridCol w="9370678">
                  <a:extLst>
                    <a:ext uri="{9D8B030D-6E8A-4147-A177-3AD203B41FA5}">
                      <a16:colId xmlns:a16="http://schemas.microsoft.com/office/drawing/2014/main" val="20001"/>
                    </a:ext>
                  </a:extLst>
                </a:gridCol>
              </a:tblGrid>
              <a:tr h="483186">
                <a:tc>
                  <a:txBody>
                    <a:bodyPr/>
                    <a:lstStyle/>
                    <a:p>
                      <a:pPr algn="r"/>
                      <a:r>
                        <a:rPr lang="pl-PL" sz="2000" b="1" kern="1200" dirty="0" smtClean="0">
                          <a:solidFill>
                            <a:srgbClr val="C00000"/>
                          </a:solidFill>
                          <a:effectLst/>
                          <a:latin typeface="+mn-lt"/>
                          <a:ea typeface="+mn-ea"/>
                          <a:cs typeface="+mn-cs"/>
                        </a:rPr>
                        <a:t>-151.230.355 zł</a:t>
                      </a:r>
                      <a:br>
                        <a:rPr lang="pl-PL" sz="2000" b="1" kern="1200" dirty="0" smtClean="0">
                          <a:solidFill>
                            <a:srgbClr val="C00000"/>
                          </a:solidFill>
                          <a:effectLst/>
                          <a:latin typeface="+mn-lt"/>
                          <a:ea typeface="+mn-ea"/>
                          <a:cs typeface="+mn-cs"/>
                        </a:rPr>
                      </a:br>
                      <a:r>
                        <a:rPr lang="pl-PL" sz="1400" b="1" kern="1200" dirty="0" smtClean="0">
                          <a:solidFill>
                            <a:srgbClr val="C00000"/>
                          </a:solidFill>
                          <a:effectLst/>
                          <a:latin typeface="+mn-lt"/>
                          <a:ea typeface="+mn-ea"/>
                          <a:cs typeface="+mn-cs"/>
                        </a:rPr>
                        <a:t>(per</a:t>
                      </a:r>
                      <a:r>
                        <a:rPr lang="pl-PL" sz="1400" b="1" kern="1200" baseline="0" dirty="0" smtClean="0">
                          <a:solidFill>
                            <a:srgbClr val="C00000"/>
                          </a:solidFill>
                          <a:effectLst/>
                          <a:latin typeface="+mn-lt"/>
                          <a:ea typeface="+mn-ea"/>
                          <a:cs typeface="+mn-cs"/>
                        </a:rPr>
                        <a:t> saldo)</a:t>
                      </a:r>
                      <a:endParaRPr lang="pl-PL" sz="1600" b="1" dirty="0">
                        <a:solidFill>
                          <a:srgbClr val="C00000"/>
                        </a:solidFill>
                      </a:endParaRPr>
                    </a:p>
                  </a:txBody>
                  <a:tcPr marL="91426" marR="91426" marT="45719" marB="45719" anchor="ctr">
                    <a:solidFill>
                      <a:schemeClr val="accent5">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1500" b="1" kern="1200" baseline="0" dirty="0">
                          <a:solidFill>
                            <a:schemeClr val="tx1"/>
                          </a:solidFill>
                          <a:latin typeface="+mn-lt"/>
                          <a:ea typeface="+mn-ea"/>
                          <a:cs typeface="+mn-cs"/>
                        </a:rPr>
                        <a:t>Wydatki majątkowe w części </a:t>
                      </a:r>
                      <a:r>
                        <a:rPr lang="pl-PL" sz="1500" b="1" kern="1200" baseline="0" dirty="0" err="1" smtClean="0">
                          <a:solidFill>
                            <a:schemeClr val="tx1"/>
                          </a:solidFill>
                          <a:latin typeface="+mn-lt"/>
                          <a:ea typeface="+mn-ea"/>
                          <a:cs typeface="+mn-cs"/>
                        </a:rPr>
                        <a:t>ogólnomiejskiej</a:t>
                      </a:r>
                      <a:r>
                        <a:rPr lang="pl-PL" sz="1500" b="1" kern="1200" baseline="0" dirty="0" smtClean="0">
                          <a:solidFill>
                            <a:schemeClr val="tx1"/>
                          </a:solidFill>
                          <a:latin typeface="+mn-lt"/>
                          <a:ea typeface="+mn-ea"/>
                          <a:cs typeface="+mn-cs"/>
                        </a:rPr>
                        <a:t> – główne pozycje</a:t>
                      </a:r>
                      <a:r>
                        <a:rPr lang="pl-PL" sz="1400" b="1" kern="1200" baseline="0" dirty="0" smtClean="0">
                          <a:solidFill>
                            <a:schemeClr val="tx1"/>
                          </a:solidFill>
                          <a:latin typeface="+mn-lt"/>
                          <a:ea typeface="+mn-ea"/>
                          <a:cs typeface="+mn-cs"/>
                        </a:rPr>
                        <a:t> (ciąg dalszy)</a:t>
                      </a:r>
                      <a:r>
                        <a:rPr lang="pl-PL" sz="1500" b="1" kern="1200" baseline="0" dirty="0" smtClean="0">
                          <a:solidFill>
                            <a:schemeClr val="tx1"/>
                          </a:solidFill>
                          <a:latin typeface="+mn-lt"/>
                          <a:ea typeface="+mn-ea"/>
                          <a:cs typeface="+mn-cs"/>
                        </a:rPr>
                        <a:t>:</a:t>
                      </a:r>
                      <a:endParaRPr lang="pl-PL" sz="1500" b="1" kern="1200" baseline="0" dirty="0">
                        <a:solidFill>
                          <a:schemeClr val="tx1"/>
                        </a:solidFill>
                        <a:latin typeface="+mn-lt"/>
                        <a:ea typeface="+mn-ea"/>
                        <a:cs typeface="+mn-cs"/>
                      </a:endParaRPr>
                    </a:p>
                  </a:txBody>
                  <a:tcPr marL="91426" marR="91426" marT="45719" marB="45719" anchor="ctr">
                    <a:solidFill>
                      <a:srgbClr val="FEDDD5"/>
                    </a:solidFill>
                  </a:tcPr>
                </a:tc>
                <a:extLst>
                  <a:ext uri="{0D108BD9-81ED-4DB2-BD59-A6C34878D82A}">
                    <a16:rowId xmlns:a16="http://schemas.microsoft.com/office/drawing/2014/main" val="81988169"/>
                  </a:ext>
                </a:extLst>
              </a:tr>
              <a:tr h="217433">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1200" b="1" kern="1200" dirty="0" smtClean="0">
                          <a:solidFill>
                            <a:schemeClr val="tx1"/>
                          </a:solidFill>
                          <a:effectLst/>
                          <a:latin typeface="+mn-lt"/>
                          <a:ea typeface="+mn-ea"/>
                          <a:cs typeface="+mn-cs"/>
                        </a:rPr>
                        <a:t>Przeniesienia planu wydatków z 2023 r. na lata następne w związku z realizacją m.in. następujących zadań (ciąg dalszy):</a:t>
                      </a:r>
                      <a:endParaRPr lang="pl-PL" sz="1200" b="1" kern="1200" dirty="0">
                        <a:solidFill>
                          <a:schemeClr val="tx1"/>
                        </a:solidFill>
                        <a:effectLst/>
                        <a:latin typeface="+mn-lt"/>
                        <a:ea typeface="+mn-ea"/>
                        <a:cs typeface="+mn-cs"/>
                      </a:endParaRPr>
                    </a:p>
                  </a:txBody>
                  <a:tcPr marL="91426" marR="91426" marT="45719" marB="45719" anchor="ctr">
                    <a:solidFill>
                      <a:srgbClr val="E6E6E6"/>
                    </a:solidFill>
                  </a:tcPr>
                </a:tc>
                <a:tc hMerge="1">
                  <a:txBody>
                    <a:bodyPr/>
                    <a:lstStyle/>
                    <a:p>
                      <a:pPr marL="0" marR="0" lvl="0" indent="-277812" algn="l" defTabSz="914400" rtl="0" eaLnBrk="1" fontAlgn="auto" latinLnBrk="0" hangingPunct="1">
                        <a:lnSpc>
                          <a:spcPct val="114000"/>
                        </a:lnSpc>
                        <a:spcBef>
                          <a:spcPts val="0"/>
                        </a:spcBef>
                        <a:spcAft>
                          <a:spcPts val="0"/>
                        </a:spcAft>
                        <a:buClrTx/>
                        <a:buSzTx/>
                        <a:buFontTx/>
                        <a:buNone/>
                        <a:tabLst/>
                        <a:defRPr/>
                      </a:pPr>
                      <a:endParaRPr lang="pl-PL" sz="1400" b="0" i="0" kern="1200" dirty="0">
                        <a:solidFill>
                          <a:schemeClr val="tx1"/>
                        </a:solidFill>
                        <a:effectLst/>
                        <a:latin typeface="+mn-lt"/>
                        <a:ea typeface="+mn-ea"/>
                        <a:cs typeface="+mn-cs"/>
                      </a:endParaRPr>
                    </a:p>
                  </a:txBody>
                  <a:tcPr marL="91426" marR="91426" marT="45719" marB="45719" anchor="ctr"/>
                </a:tc>
                <a:extLst>
                  <a:ext uri="{0D108BD9-81ED-4DB2-BD59-A6C34878D82A}">
                    <a16:rowId xmlns:a16="http://schemas.microsoft.com/office/drawing/2014/main" val="1760661513"/>
                  </a:ext>
                </a:extLst>
              </a:tr>
              <a:tr h="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600" b="1" i="0" u="none" strike="noStrike" kern="1200" cap="none" spc="0" normalizeH="0" baseline="0" noProof="0" dirty="0" smtClean="0">
                          <a:ln>
                            <a:noFill/>
                          </a:ln>
                          <a:solidFill>
                            <a:srgbClr val="C00000"/>
                          </a:solidFill>
                          <a:effectLst/>
                          <a:uLnTx/>
                          <a:uFillTx/>
                          <a:latin typeface="Engram Warsaw"/>
                          <a:ea typeface="+mn-ea"/>
                          <a:cs typeface="+mn-cs"/>
                        </a:rPr>
                        <a:t>-4.117.015 zł</a:t>
                      </a:r>
                      <a:endParaRPr kumimoji="0" lang="pl-PL" sz="1600" b="1" i="0" u="none" strike="noStrike" kern="1200" cap="none" spc="0" normalizeH="0" baseline="0" noProof="0" dirty="0">
                        <a:ln>
                          <a:noFill/>
                        </a:ln>
                        <a:solidFill>
                          <a:srgbClr val="C00000"/>
                        </a:solidFill>
                        <a:effectLst/>
                        <a:uLnTx/>
                        <a:uFillTx/>
                        <a:latin typeface="Engram Warsaw"/>
                        <a:ea typeface="+mn-ea"/>
                        <a:cs typeface="+mn-cs"/>
                      </a:endParaRPr>
                    </a:p>
                  </a:txBody>
                  <a:tcPr marL="91426" marR="91426" marT="45719" marB="45719" anchor="ctr">
                    <a:lnB w="3175" cap="flat" cmpd="sng" algn="ctr">
                      <a:solidFill>
                        <a:schemeClr val="tx1"/>
                      </a:solidFill>
                      <a:prstDash val="sysDot"/>
                      <a:round/>
                      <a:headEnd type="none" w="med" len="med"/>
                      <a:tailEnd type="none" w="med" len="med"/>
                    </a:lnB>
                  </a:tcPr>
                </a:tc>
                <a:tc>
                  <a:txBody>
                    <a:bodyPr/>
                    <a:lstStyle/>
                    <a:p>
                      <a:pPr marL="0" indent="0">
                        <a:lnSpc>
                          <a:spcPct val="114000"/>
                        </a:lnSpc>
                        <a:buFont typeface="Wingdings" panose="05000000000000000000" pitchFamily="2" charset="2"/>
                        <a:buNone/>
                      </a:pPr>
                      <a:r>
                        <a:rPr lang="pl-PL" sz="1400" b="0" i="0" kern="1200" dirty="0" smtClean="0">
                          <a:solidFill>
                            <a:schemeClr val="tx1"/>
                          </a:solidFill>
                          <a:effectLst/>
                          <a:latin typeface="+mn-lt"/>
                          <a:ea typeface="+mn-ea"/>
                          <a:cs typeface="+mn-cs"/>
                        </a:rPr>
                        <a:t>„Zagospodarowanie terenów zieleni nad Kanałem Żerańskim”.</a:t>
                      </a:r>
                      <a:br>
                        <a:rPr lang="pl-PL" sz="1400" b="0" i="0" kern="1200" dirty="0" smtClean="0">
                          <a:solidFill>
                            <a:schemeClr val="tx1"/>
                          </a:solidFill>
                          <a:effectLst/>
                          <a:latin typeface="+mn-lt"/>
                          <a:ea typeface="+mn-ea"/>
                          <a:cs typeface="+mn-cs"/>
                        </a:rPr>
                      </a:br>
                      <a:r>
                        <a:rPr lang="pl-PL" sz="1400" b="0" i="0" kern="1200" dirty="0" smtClean="0">
                          <a:solidFill>
                            <a:schemeClr val="tx1"/>
                          </a:solidFill>
                          <a:effectLst/>
                          <a:latin typeface="+mn-lt"/>
                          <a:ea typeface="+mn-ea"/>
                          <a:cs typeface="+mn-cs"/>
                        </a:rPr>
                        <a:t>(przeniesienie na lata 2024-2025)</a:t>
                      </a:r>
                      <a:endParaRPr lang="pl-PL" sz="1400" b="0" i="0" kern="1200" dirty="0">
                        <a:solidFill>
                          <a:schemeClr val="tx1"/>
                        </a:solidFill>
                        <a:effectLst/>
                        <a:latin typeface="+mn-lt"/>
                        <a:ea typeface="+mn-ea"/>
                        <a:cs typeface="+mn-cs"/>
                      </a:endParaRPr>
                    </a:p>
                  </a:txBody>
                  <a:tcPr marL="91426" marR="91426" marT="45719" marB="45719" anchor="ctr">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416958369"/>
                  </a:ext>
                </a:extLst>
              </a:tr>
              <a:tr h="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600" b="1" kern="1200" dirty="0" smtClean="0">
                          <a:solidFill>
                            <a:srgbClr val="C00000"/>
                          </a:solidFill>
                          <a:effectLst/>
                          <a:latin typeface="+mn-lt"/>
                          <a:ea typeface="+mn-ea"/>
                          <a:cs typeface="+mn-cs"/>
                        </a:rPr>
                        <a:t>-4.052.469 </a:t>
                      </a:r>
                      <a:r>
                        <a:rPr lang="pl-PL" sz="1600" b="1" kern="1200" dirty="0">
                          <a:solidFill>
                            <a:srgbClr val="C00000"/>
                          </a:solidFill>
                          <a:effectLst/>
                          <a:latin typeface="+mn-lt"/>
                          <a:ea typeface="+mn-ea"/>
                          <a:cs typeface="+mn-cs"/>
                        </a:rPr>
                        <a:t>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indent="0">
                        <a:lnSpc>
                          <a:spcPct val="114000"/>
                        </a:lnSpc>
                        <a:buFont typeface="Wingdings" panose="05000000000000000000" pitchFamily="2" charset="2"/>
                        <a:buNone/>
                      </a:pPr>
                      <a:r>
                        <a:rPr lang="pl-PL" sz="1400" b="0" i="0" kern="1200" dirty="0" smtClean="0">
                          <a:solidFill>
                            <a:schemeClr val="tx1"/>
                          </a:solidFill>
                          <a:effectLst/>
                          <a:latin typeface="+mn-lt"/>
                          <a:ea typeface="+mn-ea"/>
                          <a:cs typeface="+mn-cs"/>
                        </a:rPr>
                        <a:t>„Modernizacja ciągu ulic Marsa - Żołnierska odc. węzeł Marsa- granica miasta - etap II część 2”.</a:t>
                      </a:r>
                      <a:br>
                        <a:rPr lang="pl-PL" sz="1400" b="0" i="0" kern="1200" dirty="0" smtClean="0">
                          <a:solidFill>
                            <a:schemeClr val="tx1"/>
                          </a:solidFill>
                          <a:effectLst/>
                          <a:latin typeface="+mn-lt"/>
                          <a:ea typeface="+mn-ea"/>
                          <a:cs typeface="+mn-cs"/>
                        </a:rPr>
                      </a:br>
                      <a:r>
                        <a:rPr lang="pl-PL" sz="1400" b="0" i="0" kern="1200" dirty="0" smtClean="0">
                          <a:solidFill>
                            <a:schemeClr val="tx1"/>
                          </a:solidFill>
                          <a:effectLst/>
                          <a:latin typeface="+mn-lt"/>
                          <a:ea typeface="+mn-ea"/>
                          <a:cs typeface="+mn-cs"/>
                        </a:rPr>
                        <a:t>(przeniesienie na lata 2024-2025)</a:t>
                      </a:r>
                      <a:endParaRPr lang="pl-PL" sz="1400" b="0" i="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4202572836"/>
                  </a:ext>
                </a:extLst>
              </a:tr>
              <a:tr h="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600" b="1" i="0" u="none" strike="noStrike" kern="1200" cap="none" spc="0" normalizeH="0" baseline="0" noProof="0" dirty="0" smtClean="0">
                          <a:ln>
                            <a:noFill/>
                          </a:ln>
                          <a:solidFill>
                            <a:srgbClr val="C00000"/>
                          </a:solidFill>
                          <a:effectLst/>
                          <a:uLnTx/>
                          <a:uFillTx/>
                          <a:latin typeface="Engram Warsaw"/>
                          <a:ea typeface="+mn-ea"/>
                          <a:cs typeface="+mn-cs"/>
                        </a:rPr>
                        <a:t>-3.414.745 zł</a:t>
                      </a:r>
                      <a:endParaRPr kumimoji="0" lang="pl-PL" sz="1600" b="1" i="0" u="none" strike="noStrike" kern="1200" cap="none" spc="0" normalizeH="0" baseline="0" noProof="0" dirty="0">
                        <a:ln>
                          <a:noFill/>
                        </a:ln>
                        <a:solidFill>
                          <a:srgbClr val="C00000"/>
                        </a:solidFill>
                        <a:effectLst/>
                        <a:uLnTx/>
                        <a:uFillTx/>
                        <a:latin typeface="Engram Warsaw"/>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indent="0">
                        <a:lnSpc>
                          <a:spcPct val="114000"/>
                        </a:lnSpc>
                        <a:buFont typeface="Wingdings" panose="05000000000000000000" pitchFamily="2" charset="2"/>
                        <a:buNone/>
                      </a:pPr>
                      <a:r>
                        <a:rPr lang="pl-PL" sz="1400" b="0" i="0" kern="1200" dirty="0" smtClean="0">
                          <a:solidFill>
                            <a:schemeClr val="tx1"/>
                          </a:solidFill>
                          <a:effectLst/>
                          <a:latin typeface="+mn-lt"/>
                          <a:ea typeface="+mn-ea"/>
                          <a:cs typeface="+mn-cs"/>
                        </a:rPr>
                        <a:t>„Modernizacja budynku Specjalnego Ośrodka Szkolno-Wychowawczego nr 9 przy ul. Paska 10”.</a:t>
                      </a:r>
                      <a:br>
                        <a:rPr lang="pl-PL" sz="1400" b="0" i="0" kern="1200" dirty="0" smtClean="0">
                          <a:solidFill>
                            <a:schemeClr val="tx1"/>
                          </a:solidFill>
                          <a:effectLst/>
                          <a:latin typeface="+mn-lt"/>
                          <a:ea typeface="+mn-ea"/>
                          <a:cs typeface="+mn-cs"/>
                        </a:rPr>
                      </a:br>
                      <a:r>
                        <a:rPr lang="pl-PL" sz="1400" b="0" i="0" kern="1200" dirty="0" smtClean="0">
                          <a:solidFill>
                            <a:schemeClr val="tx1"/>
                          </a:solidFill>
                          <a:effectLst/>
                          <a:latin typeface="+mn-lt"/>
                          <a:ea typeface="+mn-ea"/>
                          <a:cs typeface="+mn-cs"/>
                        </a:rPr>
                        <a:t>(przeniesienie na 2024 r.)</a:t>
                      </a:r>
                      <a:endParaRPr lang="pl-PL" sz="1400" b="0" i="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25519664"/>
                  </a:ext>
                </a:extLst>
              </a:tr>
              <a:tr h="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600" b="1" i="0" u="none" strike="noStrike" kern="1200" cap="none" spc="0" normalizeH="0" baseline="0" noProof="0" dirty="0" smtClean="0">
                          <a:ln>
                            <a:noFill/>
                          </a:ln>
                          <a:solidFill>
                            <a:srgbClr val="C00000"/>
                          </a:solidFill>
                          <a:effectLst/>
                          <a:uLnTx/>
                          <a:uFillTx/>
                          <a:latin typeface="Engram Warsaw"/>
                          <a:ea typeface="+mn-ea"/>
                          <a:cs typeface="+mn-cs"/>
                        </a:rPr>
                        <a:t>-3.300.000 zł</a:t>
                      </a:r>
                      <a:endParaRPr kumimoji="0" lang="pl-PL" sz="1600" b="1" i="0" u="none" strike="noStrike" kern="1200" cap="none" spc="0" normalizeH="0" baseline="0" noProof="0" dirty="0">
                        <a:ln>
                          <a:noFill/>
                        </a:ln>
                        <a:solidFill>
                          <a:srgbClr val="C00000"/>
                        </a:solidFill>
                        <a:effectLst/>
                        <a:uLnTx/>
                        <a:uFillTx/>
                        <a:latin typeface="Engram Warsaw"/>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indent="0">
                        <a:lnSpc>
                          <a:spcPct val="114000"/>
                        </a:lnSpc>
                        <a:buFont typeface="Wingdings" panose="05000000000000000000" pitchFamily="2" charset="2"/>
                        <a:buNone/>
                      </a:pPr>
                      <a:r>
                        <a:rPr lang="pl-PL" sz="1400" b="0" i="0" kern="1200" dirty="0" smtClean="0">
                          <a:solidFill>
                            <a:schemeClr val="tx1"/>
                          </a:solidFill>
                          <a:effectLst/>
                          <a:latin typeface="+mn-lt"/>
                          <a:ea typeface="+mn-ea"/>
                          <a:cs typeface="+mn-cs"/>
                        </a:rPr>
                        <a:t>„Budowa tramwaju na Wilanów - nabycie nieruchomości”.</a:t>
                      </a:r>
                      <a:br>
                        <a:rPr lang="pl-PL" sz="1400" b="0" i="0" kern="1200" dirty="0" smtClean="0">
                          <a:solidFill>
                            <a:schemeClr val="tx1"/>
                          </a:solidFill>
                          <a:effectLst/>
                          <a:latin typeface="+mn-lt"/>
                          <a:ea typeface="+mn-ea"/>
                          <a:cs typeface="+mn-cs"/>
                        </a:rPr>
                      </a:br>
                      <a:r>
                        <a:rPr lang="pl-PL" sz="1400" b="0" i="0" kern="1200" dirty="0" smtClean="0">
                          <a:solidFill>
                            <a:schemeClr val="tx1"/>
                          </a:solidFill>
                          <a:effectLst/>
                          <a:latin typeface="+mn-lt"/>
                          <a:ea typeface="+mn-ea"/>
                          <a:cs typeface="+mn-cs"/>
                        </a:rPr>
                        <a:t>(przeniesienie na 2024 r.)</a:t>
                      </a:r>
                      <a:endParaRPr lang="pl-PL" sz="1400" b="0" i="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894779637"/>
                  </a:ext>
                </a:extLst>
              </a:tr>
              <a:tr h="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600" b="1" i="0" u="none" strike="noStrike" kern="1200" cap="none" spc="0" normalizeH="0" baseline="0" noProof="0" dirty="0" smtClean="0">
                          <a:ln>
                            <a:noFill/>
                          </a:ln>
                          <a:solidFill>
                            <a:srgbClr val="C00000"/>
                          </a:solidFill>
                          <a:effectLst/>
                          <a:uLnTx/>
                          <a:uFillTx/>
                          <a:latin typeface="Engram Warsaw"/>
                          <a:ea typeface="+mn-ea"/>
                          <a:cs typeface="+mn-cs"/>
                        </a:rPr>
                        <a:t>-3.231.011 zł</a:t>
                      </a:r>
                      <a:endParaRPr kumimoji="0" lang="pl-PL" sz="1600" b="1" i="0" u="none" strike="noStrike" kern="1200" cap="none" spc="0" normalizeH="0" baseline="0" noProof="0" dirty="0">
                        <a:ln>
                          <a:noFill/>
                        </a:ln>
                        <a:solidFill>
                          <a:srgbClr val="C00000"/>
                        </a:solidFill>
                        <a:effectLst/>
                        <a:uLnTx/>
                        <a:uFillTx/>
                        <a:latin typeface="Engram Warsaw"/>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indent="0">
                        <a:lnSpc>
                          <a:spcPct val="114000"/>
                        </a:lnSpc>
                        <a:buFont typeface="Wingdings" panose="05000000000000000000" pitchFamily="2" charset="2"/>
                        <a:buNone/>
                      </a:pPr>
                      <a:r>
                        <a:rPr lang="pl-PL" sz="1400" b="0" i="0" kern="1200" dirty="0" smtClean="0">
                          <a:solidFill>
                            <a:schemeClr val="tx1"/>
                          </a:solidFill>
                          <a:effectLst/>
                          <a:latin typeface="+mn-lt"/>
                          <a:ea typeface="+mn-ea"/>
                          <a:cs typeface="+mn-cs"/>
                        </a:rPr>
                        <a:t>„Rozbudowa bazy dydaktycznej przy ul. Papirusów 1/3 poprzez modernizację leśniczówki i utworzenie Centrum Edukacji Ekologicznej”.</a:t>
                      </a:r>
                      <a:br>
                        <a:rPr lang="pl-PL" sz="1400" b="0" i="0" kern="1200" dirty="0" smtClean="0">
                          <a:solidFill>
                            <a:schemeClr val="tx1"/>
                          </a:solidFill>
                          <a:effectLst/>
                          <a:latin typeface="+mn-lt"/>
                          <a:ea typeface="+mn-ea"/>
                          <a:cs typeface="+mn-cs"/>
                        </a:rPr>
                      </a:br>
                      <a:r>
                        <a:rPr lang="pl-PL" sz="1400" b="0" i="0" kern="1200" dirty="0" smtClean="0">
                          <a:solidFill>
                            <a:schemeClr val="tx1"/>
                          </a:solidFill>
                          <a:effectLst/>
                          <a:latin typeface="+mn-lt"/>
                          <a:ea typeface="+mn-ea"/>
                          <a:cs typeface="+mn-cs"/>
                        </a:rPr>
                        <a:t>(przeniesienie na 2024 r.)</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255864529"/>
                  </a:ext>
                </a:extLst>
              </a:tr>
              <a:tr h="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600" b="1" i="0" u="none" strike="noStrike" kern="1200" cap="none" spc="0" normalizeH="0" baseline="0" noProof="0" dirty="0" smtClean="0">
                          <a:ln>
                            <a:noFill/>
                          </a:ln>
                          <a:solidFill>
                            <a:srgbClr val="C00000"/>
                          </a:solidFill>
                          <a:effectLst/>
                          <a:uLnTx/>
                          <a:uFillTx/>
                          <a:latin typeface="Engram Warsaw"/>
                          <a:ea typeface="+mn-ea"/>
                          <a:cs typeface="+mn-cs"/>
                        </a:rPr>
                        <a:t>-2.968.474 zł</a:t>
                      </a:r>
                      <a:endParaRPr kumimoji="0" lang="pl-PL" sz="1600" b="1" i="0" u="none" strike="noStrike" kern="1200" cap="none" spc="0" normalizeH="0" baseline="0" noProof="0" dirty="0">
                        <a:ln>
                          <a:noFill/>
                        </a:ln>
                        <a:solidFill>
                          <a:srgbClr val="C00000"/>
                        </a:solidFill>
                        <a:effectLst/>
                        <a:uLnTx/>
                        <a:uFillTx/>
                        <a:latin typeface="Engram Warsaw"/>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marL="0" indent="0">
                        <a:lnSpc>
                          <a:spcPct val="114000"/>
                        </a:lnSpc>
                        <a:buFont typeface="Wingdings" panose="05000000000000000000" pitchFamily="2" charset="2"/>
                        <a:buNone/>
                      </a:pPr>
                      <a:r>
                        <a:rPr lang="pl-PL" sz="1400" b="0" i="0" kern="1200" dirty="0" smtClean="0">
                          <a:solidFill>
                            <a:schemeClr val="tx1"/>
                          </a:solidFill>
                          <a:effectLst/>
                          <a:latin typeface="+mn-lt"/>
                          <a:ea typeface="+mn-ea"/>
                          <a:cs typeface="+mn-cs"/>
                        </a:rPr>
                        <a:t>„Przebudowa wiaduktu drogowego w ciągu ul. Świerszcza nad ul. Globusową.</a:t>
                      </a:r>
                      <a:br>
                        <a:rPr lang="pl-PL" sz="1400" b="0" i="0" kern="1200" dirty="0" smtClean="0">
                          <a:solidFill>
                            <a:schemeClr val="tx1"/>
                          </a:solidFill>
                          <a:effectLst/>
                          <a:latin typeface="+mn-lt"/>
                          <a:ea typeface="+mn-ea"/>
                          <a:cs typeface="+mn-cs"/>
                        </a:rPr>
                      </a:br>
                      <a:r>
                        <a:rPr lang="pl-PL" sz="1400" b="0" i="0" kern="1200" dirty="0" smtClean="0">
                          <a:solidFill>
                            <a:schemeClr val="tx1"/>
                          </a:solidFill>
                          <a:effectLst/>
                          <a:latin typeface="+mn-lt"/>
                          <a:ea typeface="+mn-ea"/>
                          <a:cs typeface="+mn-cs"/>
                        </a:rPr>
                        <a:t>(przeniesienie na 2024 r.)</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790180787"/>
                  </a:ext>
                </a:extLst>
              </a:tr>
              <a:tr h="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600" b="1" i="0" u="none" strike="noStrike" kern="1200" cap="none" spc="0" normalizeH="0" baseline="0" noProof="0" dirty="0" smtClean="0">
                          <a:ln>
                            <a:noFill/>
                          </a:ln>
                          <a:solidFill>
                            <a:srgbClr val="C00000"/>
                          </a:solidFill>
                          <a:effectLst/>
                          <a:uLnTx/>
                          <a:uFillTx/>
                          <a:latin typeface="Engram Warsaw"/>
                          <a:ea typeface="+mn-ea"/>
                          <a:cs typeface="+mn-cs"/>
                        </a:rPr>
                        <a:t>-2.923.981 zł</a:t>
                      </a:r>
                      <a:endParaRPr kumimoji="0" lang="pl-PL" sz="1600" b="1" i="0" u="none" strike="noStrike" kern="1200" cap="none" spc="0" normalizeH="0" baseline="0" noProof="0" dirty="0">
                        <a:ln>
                          <a:noFill/>
                        </a:ln>
                        <a:solidFill>
                          <a:srgbClr val="C00000"/>
                        </a:solidFill>
                        <a:effectLst/>
                        <a:uLnTx/>
                        <a:uFillTx/>
                        <a:latin typeface="Engram Warsaw"/>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noFill/>
                  </a:tcPr>
                </a:tc>
                <a:tc>
                  <a:txBody>
                    <a:bodyPr/>
                    <a:lstStyle/>
                    <a:p>
                      <a:pPr marL="0" indent="0">
                        <a:lnSpc>
                          <a:spcPct val="114000"/>
                        </a:lnSpc>
                        <a:buFont typeface="Wingdings" panose="05000000000000000000" pitchFamily="2" charset="2"/>
                        <a:buNone/>
                      </a:pPr>
                      <a:r>
                        <a:rPr lang="pl-PL" sz="1400" b="0" i="0" kern="1200" dirty="0" smtClean="0">
                          <a:solidFill>
                            <a:schemeClr val="tx1"/>
                          </a:solidFill>
                          <a:effectLst/>
                          <a:latin typeface="+mn-lt"/>
                          <a:ea typeface="+mn-ea"/>
                          <a:cs typeface="+mn-cs"/>
                        </a:rPr>
                        <a:t>„Bezpieczna szkoła”.</a:t>
                      </a:r>
                      <a:br>
                        <a:rPr lang="pl-PL" sz="1400" b="0" i="0" kern="1200" dirty="0" smtClean="0">
                          <a:solidFill>
                            <a:schemeClr val="tx1"/>
                          </a:solidFill>
                          <a:effectLst/>
                          <a:latin typeface="+mn-lt"/>
                          <a:ea typeface="+mn-ea"/>
                          <a:cs typeface="+mn-cs"/>
                        </a:rPr>
                      </a:br>
                      <a:r>
                        <a:rPr lang="pl-PL" sz="1400" b="0" i="0" kern="1200" dirty="0" smtClean="0">
                          <a:solidFill>
                            <a:schemeClr val="tx1"/>
                          </a:solidFill>
                          <a:effectLst/>
                          <a:latin typeface="+mn-lt"/>
                          <a:ea typeface="+mn-ea"/>
                          <a:cs typeface="+mn-cs"/>
                        </a:rPr>
                        <a:t>(przeniesienie na 2024 r.)</a:t>
                      </a: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1271549254"/>
                  </a:ext>
                </a:extLst>
              </a:tr>
            </a:tbl>
          </a:graphicData>
        </a:graphic>
      </p:graphicFrame>
    </p:spTree>
    <p:extLst>
      <p:ext uri="{BB962C8B-B14F-4D97-AF65-F5344CB8AC3E}">
        <p14:creationId xmlns:p14="http://schemas.microsoft.com/office/powerpoint/2010/main" val="3126112753"/>
      </p:ext>
    </p:extLst>
  </p:cSld>
  <p:clrMapOvr>
    <a:masterClrMapping/>
  </p:clrMapOvr>
  <p:transition spd="slow">
    <p:cove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12</a:t>
            </a:fld>
            <a:endParaRPr lang="pl-PL" dirty="0"/>
          </a:p>
        </p:txBody>
      </p:sp>
      <p:sp>
        <p:nvSpPr>
          <p:cNvPr id="3" name="Tytuł 2"/>
          <p:cNvSpPr>
            <a:spLocks noGrp="1"/>
          </p:cNvSpPr>
          <p:nvPr>
            <p:ph type="title"/>
          </p:nvPr>
        </p:nvSpPr>
        <p:spPr>
          <a:xfrm>
            <a:off x="432000" y="72000"/>
            <a:ext cx="10588624" cy="742304"/>
          </a:xfrm>
        </p:spPr>
        <p:txBody>
          <a:bodyPr/>
          <a:lstStyle/>
          <a:p>
            <a:pPr>
              <a:lnSpc>
                <a:spcPct val="100000"/>
              </a:lnSpc>
              <a:spcBef>
                <a:spcPts val="800"/>
              </a:spcBef>
              <a:spcAft>
                <a:spcPts val="800"/>
              </a:spcAft>
            </a:pPr>
            <a:r>
              <a:rPr lang="pl-PL" altLang="pl-PL" sz="2400" b="1" dirty="0" smtClean="0">
                <a:latin typeface="+mj-lt"/>
              </a:rPr>
              <a:t>Zmniejszenie</a:t>
            </a:r>
            <a:r>
              <a:rPr lang="pl-PL" altLang="pl-PL" sz="2400" dirty="0" smtClean="0">
                <a:latin typeface="+mj-lt"/>
              </a:rPr>
              <a:t> </a:t>
            </a:r>
            <a:r>
              <a:rPr lang="pl-PL" altLang="pl-PL" sz="2400" dirty="0">
                <a:latin typeface="+mj-lt"/>
              </a:rPr>
              <a:t>planu </a:t>
            </a:r>
            <a:r>
              <a:rPr lang="pl-PL" altLang="pl-PL" sz="2400" b="1" dirty="0">
                <a:latin typeface="+mj-lt"/>
              </a:rPr>
              <a:t>wydatków majątkowych</a:t>
            </a:r>
            <a:r>
              <a:rPr lang="pl-PL" altLang="pl-PL" sz="2400" dirty="0">
                <a:latin typeface="+mj-lt"/>
              </a:rPr>
              <a:t> w 2023 r. o </a:t>
            </a:r>
            <a:r>
              <a:rPr lang="pl-PL" altLang="pl-PL" sz="2400" b="1" dirty="0" smtClean="0">
                <a:latin typeface="+mj-lt"/>
              </a:rPr>
              <a:t>152,6 </a:t>
            </a:r>
            <a:r>
              <a:rPr lang="pl-PL" altLang="pl-PL" sz="2400" b="1" dirty="0">
                <a:latin typeface="+mj-lt"/>
              </a:rPr>
              <a:t>mln zł</a:t>
            </a:r>
          </a:p>
        </p:txBody>
      </p:sp>
      <p:sp>
        <p:nvSpPr>
          <p:cNvPr id="7" name="Symbol zastępczy stopki 1"/>
          <p:cNvSpPr>
            <a:spLocks noGrp="1"/>
          </p:cNvSpPr>
          <p:nvPr>
            <p:ph type="ftr" sz="quarter" idx="3"/>
          </p:nvPr>
        </p:nvSpPr>
        <p:spPr>
          <a:xfrm>
            <a:off x="5572664" y="6602777"/>
            <a:ext cx="6088033" cy="272641"/>
          </a:xfrm>
          <a:prstGeom prst="rect">
            <a:avLst/>
          </a:prstGeom>
        </p:spPr>
        <p:txBody>
          <a:bodyPr/>
          <a:lstStyle/>
          <a:p>
            <a:r>
              <a:rPr lang="pl-PL" altLang="pl-PL" dirty="0">
                <a:latin typeface="Arial" charset="0"/>
              </a:rPr>
              <a:t>Projekty zmian budżetu na 2023 r. i WPF na lata 2023–2050 na sesję Rady m.st. W–wy</a:t>
            </a:r>
            <a:endParaRPr lang="pl-PL" dirty="0"/>
          </a:p>
        </p:txBody>
      </p:sp>
      <p:sp>
        <p:nvSpPr>
          <p:cNvPr id="9" name="pole tekstowe 13"/>
          <p:cNvSpPr txBox="1">
            <a:spLocks noChangeArrowheads="1"/>
          </p:cNvSpPr>
          <p:nvPr/>
        </p:nvSpPr>
        <p:spPr bwMode="auto">
          <a:xfrm>
            <a:off x="1764000" y="576000"/>
            <a:ext cx="864165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ts val="800"/>
              </a:spcBef>
              <a:spcAft>
                <a:spcPts val="800"/>
              </a:spcAft>
              <a:buNone/>
              <a:tabLst>
                <a:tab pos="715963" algn="l"/>
              </a:tabLst>
            </a:pPr>
            <a:r>
              <a:rPr lang="pl-PL" altLang="pl-PL" sz="1600" b="1" dirty="0">
                <a:latin typeface="+mj-lt"/>
              </a:rPr>
              <a:t>CZĘŚĆ OGÓLNOMIEJSKA:  </a:t>
            </a:r>
            <a:r>
              <a:rPr lang="pl-PL" altLang="pl-PL" sz="2400" b="1" dirty="0" smtClean="0">
                <a:solidFill>
                  <a:srgbClr val="C00000"/>
                </a:solidFill>
                <a:latin typeface="+mj-lt"/>
              </a:rPr>
              <a:t>-151,2 </a:t>
            </a:r>
            <a:r>
              <a:rPr lang="pl-PL" altLang="pl-PL" sz="2000" b="1" dirty="0">
                <a:solidFill>
                  <a:srgbClr val="C00000"/>
                </a:solidFill>
                <a:latin typeface="+mj-lt"/>
              </a:rPr>
              <a:t>mln zł</a:t>
            </a:r>
          </a:p>
        </p:txBody>
      </p:sp>
      <p:graphicFrame>
        <p:nvGraphicFramePr>
          <p:cNvPr id="10" name="Tabela 9"/>
          <p:cNvGraphicFramePr>
            <a:graphicFrameLocks noGrp="1"/>
          </p:cNvGraphicFramePr>
          <p:nvPr>
            <p:extLst>
              <p:ext uri="{D42A27DB-BD31-4B8C-83A1-F6EECF244321}">
                <p14:modId xmlns:p14="http://schemas.microsoft.com/office/powerpoint/2010/main" val="641835199"/>
              </p:ext>
            </p:extLst>
          </p:nvPr>
        </p:nvGraphicFramePr>
        <p:xfrm>
          <a:off x="353577" y="1037665"/>
          <a:ext cx="11700000" cy="5172057"/>
        </p:xfrm>
        <a:graphic>
          <a:graphicData uri="http://schemas.openxmlformats.org/drawingml/2006/table">
            <a:tbl>
              <a:tblPr firstRow="1" bandRow="1">
                <a:tableStyleId>{2D5ABB26-0587-4C30-8999-92F81FD0307C}</a:tableStyleId>
              </a:tblPr>
              <a:tblGrid>
                <a:gridCol w="2329322">
                  <a:extLst>
                    <a:ext uri="{9D8B030D-6E8A-4147-A177-3AD203B41FA5}">
                      <a16:colId xmlns:a16="http://schemas.microsoft.com/office/drawing/2014/main" val="20000"/>
                    </a:ext>
                  </a:extLst>
                </a:gridCol>
                <a:gridCol w="9370678">
                  <a:extLst>
                    <a:ext uri="{9D8B030D-6E8A-4147-A177-3AD203B41FA5}">
                      <a16:colId xmlns:a16="http://schemas.microsoft.com/office/drawing/2014/main" val="20001"/>
                    </a:ext>
                  </a:extLst>
                </a:gridCol>
              </a:tblGrid>
              <a:tr h="483186">
                <a:tc>
                  <a:txBody>
                    <a:bodyPr/>
                    <a:lstStyle/>
                    <a:p>
                      <a:pPr algn="r"/>
                      <a:r>
                        <a:rPr lang="pl-PL" sz="2000" b="1" kern="1200" dirty="0" smtClean="0">
                          <a:solidFill>
                            <a:srgbClr val="C00000"/>
                          </a:solidFill>
                          <a:effectLst/>
                          <a:latin typeface="+mn-lt"/>
                          <a:ea typeface="+mn-ea"/>
                          <a:cs typeface="+mn-cs"/>
                        </a:rPr>
                        <a:t>-151.230.355 zł</a:t>
                      </a:r>
                      <a:br>
                        <a:rPr lang="pl-PL" sz="2000" b="1" kern="1200" dirty="0" smtClean="0">
                          <a:solidFill>
                            <a:srgbClr val="C00000"/>
                          </a:solidFill>
                          <a:effectLst/>
                          <a:latin typeface="+mn-lt"/>
                          <a:ea typeface="+mn-ea"/>
                          <a:cs typeface="+mn-cs"/>
                        </a:rPr>
                      </a:br>
                      <a:r>
                        <a:rPr lang="pl-PL" sz="1400" b="1" kern="1200" dirty="0" smtClean="0">
                          <a:solidFill>
                            <a:srgbClr val="C00000"/>
                          </a:solidFill>
                          <a:effectLst/>
                          <a:latin typeface="+mn-lt"/>
                          <a:ea typeface="+mn-ea"/>
                          <a:cs typeface="+mn-cs"/>
                        </a:rPr>
                        <a:t>(per</a:t>
                      </a:r>
                      <a:r>
                        <a:rPr lang="pl-PL" sz="1400" b="1" kern="1200" baseline="0" dirty="0" smtClean="0">
                          <a:solidFill>
                            <a:srgbClr val="C00000"/>
                          </a:solidFill>
                          <a:effectLst/>
                          <a:latin typeface="+mn-lt"/>
                          <a:ea typeface="+mn-ea"/>
                          <a:cs typeface="+mn-cs"/>
                        </a:rPr>
                        <a:t> saldo)</a:t>
                      </a:r>
                      <a:endParaRPr lang="pl-PL" sz="1600" b="1" dirty="0">
                        <a:solidFill>
                          <a:srgbClr val="C00000"/>
                        </a:solidFill>
                      </a:endParaRPr>
                    </a:p>
                  </a:txBody>
                  <a:tcPr marL="91426" marR="91426" marT="45719" marB="45719" anchor="ctr">
                    <a:solidFill>
                      <a:schemeClr val="accent5">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1500" b="1" kern="1200" baseline="0" dirty="0">
                          <a:solidFill>
                            <a:schemeClr val="tx1"/>
                          </a:solidFill>
                          <a:latin typeface="+mn-lt"/>
                          <a:ea typeface="+mn-ea"/>
                          <a:cs typeface="+mn-cs"/>
                        </a:rPr>
                        <a:t>Wydatki majątkowe w części </a:t>
                      </a:r>
                      <a:r>
                        <a:rPr lang="pl-PL" sz="1500" b="1" kern="1200" baseline="0" dirty="0" err="1" smtClean="0">
                          <a:solidFill>
                            <a:schemeClr val="tx1"/>
                          </a:solidFill>
                          <a:latin typeface="+mn-lt"/>
                          <a:ea typeface="+mn-ea"/>
                          <a:cs typeface="+mn-cs"/>
                        </a:rPr>
                        <a:t>ogólnomiejskiej</a:t>
                      </a:r>
                      <a:r>
                        <a:rPr lang="pl-PL" sz="1500" b="1" kern="1200" baseline="0" dirty="0" smtClean="0">
                          <a:solidFill>
                            <a:schemeClr val="tx1"/>
                          </a:solidFill>
                          <a:latin typeface="+mn-lt"/>
                          <a:ea typeface="+mn-ea"/>
                          <a:cs typeface="+mn-cs"/>
                        </a:rPr>
                        <a:t> – główne pozycje</a:t>
                      </a:r>
                      <a:r>
                        <a:rPr lang="pl-PL" sz="1400" b="1" kern="1200" baseline="0" dirty="0" smtClean="0">
                          <a:solidFill>
                            <a:schemeClr val="tx1"/>
                          </a:solidFill>
                          <a:latin typeface="+mn-lt"/>
                          <a:ea typeface="+mn-ea"/>
                          <a:cs typeface="+mn-cs"/>
                        </a:rPr>
                        <a:t> (ciąg dalszy)</a:t>
                      </a:r>
                      <a:r>
                        <a:rPr lang="pl-PL" sz="1500" b="1" kern="1200" baseline="0" dirty="0" smtClean="0">
                          <a:solidFill>
                            <a:schemeClr val="tx1"/>
                          </a:solidFill>
                          <a:latin typeface="+mn-lt"/>
                          <a:ea typeface="+mn-ea"/>
                          <a:cs typeface="+mn-cs"/>
                        </a:rPr>
                        <a:t>:</a:t>
                      </a:r>
                      <a:endParaRPr lang="pl-PL" sz="1500" b="1" kern="1200" baseline="0" dirty="0">
                        <a:solidFill>
                          <a:schemeClr val="tx1"/>
                        </a:solidFill>
                        <a:latin typeface="+mn-lt"/>
                        <a:ea typeface="+mn-ea"/>
                        <a:cs typeface="+mn-cs"/>
                      </a:endParaRPr>
                    </a:p>
                  </a:txBody>
                  <a:tcPr marL="91426" marR="91426" marT="45719" marB="45719" anchor="ctr">
                    <a:solidFill>
                      <a:srgbClr val="FEDDD5"/>
                    </a:solidFill>
                  </a:tcPr>
                </a:tc>
                <a:extLst>
                  <a:ext uri="{0D108BD9-81ED-4DB2-BD59-A6C34878D82A}">
                    <a16:rowId xmlns:a16="http://schemas.microsoft.com/office/drawing/2014/main" val="81988169"/>
                  </a:ext>
                </a:extLst>
              </a:tr>
              <a:tr h="217433">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1200" b="1" kern="1200" dirty="0" smtClean="0">
                          <a:solidFill>
                            <a:schemeClr val="tx1"/>
                          </a:solidFill>
                          <a:effectLst/>
                          <a:latin typeface="+mn-lt"/>
                          <a:ea typeface="+mn-ea"/>
                          <a:cs typeface="+mn-cs"/>
                        </a:rPr>
                        <a:t>Przeniesienia planu wydatków z 2023 r. na lata następne w związku z realizacją m.in. następujących zadań (ciąg dalszy):</a:t>
                      </a:r>
                      <a:endParaRPr lang="pl-PL" sz="1200" b="1" kern="1200" dirty="0">
                        <a:solidFill>
                          <a:schemeClr val="tx1"/>
                        </a:solidFill>
                        <a:effectLst/>
                        <a:latin typeface="+mn-lt"/>
                        <a:ea typeface="+mn-ea"/>
                        <a:cs typeface="+mn-cs"/>
                      </a:endParaRPr>
                    </a:p>
                  </a:txBody>
                  <a:tcPr marL="91426" marR="91426" marT="45719" marB="45719" anchor="ctr">
                    <a:solidFill>
                      <a:srgbClr val="E6E6E6"/>
                    </a:solidFill>
                  </a:tcPr>
                </a:tc>
                <a:tc hMerge="1">
                  <a:txBody>
                    <a:bodyPr/>
                    <a:lstStyle/>
                    <a:p>
                      <a:pPr marL="0" marR="0" lvl="0" indent="-277812" algn="l" defTabSz="914400" rtl="0" eaLnBrk="1" fontAlgn="auto" latinLnBrk="0" hangingPunct="1">
                        <a:lnSpc>
                          <a:spcPct val="114000"/>
                        </a:lnSpc>
                        <a:spcBef>
                          <a:spcPts val="0"/>
                        </a:spcBef>
                        <a:spcAft>
                          <a:spcPts val="0"/>
                        </a:spcAft>
                        <a:buClrTx/>
                        <a:buSzTx/>
                        <a:buFontTx/>
                        <a:buNone/>
                        <a:tabLst/>
                        <a:defRPr/>
                      </a:pPr>
                      <a:endParaRPr lang="pl-PL" sz="1400" b="0" i="0" kern="1200" dirty="0">
                        <a:solidFill>
                          <a:schemeClr val="tx1"/>
                        </a:solidFill>
                        <a:effectLst/>
                        <a:latin typeface="+mn-lt"/>
                        <a:ea typeface="+mn-ea"/>
                        <a:cs typeface="+mn-cs"/>
                      </a:endParaRPr>
                    </a:p>
                  </a:txBody>
                  <a:tcPr marL="91426" marR="91426" marT="45719" marB="45719" anchor="ctr"/>
                </a:tc>
                <a:extLst>
                  <a:ext uri="{0D108BD9-81ED-4DB2-BD59-A6C34878D82A}">
                    <a16:rowId xmlns:a16="http://schemas.microsoft.com/office/drawing/2014/main" val="1760661513"/>
                  </a:ext>
                </a:extLst>
              </a:tr>
              <a:tr h="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600" b="1" i="0" u="none" strike="noStrike" kern="1200" cap="none" spc="0" normalizeH="0" baseline="0" noProof="0" dirty="0" smtClean="0">
                          <a:ln>
                            <a:noFill/>
                          </a:ln>
                          <a:solidFill>
                            <a:srgbClr val="C00000"/>
                          </a:solidFill>
                          <a:effectLst/>
                          <a:uLnTx/>
                          <a:uFillTx/>
                          <a:latin typeface="Engram Warsaw"/>
                          <a:ea typeface="+mn-ea"/>
                          <a:cs typeface="+mn-cs"/>
                        </a:rPr>
                        <a:t>-2.910.367 zł</a:t>
                      </a:r>
                      <a:endParaRPr kumimoji="0" lang="pl-PL" sz="1600" b="1" i="0" u="none" strike="noStrike" kern="1200" cap="none" spc="0" normalizeH="0" baseline="0" noProof="0" dirty="0">
                        <a:ln>
                          <a:noFill/>
                        </a:ln>
                        <a:solidFill>
                          <a:srgbClr val="C00000"/>
                        </a:solidFill>
                        <a:effectLst/>
                        <a:uLnTx/>
                        <a:uFillTx/>
                        <a:latin typeface="Engram Warsaw"/>
                        <a:ea typeface="+mn-ea"/>
                        <a:cs typeface="+mn-cs"/>
                      </a:endParaRPr>
                    </a:p>
                  </a:txBody>
                  <a:tcPr marL="91426" marR="91426" marT="45719" marB="45719" anchor="ctr">
                    <a:lnB w="3175" cap="flat" cmpd="sng" algn="ctr">
                      <a:solidFill>
                        <a:schemeClr val="tx1"/>
                      </a:solidFill>
                      <a:prstDash val="sysDot"/>
                      <a:round/>
                      <a:headEnd type="none" w="med" len="med"/>
                      <a:tailEnd type="none" w="med" len="med"/>
                    </a:lnB>
                  </a:tcPr>
                </a:tc>
                <a:tc>
                  <a:txBody>
                    <a:bodyPr/>
                    <a:lstStyle/>
                    <a:p>
                      <a:pPr marL="0" indent="0">
                        <a:lnSpc>
                          <a:spcPct val="114000"/>
                        </a:lnSpc>
                        <a:buFont typeface="Wingdings" panose="05000000000000000000" pitchFamily="2" charset="2"/>
                        <a:buNone/>
                      </a:pPr>
                      <a:r>
                        <a:rPr lang="pl-PL" sz="1400" b="0" i="0" kern="1200" dirty="0" smtClean="0">
                          <a:solidFill>
                            <a:schemeClr val="tx1"/>
                          </a:solidFill>
                          <a:effectLst/>
                          <a:latin typeface="+mn-lt"/>
                          <a:ea typeface="+mn-ea"/>
                          <a:cs typeface="+mn-cs"/>
                        </a:rPr>
                        <a:t>„Poprawa układu drogowego w Dzielnicy Białołęka - część 2”.</a:t>
                      </a:r>
                      <a:br>
                        <a:rPr lang="pl-PL" sz="1400" b="0" i="0" kern="1200" dirty="0" smtClean="0">
                          <a:solidFill>
                            <a:schemeClr val="tx1"/>
                          </a:solidFill>
                          <a:effectLst/>
                          <a:latin typeface="+mn-lt"/>
                          <a:ea typeface="+mn-ea"/>
                          <a:cs typeface="+mn-cs"/>
                        </a:rPr>
                      </a:br>
                      <a:r>
                        <a:rPr lang="pl-PL" sz="1400" b="0" i="0" kern="1200" dirty="0" smtClean="0">
                          <a:solidFill>
                            <a:schemeClr val="tx1"/>
                          </a:solidFill>
                          <a:effectLst/>
                          <a:latin typeface="+mn-lt"/>
                          <a:ea typeface="+mn-ea"/>
                          <a:cs typeface="+mn-cs"/>
                        </a:rPr>
                        <a:t>(przeniesienie na lata 2024-2025)</a:t>
                      </a:r>
                      <a:endParaRPr lang="pl-PL" sz="1400" b="0" i="0" kern="1200" dirty="0">
                        <a:solidFill>
                          <a:schemeClr val="tx1"/>
                        </a:solidFill>
                        <a:effectLst/>
                        <a:latin typeface="+mn-lt"/>
                        <a:ea typeface="+mn-ea"/>
                        <a:cs typeface="+mn-cs"/>
                      </a:endParaRPr>
                    </a:p>
                  </a:txBody>
                  <a:tcPr marL="91426" marR="91426" marT="45719" marB="45719" anchor="ctr">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416958369"/>
                  </a:ext>
                </a:extLst>
              </a:tr>
              <a:tr h="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600" b="1" kern="1200" dirty="0" smtClean="0">
                          <a:solidFill>
                            <a:srgbClr val="C00000"/>
                          </a:solidFill>
                          <a:effectLst/>
                          <a:latin typeface="+mn-lt"/>
                          <a:ea typeface="+mn-ea"/>
                          <a:cs typeface="+mn-cs"/>
                        </a:rPr>
                        <a:t>-2.693.299 </a:t>
                      </a:r>
                      <a:r>
                        <a:rPr lang="pl-PL" sz="1600" b="1" kern="1200" dirty="0">
                          <a:solidFill>
                            <a:srgbClr val="C00000"/>
                          </a:solidFill>
                          <a:effectLst/>
                          <a:latin typeface="+mn-lt"/>
                          <a:ea typeface="+mn-ea"/>
                          <a:cs typeface="+mn-cs"/>
                        </a:rPr>
                        <a:t>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indent="0">
                        <a:lnSpc>
                          <a:spcPct val="114000"/>
                        </a:lnSpc>
                        <a:buFont typeface="Wingdings" panose="05000000000000000000" pitchFamily="2" charset="2"/>
                        <a:buNone/>
                      </a:pPr>
                      <a:r>
                        <a:rPr lang="pl-PL" sz="1400" b="0" i="0" kern="1200" dirty="0" smtClean="0">
                          <a:solidFill>
                            <a:schemeClr val="tx1"/>
                          </a:solidFill>
                          <a:effectLst/>
                          <a:latin typeface="+mn-lt"/>
                          <a:ea typeface="+mn-ea"/>
                          <a:cs typeface="+mn-cs"/>
                        </a:rPr>
                        <a:t>„Dostępna Trasa Łazienkowska - etap I”.</a:t>
                      </a:r>
                      <a:br>
                        <a:rPr lang="pl-PL" sz="1400" b="0" i="0" kern="1200" dirty="0" smtClean="0">
                          <a:solidFill>
                            <a:schemeClr val="tx1"/>
                          </a:solidFill>
                          <a:effectLst/>
                          <a:latin typeface="+mn-lt"/>
                          <a:ea typeface="+mn-ea"/>
                          <a:cs typeface="+mn-cs"/>
                        </a:rPr>
                      </a:br>
                      <a:r>
                        <a:rPr lang="pl-PL" sz="1400" b="0" i="0" kern="1200" dirty="0" smtClean="0">
                          <a:solidFill>
                            <a:schemeClr val="tx1"/>
                          </a:solidFill>
                          <a:effectLst/>
                          <a:latin typeface="+mn-lt"/>
                          <a:ea typeface="+mn-ea"/>
                          <a:cs typeface="+mn-cs"/>
                        </a:rPr>
                        <a:t>(przeniesienie na 2024 r.)</a:t>
                      </a:r>
                      <a:endParaRPr lang="pl-PL" sz="1400" b="0" i="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4202572836"/>
                  </a:ext>
                </a:extLst>
              </a:tr>
              <a:tr h="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600" b="1" i="0" u="none" strike="noStrike" kern="1200" cap="none" spc="0" normalizeH="0" baseline="0" noProof="0" dirty="0" smtClean="0">
                          <a:ln>
                            <a:noFill/>
                          </a:ln>
                          <a:solidFill>
                            <a:srgbClr val="C00000"/>
                          </a:solidFill>
                          <a:effectLst/>
                          <a:uLnTx/>
                          <a:uFillTx/>
                          <a:latin typeface="Engram Warsaw"/>
                          <a:ea typeface="+mn-ea"/>
                          <a:cs typeface="+mn-cs"/>
                        </a:rPr>
                        <a:t>-2.663.849 zł</a:t>
                      </a:r>
                      <a:endParaRPr kumimoji="0" lang="pl-PL" sz="1600" b="1" i="0" u="none" strike="noStrike" kern="1200" cap="none" spc="0" normalizeH="0" baseline="0" noProof="0" dirty="0">
                        <a:ln>
                          <a:noFill/>
                        </a:ln>
                        <a:solidFill>
                          <a:srgbClr val="C00000"/>
                        </a:solidFill>
                        <a:effectLst/>
                        <a:uLnTx/>
                        <a:uFillTx/>
                        <a:latin typeface="Engram Warsaw"/>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indent="0">
                        <a:lnSpc>
                          <a:spcPct val="114000"/>
                        </a:lnSpc>
                        <a:buFont typeface="Wingdings" panose="05000000000000000000" pitchFamily="2" charset="2"/>
                        <a:buNone/>
                      </a:pPr>
                      <a:r>
                        <a:rPr lang="pl-PL" sz="1400" b="0" i="0" kern="1200" dirty="0" smtClean="0">
                          <a:solidFill>
                            <a:schemeClr val="tx1"/>
                          </a:solidFill>
                          <a:effectLst/>
                          <a:latin typeface="+mn-lt"/>
                          <a:ea typeface="+mn-ea"/>
                          <a:cs typeface="+mn-cs"/>
                        </a:rPr>
                        <a:t>„Budowa łaźni dla bezdomnych przy ul. Wenedów”.</a:t>
                      </a:r>
                      <a:br>
                        <a:rPr lang="pl-PL" sz="1400" b="0" i="0" kern="1200" dirty="0" smtClean="0">
                          <a:solidFill>
                            <a:schemeClr val="tx1"/>
                          </a:solidFill>
                          <a:effectLst/>
                          <a:latin typeface="+mn-lt"/>
                          <a:ea typeface="+mn-ea"/>
                          <a:cs typeface="+mn-cs"/>
                        </a:rPr>
                      </a:br>
                      <a:r>
                        <a:rPr lang="pl-PL" sz="1400" b="0" i="0" kern="1200" dirty="0" smtClean="0">
                          <a:solidFill>
                            <a:schemeClr val="tx1"/>
                          </a:solidFill>
                          <a:effectLst/>
                          <a:latin typeface="+mn-lt"/>
                          <a:ea typeface="+mn-ea"/>
                          <a:cs typeface="+mn-cs"/>
                        </a:rPr>
                        <a:t>(przeniesienie na 2024 r.)</a:t>
                      </a:r>
                      <a:endParaRPr lang="pl-PL" sz="1400" b="0" i="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25519664"/>
                  </a:ext>
                </a:extLst>
              </a:tr>
              <a:tr h="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600" b="1" i="0" u="none" strike="noStrike" kern="1200" cap="none" spc="0" normalizeH="0" baseline="0" noProof="0" dirty="0" smtClean="0">
                          <a:ln>
                            <a:noFill/>
                          </a:ln>
                          <a:solidFill>
                            <a:srgbClr val="C00000"/>
                          </a:solidFill>
                          <a:effectLst/>
                          <a:uLnTx/>
                          <a:uFillTx/>
                          <a:latin typeface="Engram Warsaw"/>
                          <a:ea typeface="+mn-ea"/>
                          <a:cs typeface="+mn-cs"/>
                        </a:rPr>
                        <a:t>-2.520.926 zł</a:t>
                      </a:r>
                      <a:endParaRPr kumimoji="0" lang="pl-PL" sz="1600" b="1" i="0" u="none" strike="noStrike" kern="1200" cap="none" spc="0" normalizeH="0" baseline="0" noProof="0" dirty="0">
                        <a:ln>
                          <a:noFill/>
                        </a:ln>
                        <a:solidFill>
                          <a:srgbClr val="C00000"/>
                        </a:solidFill>
                        <a:effectLst/>
                        <a:uLnTx/>
                        <a:uFillTx/>
                        <a:latin typeface="Engram Warsaw"/>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indent="0">
                        <a:lnSpc>
                          <a:spcPct val="114000"/>
                        </a:lnSpc>
                        <a:buFont typeface="Wingdings" panose="05000000000000000000" pitchFamily="2" charset="2"/>
                        <a:buNone/>
                      </a:pPr>
                      <a:r>
                        <a:rPr lang="pl-PL" sz="1400" b="0" i="0" kern="1200" dirty="0" smtClean="0">
                          <a:solidFill>
                            <a:schemeClr val="tx1"/>
                          </a:solidFill>
                          <a:effectLst/>
                          <a:latin typeface="+mn-lt"/>
                          <a:ea typeface="+mn-ea"/>
                          <a:cs typeface="+mn-cs"/>
                        </a:rPr>
                        <a:t>„Rozwój i uporządkowanie terenów zieleni wraz z elementami rekreacyjnymi na terenie Pola Mokotowskiego”.</a:t>
                      </a:r>
                      <a:br>
                        <a:rPr lang="pl-PL" sz="1400" b="0" i="0" kern="1200" dirty="0" smtClean="0">
                          <a:solidFill>
                            <a:schemeClr val="tx1"/>
                          </a:solidFill>
                          <a:effectLst/>
                          <a:latin typeface="+mn-lt"/>
                          <a:ea typeface="+mn-ea"/>
                          <a:cs typeface="+mn-cs"/>
                        </a:rPr>
                      </a:br>
                      <a:r>
                        <a:rPr lang="pl-PL" sz="1400" b="0" i="0" kern="1200" dirty="0" smtClean="0">
                          <a:solidFill>
                            <a:schemeClr val="tx1"/>
                          </a:solidFill>
                          <a:effectLst/>
                          <a:latin typeface="+mn-lt"/>
                          <a:ea typeface="+mn-ea"/>
                          <a:cs typeface="+mn-cs"/>
                        </a:rPr>
                        <a:t>(przeniesienie na lata 2024-2025)</a:t>
                      </a:r>
                      <a:endParaRPr lang="pl-PL" sz="1400" b="0" i="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894779637"/>
                  </a:ext>
                </a:extLst>
              </a:tr>
              <a:tr h="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600" b="1" i="0" u="none" strike="noStrike" kern="1200" cap="none" spc="0" normalizeH="0" baseline="0" noProof="0" dirty="0" smtClean="0">
                          <a:ln>
                            <a:noFill/>
                          </a:ln>
                          <a:solidFill>
                            <a:srgbClr val="C00000"/>
                          </a:solidFill>
                          <a:effectLst/>
                          <a:uLnTx/>
                          <a:uFillTx/>
                          <a:latin typeface="Engram Warsaw"/>
                          <a:ea typeface="+mn-ea"/>
                          <a:cs typeface="+mn-cs"/>
                        </a:rPr>
                        <a:t>-2.435.829 zł</a:t>
                      </a:r>
                      <a:endParaRPr kumimoji="0" lang="pl-PL" sz="1600" b="1" i="0" u="none" strike="noStrike" kern="1200" cap="none" spc="0" normalizeH="0" baseline="0" noProof="0" dirty="0">
                        <a:ln>
                          <a:noFill/>
                        </a:ln>
                        <a:solidFill>
                          <a:srgbClr val="C00000"/>
                        </a:solidFill>
                        <a:effectLst/>
                        <a:uLnTx/>
                        <a:uFillTx/>
                        <a:latin typeface="Engram Warsaw"/>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indent="0">
                        <a:lnSpc>
                          <a:spcPct val="114000"/>
                        </a:lnSpc>
                        <a:buFont typeface="Wingdings" panose="05000000000000000000" pitchFamily="2" charset="2"/>
                        <a:buNone/>
                      </a:pPr>
                      <a:r>
                        <a:rPr lang="pl-PL" sz="1400" b="0" i="0" kern="1200" dirty="0" smtClean="0">
                          <a:solidFill>
                            <a:schemeClr val="tx1"/>
                          </a:solidFill>
                          <a:effectLst/>
                          <a:latin typeface="+mn-lt"/>
                          <a:ea typeface="+mn-ea"/>
                          <a:cs typeface="+mn-cs"/>
                        </a:rPr>
                        <a:t>„Centrum Lokalne Modlińska 257”.</a:t>
                      </a:r>
                      <a:br>
                        <a:rPr lang="pl-PL" sz="1400" b="0" i="0" kern="1200" dirty="0" smtClean="0">
                          <a:solidFill>
                            <a:schemeClr val="tx1"/>
                          </a:solidFill>
                          <a:effectLst/>
                          <a:latin typeface="+mn-lt"/>
                          <a:ea typeface="+mn-ea"/>
                          <a:cs typeface="+mn-cs"/>
                        </a:rPr>
                      </a:br>
                      <a:r>
                        <a:rPr lang="pl-PL" sz="1400" b="0" i="0" kern="1200" dirty="0" smtClean="0">
                          <a:solidFill>
                            <a:schemeClr val="tx1"/>
                          </a:solidFill>
                          <a:effectLst/>
                          <a:latin typeface="+mn-lt"/>
                          <a:ea typeface="+mn-ea"/>
                          <a:cs typeface="+mn-cs"/>
                        </a:rPr>
                        <a:t>(przeniesienie na 2024 r.)</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255864529"/>
                  </a:ext>
                </a:extLst>
              </a:tr>
              <a:tr h="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600" b="1" i="0" u="none" strike="noStrike" kern="1200" cap="none" spc="0" normalizeH="0" baseline="0" noProof="0" dirty="0" smtClean="0">
                          <a:ln>
                            <a:noFill/>
                          </a:ln>
                          <a:solidFill>
                            <a:srgbClr val="C00000"/>
                          </a:solidFill>
                          <a:effectLst/>
                          <a:uLnTx/>
                          <a:uFillTx/>
                          <a:latin typeface="Engram Warsaw"/>
                          <a:ea typeface="+mn-ea"/>
                          <a:cs typeface="+mn-cs"/>
                        </a:rPr>
                        <a:t>-2.158.226 zł</a:t>
                      </a:r>
                      <a:endParaRPr kumimoji="0" lang="pl-PL" sz="1600" b="1" i="0" u="none" strike="noStrike" kern="1200" cap="none" spc="0" normalizeH="0" baseline="0" noProof="0" dirty="0">
                        <a:ln>
                          <a:noFill/>
                        </a:ln>
                        <a:solidFill>
                          <a:srgbClr val="C00000"/>
                        </a:solidFill>
                        <a:effectLst/>
                        <a:uLnTx/>
                        <a:uFillTx/>
                        <a:latin typeface="Engram Warsaw"/>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marL="0" indent="0">
                        <a:lnSpc>
                          <a:spcPct val="114000"/>
                        </a:lnSpc>
                        <a:buFont typeface="Wingdings" panose="05000000000000000000" pitchFamily="2" charset="2"/>
                        <a:buNone/>
                      </a:pPr>
                      <a:r>
                        <a:rPr lang="pl-PL" sz="1400" b="0" i="0" kern="1200" dirty="0" smtClean="0">
                          <a:solidFill>
                            <a:schemeClr val="tx1"/>
                          </a:solidFill>
                          <a:effectLst/>
                          <a:latin typeface="+mn-lt"/>
                          <a:ea typeface="+mn-ea"/>
                          <a:cs typeface="+mn-cs"/>
                        </a:rPr>
                        <a:t>„Przebudowa ulicy J. Kazimierza”.</a:t>
                      </a:r>
                      <a:br>
                        <a:rPr lang="pl-PL" sz="1400" b="0" i="0" kern="1200" dirty="0" smtClean="0">
                          <a:solidFill>
                            <a:schemeClr val="tx1"/>
                          </a:solidFill>
                          <a:effectLst/>
                          <a:latin typeface="+mn-lt"/>
                          <a:ea typeface="+mn-ea"/>
                          <a:cs typeface="+mn-cs"/>
                        </a:rPr>
                      </a:br>
                      <a:r>
                        <a:rPr lang="pl-PL" sz="1400" b="0" i="0" kern="1200" dirty="0" smtClean="0">
                          <a:solidFill>
                            <a:schemeClr val="tx1"/>
                          </a:solidFill>
                          <a:effectLst/>
                          <a:latin typeface="+mn-lt"/>
                          <a:ea typeface="+mn-ea"/>
                          <a:cs typeface="+mn-cs"/>
                        </a:rPr>
                        <a:t>(przeniesienie na lata 2024-2025)</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790180787"/>
                  </a:ext>
                </a:extLst>
              </a:tr>
              <a:tr h="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600" b="1" i="0" u="none" strike="noStrike" kern="1200" cap="none" spc="0" normalizeH="0" baseline="0" noProof="0" dirty="0" smtClean="0">
                          <a:ln>
                            <a:noFill/>
                          </a:ln>
                          <a:solidFill>
                            <a:srgbClr val="C00000"/>
                          </a:solidFill>
                          <a:effectLst/>
                          <a:uLnTx/>
                          <a:uFillTx/>
                          <a:latin typeface="Engram Warsaw"/>
                          <a:ea typeface="+mn-ea"/>
                          <a:cs typeface="+mn-cs"/>
                        </a:rPr>
                        <a:t>-2.056.206 zł</a:t>
                      </a:r>
                      <a:endParaRPr kumimoji="0" lang="pl-PL" sz="1600" b="1" i="0" u="none" strike="noStrike" kern="1200" cap="none" spc="0" normalizeH="0" baseline="0" noProof="0" dirty="0">
                        <a:ln>
                          <a:noFill/>
                        </a:ln>
                        <a:solidFill>
                          <a:srgbClr val="C00000"/>
                        </a:solidFill>
                        <a:effectLst/>
                        <a:uLnTx/>
                        <a:uFillTx/>
                        <a:latin typeface="Engram Warsaw"/>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noFill/>
                  </a:tcPr>
                </a:tc>
                <a:tc>
                  <a:txBody>
                    <a:bodyPr/>
                    <a:lstStyle/>
                    <a:p>
                      <a:pPr marL="0" indent="0">
                        <a:lnSpc>
                          <a:spcPct val="114000"/>
                        </a:lnSpc>
                        <a:buFont typeface="Wingdings" panose="05000000000000000000" pitchFamily="2" charset="2"/>
                        <a:buNone/>
                      </a:pPr>
                      <a:r>
                        <a:rPr lang="pl-PL" sz="1400" b="0" i="0" kern="1200" dirty="0" smtClean="0">
                          <a:solidFill>
                            <a:schemeClr val="tx1"/>
                          </a:solidFill>
                          <a:effectLst/>
                          <a:latin typeface="+mn-lt"/>
                          <a:ea typeface="+mn-ea"/>
                          <a:cs typeface="+mn-cs"/>
                        </a:rPr>
                        <a:t>„Przebudowa i budowa oświetlenia ulic wraz z infrastrukturą towarzyszącą”.</a:t>
                      </a:r>
                      <a:br>
                        <a:rPr lang="pl-PL" sz="1400" b="0" i="0" kern="1200" dirty="0" smtClean="0">
                          <a:solidFill>
                            <a:schemeClr val="tx1"/>
                          </a:solidFill>
                          <a:effectLst/>
                          <a:latin typeface="+mn-lt"/>
                          <a:ea typeface="+mn-ea"/>
                          <a:cs typeface="+mn-cs"/>
                        </a:rPr>
                      </a:br>
                      <a:r>
                        <a:rPr lang="pl-PL" sz="1400" b="0" i="0" kern="1200" dirty="0" smtClean="0">
                          <a:solidFill>
                            <a:schemeClr val="tx1"/>
                          </a:solidFill>
                          <a:effectLst/>
                          <a:latin typeface="+mn-lt"/>
                          <a:ea typeface="+mn-ea"/>
                          <a:cs typeface="+mn-cs"/>
                        </a:rPr>
                        <a:t>(przeniesienie na 2024 r.)</a:t>
                      </a: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1271549254"/>
                  </a:ext>
                </a:extLst>
              </a:tr>
            </a:tbl>
          </a:graphicData>
        </a:graphic>
      </p:graphicFrame>
    </p:spTree>
    <p:extLst>
      <p:ext uri="{BB962C8B-B14F-4D97-AF65-F5344CB8AC3E}">
        <p14:creationId xmlns:p14="http://schemas.microsoft.com/office/powerpoint/2010/main" val="3395371808"/>
      </p:ext>
    </p:extLst>
  </p:cSld>
  <p:clrMapOvr>
    <a:masterClrMapping/>
  </p:clrMapOvr>
  <p:transition spd="slow">
    <p:cove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13</a:t>
            </a:fld>
            <a:endParaRPr lang="pl-PL" dirty="0"/>
          </a:p>
        </p:txBody>
      </p:sp>
      <p:sp>
        <p:nvSpPr>
          <p:cNvPr id="3" name="Tytuł 2"/>
          <p:cNvSpPr>
            <a:spLocks noGrp="1"/>
          </p:cNvSpPr>
          <p:nvPr>
            <p:ph type="title"/>
          </p:nvPr>
        </p:nvSpPr>
        <p:spPr>
          <a:xfrm>
            <a:off x="432000" y="72000"/>
            <a:ext cx="10588624" cy="742304"/>
          </a:xfrm>
        </p:spPr>
        <p:txBody>
          <a:bodyPr/>
          <a:lstStyle/>
          <a:p>
            <a:pPr>
              <a:lnSpc>
                <a:spcPct val="100000"/>
              </a:lnSpc>
              <a:spcBef>
                <a:spcPts val="800"/>
              </a:spcBef>
              <a:spcAft>
                <a:spcPts val="800"/>
              </a:spcAft>
            </a:pPr>
            <a:r>
              <a:rPr lang="pl-PL" altLang="pl-PL" sz="2400" b="1" dirty="0" smtClean="0">
                <a:latin typeface="+mj-lt"/>
              </a:rPr>
              <a:t>Zmniejszenie</a:t>
            </a:r>
            <a:r>
              <a:rPr lang="pl-PL" altLang="pl-PL" sz="2400" dirty="0" smtClean="0">
                <a:latin typeface="+mj-lt"/>
              </a:rPr>
              <a:t> </a:t>
            </a:r>
            <a:r>
              <a:rPr lang="pl-PL" altLang="pl-PL" sz="2400" dirty="0">
                <a:latin typeface="+mj-lt"/>
              </a:rPr>
              <a:t>planu </a:t>
            </a:r>
            <a:r>
              <a:rPr lang="pl-PL" altLang="pl-PL" sz="2400" b="1" dirty="0">
                <a:latin typeface="+mj-lt"/>
              </a:rPr>
              <a:t>wydatków majątkowych</a:t>
            </a:r>
            <a:r>
              <a:rPr lang="pl-PL" altLang="pl-PL" sz="2400" dirty="0">
                <a:latin typeface="+mj-lt"/>
              </a:rPr>
              <a:t> w 2023 r. o </a:t>
            </a:r>
            <a:r>
              <a:rPr lang="pl-PL" altLang="pl-PL" sz="2400" b="1" dirty="0" smtClean="0">
                <a:latin typeface="+mj-lt"/>
              </a:rPr>
              <a:t>152,6 </a:t>
            </a:r>
            <a:r>
              <a:rPr lang="pl-PL" altLang="pl-PL" sz="2400" b="1" dirty="0">
                <a:latin typeface="+mj-lt"/>
              </a:rPr>
              <a:t>mln zł</a:t>
            </a:r>
          </a:p>
        </p:txBody>
      </p:sp>
      <p:sp>
        <p:nvSpPr>
          <p:cNvPr id="7" name="Symbol zastępczy stopki 1"/>
          <p:cNvSpPr>
            <a:spLocks noGrp="1"/>
          </p:cNvSpPr>
          <p:nvPr>
            <p:ph type="ftr" sz="quarter" idx="3"/>
          </p:nvPr>
        </p:nvSpPr>
        <p:spPr>
          <a:xfrm>
            <a:off x="5572664" y="6602777"/>
            <a:ext cx="6088033" cy="272641"/>
          </a:xfrm>
          <a:prstGeom prst="rect">
            <a:avLst/>
          </a:prstGeom>
        </p:spPr>
        <p:txBody>
          <a:bodyPr/>
          <a:lstStyle/>
          <a:p>
            <a:r>
              <a:rPr lang="pl-PL" altLang="pl-PL" dirty="0">
                <a:latin typeface="Arial" charset="0"/>
              </a:rPr>
              <a:t>Projekty zmian budżetu na 2023 r. i WPF na lata 2023–2050 na sesję Rady m.st. W–wy</a:t>
            </a:r>
            <a:endParaRPr lang="pl-PL" dirty="0"/>
          </a:p>
        </p:txBody>
      </p:sp>
      <p:sp>
        <p:nvSpPr>
          <p:cNvPr id="9" name="pole tekstowe 13"/>
          <p:cNvSpPr txBox="1">
            <a:spLocks noChangeArrowheads="1"/>
          </p:cNvSpPr>
          <p:nvPr/>
        </p:nvSpPr>
        <p:spPr bwMode="auto">
          <a:xfrm>
            <a:off x="1764000" y="576000"/>
            <a:ext cx="864165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ts val="800"/>
              </a:spcBef>
              <a:spcAft>
                <a:spcPts val="800"/>
              </a:spcAft>
              <a:buNone/>
              <a:tabLst>
                <a:tab pos="715963" algn="l"/>
              </a:tabLst>
            </a:pPr>
            <a:r>
              <a:rPr lang="pl-PL" altLang="pl-PL" sz="1600" b="1" dirty="0">
                <a:latin typeface="+mj-lt"/>
              </a:rPr>
              <a:t>CZĘŚĆ OGÓLNOMIEJSKA:  </a:t>
            </a:r>
            <a:r>
              <a:rPr lang="pl-PL" altLang="pl-PL" sz="2400" b="1" dirty="0" smtClean="0">
                <a:solidFill>
                  <a:srgbClr val="C00000"/>
                </a:solidFill>
                <a:latin typeface="+mj-lt"/>
              </a:rPr>
              <a:t>-151,2 </a:t>
            </a:r>
            <a:r>
              <a:rPr lang="pl-PL" altLang="pl-PL" sz="2000" b="1" dirty="0">
                <a:solidFill>
                  <a:srgbClr val="C00000"/>
                </a:solidFill>
                <a:latin typeface="+mj-lt"/>
              </a:rPr>
              <a:t>mln zł</a:t>
            </a:r>
          </a:p>
        </p:txBody>
      </p:sp>
      <p:graphicFrame>
        <p:nvGraphicFramePr>
          <p:cNvPr id="10" name="Tabela 9"/>
          <p:cNvGraphicFramePr>
            <a:graphicFrameLocks noGrp="1"/>
          </p:cNvGraphicFramePr>
          <p:nvPr>
            <p:extLst>
              <p:ext uri="{D42A27DB-BD31-4B8C-83A1-F6EECF244321}">
                <p14:modId xmlns:p14="http://schemas.microsoft.com/office/powerpoint/2010/main" val="1694577773"/>
              </p:ext>
            </p:extLst>
          </p:nvPr>
        </p:nvGraphicFramePr>
        <p:xfrm>
          <a:off x="353577" y="1037665"/>
          <a:ext cx="11700000" cy="5172057"/>
        </p:xfrm>
        <a:graphic>
          <a:graphicData uri="http://schemas.openxmlformats.org/drawingml/2006/table">
            <a:tbl>
              <a:tblPr firstRow="1" bandRow="1">
                <a:tableStyleId>{2D5ABB26-0587-4C30-8999-92F81FD0307C}</a:tableStyleId>
              </a:tblPr>
              <a:tblGrid>
                <a:gridCol w="2329322">
                  <a:extLst>
                    <a:ext uri="{9D8B030D-6E8A-4147-A177-3AD203B41FA5}">
                      <a16:colId xmlns:a16="http://schemas.microsoft.com/office/drawing/2014/main" val="20000"/>
                    </a:ext>
                  </a:extLst>
                </a:gridCol>
                <a:gridCol w="9370678">
                  <a:extLst>
                    <a:ext uri="{9D8B030D-6E8A-4147-A177-3AD203B41FA5}">
                      <a16:colId xmlns:a16="http://schemas.microsoft.com/office/drawing/2014/main" val="20001"/>
                    </a:ext>
                  </a:extLst>
                </a:gridCol>
              </a:tblGrid>
              <a:tr h="483186">
                <a:tc>
                  <a:txBody>
                    <a:bodyPr/>
                    <a:lstStyle/>
                    <a:p>
                      <a:pPr algn="r"/>
                      <a:r>
                        <a:rPr lang="pl-PL" sz="2000" b="1" kern="1200" dirty="0" smtClean="0">
                          <a:solidFill>
                            <a:srgbClr val="C00000"/>
                          </a:solidFill>
                          <a:effectLst/>
                          <a:latin typeface="+mn-lt"/>
                          <a:ea typeface="+mn-ea"/>
                          <a:cs typeface="+mn-cs"/>
                        </a:rPr>
                        <a:t>-151.230.355 zł</a:t>
                      </a:r>
                      <a:br>
                        <a:rPr lang="pl-PL" sz="2000" b="1" kern="1200" dirty="0" smtClean="0">
                          <a:solidFill>
                            <a:srgbClr val="C00000"/>
                          </a:solidFill>
                          <a:effectLst/>
                          <a:latin typeface="+mn-lt"/>
                          <a:ea typeface="+mn-ea"/>
                          <a:cs typeface="+mn-cs"/>
                        </a:rPr>
                      </a:br>
                      <a:r>
                        <a:rPr lang="pl-PL" sz="1400" b="1" kern="1200" dirty="0" smtClean="0">
                          <a:solidFill>
                            <a:srgbClr val="C00000"/>
                          </a:solidFill>
                          <a:effectLst/>
                          <a:latin typeface="+mn-lt"/>
                          <a:ea typeface="+mn-ea"/>
                          <a:cs typeface="+mn-cs"/>
                        </a:rPr>
                        <a:t>(per</a:t>
                      </a:r>
                      <a:r>
                        <a:rPr lang="pl-PL" sz="1400" b="1" kern="1200" baseline="0" dirty="0" smtClean="0">
                          <a:solidFill>
                            <a:srgbClr val="C00000"/>
                          </a:solidFill>
                          <a:effectLst/>
                          <a:latin typeface="+mn-lt"/>
                          <a:ea typeface="+mn-ea"/>
                          <a:cs typeface="+mn-cs"/>
                        </a:rPr>
                        <a:t> saldo)</a:t>
                      </a:r>
                      <a:endParaRPr lang="pl-PL" sz="1600" b="1" dirty="0">
                        <a:solidFill>
                          <a:srgbClr val="C00000"/>
                        </a:solidFill>
                      </a:endParaRPr>
                    </a:p>
                  </a:txBody>
                  <a:tcPr marL="91426" marR="91426" marT="45719" marB="45719" anchor="ctr">
                    <a:solidFill>
                      <a:schemeClr val="accent5">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1500" b="1" kern="1200" baseline="0" dirty="0">
                          <a:solidFill>
                            <a:schemeClr val="tx1"/>
                          </a:solidFill>
                          <a:latin typeface="+mn-lt"/>
                          <a:ea typeface="+mn-ea"/>
                          <a:cs typeface="+mn-cs"/>
                        </a:rPr>
                        <a:t>Wydatki majątkowe w części </a:t>
                      </a:r>
                      <a:r>
                        <a:rPr lang="pl-PL" sz="1500" b="1" kern="1200" baseline="0" dirty="0" err="1" smtClean="0">
                          <a:solidFill>
                            <a:schemeClr val="tx1"/>
                          </a:solidFill>
                          <a:latin typeface="+mn-lt"/>
                          <a:ea typeface="+mn-ea"/>
                          <a:cs typeface="+mn-cs"/>
                        </a:rPr>
                        <a:t>ogólnomiejskiej</a:t>
                      </a:r>
                      <a:r>
                        <a:rPr lang="pl-PL" sz="1500" b="1" kern="1200" baseline="0" dirty="0" smtClean="0">
                          <a:solidFill>
                            <a:schemeClr val="tx1"/>
                          </a:solidFill>
                          <a:latin typeface="+mn-lt"/>
                          <a:ea typeface="+mn-ea"/>
                          <a:cs typeface="+mn-cs"/>
                        </a:rPr>
                        <a:t> – główne pozycje</a:t>
                      </a:r>
                      <a:r>
                        <a:rPr lang="pl-PL" sz="1400" b="1" kern="1200" baseline="0" dirty="0" smtClean="0">
                          <a:solidFill>
                            <a:schemeClr val="tx1"/>
                          </a:solidFill>
                          <a:latin typeface="+mn-lt"/>
                          <a:ea typeface="+mn-ea"/>
                          <a:cs typeface="+mn-cs"/>
                        </a:rPr>
                        <a:t> (ciąg dalszy)</a:t>
                      </a:r>
                      <a:r>
                        <a:rPr lang="pl-PL" sz="1500" b="1" kern="1200" baseline="0" dirty="0" smtClean="0">
                          <a:solidFill>
                            <a:schemeClr val="tx1"/>
                          </a:solidFill>
                          <a:latin typeface="+mn-lt"/>
                          <a:ea typeface="+mn-ea"/>
                          <a:cs typeface="+mn-cs"/>
                        </a:rPr>
                        <a:t>:</a:t>
                      </a:r>
                      <a:endParaRPr lang="pl-PL" sz="1500" b="1" kern="1200" baseline="0" dirty="0">
                        <a:solidFill>
                          <a:schemeClr val="tx1"/>
                        </a:solidFill>
                        <a:latin typeface="+mn-lt"/>
                        <a:ea typeface="+mn-ea"/>
                        <a:cs typeface="+mn-cs"/>
                      </a:endParaRPr>
                    </a:p>
                  </a:txBody>
                  <a:tcPr marL="91426" marR="91426" marT="45719" marB="45719" anchor="ctr">
                    <a:solidFill>
                      <a:srgbClr val="FEDDD5"/>
                    </a:solidFill>
                  </a:tcPr>
                </a:tc>
                <a:extLst>
                  <a:ext uri="{0D108BD9-81ED-4DB2-BD59-A6C34878D82A}">
                    <a16:rowId xmlns:a16="http://schemas.microsoft.com/office/drawing/2014/main" val="81988169"/>
                  </a:ext>
                </a:extLst>
              </a:tr>
              <a:tr h="217433">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1200" b="1" kern="1200" dirty="0" smtClean="0">
                          <a:solidFill>
                            <a:schemeClr val="tx1"/>
                          </a:solidFill>
                          <a:effectLst/>
                          <a:latin typeface="+mn-lt"/>
                          <a:ea typeface="+mn-ea"/>
                          <a:cs typeface="+mn-cs"/>
                        </a:rPr>
                        <a:t>Przeniesienia planu wydatków z 2023 r. na lata następne w związku z realizacją m.in. następujących zadań (ciąg</a:t>
                      </a:r>
                      <a:r>
                        <a:rPr lang="pl-PL" sz="1200" b="1" kern="1200" baseline="0" dirty="0" smtClean="0">
                          <a:solidFill>
                            <a:schemeClr val="tx1"/>
                          </a:solidFill>
                          <a:effectLst/>
                          <a:latin typeface="+mn-lt"/>
                          <a:ea typeface="+mn-ea"/>
                          <a:cs typeface="+mn-cs"/>
                        </a:rPr>
                        <a:t> dalszy)</a:t>
                      </a:r>
                      <a:r>
                        <a:rPr lang="pl-PL" sz="1200" b="1" kern="1200" dirty="0" smtClean="0">
                          <a:solidFill>
                            <a:schemeClr val="tx1"/>
                          </a:solidFill>
                          <a:effectLst/>
                          <a:latin typeface="+mn-lt"/>
                          <a:ea typeface="+mn-ea"/>
                          <a:cs typeface="+mn-cs"/>
                        </a:rPr>
                        <a:t>:</a:t>
                      </a:r>
                      <a:endParaRPr lang="pl-PL" sz="1200" b="1" kern="1200" dirty="0">
                        <a:solidFill>
                          <a:schemeClr val="tx1"/>
                        </a:solidFill>
                        <a:effectLst/>
                        <a:latin typeface="+mn-lt"/>
                        <a:ea typeface="+mn-ea"/>
                        <a:cs typeface="+mn-cs"/>
                      </a:endParaRPr>
                    </a:p>
                  </a:txBody>
                  <a:tcPr marL="91426" marR="91426" marT="45719" marB="45719" anchor="ctr">
                    <a:solidFill>
                      <a:srgbClr val="E6E6E6"/>
                    </a:solidFill>
                  </a:tcPr>
                </a:tc>
                <a:tc hMerge="1">
                  <a:txBody>
                    <a:bodyPr/>
                    <a:lstStyle/>
                    <a:p>
                      <a:pPr marL="0" marR="0" lvl="0" indent="-277812" algn="l" defTabSz="914400" rtl="0" eaLnBrk="1" fontAlgn="auto" latinLnBrk="0" hangingPunct="1">
                        <a:lnSpc>
                          <a:spcPct val="114000"/>
                        </a:lnSpc>
                        <a:spcBef>
                          <a:spcPts val="0"/>
                        </a:spcBef>
                        <a:spcAft>
                          <a:spcPts val="0"/>
                        </a:spcAft>
                        <a:buClrTx/>
                        <a:buSzTx/>
                        <a:buFontTx/>
                        <a:buNone/>
                        <a:tabLst/>
                        <a:defRPr/>
                      </a:pPr>
                      <a:endParaRPr lang="pl-PL" sz="1400" b="0" i="0" kern="1200" dirty="0">
                        <a:solidFill>
                          <a:schemeClr val="tx1"/>
                        </a:solidFill>
                        <a:effectLst/>
                        <a:latin typeface="+mn-lt"/>
                        <a:ea typeface="+mn-ea"/>
                        <a:cs typeface="+mn-cs"/>
                      </a:endParaRPr>
                    </a:p>
                  </a:txBody>
                  <a:tcPr marL="91426" marR="91426" marT="45719" marB="45719" anchor="ctr"/>
                </a:tc>
                <a:extLst>
                  <a:ext uri="{0D108BD9-81ED-4DB2-BD59-A6C34878D82A}">
                    <a16:rowId xmlns:a16="http://schemas.microsoft.com/office/drawing/2014/main" val="1760661513"/>
                  </a:ext>
                </a:extLst>
              </a:tr>
              <a:tr h="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600" b="1" i="0" u="none" strike="noStrike" kern="1200" cap="none" spc="0" normalizeH="0" baseline="0" noProof="0" dirty="0" smtClean="0">
                          <a:ln>
                            <a:noFill/>
                          </a:ln>
                          <a:solidFill>
                            <a:srgbClr val="C00000"/>
                          </a:solidFill>
                          <a:effectLst/>
                          <a:uLnTx/>
                          <a:uFillTx/>
                          <a:latin typeface="Engram Warsaw"/>
                          <a:ea typeface="+mn-ea"/>
                          <a:cs typeface="+mn-cs"/>
                        </a:rPr>
                        <a:t>-1.750.000 zł</a:t>
                      </a:r>
                      <a:endParaRPr kumimoji="0" lang="pl-PL" sz="1600" b="1" i="0" u="none" strike="noStrike" kern="1200" cap="none" spc="0" normalizeH="0" baseline="0" noProof="0" dirty="0">
                        <a:ln>
                          <a:noFill/>
                        </a:ln>
                        <a:solidFill>
                          <a:srgbClr val="C00000"/>
                        </a:solidFill>
                        <a:effectLst/>
                        <a:uLnTx/>
                        <a:uFillTx/>
                        <a:latin typeface="Engram Warsaw"/>
                        <a:ea typeface="+mn-ea"/>
                        <a:cs typeface="+mn-cs"/>
                      </a:endParaRPr>
                    </a:p>
                  </a:txBody>
                  <a:tcPr marL="91426" marR="91426" marT="45719" marB="45719" anchor="ctr">
                    <a:lnB w="3175" cap="flat" cmpd="sng" algn="ctr">
                      <a:solidFill>
                        <a:schemeClr val="tx1"/>
                      </a:solidFill>
                      <a:prstDash val="sysDot"/>
                      <a:round/>
                      <a:headEnd type="none" w="med" len="med"/>
                      <a:tailEnd type="none" w="med" len="med"/>
                    </a:lnB>
                  </a:tcPr>
                </a:tc>
                <a:tc>
                  <a:txBody>
                    <a:bodyPr/>
                    <a:lstStyle/>
                    <a:p>
                      <a:pPr marL="0" indent="0">
                        <a:lnSpc>
                          <a:spcPct val="114000"/>
                        </a:lnSpc>
                        <a:buFont typeface="Wingdings" panose="05000000000000000000" pitchFamily="2" charset="2"/>
                        <a:buNone/>
                      </a:pPr>
                      <a:r>
                        <a:rPr lang="pl-PL" sz="1400" b="0" i="0" kern="1200" dirty="0" smtClean="0">
                          <a:solidFill>
                            <a:schemeClr val="tx1"/>
                          </a:solidFill>
                          <a:effectLst/>
                          <a:latin typeface="+mn-lt"/>
                          <a:ea typeface="+mn-ea"/>
                          <a:cs typeface="+mn-cs"/>
                        </a:rPr>
                        <a:t>„Modernizacja kotłowni”.</a:t>
                      </a:r>
                      <a:br>
                        <a:rPr lang="pl-PL" sz="1400" b="0" i="0" kern="1200" dirty="0" smtClean="0">
                          <a:solidFill>
                            <a:schemeClr val="tx1"/>
                          </a:solidFill>
                          <a:effectLst/>
                          <a:latin typeface="+mn-lt"/>
                          <a:ea typeface="+mn-ea"/>
                          <a:cs typeface="+mn-cs"/>
                        </a:rPr>
                      </a:br>
                      <a:r>
                        <a:rPr lang="pl-PL" sz="1400" b="0" i="0" kern="1200" dirty="0" smtClean="0">
                          <a:solidFill>
                            <a:schemeClr val="tx1"/>
                          </a:solidFill>
                          <a:effectLst/>
                          <a:latin typeface="+mn-lt"/>
                          <a:ea typeface="+mn-ea"/>
                          <a:cs typeface="+mn-cs"/>
                        </a:rPr>
                        <a:t>(przeniesienie na 2026 r.)</a:t>
                      </a:r>
                      <a:endParaRPr lang="pl-PL" sz="1400" b="0" i="0" kern="1200" dirty="0">
                        <a:solidFill>
                          <a:schemeClr val="tx1"/>
                        </a:solidFill>
                        <a:effectLst/>
                        <a:latin typeface="+mn-lt"/>
                        <a:ea typeface="+mn-ea"/>
                        <a:cs typeface="+mn-cs"/>
                      </a:endParaRPr>
                    </a:p>
                  </a:txBody>
                  <a:tcPr marL="91426" marR="91426" marT="45719" marB="45719" anchor="ctr">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416958369"/>
                  </a:ext>
                </a:extLst>
              </a:tr>
              <a:tr h="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600" b="1" kern="1200" dirty="0" smtClean="0">
                          <a:solidFill>
                            <a:srgbClr val="C00000"/>
                          </a:solidFill>
                          <a:effectLst/>
                          <a:latin typeface="+mn-lt"/>
                          <a:ea typeface="+mn-ea"/>
                          <a:cs typeface="+mn-cs"/>
                        </a:rPr>
                        <a:t>-1.650.000 </a:t>
                      </a:r>
                      <a:r>
                        <a:rPr lang="pl-PL" sz="1600" b="1" kern="1200" dirty="0">
                          <a:solidFill>
                            <a:srgbClr val="C00000"/>
                          </a:solidFill>
                          <a:effectLst/>
                          <a:latin typeface="+mn-lt"/>
                          <a:ea typeface="+mn-ea"/>
                          <a:cs typeface="+mn-cs"/>
                        </a:rPr>
                        <a:t>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indent="0">
                        <a:lnSpc>
                          <a:spcPct val="114000"/>
                        </a:lnSpc>
                        <a:buFont typeface="Wingdings" panose="05000000000000000000" pitchFamily="2" charset="2"/>
                        <a:buNone/>
                      </a:pPr>
                      <a:r>
                        <a:rPr lang="pl-PL" sz="1400" b="0" i="0" kern="1200" dirty="0" smtClean="0">
                          <a:solidFill>
                            <a:schemeClr val="tx1"/>
                          </a:solidFill>
                          <a:effectLst/>
                          <a:latin typeface="+mn-lt"/>
                          <a:ea typeface="+mn-ea"/>
                          <a:cs typeface="+mn-cs"/>
                        </a:rPr>
                        <a:t>„Wykorzystanie lokalnych źródeł energii odnawialnej - część II”.</a:t>
                      </a:r>
                      <a:br>
                        <a:rPr lang="pl-PL" sz="1400" b="0" i="0" kern="1200" dirty="0" smtClean="0">
                          <a:solidFill>
                            <a:schemeClr val="tx1"/>
                          </a:solidFill>
                          <a:effectLst/>
                          <a:latin typeface="+mn-lt"/>
                          <a:ea typeface="+mn-ea"/>
                          <a:cs typeface="+mn-cs"/>
                        </a:rPr>
                      </a:br>
                      <a:r>
                        <a:rPr lang="pl-PL" sz="1400" b="0" i="0" kern="1200" dirty="0" smtClean="0">
                          <a:solidFill>
                            <a:schemeClr val="tx1"/>
                          </a:solidFill>
                          <a:effectLst/>
                          <a:latin typeface="+mn-lt"/>
                          <a:ea typeface="+mn-ea"/>
                          <a:cs typeface="+mn-cs"/>
                        </a:rPr>
                        <a:t>(przeniesienie na 2026 r.)</a:t>
                      </a:r>
                      <a:endParaRPr lang="pl-PL" sz="1400" b="0" i="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4202572836"/>
                  </a:ext>
                </a:extLst>
              </a:tr>
              <a:tr h="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600" b="1" i="0" u="none" strike="noStrike" kern="1200" cap="none" spc="0" normalizeH="0" baseline="0" noProof="0" dirty="0" smtClean="0">
                          <a:ln>
                            <a:noFill/>
                          </a:ln>
                          <a:solidFill>
                            <a:srgbClr val="C00000"/>
                          </a:solidFill>
                          <a:effectLst/>
                          <a:uLnTx/>
                          <a:uFillTx/>
                          <a:latin typeface="Engram Warsaw"/>
                          <a:ea typeface="+mn-ea"/>
                          <a:cs typeface="+mn-cs"/>
                        </a:rPr>
                        <a:t>-1.621.371 zł</a:t>
                      </a:r>
                      <a:endParaRPr kumimoji="0" lang="pl-PL" sz="1600" b="1" i="0" u="none" strike="noStrike" kern="1200" cap="none" spc="0" normalizeH="0" baseline="0" noProof="0" dirty="0">
                        <a:ln>
                          <a:noFill/>
                        </a:ln>
                        <a:solidFill>
                          <a:srgbClr val="C00000"/>
                        </a:solidFill>
                        <a:effectLst/>
                        <a:uLnTx/>
                        <a:uFillTx/>
                        <a:latin typeface="Engram Warsaw"/>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indent="0">
                        <a:lnSpc>
                          <a:spcPct val="114000"/>
                        </a:lnSpc>
                        <a:buFont typeface="Wingdings" panose="05000000000000000000" pitchFamily="2" charset="2"/>
                        <a:buNone/>
                      </a:pPr>
                      <a:r>
                        <a:rPr lang="pl-PL" sz="1400" b="0" i="0" kern="1200" dirty="0" smtClean="0">
                          <a:solidFill>
                            <a:schemeClr val="tx1"/>
                          </a:solidFill>
                          <a:effectLst/>
                          <a:latin typeface="+mn-lt"/>
                          <a:ea typeface="+mn-ea"/>
                          <a:cs typeface="+mn-cs"/>
                        </a:rPr>
                        <a:t>„Budowa Cmentarza Komunalnego Południowego - etap II (Zarząd Cmentarzy Komunalnych)”.</a:t>
                      </a:r>
                      <a:br>
                        <a:rPr lang="pl-PL" sz="1400" b="0" i="0" kern="1200" dirty="0" smtClean="0">
                          <a:solidFill>
                            <a:schemeClr val="tx1"/>
                          </a:solidFill>
                          <a:effectLst/>
                          <a:latin typeface="+mn-lt"/>
                          <a:ea typeface="+mn-ea"/>
                          <a:cs typeface="+mn-cs"/>
                        </a:rPr>
                      </a:br>
                      <a:r>
                        <a:rPr lang="pl-PL" sz="1400" b="0" i="0" kern="1200" dirty="0" smtClean="0">
                          <a:solidFill>
                            <a:schemeClr val="tx1"/>
                          </a:solidFill>
                          <a:effectLst/>
                          <a:latin typeface="+mn-lt"/>
                          <a:ea typeface="+mn-ea"/>
                          <a:cs typeface="+mn-cs"/>
                        </a:rPr>
                        <a:t>(przeniesienie na 2024 r.)</a:t>
                      </a:r>
                      <a:endParaRPr lang="pl-PL" sz="1400" b="0" i="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25519664"/>
                  </a:ext>
                </a:extLst>
              </a:tr>
              <a:tr h="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600" b="1" i="0" u="none" strike="noStrike" kern="1200" cap="none" spc="0" normalizeH="0" baseline="0" noProof="0" dirty="0" smtClean="0">
                          <a:ln>
                            <a:noFill/>
                          </a:ln>
                          <a:solidFill>
                            <a:srgbClr val="C00000"/>
                          </a:solidFill>
                          <a:effectLst/>
                          <a:uLnTx/>
                          <a:uFillTx/>
                          <a:latin typeface="Engram Warsaw"/>
                          <a:ea typeface="+mn-ea"/>
                          <a:cs typeface="+mn-cs"/>
                        </a:rPr>
                        <a:t>-1.500.979 zł</a:t>
                      </a:r>
                      <a:endParaRPr kumimoji="0" lang="pl-PL" sz="1600" b="1" i="0" u="none" strike="noStrike" kern="1200" cap="none" spc="0" normalizeH="0" baseline="0" noProof="0" dirty="0">
                        <a:ln>
                          <a:noFill/>
                        </a:ln>
                        <a:solidFill>
                          <a:srgbClr val="C00000"/>
                        </a:solidFill>
                        <a:effectLst/>
                        <a:uLnTx/>
                        <a:uFillTx/>
                        <a:latin typeface="Engram Warsaw"/>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indent="0">
                        <a:lnSpc>
                          <a:spcPct val="114000"/>
                        </a:lnSpc>
                        <a:buFont typeface="Wingdings" panose="05000000000000000000" pitchFamily="2" charset="2"/>
                        <a:buNone/>
                      </a:pPr>
                      <a:r>
                        <a:rPr lang="pl-PL" sz="1400" b="0" i="0" kern="1200" dirty="0" smtClean="0">
                          <a:solidFill>
                            <a:schemeClr val="tx1"/>
                          </a:solidFill>
                          <a:effectLst/>
                          <a:latin typeface="+mn-lt"/>
                          <a:ea typeface="+mn-ea"/>
                          <a:cs typeface="+mn-cs"/>
                        </a:rPr>
                        <a:t>„Rozbudowa układu drogowego ul. Annopol i ul. Inowłodzkiej wraz z budową trasy tramwajowej - nabycie nieruchomości”.</a:t>
                      </a:r>
                      <a:br>
                        <a:rPr lang="pl-PL" sz="1400" b="0" i="0" kern="1200" dirty="0" smtClean="0">
                          <a:solidFill>
                            <a:schemeClr val="tx1"/>
                          </a:solidFill>
                          <a:effectLst/>
                          <a:latin typeface="+mn-lt"/>
                          <a:ea typeface="+mn-ea"/>
                          <a:cs typeface="+mn-cs"/>
                        </a:rPr>
                      </a:br>
                      <a:r>
                        <a:rPr lang="pl-PL" sz="1400" b="0" i="0" kern="1200" dirty="0" smtClean="0">
                          <a:solidFill>
                            <a:schemeClr val="tx1"/>
                          </a:solidFill>
                          <a:effectLst/>
                          <a:latin typeface="+mn-lt"/>
                          <a:ea typeface="+mn-ea"/>
                          <a:cs typeface="+mn-cs"/>
                        </a:rPr>
                        <a:t>(przeniesienie na 2024 r.)</a:t>
                      </a:r>
                      <a:endParaRPr lang="pl-PL" sz="1400" b="0" i="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894779637"/>
                  </a:ext>
                </a:extLst>
              </a:tr>
              <a:tr h="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600" b="1" i="0" u="none" strike="noStrike" kern="1200" cap="none" spc="0" normalizeH="0" baseline="0" noProof="0" dirty="0" smtClean="0">
                          <a:ln>
                            <a:noFill/>
                          </a:ln>
                          <a:solidFill>
                            <a:srgbClr val="C00000"/>
                          </a:solidFill>
                          <a:effectLst/>
                          <a:uLnTx/>
                          <a:uFillTx/>
                          <a:latin typeface="Engram Warsaw"/>
                          <a:ea typeface="+mn-ea"/>
                          <a:cs typeface="+mn-cs"/>
                        </a:rPr>
                        <a:t>-1.500.000 zł</a:t>
                      </a:r>
                      <a:endParaRPr kumimoji="0" lang="pl-PL" sz="1600" b="1" i="0" u="none" strike="noStrike" kern="1200" cap="none" spc="0" normalizeH="0" baseline="0" noProof="0" dirty="0">
                        <a:ln>
                          <a:noFill/>
                        </a:ln>
                        <a:solidFill>
                          <a:srgbClr val="C00000"/>
                        </a:solidFill>
                        <a:effectLst/>
                        <a:uLnTx/>
                        <a:uFillTx/>
                        <a:latin typeface="Engram Warsaw"/>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indent="0">
                        <a:lnSpc>
                          <a:spcPct val="114000"/>
                        </a:lnSpc>
                        <a:buFont typeface="Wingdings" panose="05000000000000000000" pitchFamily="2" charset="2"/>
                        <a:buNone/>
                      </a:pPr>
                      <a:r>
                        <a:rPr lang="pl-PL" sz="1400" b="0" i="0" kern="1200" dirty="0" smtClean="0">
                          <a:solidFill>
                            <a:schemeClr val="tx1"/>
                          </a:solidFill>
                          <a:effectLst/>
                          <a:latin typeface="+mn-lt"/>
                          <a:ea typeface="+mn-ea"/>
                          <a:cs typeface="+mn-cs"/>
                        </a:rPr>
                        <a:t>„Przebudowa ul. Ordona na odc. rejon posesji ul. Ordona 10 - ul. Stańczyka”.</a:t>
                      </a:r>
                      <a:br>
                        <a:rPr lang="pl-PL" sz="1400" b="0" i="0" kern="1200" dirty="0" smtClean="0">
                          <a:solidFill>
                            <a:schemeClr val="tx1"/>
                          </a:solidFill>
                          <a:effectLst/>
                          <a:latin typeface="+mn-lt"/>
                          <a:ea typeface="+mn-ea"/>
                          <a:cs typeface="+mn-cs"/>
                        </a:rPr>
                      </a:br>
                      <a:r>
                        <a:rPr lang="pl-PL" sz="1400" b="0" i="0" kern="1200" dirty="0" smtClean="0">
                          <a:solidFill>
                            <a:schemeClr val="tx1"/>
                          </a:solidFill>
                          <a:effectLst/>
                          <a:latin typeface="+mn-lt"/>
                          <a:ea typeface="+mn-ea"/>
                          <a:cs typeface="+mn-cs"/>
                        </a:rPr>
                        <a:t>(przeniesienie na 2024 r.)</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255864529"/>
                  </a:ext>
                </a:extLst>
              </a:tr>
              <a:tr h="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600" b="1" i="0" u="none" strike="noStrike" kern="1200" cap="none" spc="0" normalizeH="0" baseline="0" noProof="0" dirty="0" smtClean="0">
                          <a:ln>
                            <a:noFill/>
                          </a:ln>
                          <a:solidFill>
                            <a:srgbClr val="C00000"/>
                          </a:solidFill>
                          <a:effectLst/>
                          <a:uLnTx/>
                          <a:uFillTx/>
                          <a:latin typeface="Engram Warsaw"/>
                          <a:ea typeface="+mn-ea"/>
                          <a:cs typeface="+mn-cs"/>
                        </a:rPr>
                        <a:t>-1.490.000 zł</a:t>
                      </a:r>
                      <a:endParaRPr kumimoji="0" lang="pl-PL" sz="1600" b="1" i="0" u="none" strike="noStrike" kern="1200" cap="none" spc="0" normalizeH="0" baseline="0" noProof="0" dirty="0">
                        <a:ln>
                          <a:noFill/>
                        </a:ln>
                        <a:solidFill>
                          <a:srgbClr val="C00000"/>
                        </a:solidFill>
                        <a:effectLst/>
                        <a:uLnTx/>
                        <a:uFillTx/>
                        <a:latin typeface="Engram Warsaw"/>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marL="0" indent="0">
                        <a:lnSpc>
                          <a:spcPct val="114000"/>
                        </a:lnSpc>
                        <a:buFont typeface="Wingdings" panose="05000000000000000000" pitchFamily="2" charset="2"/>
                        <a:buNone/>
                      </a:pPr>
                      <a:r>
                        <a:rPr lang="pl-PL" sz="1400" b="0" i="0" kern="1200" dirty="0" smtClean="0">
                          <a:solidFill>
                            <a:schemeClr val="tx1"/>
                          </a:solidFill>
                          <a:effectLst/>
                          <a:latin typeface="+mn-lt"/>
                          <a:ea typeface="+mn-ea"/>
                          <a:cs typeface="+mn-cs"/>
                        </a:rPr>
                        <a:t>„Projekt i budowa parkingu strategicznego Parkuj i Jedź (P+R) "Metro Bródno" - prace przygotowawcze”.</a:t>
                      </a:r>
                      <a:br>
                        <a:rPr lang="pl-PL" sz="1400" b="0" i="0" kern="1200" dirty="0" smtClean="0">
                          <a:solidFill>
                            <a:schemeClr val="tx1"/>
                          </a:solidFill>
                          <a:effectLst/>
                          <a:latin typeface="+mn-lt"/>
                          <a:ea typeface="+mn-ea"/>
                          <a:cs typeface="+mn-cs"/>
                        </a:rPr>
                      </a:br>
                      <a:r>
                        <a:rPr lang="pl-PL" sz="1400" b="0" i="0" kern="1200" dirty="0" smtClean="0">
                          <a:solidFill>
                            <a:schemeClr val="tx1"/>
                          </a:solidFill>
                          <a:effectLst/>
                          <a:latin typeface="+mn-lt"/>
                          <a:ea typeface="+mn-ea"/>
                          <a:cs typeface="+mn-cs"/>
                        </a:rPr>
                        <a:t>(przeniesienie na 2024 r.)</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790180787"/>
                  </a:ext>
                </a:extLst>
              </a:tr>
              <a:tr h="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600" b="1" i="0" u="none" strike="noStrike" kern="1200" cap="none" spc="0" normalizeH="0" baseline="0" noProof="0" dirty="0" smtClean="0">
                          <a:ln>
                            <a:noFill/>
                          </a:ln>
                          <a:solidFill>
                            <a:srgbClr val="C00000"/>
                          </a:solidFill>
                          <a:effectLst/>
                          <a:uLnTx/>
                          <a:uFillTx/>
                          <a:latin typeface="Engram Warsaw"/>
                          <a:ea typeface="+mn-ea"/>
                          <a:cs typeface="+mn-cs"/>
                        </a:rPr>
                        <a:t>-1.466.487 zł</a:t>
                      </a:r>
                      <a:endParaRPr kumimoji="0" lang="pl-PL" sz="1600" b="1" i="0" u="none" strike="noStrike" kern="1200" cap="none" spc="0" normalizeH="0" baseline="0" noProof="0" dirty="0">
                        <a:ln>
                          <a:noFill/>
                        </a:ln>
                        <a:solidFill>
                          <a:srgbClr val="C00000"/>
                        </a:solidFill>
                        <a:effectLst/>
                        <a:uLnTx/>
                        <a:uFillTx/>
                        <a:latin typeface="Engram Warsaw"/>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noFill/>
                  </a:tcPr>
                </a:tc>
                <a:tc>
                  <a:txBody>
                    <a:bodyPr/>
                    <a:lstStyle/>
                    <a:p>
                      <a:pPr marL="0" indent="0">
                        <a:lnSpc>
                          <a:spcPct val="114000"/>
                        </a:lnSpc>
                        <a:buFont typeface="Wingdings" panose="05000000000000000000" pitchFamily="2" charset="2"/>
                        <a:buNone/>
                      </a:pPr>
                      <a:r>
                        <a:rPr lang="pl-PL" sz="1400" b="0" i="0" kern="1200" dirty="0" smtClean="0">
                          <a:solidFill>
                            <a:schemeClr val="tx1"/>
                          </a:solidFill>
                          <a:effectLst/>
                          <a:latin typeface="+mn-lt"/>
                          <a:ea typeface="+mn-ea"/>
                          <a:cs typeface="+mn-cs"/>
                        </a:rPr>
                        <a:t>„Poprawa bezpieczeństwa ruchu drogowego”.</a:t>
                      </a:r>
                      <a:br>
                        <a:rPr lang="pl-PL" sz="1400" b="0" i="0" kern="1200" dirty="0" smtClean="0">
                          <a:solidFill>
                            <a:schemeClr val="tx1"/>
                          </a:solidFill>
                          <a:effectLst/>
                          <a:latin typeface="+mn-lt"/>
                          <a:ea typeface="+mn-ea"/>
                          <a:cs typeface="+mn-cs"/>
                        </a:rPr>
                      </a:br>
                      <a:r>
                        <a:rPr lang="pl-PL" sz="1400" b="0" i="0" kern="1200" dirty="0" smtClean="0">
                          <a:solidFill>
                            <a:schemeClr val="tx1"/>
                          </a:solidFill>
                          <a:effectLst/>
                          <a:latin typeface="+mn-lt"/>
                          <a:ea typeface="+mn-ea"/>
                          <a:cs typeface="+mn-cs"/>
                        </a:rPr>
                        <a:t>(przeniesienie na 2024 r.)</a:t>
                      </a: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1271549254"/>
                  </a:ext>
                </a:extLst>
              </a:tr>
            </a:tbl>
          </a:graphicData>
        </a:graphic>
      </p:graphicFrame>
    </p:spTree>
    <p:extLst>
      <p:ext uri="{BB962C8B-B14F-4D97-AF65-F5344CB8AC3E}">
        <p14:creationId xmlns:p14="http://schemas.microsoft.com/office/powerpoint/2010/main" val="3258912399"/>
      </p:ext>
    </p:extLst>
  </p:cSld>
  <p:clrMapOvr>
    <a:masterClrMapping/>
  </p:clrMapOvr>
  <p:transition spd="slow">
    <p:cove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14</a:t>
            </a:fld>
            <a:endParaRPr lang="pl-PL" dirty="0"/>
          </a:p>
        </p:txBody>
      </p:sp>
      <p:sp>
        <p:nvSpPr>
          <p:cNvPr id="3" name="Tytuł 2"/>
          <p:cNvSpPr>
            <a:spLocks noGrp="1"/>
          </p:cNvSpPr>
          <p:nvPr>
            <p:ph type="title"/>
          </p:nvPr>
        </p:nvSpPr>
        <p:spPr>
          <a:xfrm>
            <a:off x="432000" y="72000"/>
            <a:ext cx="10588624" cy="742304"/>
          </a:xfrm>
        </p:spPr>
        <p:txBody>
          <a:bodyPr/>
          <a:lstStyle/>
          <a:p>
            <a:pPr>
              <a:lnSpc>
                <a:spcPct val="100000"/>
              </a:lnSpc>
              <a:spcBef>
                <a:spcPts val="800"/>
              </a:spcBef>
              <a:spcAft>
                <a:spcPts val="800"/>
              </a:spcAft>
            </a:pPr>
            <a:r>
              <a:rPr lang="pl-PL" altLang="pl-PL" sz="2400" b="1" dirty="0" smtClean="0">
                <a:latin typeface="+mj-lt"/>
              </a:rPr>
              <a:t>Zmniejszenie</a:t>
            </a:r>
            <a:r>
              <a:rPr lang="pl-PL" altLang="pl-PL" sz="2400" dirty="0" smtClean="0">
                <a:latin typeface="+mj-lt"/>
              </a:rPr>
              <a:t> </a:t>
            </a:r>
            <a:r>
              <a:rPr lang="pl-PL" altLang="pl-PL" sz="2400" dirty="0">
                <a:latin typeface="+mj-lt"/>
              </a:rPr>
              <a:t>planu </a:t>
            </a:r>
            <a:r>
              <a:rPr lang="pl-PL" altLang="pl-PL" sz="2400" b="1" dirty="0">
                <a:latin typeface="+mj-lt"/>
              </a:rPr>
              <a:t>wydatków majątkowych</a:t>
            </a:r>
            <a:r>
              <a:rPr lang="pl-PL" altLang="pl-PL" sz="2400" dirty="0">
                <a:latin typeface="+mj-lt"/>
              </a:rPr>
              <a:t> w 2023 r. o </a:t>
            </a:r>
            <a:r>
              <a:rPr lang="pl-PL" altLang="pl-PL" sz="2400" b="1" dirty="0" smtClean="0">
                <a:latin typeface="+mj-lt"/>
              </a:rPr>
              <a:t>152,6 </a:t>
            </a:r>
            <a:r>
              <a:rPr lang="pl-PL" altLang="pl-PL" sz="2400" b="1" dirty="0">
                <a:latin typeface="+mj-lt"/>
              </a:rPr>
              <a:t>mln zł</a:t>
            </a:r>
          </a:p>
        </p:txBody>
      </p:sp>
      <p:sp>
        <p:nvSpPr>
          <p:cNvPr id="7" name="Symbol zastępczy stopki 1"/>
          <p:cNvSpPr>
            <a:spLocks noGrp="1"/>
          </p:cNvSpPr>
          <p:nvPr>
            <p:ph type="ftr" sz="quarter" idx="3"/>
          </p:nvPr>
        </p:nvSpPr>
        <p:spPr>
          <a:xfrm>
            <a:off x="5572664" y="6602777"/>
            <a:ext cx="6088033" cy="272641"/>
          </a:xfrm>
          <a:prstGeom prst="rect">
            <a:avLst/>
          </a:prstGeom>
        </p:spPr>
        <p:txBody>
          <a:bodyPr/>
          <a:lstStyle/>
          <a:p>
            <a:r>
              <a:rPr lang="pl-PL" altLang="pl-PL" dirty="0">
                <a:latin typeface="Arial" charset="0"/>
              </a:rPr>
              <a:t>Projekty zmian budżetu na 2023 r. i WPF na lata 2023–2050 na sesję Rady m.st. W–wy</a:t>
            </a:r>
            <a:endParaRPr lang="pl-PL" dirty="0"/>
          </a:p>
        </p:txBody>
      </p:sp>
      <p:sp>
        <p:nvSpPr>
          <p:cNvPr id="9" name="pole tekstowe 13"/>
          <p:cNvSpPr txBox="1">
            <a:spLocks noChangeArrowheads="1"/>
          </p:cNvSpPr>
          <p:nvPr/>
        </p:nvSpPr>
        <p:spPr bwMode="auto">
          <a:xfrm>
            <a:off x="1764000" y="576000"/>
            <a:ext cx="864165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ts val="800"/>
              </a:spcBef>
              <a:spcAft>
                <a:spcPts val="800"/>
              </a:spcAft>
              <a:buNone/>
              <a:tabLst>
                <a:tab pos="715963" algn="l"/>
              </a:tabLst>
            </a:pPr>
            <a:r>
              <a:rPr lang="pl-PL" altLang="pl-PL" sz="1600" b="1" dirty="0">
                <a:latin typeface="+mj-lt"/>
              </a:rPr>
              <a:t>CZĘŚĆ OGÓLNOMIEJSKA:  </a:t>
            </a:r>
            <a:r>
              <a:rPr lang="pl-PL" altLang="pl-PL" sz="2400" b="1" dirty="0" smtClean="0">
                <a:solidFill>
                  <a:srgbClr val="C00000"/>
                </a:solidFill>
                <a:latin typeface="+mj-lt"/>
              </a:rPr>
              <a:t>-151,2 </a:t>
            </a:r>
            <a:r>
              <a:rPr lang="pl-PL" altLang="pl-PL" sz="2000" b="1" dirty="0">
                <a:solidFill>
                  <a:srgbClr val="C00000"/>
                </a:solidFill>
                <a:latin typeface="+mj-lt"/>
              </a:rPr>
              <a:t>mln zł</a:t>
            </a:r>
          </a:p>
        </p:txBody>
      </p:sp>
      <p:graphicFrame>
        <p:nvGraphicFramePr>
          <p:cNvPr id="10" name="Tabela 9"/>
          <p:cNvGraphicFramePr>
            <a:graphicFrameLocks noGrp="1"/>
          </p:cNvGraphicFramePr>
          <p:nvPr>
            <p:extLst>
              <p:ext uri="{D42A27DB-BD31-4B8C-83A1-F6EECF244321}">
                <p14:modId xmlns:p14="http://schemas.microsoft.com/office/powerpoint/2010/main" val="1217531185"/>
              </p:ext>
            </p:extLst>
          </p:nvPr>
        </p:nvGraphicFramePr>
        <p:xfrm>
          <a:off x="353577" y="1037665"/>
          <a:ext cx="11700000" cy="3956036"/>
        </p:xfrm>
        <a:graphic>
          <a:graphicData uri="http://schemas.openxmlformats.org/drawingml/2006/table">
            <a:tbl>
              <a:tblPr firstRow="1" bandRow="1">
                <a:tableStyleId>{2D5ABB26-0587-4C30-8999-92F81FD0307C}</a:tableStyleId>
              </a:tblPr>
              <a:tblGrid>
                <a:gridCol w="2329322">
                  <a:extLst>
                    <a:ext uri="{9D8B030D-6E8A-4147-A177-3AD203B41FA5}">
                      <a16:colId xmlns:a16="http://schemas.microsoft.com/office/drawing/2014/main" val="20000"/>
                    </a:ext>
                  </a:extLst>
                </a:gridCol>
                <a:gridCol w="9370678">
                  <a:extLst>
                    <a:ext uri="{9D8B030D-6E8A-4147-A177-3AD203B41FA5}">
                      <a16:colId xmlns:a16="http://schemas.microsoft.com/office/drawing/2014/main" val="20001"/>
                    </a:ext>
                  </a:extLst>
                </a:gridCol>
              </a:tblGrid>
              <a:tr h="483186">
                <a:tc>
                  <a:txBody>
                    <a:bodyPr/>
                    <a:lstStyle/>
                    <a:p>
                      <a:pPr algn="r"/>
                      <a:r>
                        <a:rPr lang="pl-PL" sz="2000" b="1" kern="1200" dirty="0" smtClean="0">
                          <a:solidFill>
                            <a:srgbClr val="C00000"/>
                          </a:solidFill>
                          <a:effectLst/>
                          <a:latin typeface="+mn-lt"/>
                          <a:ea typeface="+mn-ea"/>
                          <a:cs typeface="+mn-cs"/>
                        </a:rPr>
                        <a:t>-151.230.355 zł</a:t>
                      </a:r>
                      <a:br>
                        <a:rPr lang="pl-PL" sz="2000" b="1" kern="1200" dirty="0" smtClean="0">
                          <a:solidFill>
                            <a:srgbClr val="C00000"/>
                          </a:solidFill>
                          <a:effectLst/>
                          <a:latin typeface="+mn-lt"/>
                          <a:ea typeface="+mn-ea"/>
                          <a:cs typeface="+mn-cs"/>
                        </a:rPr>
                      </a:br>
                      <a:r>
                        <a:rPr lang="pl-PL" sz="1400" b="1" kern="1200" dirty="0" smtClean="0">
                          <a:solidFill>
                            <a:srgbClr val="C00000"/>
                          </a:solidFill>
                          <a:effectLst/>
                          <a:latin typeface="+mn-lt"/>
                          <a:ea typeface="+mn-ea"/>
                          <a:cs typeface="+mn-cs"/>
                        </a:rPr>
                        <a:t>(per</a:t>
                      </a:r>
                      <a:r>
                        <a:rPr lang="pl-PL" sz="1400" b="1" kern="1200" baseline="0" dirty="0" smtClean="0">
                          <a:solidFill>
                            <a:srgbClr val="C00000"/>
                          </a:solidFill>
                          <a:effectLst/>
                          <a:latin typeface="+mn-lt"/>
                          <a:ea typeface="+mn-ea"/>
                          <a:cs typeface="+mn-cs"/>
                        </a:rPr>
                        <a:t> saldo)</a:t>
                      </a:r>
                      <a:endParaRPr lang="pl-PL" sz="1600" b="1" dirty="0">
                        <a:solidFill>
                          <a:srgbClr val="C00000"/>
                        </a:solidFill>
                      </a:endParaRPr>
                    </a:p>
                  </a:txBody>
                  <a:tcPr marL="91426" marR="91426" marT="45719" marB="45719" anchor="ctr">
                    <a:solidFill>
                      <a:schemeClr val="accent5">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1500" b="1" kern="1200" baseline="0" dirty="0">
                          <a:solidFill>
                            <a:schemeClr val="tx1"/>
                          </a:solidFill>
                          <a:latin typeface="+mn-lt"/>
                          <a:ea typeface="+mn-ea"/>
                          <a:cs typeface="+mn-cs"/>
                        </a:rPr>
                        <a:t>Wydatki majątkowe w części </a:t>
                      </a:r>
                      <a:r>
                        <a:rPr lang="pl-PL" sz="1500" b="1" kern="1200" baseline="0" dirty="0" err="1" smtClean="0">
                          <a:solidFill>
                            <a:schemeClr val="tx1"/>
                          </a:solidFill>
                          <a:latin typeface="+mn-lt"/>
                          <a:ea typeface="+mn-ea"/>
                          <a:cs typeface="+mn-cs"/>
                        </a:rPr>
                        <a:t>ogólnomiejskiej</a:t>
                      </a:r>
                      <a:r>
                        <a:rPr lang="pl-PL" sz="1500" b="1" kern="1200" baseline="0" dirty="0" smtClean="0">
                          <a:solidFill>
                            <a:schemeClr val="tx1"/>
                          </a:solidFill>
                          <a:latin typeface="+mn-lt"/>
                          <a:ea typeface="+mn-ea"/>
                          <a:cs typeface="+mn-cs"/>
                        </a:rPr>
                        <a:t> – główne pozycje</a:t>
                      </a:r>
                      <a:r>
                        <a:rPr lang="pl-PL" sz="1400" b="1" kern="1200" baseline="0" dirty="0" smtClean="0">
                          <a:solidFill>
                            <a:schemeClr val="tx1"/>
                          </a:solidFill>
                          <a:latin typeface="+mn-lt"/>
                          <a:ea typeface="+mn-ea"/>
                          <a:cs typeface="+mn-cs"/>
                        </a:rPr>
                        <a:t> (ciąg dalszy)</a:t>
                      </a:r>
                      <a:r>
                        <a:rPr lang="pl-PL" sz="1500" b="1" kern="1200" baseline="0" dirty="0" smtClean="0">
                          <a:solidFill>
                            <a:schemeClr val="tx1"/>
                          </a:solidFill>
                          <a:latin typeface="+mn-lt"/>
                          <a:ea typeface="+mn-ea"/>
                          <a:cs typeface="+mn-cs"/>
                        </a:rPr>
                        <a:t>:</a:t>
                      </a:r>
                      <a:endParaRPr lang="pl-PL" sz="1500" b="1" kern="1200" baseline="0" dirty="0">
                        <a:solidFill>
                          <a:schemeClr val="tx1"/>
                        </a:solidFill>
                        <a:latin typeface="+mn-lt"/>
                        <a:ea typeface="+mn-ea"/>
                        <a:cs typeface="+mn-cs"/>
                      </a:endParaRPr>
                    </a:p>
                  </a:txBody>
                  <a:tcPr marL="91426" marR="91426" marT="45719" marB="45719" anchor="ctr">
                    <a:solidFill>
                      <a:srgbClr val="FEDDD5"/>
                    </a:solidFill>
                  </a:tcPr>
                </a:tc>
                <a:extLst>
                  <a:ext uri="{0D108BD9-81ED-4DB2-BD59-A6C34878D82A}">
                    <a16:rowId xmlns:a16="http://schemas.microsoft.com/office/drawing/2014/main" val="81988169"/>
                  </a:ext>
                </a:extLst>
              </a:tr>
              <a:tr h="217433">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1200" b="1" kern="1200" dirty="0" smtClean="0">
                          <a:solidFill>
                            <a:schemeClr val="tx1"/>
                          </a:solidFill>
                          <a:effectLst/>
                          <a:latin typeface="+mn-lt"/>
                          <a:ea typeface="+mn-ea"/>
                          <a:cs typeface="+mn-cs"/>
                        </a:rPr>
                        <a:t>Przeniesienia planu wydatków z 2023 r. na lata następne w związku z realizacją m.in. następujących zadań (ciąg dalszy):</a:t>
                      </a:r>
                      <a:endParaRPr lang="pl-PL" sz="1200" b="1" kern="1200" dirty="0">
                        <a:solidFill>
                          <a:schemeClr val="tx1"/>
                        </a:solidFill>
                        <a:effectLst/>
                        <a:latin typeface="+mn-lt"/>
                        <a:ea typeface="+mn-ea"/>
                        <a:cs typeface="+mn-cs"/>
                      </a:endParaRPr>
                    </a:p>
                  </a:txBody>
                  <a:tcPr marL="91426" marR="91426" marT="45719" marB="45719" anchor="ctr">
                    <a:lnB w="12700" cap="flat" cmpd="sng" algn="ctr">
                      <a:noFill/>
                      <a:prstDash val="solid"/>
                      <a:round/>
                      <a:headEnd type="none" w="med" len="med"/>
                      <a:tailEnd type="none" w="med" len="med"/>
                    </a:lnB>
                    <a:solidFill>
                      <a:srgbClr val="E6E6E6"/>
                    </a:solidFill>
                  </a:tcPr>
                </a:tc>
                <a:tc hMerge="1">
                  <a:txBody>
                    <a:bodyPr/>
                    <a:lstStyle/>
                    <a:p>
                      <a:pPr marL="0" marR="0" lvl="0" indent="-277812" algn="l" defTabSz="914400" rtl="0" eaLnBrk="1" fontAlgn="auto" latinLnBrk="0" hangingPunct="1">
                        <a:lnSpc>
                          <a:spcPct val="114000"/>
                        </a:lnSpc>
                        <a:spcBef>
                          <a:spcPts val="0"/>
                        </a:spcBef>
                        <a:spcAft>
                          <a:spcPts val="0"/>
                        </a:spcAft>
                        <a:buClrTx/>
                        <a:buSzTx/>
                        <a:buFontTx/>
                        <a:buNone/>
                        <a:tabLst/>
                        <a:defRPr/>
                      </a:pPr>
                      <a:endParaRPr lang="pl-PL" sz="1400" b="0" i="0" kern="1200" dirty="0">
                        <a:solidFill>
                          <a:schemeClr val="tx1"/>
                        </a:solidFill>
                        <a:effectLst/>
                        <a:latin typeface="+mn-lt"/>
                        <a:ea typeface="+mn-ea"/>
                        <a:cs typeface="+mn-cs"/>
                      </a:endParaRPr>
                    </a:p>
                  </a:txBody>
                  <a:tcPr marL="91426" marR="91426" marT="45719" marB="45719" anchor="ctr"/>
                </a:tc>
                <a:extLst>
                  <a:ext uri="{0D108BD9-81ED-4DB2-BD59-A6C34878D82A}">
                    <a16:rowId xmlns:a16="http://schemas.microsoft.com/office/drawing/2014/main" val="1760661513"/>
                  </a:ext>
                </a:extLst>
              </a:tr>
              <a:tr h="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600" b="1" i="0" u="none" strike="noStrike" kern="1200" cap="none" spc="0" normalizeH="0" baseline="0" noProof="0" dirty="0" smtClean="0">
                          <a:ln>
                            <a:noFill/>
                          </a:ln>
                          <a:solidFill>
                            <a:srgbClr val="C00000"/>
                          </a:solidFill>
                          <a:effectLst/>
                          <a:uLnTx/>
                          <a:uFillTx/>
                          <a:latin typeface="Engram Warsaw"/>
                          <a:ea typeface="+mn-ea"/>
                          <a:cs typeface="+mn-cs"/>
                        </a:rPr>
                        <a:t>-1.200.000 zł</a:t>
                      </a:r>
                      <a:endParaRPr kumimoji="0" lang="pl-PL" sz="1600" b="1" i="0" u="none" strike="noStrike" kern="1200" cap="none" spc="0" normalizeH="0" baseline="0" noProof="0" dirty="0">
                        <a:ln>
                          <a:noFill/>
                        </a:ln>
                        <a:solidFill>
                          <a:srgbClr val="C00000"/>
                        </a:solidFill>
                        <a:effectLst/>
                        <a:uLnTx/>
                        <a:uFillTx/>
                        <a:latin typeface="Engram Warsaw"/>
                        <a:ea typeface="+mn-ea"/>
                        <a:cs typeface="+mn-cs"/>
                      </a:endParaRPr>
                    </a:p>
                  </a:txBody>
                  <a:tcPr marL="91426" marR="91426" marT="45719" marB="45719" anchor="ctr">
                    <a:lnT w="12700" cap="flat" cmpd="sng" algn="ctr">
                      <a:noFill/>
                      <a:prstDash val="solid"/>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indent="0">
                        <a:lnSpc>
                          <a:spcPct val="114000"/>
                        </a:lnSpc>
                        <a:buFont typeface="Wingdings" panose="05000000000000000000" pitchFamily="2" charset="2"/>
                        <a:buNone/>
                      </a:pPr>
                      <a:r>
                        <a:rPr lang="pl-PL" sz="1400" b="0" i="0" kern="1200" dirty="0" smtClean="0">
                          <a:solidFill>
                            <a:schemeClr val="tx1"/>
                          </a:solidFill>
                          <a:effectLst/>
                          <a:latin typeface="+mn-lt"/>
                          <a:ea typeface="+mn-ea"/>
                          <a:cs typeface="+mn-cs"/>
                        </a:rPr>
                        <a:t>„Przebudowa ciągu ulic św. Wincentego oraz Głębockiej na odc. od ronda przy drodze ekspresowej S8 </a:t>
                      </a:r>
                      <a:br>
                        <a:rPr lang="pl-PL" sz="1400" b="0" i="0" kern="1200" dirty="0" smtClean="0">
                          <a:solidFill>
                            <a:schemeClr val="tx1"/>
                          </a:solidFill>
                          <a:effectLst/>
                          <a:latin typeface="+mn-lt"/>
                          <a:ea typeface="+mn-ea"/>
                          <a:cs typeface="+mn-cs"/>
                        </a:rPr>
                      </a:br>
                      <a:r>
                        <a:rPr lang="pl-PL" sz="1400" b="0" i="0" kern="1200" dirty="0" smtClean="0">
                          <a:solidFill>
                            <a:schemeClr val="tx1"/>
                          </a:solidFill>
                          <a:effectLst/>
                          <a:latin typeface="+mn-lt"/>
                          <a:ea typeface="+mn-ea"/>
                          <a:cs typeface="+mn-cs"/>
                        </a:rPr>
                        <a:t>do ul. Kondratowicza”.</a:t>
                      </a:r>
                      <a:br>
                        <a:rPr lang="pl-PL" sz="1400" b="0" i="0" kern="1200" dirty="0" smtClean="0">
                          <a:solidFill>
                            <a:schemeClr val="tx1"/>
                          </a:solidFill>
                          <a:effectLst/>
                          <a:latin typeface="+mn-lt"/>
                          <a:ea typeface="+mn-ea"/>
                          <a:cs typeface="+mn-cs"/>
                        </a:rPr>
                      </a:br>
                      <a:r>
                        <a:rPr lang="pl-PL" sz="1400" b="0" i="0" kern="1200" dirty="0" smtClean="0">
                          <a:solidFill>
                            <a:schemeClr val="tx1"/>
                          </a:solidFill>
                          <a:effectLst/>
                          <a:latin typeface="+mn-lt"/>
                          <a:ea typeface="+mn-ea"/>
                          <a:cs typeface="+mn-cs"/>
                        </a:rPr>
                        <a:t>(przeniesienie na 2024 r.)</a:t>
                      </a:r>
                    </a:p>
                  </a:txBody>
                  <a:tcPr marL="91426" marR="91426" marT="45719" marB="45719" anchor="ctr">
                    <a:lnT w="12700" cap="flat" cmpd="sng" algn="ctr">
                      <a:noFill/>
                      <a:prstDash val="solid"/>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255864529"/>
                  </a:ext>
                </a:extLst>
              </a:tr>
              <a:tr h="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600" b="1" i="0" u="none" strike="noStrike" kern="1200" cap="none" spc="0" normalizeH="0" baseline="0" noProof="0" dirty="0" smtClean="0">
                          <a:ln>
                            <a:noFill/>
                          </a:ln>
                          <a:solidFill>
                            <a:srgbClr val="C00000"/>
                          </a:solidFill>
                          <a:effectLst/>
                          <a:uLnTx/>
                          <a:uFillTx/>
                          <a:latin typeface="Engram Warsaw"/>
                          <a:ea typeface="+mn-ea"/>
                          <a:cs typeface="+mn-cs"/>
                        </a:rPr>
                        <a:t>-1.147.879 zł</a:t>
                      </a:r>
                      <a:endParaRPr kumimoji="0" lang="pl-PL" sz="1600" b="1" i="0" u="none" strike="noStrike" kern="1200" cap="none" spc="0" normalizeH="0" baseline="0" noProof="0" dirty="0">
                        <a:ln>
                          <a:noFill/>
                        </a:ln>
                        <a:solidFill>
                          <a:srgbClr val="C00000"/>
                        </a:solidFill>
                        <a:effectLst/>
                        <a:uLnTx/>
                        <a:uFillTx/>
                        <a:latin typeface="Engram Warsaw"/>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marL="0" indent="0">
                        <a:lnSpc>
                          <a:spcPct val="114000"/>
                        </a:lnSpc>
                        <a:buFont typeface="Wingdings" panose="05000000000000000000" pitchFamily="2" charset="2"/>
                        <a:buNone/>
                      </a:pPr>
                      <a:r>
                        <a:rPr lang="pl-PL" sz="1400" b="0" i="0" kern="1200" dirty="0" smtClean="0">
                          <a:solidFill>
                            <a:schemeClr val="tx1"/>
                          </a:solidFill>
                          <a:effectLst/>
                          <a:latin typeface="+mn-lt"/>
                          <a:ea typeface="+mn-ea"/>
                          <a:cs typeface="+mn-cs"/>
                        </a:rPr>
                        <a:t>„Modernizacja otoczenia Portu Czerniakowskiego”.</a:t>
                      </a:r>
                      <a:br>
                        <a:rPr lang="pl-PL" sz="1400" b="0" i="0" kern="1200" dirty="0" smtClean="0">
                          <a:solidFill>
                            <a:schemeClr val="tx1"/>
                          </a:solidFill>
                          <a:effectLst/>
                          <a:latin typeface="+mn-lt"/>
                          <a:ea typeface="+mn-ea"/>
                          <a:cs typeface="+mn-cs"/>
                        </a:rPr>
                      </a:br>
                      <a:r>
                        <a:rPr lang="pl-PL" sz="1400" b="0" i="0" kern="1200" dirty="0" smtClean="0">
                          <a:solidFill>
                            <a:schemeClr val="tx1"/>
                          </a:solidFill>
                          <a:effectLst/>
                          <a:latin typeface="+mn-lt"/>
                          <a:ea typeface="+mn-ea"/>
                          <a:cs typeface="+mn-cs"/>
                        </a:rPr>
                        <a:t>(przeniesienie na 2025 r.)</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790180787"/>
                  </a:ext>
                </a:extLst>
              </a:tr>
              <a:tr h="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600" b="1" i="0" u="none" strike="noStrike" kern="1200" cap="none" spc="0" normalizeH="0" baseline="0" noProof="0" dirty="0" smtClean="0">
                          <a:ln>
                            <a:noFill/>
                          </a:ln>
                          <a:solidFill>
                            <a:srgbClr val="C00000"/>
                          </a:solidFill>
                          <a:effectLst/>
                          <a:uLnTx/>
                          <a:uFillTx/>
                          <a:latin typeface="Engram Warsaw"/>
                          <a:ea typeface="+mn-ea"/>
                          <a:cs typeface="+mn-cs"/>
                        </a:rPr>
                        <a:t>-1.000.000 zł</a:t>
                      </a:r>
                      <a:endParaRPr kumimoji="0" lang="pl-PL" sz="1600" b="1" i="0" u="none" strike="noStrike" kern="1200" cap="none" spc="0" normalizeH="0" baseline="0" noProof="0" dirty="0">
                        <a:ln>
                          <a:noFill/>
                        </a:ln>
                        <a:solidFill>
                          <a:srgbClr val="C00000"/>
                        </a:solidFill>
                        <a:effectLst/>
                        <a:uLnTx/>
                        <a:uFillTx/>
                        <a:latin typeface="Engram Warsaw"/>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noFill/>
                  </a:tcPr>
                </a:tc>
                <a:tc>
                  <a:txBody>
                    <a:bodyPr/>
                    <a:lstStyle/>
                    <a:p>
                      <a:pPr marL="0" indent="0">
                        <a:lnSpc>
                          <a:spcPct val="114000"/>
                        </a:lnSpc>
                        <a:buFont typeface="Wingdings" panose="05000000000000000000" pitchFamily="2" charset="2"/>
                        <a:buNone/>
                      </a:pPr>
                      <a:r>
                        <a:rPr lang="pl-PL" sz="1400" b="0" i="0" kern="1200" dirty="0" smtClean="0">
                          <a:solidFill>
                            <a:schemeClr val="tx1"/>
                          </a:solidFill>
                          <a:effectLst/>
                          <a:latin typeface="+mn-lt"/>
                          <a:ea typeface="+mn-ea"/>
                          <a:cs typeface="+mn-cs"/>
                        </a:rPr>
                        <a:t>„Budowa farmy fotowoltaicznej wraz z infrastrukturą do wytwarzania wodoru - etap I”.</a:t>
                      </a:r>
                      <a:br>
                        <a:rPr lang="pl-PL" sz="1400" b="0" i="0" kern="1200" dirty="0" smtClean="0">
                          <a:solidFill>
                            <a:schemeClr val="tx1"/>
                          </a:solidFill>
                          <a:effectLst/>
                          <a:latin typeface="+mn-lt"/>
                          <a:ea typeface="+mn-ea"/>
                          <a:cs typeface="+mn-cs"/>
                        </a:rPr>
                      </a:br>
                      <a:r>
                        <a:rPr lang="pl-PL" sz="1400" b="0" i="0" kern="1200" dirty="0" smtClean="0">
                          <a:solidFill>
                            <a:schemeClr val="tx1"/>
                          </a:solidFill>
                          <a:effectLst/>
                          <a:latin typeface="+mn-lt"/>
                          <a:ea typeface="+mn-ea"/>
                          <a:cs typeface="+mn-cs"/>
                        </a:rPr>
                        <a:t>(przeniesienie na 2026 r.)</a:t>
                      </a: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1003924145"/>
                  </a:ext>
                </a:extLst>
              </a:tr>
              <a:tr h="0">
                <a:tc gridSpan="2">
                  <a:txBody>
                    <a:bodyPr/>
                    <a:lstStyle/>
                    <a:p>
                      <a:pPr marL="0" marR="0" lvl="0" indent="0" algn="l" defTabSz="895350" rtl="0" eaLnBrk="1" fontAlgn="auto" latinLnBrk="0" hangingPunct="1">
                        <a:lnSpc>
                          <a:spcPct val="100000"/>
                        </a:lnSpc>
                        <a:spcBef>
                          <a:spcPts val="0"/>
                        </a:spcBef>
                        <a:spcAft>
                          <a:spcPts val="0"/>
                        </a:spcAft>
                        <a:buClrTx/>
                        <a:buSzTx/>
                        <a:buFontTx/>
                        <a:buNone/>
                        <a:tabLst/>
                        <a:defRPr/>
                      </a:pPr>
                      <a:r>
                        <a:rPr lang="pl-PL" sz="1200" b="1" kern="1200" dirty="0" smtClean="0">
                          <a:solidFill>
                            <a:schemeClr val="tx1"/>
                          </a:solidFill>
                          <a:effectLst/>
                          <a:latin typeface="+mn-lt"/>
                          <a:ea typeface="+mn-ea"/>
                          <a:cs typeface="+mn-cs"/>
                        </a:rPr>
                        <a:t>Zwrot podatku od towarów i usług (VAT)</a:t>
                      </a:r>
                    </a:p>
                  </a:txBody>
                  <a:tcPr marL="91426" marR="91426" marT="45719" marB="45719" anchor="ctr">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6E6E6"/>
                    </a:solidFill>
                  </a:tcPr>
                </a:tc>
                <a:tc hMerge="1">
                  <a:txBody>
                    <a:bodyPr/>
                    <a:lstStyle/>
                    <a:p>
                      <a:pPr marL="0" indent="0">
                        <a:lnSpc>
                          <a:spcPct val="114000"/>
                        </a:lnSpc>
                        <a:buFont typeface="Wingdings" panose="05000000000000000000" pitchFamily="2" charset="2"/>
                        <a:buNone/>
                      </a:pPr>
                      <a:endParaRPr lang="pl-PL" sz="1400" b="0" i="0" kern="1200" dirty="0" smtClean="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2149523188"/>
                  </a:ext>
                </a:extLst>
              </a:tr>
              <a:tr h="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600" b="1" i="0" u="none" strike="noStrike" kern="1200" cap="none" spc="0" normalizeH="0" baseline="0" noProof="0" dirty="0" smtClean="0">
                          <a:ln>
                            <a:noFill/>
                          </a:ln>
                          <a:solidFill>
                            <a:srgbClr val="C00000"/>
                          </a:solidFill>
                          <a:effectLst/>
                          <a:uLnTx/>
                          <a:uFillTx/>
                          <a:latin typeface="Engram Warsaw"/>
                          <a:ea typeface="+mn-ea"/>
                          <a:cs typeface="+mn-cs"/>
                        </a:rPr>
                        <a:t>-25.527.595 zł</a:t>
                      </a:r>
                      <a:endParaRPr kumimoji="0" lang="pl-PL" sz="1600" b="1" i="0" u="none" strike="noStrike" kern="1200" cap="none" spc="0" normalizeH="0" baseline="0" noProof="0" dirty="0">
                        <a:ln>
                          <a:noFill/>
                        </a:ln>
                        <a:solidFill>
                          <a:srgbClr val="C00000"/>
                        </a:solidFill>
                        <a:effectLst/>
                        <a:uLnTx/>
                        <a:uFillTx/>
                        <a:latin typeface="Engram Warsaw"/>
                        <a:ea typeface="+mn-ea"/>
                        <a:cs typeface="+mn-cs"/>
                      </a:endParaRPr>
                    </a:p>
                  </a:txBody>
                  <a:tcPr marL="91426" marR="91426" marT="45719" marB="45719"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marL="0" indent="0">
                        <a:lnSpc>
                          <a:spcPct val="114000"/>
                        </a:lnSpc>
                        <a:buFont typeface="Wingdings" panose="05000000000000000000" pitchFamily="2" charset="2"/>
                        <a:buNone/>
                      </a:pPr>
                      <a:r>
                        <a:rPr lang="pl-PL" sz="1400" b="1" i="0" kern="1200" dirty="0" smtClean="0">
                          <a:solidFill>
                            <a:schemeClr val="tx1"/>
                          </a:solidFill>
                          <a:effectLst/>
                          <a:latin typeface="+mn-lt"/>
                          <a:ea typeface="+mn-ea"/>
                          <a:cs typeface="+mn-cs"/>
                        </a:rPr>
                        <a:t>Zwrot podatku od towarów i usług (VAT)</a:t>
                      </a:r>
                      <a:r>
                        <a:rPr lang="pl-PL" sz="1400" b="0" i="0" kern="1200" dirty="0" smtClean="0">
                          <a:solidFill>
                            <a:schemeClr val="tx1"/>
                          </a:solidFill>
                          <a:effectLst/>
                          <a:latin typeface="+mn-lt"/>
                          <a:ea typeface="+mn-ea"/>
                          <a:cs typeface="+mn-cs"/>
                        </a:rPr>
                        <a:t>,</a:t>
                      </a:r>
                      <a:r>
                        <a:rPr lang="pl-PL" sz="1400" b="1" i="0" kern="1200" dirty="0" smtClean="0">
                          <a:solidFill>
                            <a:schemeClr val="tx1"/>
                          </a:solidFill>
                          <a:effectLst/>
                          <a:latin typeface="+mn-lt"/>
                          <a:ea typeface="+mn-ea"/>
                          <a:cs typeface="+mn-cs"/>
                        </a:rPr>
                        <a:t> </a:t>
                      </a:r>
                      <a:r>
                        <a:rPr lang="pl-PL" sz="1400" b="0" i="0" kern="1200" dirty="0" smtClean="0">
                          <a:solidFill>
                            <a:schemeClr val="tx1"/>
                          </a:solidFill>
                          <a:effectLst/>
                          <a:latin typeface="+mn-lt"/>
                          <a:ea typeface="+mn-ea"/>
                          <a:cs typeface="+mn-cs"/>
                        </a:rPr>
                        <a:t>głównie w zakresie zadania pn. „Projekt i budowa II linii metra,</a:t>
                      </a:r>
                      <a:br>
                        <a:rPr lang="pl-PL" sz="1400" b="0" i="0" kern="1200" dirty="0" smtClean="0">
                          <a:solidFill>
                            <a:schemeClr val="tx1"/>
                          </a:solidFill>
                          <a:effectLst/>
                          <a:latin typeface="+mn-lt"/>
                          <a:ea typeface="+mn-ea"/>
                          <a:cs typeface="+mn-cs"/>
                        </a:rPr>
                      </a:br>
                      <a:r>
                        <a:rPr lang="pl-PL" sz="1400" b="0" i="0" kern="1200" dirty="0" smtClean="0">
                          <a:solidFill>
                            <a:schemeClr val="tx1"/>
                          </a:solidFill>
                          <a:effectLst/>
                          <a:latin typeface="+mn-lt"/>
                          <a:ea typeface="+mn-ea"/>
                          <a:cs typeface="+mn-cs"/>
                        </a:rPr>
                        <a:t>w tym: dokończenie budowy odcinka zachodniego od szlaku za stacją "Powstańców Śląskich" do stacji "Połczyńska" wraz ze Stacją </a:t>
                      </a:r>
                      <a:r>
                        <a:rPr lang="pl-PL" sz="1400" b="0" i="0" kern="1200" dirty="0" err="1" smtClean="0">
                          <a:solidFill>
                            <a:schemeClr val="tx1"/>
                          </a:solidFill>
                          <a:effectLst/>
                          <a:latin typeface="+mn-lt"/>
                          <a:ea typeface="+mn-ea"/>
                          <a:cs typeface="+mn-cs"/>
                        </a:rPr>
                        <a:t>Techniczno</a:t>
                      </a:r>
                      <a:r>
                        <a:rPr lang="pl-PL" sz="1400" b="0" i="0" kern="1200" dirty="0" smtClean="0">
                          <a:solidFill>
                            <a:schemeClr val="tx1"/>
                          </a:solidFill>
                          <a:effectLst/>
                          <a:latin typeface="+mn-lt"/>
                          <a:ea typeface="+mn-ea"/>
                          <a:cs typeface="+mn-cs"/>
                        </a:rPr>
                        <a:t> - Postojową "Mory"” (21.026.886 zł).</a:t>
                      </a:r>
                    </a:p>
                  </a:txBody>
                  <a:tcPr marL="91426" marR="91426" marT="45719" marB="45719"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1271549254"/>
                  </a:ext>
                </a:extLst>
              </a:tr>
            </a:tbl>
          </a:graphicData>
        </a:graphic>
      </p:graphicFrame>
    </p:spTree>
    <p:extLst>
      <p:ext uri="{BB962C8B-B14F-4D97-AF65-F5344CB8AC3E}">
        <p14:creationId xmlns:p14="http://schemas.microsoft.com/office/powerpoint/2010/main" val="1740807355"/>
      </p:ext>
    </p:extLst>
  </p:cSld>
  <p:clrMapOvr>
    <a:masterClrMapping/>
  </p:clrMapOvr>
  <p:transition spd="slow">
    <p:cove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15</a:t>
            </a:fld>
            <a:endParaRPr lang="pl-PL" dirty="0"/>
          </a:p>
        </p:txBody>
      </p:sp>
      <p:sp>
        <p:nvSpPr>
          <p:cNvPr id="3" name="Tytuł 2"/>
          <p:cNvSpPr>
            <a:spLocks noGrp="1"/>
          </p:cNvSpPr>
          <p:nvPr>
            <p:ph type="title"/>
          </p:nvPr>
        </p:nvSpPr>
        <p:spPr>
          <a:xfrm>
            <a:off x="431999" y="72000"/>
            <a:ext cx="10702165" cy="742304"/>
          </a:xfrm>
        </p:spPr>
        <p:txBody>
          <a:bodyPr/>
          <a:lstStyle/>
          <a:p>
            <a:pPr>
              <a:lnSpc>
                <a:spcPct val="100000"/>
              </a:lnSpc>
              <a:spcBef>
                <a:spcPts val="800"/>
              </a:spcBef>
              <a:spcAft>
                <a:spcPts val="800"/>
              </a:spcAft>
            </a:pPr>
            <a:r>
              <a:rPr lang="pl-PL" altLang="pl-PL" sz="2400" b="1" dirty="0" smtClean="0">
                <a:latin typeface="+mj-lt"/>
              </a:rPr>
              <a:t>Zmniejszenie</a:t>
            </a:r>
            <a:r>
              <a:rPr lang="pl-PL" altLang="pl-PL" sz="2400" dirty="0" smtClean="0">
                <a:latin typeface="+mj-lt"/>
              </a:rPr>
              <a:t> </a:t>
            </a:r>
            <a:r>
              <a:rPr lang="pl-PL" altLang="pl-PL" sz="2400" dirty="0">
                <a:latin typeface="+mj-lt"/>
              </a:rPr>
              <a:t>planu </a:t>
            </a:r>
            <a:r>
              <a:rPr lang="pl-PL" altLang="pl-PL" sz="2400" b="1" dirty="0">
                <a:latin typeface="+mj-lt"/>
              </a:rPr>
              <a:t>wydatków majątkowych</a:t>
            </a:r>
            <a:r>
              <a:rPr lang="pl-PL" altLang="pl-PL" sz="2400" dirty="0">
                <a:latin typeface="+mj-lt"/>
              </a:rPr>
              <a:t> w 2023 r. o </a:t>
            </a:r>
            <a:r>
              <a:rPr lang="pl-PL" altLang="pl-PL" sz="2400" b="1" dirty="0" smtClean="0">
                <a:latin typeface="+mj-lt"/>
              </a:rPr>
              <a:t>152,6 </a:t>
            </a:r>
            <a:r>
              <a:rPr lang="pl-PL" altLang="pl-PL" sz="2400" b="1" dirty="0">
                <a:latin typeface="+mj-lt"/>
              </a:rPr>
              <a:t>mln zł</a:t>
            </a:r>
          </a:p>
        </p:txBody>
      </p:sp>
      <p:sp>
        <p:nvSpPr>
          <p:cNvPr id="7" name="Symbol zastępczy stopki 1"/>
          <p:cNvSpPr>
            <a:spLocks noGrp="1"/>
          </p:cNvSpPr>
          <p:nvPr>
            <p:ph type="ftr" sz="quarter" idx="3"/>
          </p:nvPr>
        </p:nvSpPr>
        <p:spPr>
          <a:xfrm>
            <a:off x="5572664" y="6602777"/>
            <a:ext cx="6088033" cy="272641"/>
          </a:xfrm>
          <a:prstGeom prst="rect">
            <a:avLst/>
          </a:prstGeom>
        </p:spPr>
        <p:txBody>
          <a:bodyPr/>
          <a:lstStyle/>
          <a:p>
            <a:r>
              <a:rPr lang="pl-PL" altLang="pl-PL" dirty="0">
                <a:latin typeface="Arial" charset="0"/>
              </a:rPr>
              <a:t>Projekty zmian budżetu na 2023 r. i WPF na lata 2023–2050 na sesję Rady m.st. W–wy</a:t>
            </a:r>
            <a:endParaRPr lang="pl-PL" dirty="0"/>
          </a:p>
        </p:txBody>
      </p:sp>
      <p:sp>
        <p:nvSpPr>
          <p:cNvPr id="9" name="pole tekstowe 13"/>
          <p:cNvSpPr txBox="1">
            <a:spLocks noChangeArrowheads="1"/>
          </p:cNvSpPr>
          <p:nvPr/>
        </p:nvSpPr>
        <p:spPr bwMode="auto">
          <a:xfrm>
            <a:off x="1764000" y="576000"/>
            <a:ext cx="864165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ts val="800"/>
              </a:spcBef>
              <a:spcAft>
                <a:spcPts val="800"/>
              </a:spcAft>
              <a:buNone/>
              <a:tabLst>
                <a:tab pos="715963" algn="l"/>
              </a:tabLst>
            </a:pPr>
            <a:r>
              <a:rPr lang="pl-PL" altLang="pl-PL" sz="1600" b="1" dirty="0">
                <a:latin typeface="+mj-lt"/>
              </a:rPr>
              <a:t>CZĘŚĆ DZIELNICOWA:  </a:t>
            </a:r>
            <a:r>
              <a:rPr lang="pl-PL" altLang="pl-PL" sz="2400" b="1" dirty="0" smtClean="0">
                <a:solidFill>
                  <a:srgbClr val="C00000"/>
                </a:solidFill>
                <a:latin typeface="+mj-lt"/>
              </a:rPr>
              <a:t>-213,0 </a:t>
            </a:r>
            <a:r>
              <a:rPr lang="pl-PL" altLang="pl-PL" sz="2000" b="1" dirty="0">
                <a:solidFill>
                  <a:srgbClr val="C00000"/>
                </a:solidFill>
                <a:latin typeface="+mj-lt"/>
              </a:rPr>
              <a:t>mln zł</a:t>
            </a:r>
          </a:p>
        </p:txBody>
      </p:sp>
      <p:graphicFrame>
        <p:nvGraphicFramePr>
          <p:cNvPr id="8" name="Tabela 7"/>
          <p:cNvGraphicFramePr>
            <a:graphicFrameLocks noGrp="1"/>
          </p:cNvGraphicFramePr>
          <p:nvPr>
            <p:extLst>
              <p:ext uri="{D42A27DB-BD31-4B8C-83A1-F6EECF244321}">
                <p14:modId xmlns:p14="http://schemas.microsoft.com/office/powerpoint/2010/main" val="278575200"/>
              </p:ext>
            </p:extLst>
          </p:nvPr>
        </p:nvGraphicFramePr>
        <p:xfrm>
          <a:off x="338920" y="1343546"/>
          <a:ext cx="11340000" cy="609598"/>
        </p:xfrm>
        <a:graphic>
          <a:graphicData uri="http://schemas.openxmlformats.org/drawingml/2006/table">
            <a:tbl>
              <a:tblPr firstRow="1" bandRow="1">
                <a:tableStyleId>{2D5ABB26-0587-4C30-8999-92F81FD0307C}</a:tableStyleId>
              </a:tblPr>
              <a:tblGrid>
                <a:gridCol w="2257651">
                  <a:extLst>
                    <a:ext uri="{9D8B030D-6E8A-4147-A177-3AD203B41FA5}">
                      <a16:colId xmlns:a16="http://schemas.microsoft.com/office/drawing/2014/main" val="20000"/>
                    </a:ext>
                  </a:extLst>
                </a:gridCol>
                <a:gridCol w="9082349">
                  <a:extLst>
                    <a:ext uri="{9D8B030D-6E8A-4147-A177-3AD203B41FA5}">
                      <a16:colId xmlns:a16="http://schemas.microsoft.com/office/drawing/2014/main" val="20001"/>
                    </a:ext>
                  </a:extLst>
                </a:gridCol>
              </a:tblGrid>
              <a:tr h="432000">
                <a:tc>
                  <a:txBody>
                    <a:bodyPr/>
                    <a:lstStyle/>
                    <a:p>
                      <a:pPr algn="r"/>
                      <a:r>
                        <a:rPr lang="pl-PL" sz="2000" b="1" kern="1200" dirty="0" smtClean="0">
                          <a:solidFill>
                            <a:srgbClr val="C00000"/>
                          </a:solidFill>
                          <a:effectLst/>
                          <a:latin typeface="+mn-lt"/>
                          <a:ea typeface="+mn-ea"/>
                          <a:cs typeface="+mn-cs"/>
                        </a:rPr>
                        <a:t>-213.015.657 zł</a:t>
                      </a:r>
                      <a:br>
                        <a:rPr lang="pl-PL" sz="2000" b="1" kern="1200" dirty="0" smtClean="0">
                          <a:solidFill>
                            <a:srgbClr val="C00000"/>
                          </a:solidFill>
                          <a:effectLst/>
                          <a:latin typeface="+mn-lt"/>
                          <a:ea typeface="+mn-ea"/>
                          <a:cs typeface="+mn-cs"/>
                        </a:rPr>
                      </a:br>
                      <a:r>
                        <a:rPr lang="pl-PL" sz="1400" b="1" kern="1200" dirty="0" smtClean="0">
                          <a:solidFill>
                            <a:srgbClr val="C00000"/>
                          </a:solidFill>
                          <a:effectLst/>
                          <a:latin typeface="+mn-lt"/>
                          <a:ea typeface="+mn-ea"/>
                          <a:cs typeface="+mn-cs"/>
                        </a:rPr>
                        <a:t>(per saldo)</a:t>
                      </a:r>
                      <a:endParaRPr lang="pl-PL" sz="2000" b="1" dirty="0">
                        <a:solidFill>
                          <a:srgbClr val="C00000"/>
                        </a:solidFill>
                      </a:endParaRPr>
                    </a:p>
                  </a:txBody>
                  <a:tcPr marL="91426" marR="91426" marT="45719" marB="45719" anchor="ctr">
                    <a:solidFill>
                      <a:srgbClr val="FEDDD5"/>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1500" b="1" kern="1200" baseline="0" dirty="0">
                          <a:solidFill>
                            <a:schemeClr val="tx1"/>
                          </a:solidFill>
                          <a:latin typeface="+mn-lt"/>
                          <a:ea typeface="+mn-ea"/>
                          <a:cs typeface="+mn-cs"/>
                        </a:rPr>
                        <a:t>Wydatki majątkowe w części dzielnicowej, z tego:</a:t>
                      </a:r>
                    </a:p>
                  </a:txBody>
                  <a:tcPr marL="91426" marR="91426" marT="45719" marB="45719" anchor="ctr">
                    <a:solidFill>
                      <a:srgbClr val="FEDDD5"/>
                    </a:solidFill>
                  </a:tcPr>
                </a:tc>
                <a:extLst>
                  <a:ext uri="{0D108BD9-81ED-4DB2-BD59-A6C34878D82A}">
                    <a16:rowId xmlns:a16="http://schemas.microsoft.com/office/drawing/2014/main" val="81988169"/>
                  </a:ext>
                </a:extLst>
              </a:tr>
            </a:tbl>
          </a:graphicData>
        </a:graphic>
      </p:graphicFrame>
      <p:graphicFrame>
        <p:nvGraphicFramePr>
          <p:cNvPr id="11" name="Tabela 10"/>
          <p:cNvGraphicFramePr>
            <a:graphicFrameLocks noGrp="1"/>
          </p:cNvGraphicFramePr>
          <p:nvPr>
            <p:extLst>
              <p:ext uri="{D42A27DB-BD31-4B8C-83A1-F6EECF244321}">
                <p14:modId xmlns:p14="http://schemas.microsoft.com/office/powerpoint/2010/main" val="3328985631"/>
              </p:ext>
            </p:extLst>
          </p:nvPr>
        </p:nvGraphicFramePr>
        <p:xfrm>
          <a:off x="338920" y="1956618"/>
          <a:ext cx="5670000" cy="3762288"/>
        </p:xfrm>
        <a:graphic>
          <a:graphicData uri="http://schemas.openxmlformats.org/drawingml/2006/table">
            <a:tbl>
              <a:tblPr firstRow="1" bandRow="1">
                <a:tableStyleId>{2D5ABB26-0587-4C30-8999-92F81FD0307C}</a:tableStyleId>
              </a:tblPr>
              <a:tblGrid>
                <a:gridCol w="2730000">
                  <a:extLst>
                    <a:ext uri="{9D8B030D-6E8A-4147-A177-3AD203B41FA5}">
                      <a16:colId xmlns:a16="http://schemas.microsoft.com/office/drawing/2014/main" val="20000"/>
                    </a:ext>
                  </a:extLst>
                </a:gridCol>
                <a:gridCol w="2940000">
                  <a:extLst>
                    <a:ext uri="{9D8B030D-6E8A-4147-A177-3AD203B41FA5}">
                      <a16:colId xmlns:a16="http://schemas.microsoft.com/office/drawing/2014/main" val="20001"/>
                    </a:ext>
                  </a:extLst>
                </a:gridCol>
              </a:tblGrid>
              <a:tr h="418032">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dirty="0" smtClean="0">
                          <a:ln>
                            <a:noFill/>
                          </a:ln>
                          <a:solidFill>
                            <a:srgbClr val="C00000"/>
                          </a:solidFill>
                          <a:effectLst/>
                          <a:uLnTx/>
                          <a:uFillTx/>
                          <a:latin typeface="+mj-lt"/>
                          <a:ea typeface="+mn-ea"/>
                          <a:cs typeface="+mn-cs"/>
                        </a:rPr>
                        <a:t>-19.602.999</a:t>
                      </a:r>
                      <a:endParaRPr kumimoji="0" lang="pl-PL" sz="1800" b="1" i="0" u="none" strike="noStrike" kern="1200" cap="none" spc="0" normalizeH="0" baseline="0" dirty="0">
                        <a:ln>
                          <a:noFill/>
                        </a:ln>
                        <a:solidFill>
                          <a:srgbClr val="C00000"/>
                        </a:solidFill>
                        <a:effectLst/>
                        <a:uLnTx/>
                        <a:uFillTx/>
                        <a:latin typeface="+mj-lt"/>
                        <a:ea typeface="+mn-ea"/>
                        <a:cs typeface="+mn-cs"/>
                      </a:endParaRPr>
                    </a:p>
                  </a:txBody>
                  <a:tcPr marL="91426" marR="91426" marT="45719" marB="45719" anchor="ctr">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a:solidFill>
                            <a:schemeClr val="tx1"/>
                          </a:solidFill>
                          <a:latin typeface="+mj-lt"/>
                          <a:ea typeface="+mn-ea"/>
                          <a:cs typeface="+mn-cs"/>
                        </a:rPr>
                        <a:t>dz. Bemowo</a:t>
                      </a:r>
                    </a:p>
                  </a:txBody>
                  <a:tcPr marL="91426" marR="91426" marT="45719" marB="45719" anchor="ctr">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066953984"/>
                  </a:ext>
                </a:extLst>
              </a:tr>
              <a:tr h="418032">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smtClean="0">
                          <a:ln>
                            <a:noFill/>
                          </a:ln>
                          <a:solidFill>
                            <a:srgbClr val="385723"/>
                          </a:solidFill>
                          <a:effectLst/>
                          <a:uLnTx/>
                          <a:uFillTx/>
                          <a:latin typeface="+mj-lt"/>
                          <a:ea typeface="+mn-ea"/>
                          <a:cs typeface="+mn-cs"/>
                        </a:rPr>
                        <a:t>+6.424.600</a:t>
                      </a:r>
                      <a:endParaRPr kumimoji="0" lang="pl-PL" sz="1800" b="1" i="0" u="none" strike="noStrike" kern="1200" cap="none" spc="0" normalizeH="0" baseline="0" noProof="0" dirty="0">
                        <a:ln>
                          <a:noFill/>
                        </a:ln>
                        <a:solidFill>
                          <a:srgbClr val="385723"/>
                        </a:solidFill>
                        <a:effectLst/>
                        <a:uLnTx/>
                        <a:uFillTx/>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l"/>
                      <a:r>
                        <a:rPr lang="pl-PL" sz="1400" b="1" i="0" kern="1200" baseline="0" dirty="0">
                          <a:solidFill>
                            <a:schemeClr val="tx1"/>
                          </a:solidFill>
                          <a:latin typeface="+mj-lt"/>
                          <a:ea typeface="+mn-ea"/>
                          <a:cs typeface="+mn-cs"/>
                        </a:rPr>
                        <a:t>dz. Białołęka</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791789361"/>
                  </a:ext>
                </a:extLst>
              </a:tr>
              <a:tr h="418032">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smtClean="0">
                          <a:ln>
                            <a:noFill/>
                          </a:ln>
                          <a:solidFill>
                            <a:srgbClr val="C00000"/>
                          </a:solidFill>
                          <a:effectLst/>
                          <a:uLnTx/>
                          <a:uFillTx/>
                          <a:latin typeface="+mj-lt"/>
                          <a:ea typeface="+mn-ea"/>
                          <a:cs typeface="+mn-cs"/>
                        </a:rPr>
                        <a:t>-3.125.934</a:t>
                      </a:r>
                      <a:endParaRPr kumimoji="0" lang="pl-PL" sz="1800" b="1" i="0" u="none" strike="noStrike" kern="1200" cap="none" spc="0" normalizeH="0" baseline="0" noProof="0" dirty="0">
                        <a:ln>
                          <a:noFill/>
                        </a:ln>
                        <a:solidFill>
                          <a:srgbClr val="C00000"/>
                        </a:solidFill>
                        <a:effectLst/>
                        <a:uLnTx/>
                        <a:uFillTx/>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a:solidFill>
                            <a:schemeClr val="tx1"/>
                          </a:solidFill>
                          <a:latin typeface="+mj-lt"/>
                          <a:ea typeface="+mn-ea"/>
                          <a:cs typeface="+mn-cs"/>
                        </a:rPr>
                        <a:t>dz. Bielany</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191642534"/>
                  </a:ext>
                </a:extLst>
              </a:tr>
              <a:tr h="418032">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smtClean="0">
                          <a:ln>
                            <a:noFill/>
                          </a:ln>
                          <a:solidFill>
                            <a:srgbClr val="C00000"/>
                          </a:solidFill>
                          <a:effectLst/>
                          <a:uLnTx/>
                          <a:uFillTx/>
                          <a:latin typeface="+mj-lt"/>
                          <a:ea typeface="+mn-ea"/>
                          <a:cs typeface="+mn-cs"/>
                        </a:rPr>
                        <a:t>-14.373.316</a:t>
                      </a:r>
                      <a:endParaRPr kumimoji="0" lang="pl-PL" sz="1800" b="1" i="0" u="none" strike="noStrike" kern="1200" cap="none" spc="0" normalizeH="0" baseline="0" noProof="0" dirty="0">
                        <a:ln>
                          <a:noFill/>
                        </a:ln>
                        <a:solidFill>
                          <a:srgbClr val="C00000"/>
                        </a:solidFill>
                        <a:effectLst/>
                        <a:uLnTx/>
                        <a:uFillTx/>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a:solidFill>
                            <a:schemeClr val="tx1"/>
                          </a:solidFill>
                          <a:latin typeface="+mj-lt"/>
                          <a:ea typeface="+mn-ea"/>
                          <a:cs typeface="+mn-cs"/>
                        </a:rPr>
                        <a:t>dz. Mokotów</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366669745"/>
                  </a:ext>
                </a:extLst>
              </a:tr>
              <a:tr h="418032">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smtClean="0">
                          <a:ln>
                            <a:noFill/>
                          </a:ln>
                          <a:solidFill>
                            <a:srgbClr val="C00000"/>
                          </a:solidFill>
                          <a:effectLst/>
                          <a:uLnTx/>
                          <a:uFillTx/>
                          <a:latin typeface="+mj-lt"/>
                          <a:ea typeface="+mn-ea"/>
                          <a:cs typeface="+mn-cs"/>
                        </a:rPr>
                        <a:t>-9.396.659</a:t>
                      </a:r>
                      <a:endParaRPr kumimoji="0" lang="pl-PL" sz="1800" b="1" i="0" u="none" strike="noStrike" kern="1200" cap="none" spc="0" normalizeH="0" baseline="0" noProof="0" dirty="0">
                        <a:ln>
                          <a:noFill/>
                        </a:ln>
                        <a:solidFill>
                          <a:srgbClr val="C00000"/>
                        </a:solidFill>
                        <a:effectLst/>
                        <a:uLnTx/>
                        <a:uFillTx/>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a:solidFill>
                            <a:schemeClr val="tx1"/>
                          </a:solidFill>
                          <a:latin typeface="+mj-lt"/>
                          <a:ea typeface="+mn-ea"/>
                          <a:cs typeface="+mn-cs"/>
                        </a:rPr>
                        <a:t>dz. Ochota</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416958369"/>
                  </a:ext>
                </a:extLst>
              </a:tr>
              <a:tr h="418032">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smtClean="0">
                          <a:ln>
                            <a:noFill/>
                          </a:ln>
                          <a:solidFill>
                            <a:srgbClr val="C00000"/>
                          </a:solidFill>
                          <a:effectLst/>
                          <a:uLnTx/>
                          <a:uFillTx/>
                          <a:latin typeface="+mj-lt"/>
                          <a:ea typeface="+mn-ea"/>
                          <a:cs typeface="+mn-cs"/>
                        </a:rPr>
                        <a:t>-203.888</a:t>
                      </a:r>
                      <a:endParaRPr kumimoji="0" lang="pl-PL" sz="1800" b="1" i="0" u="none" strike="noStrike" kern="1200" cap="none" spc="0" normalizeH="0" baseline="0" noProof="0" dirty="0">
                        <a:ln>
                          <a:noFill/>
                        </a:ln>
                        <a:solidFill>
                          <a:srgbClr val="C00000"/>
                        </a:solidFill>
                        <a:effectLst/>
                        <a:uLnTx/>
                        <a:uFillTx/>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a:solidFill>
                            <a:schemeClr val="tx1"/>
                          </a:solidFill>
                          <a:latin typeface="+mj-lt"/>
                          <a:ea typeface="+mn-ea"/>
                          <a:cs typeface="+mn-cs"/>
                        </a:rPr>
                        <a:t>dz. Praga–Południe</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717581818"/>
                  </a:ext>
                </a:extLst>
              </a:tr>
              <a:tr h="418032">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smtClean="0">
                          <a:ln>
                            <a:noFill/>
                          </a:ln>
                          <a:solidFill>
                            <a:srgbClr val="C00000"/>
                          </a:solidFill>
                          <a:effectLst/>
                          <a:uLnTx/>
                          <a:uFillTx/>
                          <a:latin typeface="+mj-lt"/>
                          <a:ea typeface="+mn-ea"/>
                          <a:cs typeface="+mn-cs"/>
                        </a:rPr>
                        <a:t>-7.803.553</a:t>
                      </a:r>
                      <a:endParaRPr kumimoji="0" lang="pl-PL" sz="1800" b="1" i="0" u="none" strike="noStrike" kern="1200" cap="none" spc="0" normalizeH="0" baseline="0" noProof="0" dirty="0">
                        <a:ln>
                          <a:noFill/>
                        </a:ln>
                        <a:solidFill>
                          <a:srgbClr val="C00000"/>
                        </a:solidFill>
                        <a:effectLst/>
                        <a:uLnTx/>
                        <a:uFillTx/>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a:solidFill>
                            <a:schemeClr val="tx1"/>
                          </a:solidFill>
                          <a:latin typeface="+mj-lt"/>
                          <a:ea typeface="+mn-ea"/>
                          <a:cs typeface="+mn-cs"/>
                        </a:rPr>
                        <a:t>dz. Praga–Północ</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309878716"/>
                  </a:ext>
                </a:extLst>
              </a:tr>
              <a:tr h="418032">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smtClean="0">
                          <a:ln>
                            <a:noFill/>
                          </a:ln>
                          <a:solidFill>
                            <a:schemeClr val="tx1"/>
                          </a:solidFill>
                          <a:effectLst/>
                          <a:uLnTx/>
                          <a:uFillTx/>
                          <a:latin typeface="+mj-lt"/>
                          <a:ea typeface="+mn-ea"/>
                          <a:cs typeface="+mn-cs"/>
                        </a:rPr>
                        <a:t>-</a:t>
                      </a:r>
                      <a:endParaRPr kumimoji="0" lang="pl-PL" sz="1800" b="1" i="0" u="none" strike="noStrike" kern="1200" cap="none" spc="0" normalizeH="0" baseline="0" noProof="0" dirty="0">
                        <a:ln>
                          <a:noFill/>
                        </a:ln>
                        <a:solidFill>
                          <a:schemeClr val="tx1"/>
                        </a:solidFill>
                        <a:effectLst/>
                        <a:uLnTx/>
                        <a:uFillTx/>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a:solidFill>
                            <a:schemeClr val="tx1"/>
                          </a:solidFill>
                          <a:latin typeface="+mj-lt"/>
                          <a:ea typeface="+mn-ea"/>
                          <a:cs typeface="+mn-cs"/>
                        </a:rPr>
                        <a:t>dz. Rembertów</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654259850"/>
                  </a:ext>
                </a:extLst>
              </a:tr>
              <a:tr h="418032">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smtClean="0">
                          <a:ln>
                            <a:noFill/>
                          </a:ln>
                          <a:solidFill>
                            <a:srgbClr val="C00000"/>
                          </a:solidFill>
                          <a:effectLst/>
                          <a:uLnTx/>
                          <a:uFillTx/>
                          <a:latin typeface="+mj-lt"/>
                          <a:ea typeface="+mn-ea"/>
                          <a:cs typeface="+mn-cs"/>
                        </a:rPr>
                        <a:t>-13.084.725</a:t>
                      </a:r>
                      <a:endParaRPr kumimoji="0" lang="pl-PL" sz="1800" b="1" i="0" u="none" strike="noStrike" kern="1200" cap="none" spc="0" normalizeH="0" baseline="0" noProof="0" dirty="0">
                        <a:ln>
                          <a:noFill/>
                        </a:ln>
                        <a:solidFill>
                          <a:srgbClr val="C00000"/>
                        </a:solidFill>
                        <a:effectLst/>
                        <a:uLnTx/>
                        <a:uFillTx/>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a:solidFill>
                            <a:schemeClr val="tx1"/>
                          </a:solidFill>
                          <a:latin typeface="+mj-lt"/>
                          <a:ea typeface="+mn-ea"/>
                          <a:cs typeface="+mn-cs"/>
                        </a:rPr>
                        <a:t>dz. Śródmieście</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92005195"/>
                  </a:ext>
                </a:extLst>
              </a:tr>
            </a:tbl>
          </a:graphicData>
        </a:graphic>
      </p:graphicFrame>
      <p:graphicFrame>
        <p:nvGraphicFramePr>
          <p:cNvPr id="12" name="Tabela 11"/>
          <p:cNvGraphicFramePr>
            <a:graphicFrameLocks noGrp="1"/>
          </p:cNvGraphicFramePr>
          <p:nvPr>
            <p:extLst>
              <p:ext uri="{D42A27DB-BD31-4B8C-83A1-F6EECF244321}">
                <p14:modId xmlns:p14="http://schemas.microsoft.com/office/powerpoint/2010/main" val="3863589911"/>
              </p:ext>
            </p:extLst>
          </p:nvPr>
        </p:nvGraphicFramePr>
        <p:xfrm>
          <a:off x="6008920" y="1956612"/>
          <a:ext cx="5670000" cy="3762288"/>
        </p:xfrm>
        <a:graphic>
          <a:graphicData uri="http://schemas.openxmlformats.org/drawingml/2006/table">
            <a:tbl>
              <a:tblPr firstRow="1" bandRow="1">
                <a:tableStyleId>{2D5ABB26-0587-4C30-8999-92F81FD0307C}</a:tableStyleId>
              </a:tblPr>
              <a:tblGrid>
                <a:gridCol w="2730000">
                  <a:extLst>
                    <a:ext uri="{9D8B030D-6E8A-4147-A177-3AD203B41FA5}">
                      <a16:colId xmlns:a16="http://schemas.microsoft.com/office/drawing/2014/main" val="20000"/>
                    </a:ext>
                  </a:extLst>
                </a:gridCol>
                <a:gridCol w="2940000">
                  <a:extLst>
                    <a:ext uri="{9D8B030D-6E8A-4147-A177-3AD203B41FA5}">
                      <a16:colId xmlns:a16="http://schemas.microsoft.com/office/drawing/2014/main" val="20001"/>
                    </a:ext>
                  </a:extLst>
                </a:gridCol>
              </a:tblGrid>
              <a:tr h="418032">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smtClean="0">
                          <a:ln>
                            <a:noFill/>
                          </a:ln>
                          <a:solidFill>
                            <a:srgbClr val="C00000"/>
                          </a:solidFill>
                          <a:effectLst/>
                          <a:uLnTx/>
                          <a:uFillTx/>
                          <a:latin typeface="+mj-lt"/>
                          <a:ea typeface="+mn-ea"/>
                          <a:cs typeface="+mn-cs"/>
                        </a:rPr>
                        <a:t>-14.263.575</a:t>
                      </a:r>
                      <a:endParaRPr kumimoji="0" lang="pl-PL" sz="1800" b="1" i="0" u="none" strike="noStrike" kern="1200" cap="none" spc="0" normalizeH="0" baseline="0" noProof="0" dirty="0">
                        <a:ln>
                          <a:noFill/>
                        </a:ln>
                        <a:solidFill>
                          <a:srgbClr val="C00000"/>
                        </a:solidFill>
                        <a:effectLst/>
                        <a:uLnTx/>
                        <a:uFillTx/>
                        <a:latin typeface="+mj-lt"/>
                        <a:ea typeface="+mn-ea"/>
                        <a:cs typeface="+mn-cs"/>
                      </a:endParaRPr>
                    </a:p>
                  </a:txBody>
                  <a:tcPr marL="91426" marR="91426" marT="45719" marB="45719" anchor="ctr">
                    <a:lnT w="3175" cap="flat" cmpd="sng" algn="ctr">
                      <a:no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a:solidFill>
                            <a:schemeClr val="tx1"/>
                          </a:solidFill>
                          <a:latin typeface="+mj-lt"/>
                          <a:ea typeface="+mn-ea"/>
                          <a:cs typeface="+mn-cs"/>
                        </a:rPr>
                        <a:t>dz. Targówek</a:t>
                      </a:r>
                    </a:p>
                  </a:txBody>
                  <a:tcPr marL="91426" marR="91426" marT="45719" marB="45719" anchor="ctr">
                    <a:lnT w="3175" cap="flat" cmpd="sng" algn="ctr">
                      <a:no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426940361"/>
                  </a:ext>
                </a:extLst>
              </a:tr>
              <a:tr h="418032">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smtClean="0">
                          <a:ln>
                            <a:noFill/>
                          </a:ln>
                          <a:solidFill>
                            <a:srgbClr val="C00000"/>
                          </a:solidFill>
                          <a:effectLst/>
                          <a:uLnTx/>
                          <a:uFillTx/>
                          <a:latin typeface="+mj-lt"/>
                          <a:ea typeface="+mn-ea"/>
                          <a:cs typeface="+mn-cs"/>
                        </a:rPr>
                        <a:t>-4.505.360</a:t>
                      </a:r>
                      <a:endParaRPr kumimoji="0" lang="pl-PL" sz="1800" b="1" i="0" u="none" strike="noStrike" kern="1200" cap="none" spc="0" normalizeH="0" baseline="0" noProof="0" dirty="0">
                        <a:ln>
                          <a:noFill/>
                        </a:ln>
                        <a:solidFill>
                          <a:srgbClr val="C00000"/>
                        </a:solidFill>
                        <a:effectLst/>
                        <a:uLnTx/>
                        <a:uFillTx/>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a:solidFill>
                            <a:schemeClr val="tx1"/>
                          </a:solidFill>
                          <a:latin typeface="+mj-lt"/>
                          <a:ea typeface="+mn-ea"/>
                          <a:cs typeface="+mn-cs"/>
                        </a:rPr>
                        <a:t>dz. Ursus</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597807684"/>
                  </a:ext>
                </a:extLst>
              </a:tr>
              <a:tr h="418032">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smtClean="0">
                          <a:ln>
                            <a:noFill/>
                          </a:ln>
                          <a:solidFill>
                            <a:srgbClr val="C00000"/>
                          </a:solidFill>
                          <a:effectLst/>
                          <a:uLnTx/>
                          <a:uFillTx/>
                          <a:latin typeface="+mj-lt"/>
                          <a:ea typeface="+mn-ea"/>
                          <a:cs typeface="+mn-cs"/>
                        </a:rPr>
                        <a:t>-7.157.495</a:t>
                      </a:r>
                      <a:endParaRPr kumimoji="0" lang="pl-PL" sz="1800" b="1" i="0" u="none" strike="noStrike" kern="1200" cap="none" spc="0" normalizeH="0" baseline="0" noProof="0" dirty="0">
                        <a:ln>
                          <a:noFill/>
                        </a:ln>
                        <a:solidFill>
                          <a:srgbClr val="C00000"/>
                        </a:solidFill>
                        <a:effectLst/>
                        <a:uLnTx/>
                        <a:uFillTx/>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a:solidFill>
                            <a:schemeClr val="tx1"/>
                          </a:solidFill>
                          <a:latin typeface="+mj-lt"/>
                          <a:ea typeface="+mn-ea"/>
                          <a:cs typeface="+mn-cs"/>
                        </a:rPr>
                        <a:t>dz. Ursynów</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255297735"/>
                  </a:ext>
                </a:extLst>
              </a:tr>
              <a:tr h="418032">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smtClean="0">
                          <a:ln>
                            <a:noFill/>
                          </a:ln>
                          <a:solidFill>
                            <a:srgbClr val="C00000"/>
                          </a:solidFill>
                          <a:effectLst/>
                          <a:uLnTx/>
                          <a:uFillTx/>
                          <a:latin typeface="+mj-lt"/>
                          <a:ea typeface="+mn-ea"/>
                          <a:cs typeface="+mn-cs"/>
                        </a:rPr>
                        <a:t>-30.941.937</a:t>
                      </a:r>
                      <a:endParaRPr kumimoji="0" lang="pl-PL" sz="1800" b="1" i="0" u="none" strike="noStrike" kern="1200" cap="none" spc="0" normalizeH="0" baseline="0" noProof="0" dirty="0">
                        <a:ln>
                          <a:noFill/>
                        </a:ln>
                        <a:solidFill>
                          <a:srgbClr val="C00000"/>
                        </a:solidFill>
                        <a:effectLst/>
                        <a:uLnTx/>
                        <a:uFillTx/>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a:solidFill>
                            <a:schemeClr val="tx1"/>
                          </a:solidFill>
                          <a:latin typeface="+mj-lt"/>
                          <a:ea typeface="+mn-ea"/>
                          <a:cs typeface="+mn-cs"/>
                        </a:rPr>
                        <a:t>dz. Wawer</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174442302"/>
                  </a:ext>
                </a:extLst>
              </a:tr>
              <a:tr h="418032">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smtClean="0">
                          <a:ln>
                            <a:noFill/>
                          </a:ln>
                          <a:solidFill>
                            <a:srgbClr val="C00000"/>
                          </a:solidFill>
                          <a:effectLst/>
                          <a:uLnTx/>
                          <a:uFillTx/>
                          <a:latin typeface="+mj-lt"/>
                          <a:ea typeface="+mn-ea"/>
                          <a:cs typeface="+mn-cs"/>
                        </a:rPr>
                        <a:t>-7.846.593</a:t>
                      </a:r>
                      <a:endParaRPr kumimoji="0" lang="pl-PL" sz="1800" b="1" i="0" u="none" strike="noStrike" kern="1200" cap="none" spc="0" normalizeH="0" baseline="0" noProof="0" dirty="0">
                        <a:ln>
                          <a:noFill/>
                        </a:ln>
                        <a:solidFill>
                          <a:srgbClr val="C00000"/>
                        </a:solidFill>
                        <a:effectLst/>
                        <a:uLnTx/>
                        <a:uFillTx/>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a:solidFill>
                            <a:schemeClr val="tx1"/>
                          </a:solidFill>
                          <a:latin typeface="+mj-lt"/>
                          <a:ea typeface="+mn-ea"/>
                          <a:cs typeface="+mn-cs"/>
                        </a:rPr>
                        <a:t>dz. Wesoła</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474788209"/>
                  </a:ext>
                </a:extLst>
              </a:tr>
              <a:tr h="418032">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smtClean="0">
                          <a:ln>
                            <a:noFill/>
                          </a:ln>
                          <a:solidFill>
                            <a:srgbClr val="C00000"/>
                          </a:solidFill>
                          <a:effectLst/>
                          <a:uLnTx/>
                          <a:uFillTx/>
                          <a:latin typeface="+mj-lt"/>
                          <a:ea typeface="+mn-ea"/>
                          <a:cs typeface="+mn-cs"/>
                        </a:rPr>
                        <a:t>-14.959.140</a:t>
                      </a:r>
                      <a:endParaRPr kumimoji="0" lang="pl-PL" sz="1800" b="1" i="0" u="none" strike="noStrike" kern="1200" cap="none" spc="0" normalizeH="0" baseline="0" noProof="0" dirty="0">
                        <a:ln>
                          <a:noFill/>
                        </a:ln>
                        <a:solidFill>
                          <a:srgbClr val="C00000"/>
                        </a:solidFill>
                        <a:effectLst/>
                        <a:uLnTx/>
                        <a:uFillTx/>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a:solidFill>
                            <a:schemeClr val="tx1"/>
                          </a:solidFill>
                          <a:latin typeface="+mj-lt"/>
                          <a:ea typeface="+mn-ea"/>
                          <a:cs typeface="+mn-cs"/>
                        </a:rPr>
                        <a:t>dz. Wilanów</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709283230"/>
                  </a:ext>
                </a:extLst>
              </a:tr>
              <a:tr h="418032">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smtClean="0">
                          <a:ln>
                            <a:noFill/>
                          </a:ln>
                          <a:solidFill>
                            <a:srgbClr val="C00000"/>
                          </a:solidFill>
                          <a:effectLst/>
                          <a:uLnTx/>
                          <a:uFillTx/>
                          <a:latin typeface="+mj-lt"/>
                          <a:ea typeface="+mn-ea"/>
                          <a:cs typeface="+mn-cs"/>
                        </a:rPr>
                        <a:t>-13.985.023</a:t>
                      </a:r>
                      <a:endParaRPr kumimoji="0" lang="pl-PL" sz="1800" b="1" i="0" u="none" strike="noStrike" kern="1200" cap="none" spc="0" normalizeH="0" baseline="0" noProof="0" dirty="0">
                        <a:ln>
                          <a:noFill/>
                        </a:ln>
                        <a:solidFill>
                          <a:srgbClr val="C00000"/>
                        </a:solidFill>
                        <a:effectLst/>
                        <a:uLnTx/>
                        <a:uFillTx/>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a:solidFill>
                            <a:schemeClr val="tx1"/>
                          </a:solidFill>
                          <a:latin typeface="+mj-lt"/>
                          <a:ea typeface="+mn-ea"/>
                          <a:cs typeface="+mn-cs"/>
                        </a:rPr>
                        <a:t>dz. Włochy</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8926187"/>
                  </a:ext>
                </a:extLst>
              </a:tr>
              <a:tr h="418032">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smtClean="0">
                          <a:ln>
                            <a:noFill/>
                          </a:ln>
                          <a:solidFill>
                            <a:srgbClr val="C00000"/>
                          </a:solidFill>
                          <a:effectLst/>
                          <a:uLnTx/>
                          <a:uFillTx/>
                          <a:latin typeface="+mj-lt"/>
                          <a:ea typeface="+mn-ea"/>
                          <a:cs typeface="+mn-cs"/>
                        </a:rPr>
                        <a:t>-52.797.054</a:t>
                      </a:r>
                      <a:endParaRPr kumimoji="0" lang="pl-PL" sz="1800" b="1" i="0" u="none" strike="noStrike" kern="1200" cap="none" spc="0" normalizeH="0" baseline="0" noProof="0" dirty="0">
                        <a:ln>
                          <a:noFill/>
                        </a:ln>
                        <a:solidFill>
                          <a:srgbClr val="C00000"/>
                        </a:solidFill>
                        <a:effectLst/>
                        <a:uLnTx/>
                        <a:uFillTx/>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a:solidFill>
                            <a:schemeClr val="tx1"/>
                          </a:solidFill>
                          <a:latin typeface="+mj-lt"/>
                          <a:ea typeface="+mn-ea"/>
                          <a:cs typeface="+mn-cs"/>
                        </a:rPr>
                        <a:t>dz. Wola</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238481906"/>
                  </a:ext>
                </a:extLst>
              </a:tr>
              <a:tr h="418032">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smtClean="0">
                          <a:ln>
                            <a:noFill/>
                          </a:ln>
                          <a:solidFill>
                            <a:srgbClr val="C00000"/>
                          </a:solidFill>
                          <a:effectLst/>
                          <a:uLnTx/>
                          <a:uFillTx/>
                          <a:latin typeface="+mj-lt"/>
                          <a:ea typeface="+mn-ea"/>
                          <a:cs typeface="+mn-cs"/>
                        </a:rPr>
                        <a:t>-5.393.006</a:t>
                      </a:r>
                      <a:endParaRPr kumimoji="0" lang="pl-PL" sz="1800" b="1" i="0" u="none" strike="noStrike" kern="1200" cap="none" spc="0" normalizeH="0" baseline="0" noProof="0" dirty="0">
                        <a:ln>
                          <a:noFill/>
                        </a:ln>
                        <a:solidFill>
                          <a:srgbClr val="C00000"/>
                        </a:solidFill>
                        <a:effectLst/>
                        <a:uLnTx/>
                        <a:uFillTx/>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a:solidFill>
                            <a:schemeClr val="tx1"/>
                          </a:solidFill>
                          <a:latin typeface="+mj-lt"/>
                          <a:ea typeface="+mn-ea"/>
                          <a:cs typeface="+mn-cs"/>
                        </a:rPr>
                        <a:t>dz. Żoliborz</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856274245"/>
                  </a:ext>
                </a:extLst>
              </a:tr>
            </a:tbl>
          </a:graphicData>
        </a:graphic>
      </p:graphicFrame>
    </p:spTree>
    <p:extLst>
      <p:ext uri="{BB962C8B-B14F-4D97-AF65-F5344CB8AC3E}">
        <p14:creationId xmlns:p14="http://schemas.microsoft.com/office/powerpoint/2010/main" val="661797981"/>
      </p:ext>
    </p:extLst>
  </p:cSld>
  <p:clrMapOvr>
    <a:masterClrMapping/>
  </p:clrMapOvr>
  <p:transition spd="slow">
    <p:cove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16</a:t>
            </a:fld>
            <a:endParaRPr lang="pl-PL" dirty="0"/>
          </a:p>
        </p:txBody>
      </p:sp>
      <p:sp>
        <p:nvSpPr>
          <p:cNvPr id="3" name="Tytuł 2"/>
          <p:cNvSpPr>
            <a:spLocks noGrp="1"/>
          </p:cNvSpPr>
          <p:nvPr>
            <p:ph type="title"/>
          </p:nvPr>
        </p:nvSpPr>
        <p:spPr>
          <a:xfrm>
            <a:off x="432000" y="72000"/>
            <a:ext cx="10588624" cy="742304"/>
          </a:xfrm>
        </p:spPr>
        <p:txBody>
          <a:bodyPr/>
          <a:lstStyle/>
          <a:p>
            <a:pPr>
              <a:lnSpc>
                <a:spcPct val="100000"/>
              </a:lnSpc>
              <a:spcBef>
                <a:spcPts val="800"/>
              </a:spcBef>
              <a:spcAft>
                <a:spcPts val="800"/>
              </a:spcAft>
            </a:pPr>
            <a:r>
              <a:rPr lang="pl-PL" altLang="pl-PL" sz="2400" b="1" dirty="0" smtClean="0">
                <a:latin typeface="+mj-lt"/>
              </a:rPr>
              <a:t>Zmniejszenie</a:t>
            </a:r>
            <a:r>
              <a:rPr lang="pl-PL" altLang="pl-PL" sz="2400" dirty="0" smtClean="0">
                <a:latin typeface="+mj-lt"/>
              </a:rPr>
              <a:t> </a:t>
            </a:r>
            <a:r>
              <a:rPr lang="pl-PL" altLang="pl-PL" sz="2400" dirty="0">
                <a:latin typeface="+mj-lt"/>
              </a:rPr>
              <a:t>planu </a:t>
            </a:r>
            <a:r>
              <a:rPr lang="pl-PL" altLang="pl-PL" sz="2400" b="1" dirty="0">
                <a:latin typeface="+mj-lt"/>
              </a:rPr>
              <a:t>wydatków majątkowych</a:t>
            </a:r>
            <a:r>
              <a:rPr lang="pl-PL" altLang="pl-PL" sz="2400" dirty="0">
                <a:latin typeface="+mj-lt"/>
              </a:rPr>
              <a:t> w 2023 r. o </a:t>
            </a:r>
            <a:r>
              <a:rPr lang="pl-PL" altLang="pl-PL" sz="2400" b="1" dirty="0" smtClean="0">
                <a:latin typeface="+mj-lt"/>
              </a:rPr>
              <a:t>152,6 </a:t>
            </a:r>
            <a:r>
              <a:rPr lang="pl-PL" altLang="pl-PL" sz="2400" b="1" dirty="0">
                <a:latin typeface="+mj-lt"/>
              </a:rPr>
              <a:t>mln zł</a:t>
            </a:r>
          </a:p>
        </p:txBody>
      </p:sp>
      <p:sp>
        <p:nvSpPr>
          <p:cNvPr id="7" name="Symbol zastępczy stopki 1"/>
          <p:cNvSpPr>
            <a:spLocks noGrp="1"/>
          </p:cNvSpPr>
          <p:nvPr>
            <p:ph type="ftr" sz="quarter" idx="3"/>
          </p:nvPr>
        </p:nvSpPr>
        <p:spPr>
          <a:xfrm>
            <a:off x="5572664" y="6602777"/>
            <a:ext cx="6088033" cy="272641"/>
          </a:xfrm>
          <a:prstGeom prst="rect">
            <a:avLst/>
          </a:prstGeom>
        </p:spPr>
        <p:txBody>
          <a:bodyPr/>
          <a:lstStyle/>
          <a:p>
            <a:r>
              <a:rPr lang="pl-PL" altLang="pl-PL" dirty="0">
                <a:latin typeface="Arial" charset="0"/>
              </a:rPr>
              <a:t>Projekty zmian budżetu na 2023 r. i WPF na lata 2023–2050 na sesję Rady m.st. W–wy</a:t>
            </a:r>
            <a:endParaRPr lang="pl-PL" dirty="0"/>
          </a:p>
        </p:txBody>
      </p:sp>
      <p:sp>
        <p:nvSpPr>
          <p:cNvPr id="9" name="pole tekstowe 13"/>
          <p:cNvSpPr txBox="1">
            <a:spLocks noChangeArrowheads="1"/>
          </p:cNvSpPr>
          <p:nvPr/>
        </p:nvSpPr>
        <p:spPr bwMode="auto">
          <a:xfrm>
            <a:off x="1764000" y="576000"/>
            <a:ext cx="864165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ts val="800"/>
              </a:spcBef>
              <a:spcAft>
                <a:spcPts val="800"/>
              </a:spcAft>
              <a:buNone/>
              <a:tabLst>
                <a:tab pos="715963" algn="l"/>
              </a:tabLst>
            </a:pPr>
            <a:r>
              <a:rPr lang="pl-PL" altLang="pl-PL" sz="1600" b="1" dirty="0">
                <a:latin typeface="+mj-lt"/>
              </a:rPr>
              <a:t>CZĘŚĆ </a:t>
            </a:r>
            <a:r>
              <a:rPr lang="pl-PL" altLang="pl-PL" sz="1600" b="1" dirty="0" smtClean="0">
                <a:latin typeface="+mj-lt"/>
              </a:rPr>
              <a:t>POZOSTAŁA:  </a:t>
            </a:r>
            <a:r>
              <a:rPr lang="pl-PL" altLang="pl-PL" sz="2400" b="1" dirty="0" smtClean="0">
                <a:solidFill>
                  <a:srgbClr val="385723"/>
                </a:solidFill>
                <a:latin typeface="+mj-lt"/>
              </a:rPr>
              <a:t>+211,6 </a:t>
            </a:r>
            <a:r>
              <a:rPr lang="pl-PL" altLang="pl-PL" sz="2000" b="1" dirty="0">
                <a:solidFill>
                  <a:srgbClr val="385723"/>
                </a:solidFill>
                <a:latin typeface="+mj-lt"/>
              </a:rPr>
              <a:t>mln zł</a:t>
            </a:r>
          </a:p>
        </p:txBody>
      </p:sp>
      <p:graphicFrame>
        <p:nvGraphicFramePr>
          <p:cNvPr id="10" name="Tabela 9"/>
          <p:cNvGraphicFramePr>
            <a:graphicFrameLocks noGrp="1"/>
          </p:cNvGraphicFramePr>
          <p:nvPr>
            <p:extLst>
              <p:ext uri="{D42A27DB-BD31-4B8C-83A1-F6EECF244321}">
                <p14:modId xmlns:p14="http://schemas.microsoft.com/office/powerpoint/2010/main" val="3360011483"/>
              </p:ext>
            </p:extLst>
          </p:nvPr>
        </p:nvGraphicFramePr>
        <p:xfrm>
          <a:off x="235460" y="1318303"/>
          <a:ext cx="11700000" cy="2901271"/>
        </p:xfrm>
        <a:graphic>
          <a:graphicData uri="http://schemas.openxmlformats.org/drawingml/2006/table">
            <a:tbl>
              <a:tblPr firstRow="1" bandRow="1">
                <a:tableStyleId>{2D5ABB26-0587-4C30-8999-92F81FD0307C}</a:tableStyleId>
              </a:tblPr>
              <a:tblGrid>
                <a:gridCol w="2329322">
                  <a:extLst>
                    <a:ext uri="{9D8B030D-6E8A-4147-A177-3AD203B41FA5}">
                      <a16:colId xmlns:a16="http://schemas.microsoft.com/office/drawing/2014/main" val="20000"/>
                    </a:ext>
                  </a:extLst>
                </a:gridCol>
                <a:gridCol w="9370678">
                  <a:extLst>
                    <a:ext uri="{9D8B030D-6E8A-4147-A177-3AD203B41FA5}">
                      <a16:colId xmlns:a16="http://schemas.microsoft.com/office/drawing/2014/main" val="20001"/>
                    </a:ext>
                  </a:extLst>
                </a:gridCol>
              </a:tblGrid>
              <a:tr h="819712">
                <a:tc>
                  <a:txBody>
                    <a:bodyPr/>
                    <a:lstStyle/>
                    <a:p>
                      <a:pPr algn="r"/>
                      <a:r>
                        <a:rPr lang="pl-PL" sz="2000" b="1" kern="1200" dirty="0" smtClean="0">
                          <a:solidFill>
                            <a:srgbClr val="385723"/>
                          </a:solidFill>
                          <a:effectLst/>
                          <a:latin typeface="+mn-lt"/>
                          <a:ea typeface="+mn-ea"/>
                          <a:cs typeface="+mn-cs"/>
                        </a:rPr>
                        <a:t>+211.619.205 zł</a:t>
                      </a:r>
                      <a:br>
                        <a:rPr lang="pl-PL" sz="2000" b="1" kern="1200" dirty="0" smtClean="0">
                          <a:solidFill>
                            <a:srgbClr val="385723"/>
                          </a:solidFill>
                          <a:effectLst/>
                          <a:latin typeface="+mn-lt"/>
                          <a:ea typeface="+mn-ea"/>
                          <a:cs typeface="+mn-cs"/>
                        </a:rPr>
                      </a:br>
                      <a:r>
                        <a:rPr lang="pl-PL" sz="1400" b="1" kern="1200" dirty="0" smtClean="0">
                          <a:solidFill>
                            <a:srgbClr val="385723"/>
                          </a:solidFill>
                          <a:effectLst/>
                          <a:latin typeface="+mn-lt"/>
                          <a:ea typeface="+mn-ea"/>
                          <a:cs typeface="+mn-cs"/>
                        </a:rPr>
                        <a:t>(per saldo)</a:t>
                      </a:r>
                      <a:endParaRPr lang="pl-PL" sz="1600" b="1" dirty="0">
                        <a:solidFill>
                          <a:srgbClr val="385723"/>
                        </a:solidFill>
                      </a:endParaRPr>
                    </a:p>
                  </a:txBody>
                  <a:tcPr marL="91426" marR="91426" marT="45719" marB="45719" anchor="ctr">
                    <a:solidFill>
                      <a:srgbClr val="EEF7E8"/>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1500" b="1" kern="1200" baseline="0" dirty="0">
                          <a:solidFill>
                            <a:schemeClr val="tx1"/>
                          </a:solidFill>
                          <a:latin typeface="+mn-lt"/>
                          <a:ea typeface="+mn-ea"/>
                          <a:cs typeface="+mn-cs"/>
                        </a:rPr>
                        <a:t>Wydatki majątkowe w części </a:t>
                      </a:r>
                      <a:r>
                        <a:rPr lang="pl-PL" sz="1500" b="1" kern="1200" baseline="0" dirty="0" smtClean="0">
                          <a:solidFill>
                            <a:schemeClr val="tx1"/>
                          </a:solidFill>
                          <a:latin typeface="+mn-lt"/>
                          <a:ea typeface="+mn-ea"/>
                          <a:cs typeface="+mn-cs"/>
                        </a:rPr>
                        <a:t>pozostałej, </a:t>
                      </a:r>
                      <a:r>
                        <a:rPr lang="pl-PL" sz="1500" b="1" kern="1200" baseline="0" dirty="0">
                          <a:solidFill>
                            <a:schemeClr val="tx1"/>
                          </a:solidFill>
                          <a:latin typeface="+mn-lt"/>
                          <a:ea typeface="+mn-ea"/>
                          <a:cs typeface="+mn-cs"/>
                        </a:rPr>
                        <a:t>w tym:</a:t>
                      </a:r>
                    </a:p>
                  </a:txBody>
                  <a:tcPr marL="91426" marR="91426" marT="45719" marB="45719" anchor="ctr">
                    <a:solidFill>
                      <a:srgbClr val="EEF7E8"/>
                    </a:solidFill>
                  </a:tcPr>
                </a:tc>
                <a:extLst>
                  <a:ext uri="{0D108BD9-81ED-4DB2-BD59-A6C34878D82A}">
                    <a16:rowId xmlns:a16="http://schemas.microsoft.com/office/drawing/2014/main" val="81988169"/>
                  </a:ext>
                </a:extLst>
              </a:tr>
              <a:tr h="87135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800" b="1" kern="1200" dirty="0" smtClean="0">
                          <a:solidFill>
                            <a:srgbClr val="385723"/>
                          </a:solidFill>
                          <a:effectLst/>
                          <a:latin typeface="+mn-lt"/>
                          <a:ea typeface="+mn-ea"/>
                          <a:cs typeface="+mn-cs"/>
                        </a:rPr>
                        <a:t>+215.000.000</a:t>
                      </a:r>
                      <a:r>
                        <a:rPr lang="pl-PL" sz="1800" b="1" kern="1200" baseline="0" dirty="0" smtClean="0">
                          <a:solidFill>
                            <a:srgbClr val="385723"/>
                          </a:solidFill>
                          <a:effectLst/>
                          <a:latin typeface="+mn-lt"/>
                          <a:ea typeface="+mn-ea"/>
                          <a:cs typeface="+mn-cs"/>
                        </a:rPr>
                        <a:t> </a:t>
                      </a:r>
                      <a:r>
                        <a:rPr lang="pl-PL" sz="1800" b="1" kern="1200" dirty="0" smtClean="0">
                          <a:solidFill>
                            <a:srgbClr val="385723"/>
                          </a:solidFill>
                          <a:effectLst/>
                          <a:latin typeface="+mn-lt"/>
                          <a:ea typeface="+mn-ea"/>
                          <a:cs typeface="+mn-cs"/>
                        </a:rPr>
                        <a:t>zł</a:t>
                      </a:r>
                    </a:p>
                  </a:txBody>
                  <a:tcPr marL="91426" marR="91426" marT="45719" marB="45719" anchor="ctr">
                    <a:lnB w="9525" cap="flat" cmpd="sng" algn="ctr">
                      <a:solidFill>
                        <a:schemeClr val="tx1"/>
                      </a:solidFill>
                      <a:prstDash val="sysDot"/>
                      <a:round/>
                      <a:headEnd type="none" w="med" len="med"/>
                      <a:tailEnd type="none" w="med" len="med"/>
                    </a:lnB>
                  </a:tcPr>
                </a:tc>
                <a:tc>
                  <a:txBody>
                    <a:bodyPr/>
                    <a:lstStyle/>
                    <a:p>
                      <a:pPr marL="0" marR="0" lvl="0" indent="-277812" algn="l" defTabSz="914400" rtl="0" eaLnBrk="1" fontAlgn="auto" latinLnBrk="0" hangingPunct="1">
                        <a:lnSpc>
                          <a:spcPct val="114000"/>
                        </a:lnSpc>
                        <a:spcBef>
                          <a:spcPts val="0"/>
                        </a:spcBef>
                        <a:spcAft>
                          <a:spcPts val="0"/>
                        </a:spcAft>
                        <a:buClrTx/>
                        <a:buSzTx/>
                        <a:buFontTx/>
                        <a:buNone/>
                        <a:tabLst/>
                        <a:defRPr/>
                      </a:pPr>
                      <a:r>
                        <a:rPr lang="pl-PL" sz="1400" b="0" i="0" kern="1200" dirty="0" smtClean="0">
                          <a:solidFill>
                            <a:schemeClr val="tx1"/>
                          </a:solidFill>
                          <a:effectLst/>
                          <a:latin typeface="+mn-lt"/>
                          <a:ea typeface="+mn-ea"/>
                          <a:cs typeface="+mn-cs"/>
                        </a:rPr>
                        <a:t>„Dokapitalizowanie spółki Tramwaje Warszawskie Sp. z o.o.”</a:t>
                      </a:r>
                      <a:br>
                        <a:rPr lang="pl-PL" sz="1400" b="0" i="0" kern="1200" dirty="0" smtClean="0">
                          <a:solidFill>
                            <a:schemeClr val="tx1"/>
                          </a:solidFill>
                          <a:effectLst/>
                          <a:latin typeface="+mn-lt"/>
                          <a:ea typeface="+mn-ea"/>
                          <a:cs typeface="+mn-cs"/>
                        </a:rPr>
                      </a:br>
                      <a:r>
                        <a:rPr lang="pl-PL" sz="1400" b="0" i="0" kern="1200" dirty="0" smtClean="0">
                          <a:solidFill>
                            <a:schemeClr val="tx1"/>
                          </a:solidFill>
                          <a:effectLst/>
                          <a:latin typeface="+mn-lt"/>
                          <a:ea typeface="+mn-ea"/>
                          <a:cs typeface="+mn-cs"/>
                        </a:rPr>
                        <a:t>(przeniesienie z 2024 r.);</a:t>
                      </a:r>
                    </a:p>
                  </a:txBody>
                  <a:tcPr marL="91426" marR="91426" marT="45719" marB="45719" anchor="ctr">
                    <a:lnB w="952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416958369"/>
                  </a:ext>
                </a:extLst>
              </a:tr>
              <a:tr h="1210209">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800" b="1" kern="1200" dirty="0" smtClean="0">
                          <a:solidFill>
                            <a:srgbClr val="C00000"/>
                          </a:solidFill>
                          <a:effectLst/>
                          <a:latin typeface="+mn-lt"/>
                          <a:ea typeface="+mn-ea"/>
                          <a:cs typeface="+mn-cs"/>
                        </a:rPr>
                        <a:t>-3.380.795</a:t>
                      </a:r>
                      <a:r>
                        <a:rPr lang="pl-PL" sz="1800" b="1" kern="1200" baseline="0" dirty="0" smtClean="0">
                          <a:solidFill>
                            <a:srgbClr val="C00000"/>
                          </a:solidFill>
                          <a:effectLst/>
                          <a:latin typeface="+mn-lt"/>
                          <a:ea typeface="+mn-ea"/>
                          <a:cs typeface="+mn-cs"/>
                        </a:rPr>
                        <a:t> </a:t>
                      </a:r>
                      <a:r>
                        <a:rPr lang="pl-PL" sz="1800" b="1" kern="1200" dirty="0" smtClean="0">
                          <a:solidFill>
                            <a:srgbClr val="C00000"/>
                          </a:solidFill>
                          <a:effectLst/>
                          <a:latin typeface="+mn-lt"/>
                          <a:ea typeface="+mn-ea"/>
                          <a:cs typeface="+mn-cs"/>
                        </a:rPr>
                        <a:t>zł</a:t>
                      </a:r>
                    </a:p>
                  </a:txBody>
                  <a:tcPr marL="91426" marR="91426" marT="45719" marB="45719" anchor="ctr">
                    <a:lnT w="952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tcPr>
                </a:tc>
                <a:tc>
                  <a:txBody>
                    <a:bodyPr/>
                    <a:lstStyle/>
                    <a:p>
                      <a:pPr marL="0" marR="0" lvl="0" indent="-277812" algn="l" defTabSz="914400" rtl="0" eaLnBrk="1" fontAlgn="auto" latinLnBrk="0" hangingPunct="1">
                        <a:lnSpc>
                          <a:spcPct val="114000"/>
                        </a:lnSpc>
                        <a:spcBef>
                          <a:spcPts val="0"/>
                        </a:spcBef>
                        <a:spcAft>
                          <a:spcPts val="0"/>
                        </a:spcAft>
                        <a:buClrTx/>
                        <a:buSzTx/>
                        <a:buFontTx/>
                        <a:buNone/>
                        <a:tabLst/>
                        <a:defRPr/>
                      </a:pPr>
                      <a:r>
                        <a:rPr lang="pl-PL" sz="1400" b="0" i="0" kern="1200" dirty="0" smtClean="0">
                          <a:solidFill>
                            <a:schemeClr val="tx1"/>
                          </a:solidFill>
                          <a:effectLst/>
                          <a:latin typeface="+mn-lt"/>
                          <a:ea typeface="+mn-ea"/>
                          <a:cs typeface="+mn-cs"/>
                        </a:rPr>
                        <a:t>„Wniesienie wkładów do spółek TBS w związku z realizacją budownictwa społecznego i programu rewitalizacji”</a:t>
                      </a:r>
                      <a:br>
                        <a:rPr lang="pl-PL" sz="1400" b="0" i="0" kern="1200" dirty="0" smtClean="0">
                          <a:solidFill>
                            <a:schemeClr val="tx1"/>
                          </a:solidFill>
                          <a:effectLst/>
                          <a:latin typeface="+mn-lt"/>
                          <a:ea typeface="+mn-ea"/>
                          <a:cs typeface="+mn-cs"/>
                        </a:rPr>
                      </a:br>
                      <a:r>
                        <a:rPr lang="pl-PL" sz="1400" b="0" i="0" kern="1200" dirty="0" smtClean="0">
                          <a:solidFill>
                            <a:schemeClr val="tx1"/>
                          </a:solidFill>
                          <a:effectLst/>
                          <a:latin typeface="+mn-lt"/>
                          <a:ea typeface="+mn-ea"/>
                          <a:cs typeface="+mn-cs"/>
                        </a:rPr>
                        <a:t>(przeniesienie na 2024 r.).</a:t>
                      </a:r>
                    </a:p>
                  </a:txBody>
                  <a:tcPr marL="91426" marR="91426" marT="45719" marB="45719" anchor="ctr">
                    <a:lnT w="952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3083125413"/>
                  </a:ext>
                </a:extLst>
              </a:tr>
            </a:tbl>
          </a:graphicData>
        </a:graphic>
      </p:graphicFrame>
    </p:spTree>
    <p:extLst>
      <p:ext uri="{BB962C8B-B14F-4D97-AF65-F5344CB8AC3E}">
        <p14:creationId xmlns:p14="http://schemas.microsoft.com/office/powerpoint/2010/main" val="757284772"/>
      </p:ext>
    </p:extLst>
  </p:cSld>
  <p:clrMapOvr>
    <a:masterClrMapping/>
  </p:clrMapOvr>
  <p:transition spd="slow">
    <p:cove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4"/>
          <p:cNvSpPr>
            <a:spLocks noGrp="1"/>
          </p:cNvSpPr>
          <p:nvPr>
            <p:ph type="title"/>
          </p:nvPr>
        </p:nvSpPr>
        <p:spPr>
          <a:xfrm>
            <a:off x="267749" y="1190625"/>
            <a:ext cx="11656502" cy="3457575"/>
          </a:xfrm>
          <a:prstGeom prst="rect">
            <a:avLst/>
          </a:prstGeom>
        </p:spPr>
        <p:txBody>
          <a:bodyPr/>
          <a:lstStyle/>
          <a:p>
            <a:pPr>
              <a:spcBef>
                <a:spcPts val="600"/>
              </a:spcBef>
              <a:spcAft>
                <a:spcPts val="600"/>
              </a:spcAft>
              <a:defRPr/>
            </a:pPr>
            <a:r>
              <a:rPr lang="pl-PL" altLang="pl-PL" b="1" dirty="0">
                <a:cs typeface="Arial" charset="0"/>
              </a:rPr>
              <a:t>Projekt zmiany </a:t>
            </a:r>
            <a:br>
              <a:rPr lang="pl-PL" altLang="pl-PL" b="1" dirty="0">
                <a:cs typeface="Arial" charset="0"/>
              </a:rPr>
            </a:br>
            <a:r>
              <a:rPr lang="pl-PL" altLang="pl-PL" b="1" dirty="0">
                <a:cs typeface="Arial" charset="0"/>
              </a:rPr>
              <a:t>Wieloletniej Prognozy Finansowej </a:t>
            </a:r>
            <a:br>
              <a:rPr lang="pl-PL" altLang="pl-PL" b="1" dirty="0">
                <a:cs typeface="Arial" charset="0"/>
              </a:rPr>
            </a:br>
            <a:r>
              <a:rPr lang="pl-PL" altLang="pl-PL" b="1" dirty="0">
                <a:cs typeface="Arial" charset="0"/>
              </a:rPr>
              <a:t>na lata 2023–2050</a:t>
            </a:r>
            <a:br>
              <a:rPr lang="pl-PL" altLang="pl-PL" b="1" dirty="0">
                <a:cs typeface="Arial" charset="0"/>
              </a:rPr>
            </a:br>
            <a:r>
              <a:rPr lang="pl-PL" altLang="pl-PL" sz="3200" dirty="0">
                <a:cs typeface="Arial" charset="0"/>
              </a:rPr>
              <a:t>na sesję Rady m.st. Warszawy w dn. </a:t>
            </a:r>
            <a:r>
              <a:rPr lang="pl-PL" altLang="pl-PL" sz="3200" dirty="0" smtClean="0">
                <a:cs typeface="Arial" charset="0"/>
              </a:rPr>
              <a:t>14 grudnia 2023 </a:t>
            </a:r>
            <a:r>
              <a:rPr lang="pl-PL" altLang="pl-PL" sz="3200" dirty="0">
                <a:cs typeface="Arial" charset="0"/>
              </a:rPr>
              <a:t>r.</a:t>
            </a:r>
          </a:p>
        </p:txBody>
      </p:sp>
      <p:sp>
        <p:nvSpPr>
          <p:cNvPr id="2"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2023 r. i WPF na lata 2023–2050 na sesję Rady m.st. W–wy</a:t>
            </a:r>
            <a:endParaRPr lang="pl-PL" dirty="0"/>
          </a:p>
        </p:txBody>
      </p:sp>
      <p:sp>
        <p:nvSpPr>
          <p:cNvPr id="3" name="Symbol zastępczy numeru slajdu 2"/>
          <p:cNvSpPr>
            <a:spLocks noGrp="1"/>
          </p:cNvSpPr>
          <p:nvPr>
            <p:ph type="sldNum" sz="quarter" idx="4"/>
          </p:nvPr>
        </p:nvSpPr>
        <p:spPr>
          <a:xfrm>
            <a:off x="11678920" y="6565264"/>
            <a:ext cx="513080" cy="335915"/>
          </a:xfrm>
          <a:prstGeom prst="rect">
            <a:avLst/>
          </a:prstGeom>
        </p:spPr>
        <p:txBody>
          <a:bodyPr/>
          <a:lstStyle/>
          <a:p>
            <a:fld id="{2E27F4D3-B96E-4B1F-B7AA-4577FB9564B4}" type="slidenum">
              <a:rPr lang="pl-PL" smtClean="0"/>
              <a:pPr/>
              <a:t>17</a:t>
            </a:fld>
            <a:endParaRPr lang="pl-PL" dirty="0"/>
          </a:p>
        </p:txBody>
      </p:sp>
    </p:spTree>
    <p:extLst>
      <p:ext uri="{BB962C8B-B14F-4D97-AF65-F5344CB8AC3E}">
        <p14:creationId xmlns:p14="http://schemas.microsoft.com/office/powerpoint/2010/main" val="4269045376"/>
      </p:ext>
    </p:extLst>
  </p:cSld>
  <p:clrMapOvr>
    <a:masterClrMapping/>
  </p:clrMapOvr>
  <p:transition spd="slow">
    <p:cove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18</a:t>
            </a:fld>
            <a:endParaRPr lang="pl-PL" dirty="0"/>
          </a:p>
        </p:txBody>
      </p:sp>
      <p:sp>
        <p:nvSpPr>
          <p:cNvPr id="7" name="Symbol zastępczy stopki 1"/>
          <p:cNvSpPr>
            <a:spLocks noGrp="1"/>
          </p:cNvSpPr>
          <p:nvPr>
            <p:ph type="ftr" sz="quarter" idx="3"/>
          </p:nvPr>
        </p:nvSpPr>
        <p:spPr>
          <a:xfrm>
            <a:off x="5572664" y="6602777"/>
            <a:ext cx="6088033" cy="272641"/>
          </a:xfrm>
          <a:prstGeom prst="rect">
            <a:avLst/>
          </a:prstGeom>
        </p:spPr>
        <p:txBody>
          <a:bodyPr/>
          <a:lstStyle/>
          <a:p>
            <a:r>
              <a:rPr lang="pl-PL" altLang="pl-PL" dirty="0">
                <a:latin typeface="Arial" charset="0"/>
              </a:rPr>
              <a:t>Projekty zmian budżetu na 2023 r. i WPF na lata 2023–2050 na sesję Rady m.st. W–wy</a:t>
            </a:r>
            <a:endParaRPr lang="pl-PL" dirty="0"/>
          </a:p>
        </p:txBody>
      </p:sp>
      <p:graphicFrame>
        <p:nvGraphicFramePr>
          <p:cNvPr id="8" name="Tabela 7"/>
          <p:cNvGraphicFramePr>
            <a:graphicFrameLocks noGrp="1"/>
          </p:cNvGraphicFramePr>
          <p:nvPr>
            <p:extLst>
              <p:ext uri="{D42A27DB-BD31-4B8C-83A1-F6EECF244321}">
                <p14:modId xmlns:p14="http://schemas.microsoft.com/office/powerpoint/2010/main" val="601152244"/>
              </p:ext>
            </p:extLst>
          </p:nvPr>
        </p:nvGraphicFramePr>
        <p:xfrm>
          <a:off x="246001" y="1678157"/>
          <a:ext cx="11699999" cy="2617774"/>
        </p:xfrm>
        <a:graphic>
          <a:graphicData uri="http://schemas.openxmlformats.org/drawingml/2006/table">
            <a:tbl>
              <a:tblPr firstRow="1" bandRow="1">
                <a:tableStyleId>{2D5ABB26-0587-4C30-8999-92F81FD0307C}</a:tableStyleId>
              </a:tblPr>
              <a:tblGrid>
                <a:gridCol w="1375152">
                  <a:extLst>
                    <a:ext uri="{9D8B030D-6E8A-4147-A177-3AD203B41FA5}">
                      <a16:colId xmlns:a16="http://schemas.microsoft.com/office/drawing/2014/main" val="3288171132"/>
                    </a:ext>
                  </a:extLst>
                </a:gridCol>
                <a:gridCol w="1127425">
                  <a:extLst>
                    <a:ext uri="{9D8B030D-6E8A-4147-A177-3AD203B41FA5}">
                      <a16:colId xmlns:a16="http://schemas.microsoft.com/office/drawing/2014/main" val="20001"/>
                    </a:ext>
                  </a:extLst>
                </a:gridCol>
                <a:gridCol w="1127425">
                  <a:extLst>
                    <a:ext uri="{9D8B030D-6E8A-4147-A177-3AD203B41FA5}">
                      <a16:colId xmlns:a16="http://schemas.microsoft.com/office/drawing/2014/main" val="3393036705"/>
                    </a:ext>
                  </a:extLst>
                </a:gridCol>
                <a:gridCol w="1127425">
                  <a:extLst>
                    <a:ext uri="{9D8B030D-6E8A-4147-A177-3AD203B41FA5}">
                      <a16:colId xmlns:a16="http://schemas.microsoft.com/office/drawing/2014/main" val="785722401"/>
                    </a:ext>
                  </a:extLst>
                </a:gridCol>
                <a:gridCol w="1127425">
                  <a:extLst>
                    <a:ext uri="{9D8B030D-6E8A-4147-A177-3AD203B41FA5}">
                      <a16:colId xmlns:a16="http://schemas.microsoft.com/office/drawing/2014/main" val="1778449290"/>
                    </a:ext>
                  </a:extLst>
                </a:gridCol>
                <a:gridCol w="1127425">
                  <a:extLst>
                    <a:ext uri="{9D8B030D-6E8A-4147-A177-3AD203B41FA5}">
                      <a16:colId xmlns:a16="http://schemas.microsoft.com/office/drawing/2014/main" val="2059041665"/>
                    </a:ext>
                  </a:extLst>
                </a:gridCol>
                <a:gridCol w="1127425">
                  <a:extLst>
                    <a:ext uri="{9D8B030D-6E8A-4147-A177-3AD203B41FA5}">
                      <a16:colId xmlns:a16="http://schemas.microsoft.com/office/drawing/2014/main" val="1623264147"/>
                    </a:ext>
                  </a:extLst>
                </a:gridCol>
                <a:gridCol w="1127425">
                  <a:extLst>
                    <a:ext uri="{9D8B030D-6E8A-4147-A177-3AD203B41FA5}">
                      <a16:colId xmlns:a16="http://schemas.microsoft.com/office/drawing/2014/main" val="295558800"/>
                    </a:ext>
                  </a:extLst>
                </a:gridCol>
                <a:gridCol w="1127425">
                  <a:extLst>
                    <a:ext uri="{9D8B030D-6E8A-4147-A177-3AD203B41FA5}">
                      <a16:colId xmlns:a16="http://schemas.microsoft.com/office/drawing/2014/main" val="3889581010"/>
                    </a:ext>
                  </a:extLst>
                </a:gridCol>
                <a:gridCol w="1305447">
                  <a:extLst>
                    <a:ext uri="{9D8B030D-6E8A-4147-A177-3AD203B41FA5}">
                      <a16:colId xmlns:a16="http://schemas.microsoft.com/office/drawing/2014/main" val="3422950535"/>
                    </a:ext>
                  </a:extLst>
                </a:gridCol>
              </a:tblGrid>
              <a:tr h="826286">
                <a:tc>
                  <a:txBody>
                    <a:bodyPr/>
                    <a:lstStyle/>
                    <a:p>
                      <a:pPr algn="ctr"/>
                      <a:endParaRPr lang="pl-PL" sz="2000" dirty="0">
                        <a:latin typeface="+mj-lt"/>
                        <a:cs typeface="Calibri" panose="020F0502020204030204" pitchFamily="34" charset="0"/>
                      </a:endParaRP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2023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2024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2025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2026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kern="1200" dirty="0">
                          <a:solidFill>
                            <a:schemeClr val="tx1"/>
                          </a:solidFill>
                          <a:latin typeface="+mn-lt"/>
                          <a:ea typeface="+mn-ea"/>
                          <a:cs typeface="Calibri" panose="020F0502020204030204" pitchFamily="34" charset="0"/>
                        </a:rPr>
                        <a:t>2027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kern="1200" dirty="0">
                          <a:solidFill>
                            <a:schemeClr val="tx1"/>
                          </a:solidFill>
                          <a:latin typeface="+mn-lt"/>
                          <a:ea typeface="+mn-ea"/>
                          <a:cs typeface="Calibri" panose="020F0502020204030204" pitchFamily="34" charset="0"/>
                        </a:rPr>
                        <a:t>2028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kern="1200" dirty="0" smtClean="0">
                          <a:solidFill>
                            <a:schemeClr val="tx1"/>
                          </a:solidFill>
                          <a:latin typeface="+mn-lt"/>
                          <a:ea typeface="+mn-ea"/>
                          <a:cs typeface="Calibri" panose="020F0502020204030204" pitchFamily="34" charset="0"/>
                        </a:rPr>
                        <a:t>2033 </a:t>
                      </a:r>
                      <a:r>
                        <a:rPr lang="pl-PL" sz="2000" kern="1200" dirty="0">
                          <a:solidFill>
                            <a:schemeClr val="tx1"/>
                          </a:solidFill>
                          <a:latin typeface="+mn-lt"/>
                          <a:ea typeface="+mn-ea"/>
                          <a:cs typeface="Calibri" panose="020F0502020204030204" pitchFamily="34" charset="0"/>
                        </a:rPr>
                        <a:t>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algn="ctr"/>
                      <a:r>
                        <a:rPr lang="pl-PL" sz="2000" dirty="0">
                          <a:latin typeface="+mj-lt"/>
                          <a:cs typeface="Calibri" panose="020F0502020204030204" pitchFamily="34" charset="0"/>
                        </a:rPr>
                        <a:t>Łącznie</a:t>
                      </a:r>
                    </a:p>
                  </a:txBody>
                  <a:tcPr marL="91448" marR="91448" marT="45727" marB="45727" anchor="ctr">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302585">
                <a:tc gridSpan="10">
                  <a:txBody>
                    <a:bodyPr/>
                    <a:lstStyle/>
                    <a:p>
                      <a:pPr algn="ctr"/>
                      <a:r>
                        <a:rPr lang="pl-PL" sz="1400" dirty="0">
                          <a:latin typeface="+mj-lt"/>
                          <a:cs typeface="Calibri" panose="020F0502020204030204" pitchFamily="34" charset="0"/>
                        </a:rPr>
                        <a:t>w mln zł</a:t>
                      </a:r>
                    </a:p>
                  </a:txBody>
                  <a:tcPr marL="91448" marR="91448" marT="45727" marB="45727"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extLst>
                  <a:ext uri="{0D108BD9-81ED-4DB2-BD59-A6C34878D82A}">
                    <a16:rowId xmlns:a16="http://schemas.microsoft.com/office/drawing/2014/main" val="10001"/>
                  </a:ext>
                </a:extLst>
              </a:tr>
              <a:tr h="743337">
                <a:tc>
                  <a:txBody>
                    <a:bodyPr/>
                    <a:lstStyle/>
                    <a:p>
                      <a:pPr algn="l"/>
                      <a:r>
                        <a:rPr lang="pl-PL" sz="2000" b="0" dirty="0">
                          <a:latin typeface="+mj-lt"/>
                          <a:cs typeface="Calibri" panose="020F0502020204030204" pitchFamily="34" charset="0"/>
                        </a:rPr>
                        <a:t>Projekt</a:t>
                      </a:r>
                      <a:r>
                        <a:rPr lang="pl-PL" sz="2000" b="0" baseline="0" dirty="0">
                          <a:latin typeface="+mj-lt"/>
                          <a:cs typeface="Calibri" panose="020F0502020204030204" pitchFamily="34" charset="0"/>
                        </a:rPr>
                        <a:t> zmiany</a:t>
                      </a:r>
                      <a:endParaRPr lang="pl-PL" sz="2000" b="0" dirty="0">
                        <a:latin typeface="+mj-lt"/>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smtClean="0">
                          <a:solidFill>
                            <a:srgbClr val="385723"/>
                          </a:solidFill>
                          <a:latin typeface="+mj-lt"/>
                          <a:cs typeface="Calibri" panose="020F0502020204030204" pitchFamily="34" charset="0"/>
                        </a:rPr>
                        <a:t>+35,7</a:t>
                      </a:r>
                      <a:endParaRPr lang="pl-PL" sz="2000" b="1" dirty="0">
                        <a:solidFill>
                          <a:srgbClr val="385723"/>
                        </a:solidFill>
                        <a:latin typeface="+mj-lt"/>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smtClean="0">
                          <a:solidFill>
                            <a:srgbClr val="385723"/>
                          </a:solidFill>
                          <a:latin typeface="+mj-lt"/>
                          <a:ea typeface="+mn-ea"/>
                          <a:cs typeface="Calibri" panose="020F0502020204030204" pitchFamily="34" charset="0"/>
                        </a:rPr>
                        <a:t>+38,8</a:t>
                      </a:r>
                      <a:endParaRPr lang="pl-PL" sz="2000" b="1" kern="1200" dirty="0">
                        <a:solidFill>
                          <a:srgbClr val="385723"/>
                        </a:solidFill>
                        <a:latin typeface="+mj-lt"/>
                        <a:ea typeface="+mn-ea"/>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smtClean="0">
                          <a:solidFill>
                            <a:srgbClr val="385723"/>
                          </a:solidFill>
                          <a:latin typeface="+mj-lt"/>
                          <a:ea typeface="+mn-ea"/>
                          <a:cs typeface="Calibri" panose="020F0502020204030204" pitchFamily="34" charset="0"/>
                        </a:rPr>
                        <a:t>+19,1</a:t>
                      </a:r>
                      <a:endParaRPr lang="pl-PL" sz="2000" b="1" kern="1200" dirty="0">
                        <a:solidFill>
                          <a:srgbClr val="385723"/>
                        </a:solidFill>
                        <a:latin typeface="+mj-lt"/>
                        <a:ea typeface="+mn-ea"/>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smtClean="0">
                          <a:solidFill>
                            <a:srgbClr val="385723"/>
                          </a:solidFill>
                          <a:latin typeface="+mj-lt"/>
                          <a:ea typeface="+mn-ea"/>
                          <a:cs typeface="Calibri" panose="020F0502020204030204" pitchFamily="34" charset="0"/>
                        </a:rPr>
                        <a:t>+0,7</a:t>
                      </a:r>
                      <a:endParaRPr lang="pl-PL" sz="2000" b="1" kern="1200" dirty="0">
                        <a:solidFill>
                          <a:srgbClr val="385723"/>
                        </a:solidFill>
                        <a:latin typeface="+mj-lt"/>
                        <a:ea typeface="+mn-ea"/>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b="1" kern="1200" dirty="0" smtClean="0">
                          <a:solidFill>
                            <a:srgbClr val="385723"/>
                          </a:solidFill>
                          <a:latin typeface="+mn-lt"/>
                          <a:ea typeface="+mn-ea"/>
                          <a:cs typeface="Calibri" panose="020F0502020204030204" pitchFamily="34" charset="0"/>
                        </a:rPr>
                        <a:t>+0,02</a:t>
                      </a:r>
                      <a:endParaRPr lang="pl-PL" sz="2000" b="1" kern="1200" dirty="0">
                        <a:solidFill>
                          <a:srgbClr val="385723"/>
                        </a:solidFill>
                        <a:latin typeface="+mn-lt"/>
                        <a:ea typeface="+mn-ea"/>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b="1" kern="1200" dirty="0" smtClean="0">
                          <a:solidFill>
                            <a:srgbClr val="385723"/>
                          </a:solidFill>
                          <a:latin typeface="+mn-lt"/>
                          <a:ea typeface="+mn-ea"/>
                          <a:cs typeface="Calibri" panose="020F0502020204030204" pitchFamily="34" charset="0"/>
                        </a:rPr>
                        <a:t>+0,02</a:t>
                      </a:r>
                      <a:endParaRPr lang="pl-PL" sz="2000" b="1" kern="1200" dirty="0">
                        <a:solidFill>
                          <a:srgbClr val="385723"/>
                        </a:solidFill>
                        <a:latin typeface="+mn-lt"/>
                        <a:ea typeface="+mn-ea"/>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a:solidFill>
                            <a:schemeClr val="tx1"/>
                          </a:solidFill>
                          <a:latin typeface="+mj-lt"/>
                          <a:ea typeface="+mn-ea"/>
                          <a:cs typeface="Calibri" panose="020F0502020204030204" pitchFamily="34" charset="0"/>
                        </a:rPr>
                        <a:t>…</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b="1" kern="1200" dirty="0" smtClean="0">
                          <a:solidFill>
                            <a:srgbClr val="385723"/>
                          </a:solidFill>
                          <a:latin typeface="+mn-lt"/>
                          <a:ea typeface="+mn-ea"/>
                          <a:cs typeface="Calibri" panose="020F0502020204030204" pitchFamily="34" charset="0"/>
                        </a:rPr>
                        <a:t>+0,02</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smtClean="0">
                          <a:solidFill>
                            <a:srgbClr val="385723"/>
                          </a:solidFill>
                          <a:latin typeface="+mj-lt"/>
                          <a:ea typeface="+mn-ea"/>
                          <a:cs typeface="Calibri" panose="020F0502020204030204" pitchFamily="34" charset="0"/>
                        </a:rPr>
                        <a:t>+94,5</a:t>
                      </a:r>
                      <a:endParaRPr lang="pl-PL" sz="2000" b="1" kern="1200" dirty="0">
                        <a:solidFill>
                          <a:srgbClr val="385723"/>
                        </a:solidFill>
                        <a:latin typeface="+mj-lt"/>
                        <a:ea typeface="+mn-ea"/>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10002"/>
                  </a:ext>
                </a:extLst>
              </a:tr>
              <a:tr h="743337">
                <a:tc>
                  <a:txBody>
                    <a:bodyPr/>
                    <a:lstStyle/>
                    <a:p>
                      <a:pPr algn="l"/>
                      <a:r>
                        <a:rPr lang="pl-PL" sz="2000" b="0" dirty="0">
                          <a:latin typeface="+mj-lt"/>
                          <a:cs typeface="Calibri" panose="020F0502020204030204" pitchFamily="34" charset="0"/>
                        </a:rPr>
                        <a:t>Po zmianie</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smtClean="0">
                          <a:latin typeface="+mj-lt"/>
                          <a:cs typeface="Calibri" panose="020F0502020204030204" pitchFamily="34" charset="0"/>
                        </a:rPr>
                        <a:t>21.247</a:t>
                      </a:r>
                      <a:endParaRPr lang="pl-PL" sz="2000" b="1"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smtClean="0">
                          <a:latin typeface="+mj-lt"/>
                          <a:cs typeface="Calibri" panose="020F0502020204030204" pitchFamily="34" charset="0"/>
                        </a:rPr>
                        <a:t>20.314</a:t>
                      </a:r>
                      <a:endParaRPr lang="pl-PL" sz="2000" b="1"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smtClean="0">
                          <a:latin typeface="+mj-lt"/>
                          <a:cs typeface="Calibri" panose="020F0502020204030204" pitchFamily="34" charset="0"/>
                        </a:rPr>
                        <a:t>21.027</a:t>
                      </a:r>
                      <a:endParaRPr lang="pl-PL" sz="2000" b="1"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smtClean="0">
                          <a:latin typeface="+mj-lt"/>
                          <a:cs typeface="Calibri" panose="020F0502020204030204" pitchFamily="34" charset="0"/>
                        </a:rPr>
                        <a:t>21.181</a:t>
                      </a:r>
                      <a:endParaRPr lang="pl-PL" sz="2000" b="1"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b="1" kern="1200" dirty="0" smtClean="0">
                          <a:solidFill>
                            <a:schemeClr val="tx1"/>
                          </a:solidFill>
                          <a:latin typeface="+mn-lt"/>
                          <a:ea typeface="+mn-ea"/>
                          <a:cs typeface="Calibri" panose="020F0502020204030204" pitchFamily="34" charset="0"/>
                        </a:rPr>
                        <a:t>21.722</a:t>
                      </a:r>
                      <a:endParaRPr lang="pl-PL" sz="2000" b="1" kern="1200" dirty="0">
                        <a:solidFill>
                          <a:schemeClr val="tx1"/>
                        </a:solidFill>
                        <a:latin typeface="+mn-lt"/>
                        <a:ea typeface="+mn-ea"/>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b="1" kern="1200" dirty="0">
                          <a:solidFill>
                            <a:schemeClr val="tx1"/>
                          </a:solidFill>
                          <a:latin typeface="+mn-lt"/>
                          <a:ea typeface="+mn-ea"/>
                          <a:cs typeface="Calibri" panose="020F0502020204030204" pitchFamily="34" charset="0"/>
                        </a:rPr>
                        <a:t>22.286</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a:solidFill>
                            <a:schemeClr val="tx1"/>
                          </a:solidFill>
                          <a:latin typeface="+mj-lt"/>
                          <a:cs typeface="Calibri" panose="020F0502020204030204" pitchFamily="34" charset="0"/>
                        </a:rPr>
                        <a:t>…</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b="1" kern="1200" dirty="0" smtClean="0">
                          <a:solidFill>
                            <a:schemeClr val="tx1"/>
                          </a:solidFill>
                          <a:latin typeface="+mn-lt"/>
                          <a:ea typeface="+mn-ea"/>
                          <a:cs typeface="Calibri" panose="020F0502020204030204" pitchFamily="34" charset="0"/>
                        </a:rPr>
                        <a:t>26.510</a:t>
                      </a:r>
                      <a:endParaRPr lang="pl-PL" sz="2000" b="1" kern="1200" dirty="0">
                        <a:solidFill>
                          <a:schemeClr val="tx1"/>
                        </a:solidFill>
                        <a:latin typeface="+mn-lt"/>
                        <a:ea typeface="+mn-ea"/>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smtClean="0">
                          <a:latin typeface="+mj-lt"/>
                          <a:cs typeface="Calibri" panose="020F0502020204030204" pitchFamily="34" charset="0"/>
                        </a:rPr>
                        <a:t>251.579</a:t>
                      </a:r>
                      <a:endParaRPr lang="pl-PL" sz="2000" b="1"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772664253"/>
                  </a:ext>
                </a:extLst>
              </a:tr>
            </a:tbl>
          </a:graphicData>
        </a:graphic>
      </p:graphicFrame>
      <p:sp>
        <p:nvSpPr>
          <p:cNvPr id="9" name="Tytuł 2"/>
          <p:cNvSpPr>
            <a:spLocks noGrp="1"/>
          </p:cNvSpPr>
          <p:nvPr>
            <p:ph type="title"/>
          </p:nvPr>
        </p:nvSpPr>
        <p:spPr>
          <a:xfrm>
            <a:off x="327036" y="252000"/>
            <a:ext cx="11537928" cy="945036"/>
          </a:xfrm>
        </p:spPr>
        <p:txBody>
          <a:bodyPr/>
          <a:lstStyle/>
          <a:p>
            <a:pPr algn="ctr">
              <a:spcBef>
                <a:spcPts val="600"/>
              </a:spcBef>
              <a:spcAft>
                <a:spcPts val="600"/>
              </a:spcAft>
            </a:pPr>
            <a:r>
              <a:rPr lang="pl-PL" altLang="pl-PL" sz="2400" dirty="0">
                <a:latin typeface="+mj-lt"/>
              </a:rPr>
              <a:t>Wieloletnia Prognoza Finansowa </a:t>
            </a:r>
            <a:br>
              <a:rPr lang="pl-PL" altLang="pl-PL" sz="2400" dirty="0">
                <a:latin typeface="+mj-lt"/>
              </a:rPr>
            </a:br>
            <a:r>
              <a:rPr lang="pl-PL" altLang="pl-PL" sz="2400" b="1" dirty="0">
                <a:latin typeface="+mj-lt"/>
              </a:rPr>
              <a:t>Zmiany w prognozie dochodów</a:t>
            </a:r>
          </a:p>
        </p:txBody>
      </p:sp>
    </p:spTree>
    <p:extLst>
      <p:ext uri="{BB962C8B-B14F-4D97-AF65-F5344CB8AC3E}">
        <p14:creationId xmlns:p14="http://schemas.microsoft.com/office/powerpoint/2010/main" val="3086738766"/>
      </p:ext>
    </p:extLst>
  </p:cSld>
  <p:clrMapOvr>
    <a:masterClrMapping/>
  </p:clrMapOvr>
  <p:transition spd="slow">
    <p:cove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19</a:t>
            </a:fld>
            <a:endParaRPr lang="pl-PL" dirty="0"/>
          </a:p>
        </p:txBody>
      </p:sp>
      <p:sp>
        <p:nvSpPr>
          <p:cNvPr id="7" name="Symbol zastępczy stopki 1"/>
          <p:cNvSpPr>
            <a:spLocks noGrp="1"/>
          </p:cNvSpPr>
          <p:nvPr>
            <p:ph type="ftr" sz="quarter" idx="3"/>
          </p:nvPr>
        </p:nvSpPr>
        <p:spPr>
          <a:xfrm>
            <a:off x="5572664" y="6602777"/>
            <a:ext cx="6088033" cy="272641"/>
          </a:xfrm>
          <a:prstGeom prst="rect">
            <a:avLst/>
          </a:prstGeom>
        </p:spPr>
        <p:txBody>
          <a:bodyPr/>
          <a:lstStyle/>
          <a:p>
            <a:r>
              <a:rPr lang="pl-PL" altLang="pl-PL" dirty="0">
                <a:latin typeface="Arial" charset="0"/>
              </a:rPr>
              <a:t>Projekty zmian budżetu na 2023 r. i WPF na lata 2023–2050 na sesję Rady m.st. W–wy</a:t>
            </a:r>
            <a:endParaRPr lang="pl-PL" dirty="0"/>
          </a:p>
        </p:txBody>
      </p:sp>
      <p:graphicFrame>
        <p:nvGraphicFramePr>
          <p:cNvPr id="8" name="Tabela 7"/>
          <p:cNvGraphicFramePr>
            <a:graphicFrameLocks noGrp="1"/>
          </p:cNvGraphicFramePr>
          <p:nvPr>
            <p:extLst>
              <p:ext uri="{D42A27DB-BD31-4B8C-83A1-F6EECF244321}">
                <p14:modId xmlns:p14="http://schemas.microsoft.com/office/powerpoint/2010/main" val="3727593404"/>
              </p:ext>
            </p:extLst>
          </p:nvPr>
        </p:nvGraphicFramePr>
        <p:xfrm>
          <a:off x="246001" y="1678157"/>
          <a:ext cx="11699999" cy="2617774"/>
        </p:xfrm>
        <a:graphic>
          <a:graphicData uri="http://schemas.openxmlformats.org/drawingml/2006/table">
            <a:tbl>
              <a:tblPr firstRow="1" bandRow="1">
                <a:tableStyleId>{2D5ABB26-0587-4C30-8999-92F81FD0307C}</a:tableStyleId>
              </a:tblPr>
              <a:tblGrid>
                <a:gridCol w="1375152">
                  <a:extLst>
                    <a:ext uri="{9D8B030D-6E8A-4147-A177-3AD203B41FA5}">
                      <a16:colId xmlns:a16="http://schemas.microsoft.com/office/drawing/2014/main" val="3288171132"/>
                    </a:ext>
                  </a:extLst>
                </a:gridCol>
                <a:gridCol w="1127425">
                  <a:extLst>
                    <a:ext uri="{9D8B030D-6E8A-4147-A177-3AD203B41FA5}">
                      <a16:colId xmlns:a16="http://schemas.microsoft.com/office/drawing/2014/main" val="20001"/>
                    </a:ext>
                  </a:extLst>
                </a:gridCol>
                <a:gridCol w="1127425">
                  <a:extLst>
                    <a:ext uri="{9D8B030D-6E8A-4147-A177-3AD203B41FA5}">
                      <a16:colId xmlns:a16="http://schemas.microsoft.com/office/drawing/2014/main" val="3393036705"/>
                    </a:ext>
                  </a:extLst>
                </a:gridCol>
                <a:gridCol w="1127425">
                  <a:extLst>
                    <a:ext uri="{9D8B030D-6E8A-4147-A177-3AD203B41FA5}">
                      <a16:colId xmlns:a16="http://schemas.microsoft.com/office/drawing/2014/main" val="785722401"/>
                    </a:ext>
                  </a:extLst>
                </a:gridCol>
                <a:gridCol w="1127425">
                  <a:extLst>
                    <a:ext uri="{9D8B030D-6E8A-4147-A177-3AD203B41FA5}">
                      <a16:colId xmlns:a16="http://schemas.microsoft.com/office/drawing/2014/main" val="1778449290"/>
                    </a:ext>
                  </a:extLst>
                </a:gridCol>
                <a:gridCol w="1127425">
                  <a:extLst>
                    <a:ext uri="{9D8B030D-6E8A-4147-A177-3AD203B41FA5}">
                      <a16:colId xmlns:a16="http://schemas.microsoft.com/office/drawing/2014/main" val="2059041665"/>
                    </a:ext>
                  </a:extLst>
                </a:gridCol>
                <a:gridCol w="1127425">
                  <a:extLst>
                    <a:ext uri="{9D8B030D-6E8A-4147-A177-3AD203B41FA5}">
                      <a16:colId xmlns:a16="http://schemas.microsoft.com/office/drawing/2014/main" val="1623264147"/>
                    </a:ext>
                  </a:extLst>
                </a:gridCol>
                <a:gridCol w="1127425">
                  <a:extLst>
                    <a:ext uri="{9D8B030D-6E8A-4147-A177-3AD203B41FA5}">
                      <a16:colId xmlns:a16="http://schemas.microsoft.com/office/drawing/2014/main" val="295558800"/>
                    </a:ext>
                  </a:extLst>
                </a:gridCol>
                <a:gridCol w="1127425">
                  <a:extLst>
                    <a:ext uri="{9D8B030D-6E8A-4147-A177-3AD203B41FA5}">
                      <a16:colId xmlns:a16="http://schemas.microsoft.com/office/drawing/2014/main" val="3889581010"/>
                    </a:ext>
                  </a:extLst>
                </a:gridCol>
                <a:gridCol w="1305447">
                  <a:extLst>
                    <a:ext uri="{9D8B030D-6E8A-4147-A177-3AD203B41FA5}">
                      <a16:colId xmlns:a16="http://schemas.microsoft.com/office/drawing/2014/main" val="3422950535"/>
                    </a:ext>
                  </a:extLst>
                </a:gridCol>
              </a:tblGrid>
              <a:tr h="826286">
                <a:tc>
                  <a:txBody>
                    <a:bodyPr/>
                    <a:lstStyle/>
                    <a:p>
                      <a:pPr algn="ctr"/>
                      <a:endParaRPr lang="pl-PL" sz="2000" dirty="0">
                        <a:latin typeface="+mj-lt"/>
                        <a:cs typeface="Calibri" panose="020F0502020204030204" pitchFamily="34" charset="0"/>
                      </a:endParaRP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2023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2024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2025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2026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kern="1200" dirty="0">
                          <a:solidFill>
                            <a:schemeClr val="tx1"/>
                          </a:solidFill>
                          <a:latin typeface="+mn-lt"/>
                          <a:ea typeface="+mn-ea"/>
                          <a:cs typeface="Calibri" panose="020F0502020204030204" pitchFamily="34" charset="0"/>
                        </a:rPr>
                        <a:t>2027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kern="1200" dirty="0">
                          <a:solidFill>
                            <a:schemeClr val="tx1"/>
                          </a:solidFill>
                          <a:latin typeface="+mn-lt"/>
                          <a:ea typeface="+mn-ea"/>
                          <a:cs typeface="Calibri" panose="020F0502020204030204" pitchFamily="34" charset="0"/>
                        </a:rPr>
                        <a:t>2028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kern="1200" dirty="0" smtClean="0">
                          <a:solidFill>
                            <a:schemeClr val="tx1"/>
                          </a:solidFill>
                          <a:latin typeface="+mn-lt"/>
                          <a:ea typeface="+mn-ea"/>
                          <a:cs typeface="Calibri" panose="020F0502020204030204" pitchFamily="34" charset="0"/>
                        </a:rPr>
                        <a:t>2033 </a:t>
                      </a:r>
                      <a:r>
                        <a:rPr lang="pl-PL" sz="2000" kern="1200" dirty="0">
                          <a:solidFill>
                            <a:schemeClr val="tx1"/>
                          </a:solidFill>
                          <a:latin typeface="+mn-lt"/>
                          <a:ea typeface="+mn-ea"/>
                          <a:cs typeface="Calibri" panose="020F0502020204030204" pitchFamily="34" charset="0"/>
                        </a:rPr>
                        <a:t>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algn="ctr"/>
                      <a:r>
                        <a:rPr lang="pl-PL" sz="2000" dirty="0">
                          <a:latin typeface="+mj-lt"/>
                          <a:cs typeface="Calibri" panose="020F0502020204030204" pitchFamily="34" charset="0"/>
                        </a:rPr>
                        <a:t>Łącznie</a:t>
                      </a:r>
                    </a:p>
                  </a:txBody>
                  <a:tcPr marL="91448" marR="91448" marT="45727" marB="45727" anchor="ctr">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302585">
                <a:tc gridSpan="10">
                  <a:txBody>
                    <a:bodyPr/>
                    <a:lstStyle/>
                    <a:p>
                      <a:pPr algn="ctr"/>
                      <a:r>
                        <a:rPr lang="pl-PL" sz="1400" dirty="0">
                          <a:latin typeface="+mj-lt"/>
                          <a:cs typeface="Calibri" panose="020F0502020204030204" pitchFamily="34" charset="0"/>
                        </a:rPr>
                        <a:t>w mln zł</a:t>
                      </a:r>
                    </a:p>
                  </a:txBody>
                  <a:tcPr marL="91448" marR="91448" marT="45727" marB="45727"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extLst>
                  <a:ext uri="{0D108BD9-81ED-4DB2-BD59-A6C34878D82A}">
                    <a16:rowId xmlns:a16="http://schemas.microsoft.com/office/drawing/2014/main" val="10001"/>
                  </a:ext>
                </a:extLst>
              </a:tr>
              <a:tr h="743337">
                <a:tc>
                  <a:txBody>
                    <a:bodyPr/>
                    <a:lstStyle/>
                    <a:p>
                      <a:pPr algn="l"/>
                      <a:r>
                        <a:rPr lang="pl-PL" sz="2000" b="0" dirty="0">
                          <a:latin typeface="+mj-lt"/>
                          <a:cs typeface="Calibri" panose="020F0502020204030204" pitchFamily="34" charset="0"/>
                        </a:rPr>
                        <a:t>Projekt</a:t>
                      </a:r>
                      <a:r>
                        <a:rPr lang="pl-PL" sz="2000" b="0" baseline="0" dirty="0">
                          <a:latin typeface="+mj-lt"/>
                          <a:cs typeface="Calibri" panose="020F0502020204030204" pitchFamily="34" charset="0"/>
                        </a:rPr>
                        <a:t> zmiany</a:t>
                      </a:r>
                      <a:endParaRPr lang="pl-PL" sz="2000" b="0" dirty="0">
                        <a:latin typeface="+mj-lt"/>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smtClean="0">
                          <a:solidFill>
                            <a:srgbClr val="C00000"/>
                          </a:solidFill>
                          <a:latin typeface="+mj-lt"/>
                          <a:cs typeface="Calibri" panose="020F0502020204030204" pitchFamily="34" charset="0"/>
                        </a:rPr>
                        <a:t>-60,8</a:t>
                      </a:r>
                      <a:endParaRPr lang="pl-PL" sz="2000" b="1" dirty="0">
                        <a:solidFill>
                          <a:srgbClr val="C00000"/>
                        </a:solidFill>
                        <a:latin typeface="+mj-lt"/>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smtClean="0">
                          <a:solidFill>
                            <a:srgbClr val="385723"/>
                          </a:solidFill>
                          <a:latin typeface="+mj-lt"/>
                          <a:ea typeface="+mn-ea"/>
                          <a:cs typeface="Calibri" panose="020F0502020204030204" pitchFamily="34" charset="0"/>
                        </a:rPr>
                        <a:t>+19,0</a:t>
                      </a:r>
                      <a:endParaRPr lang="pl-PL" sz="2000" b="1" kern="1200" dirty="0">
                        <a:solidFill>
                          <a:srgbClr val="385723"/>
                        </a:solidFill>
                        <a:latin typeface="+mj-lt"/>
                        <a:ea typeface="+mn-ea"/>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smtClean="0">
                          <a:solidFill>
                            <a:srgbClr val="385723"/>
                          </a:solidFill>
                          <a:latin typeface="+mj-lt"/>
                          <a:ea typeface="+mn-ea"/>
                          <a:cs typeface="Calibri" panose="020F0502020204030204" pitchFamily="34" charset="0"/>
                        </a:rPr>
                        <a:t>+1,2</a:t>
                      </a:r>
                      <a:endParaRPr lang="pl-PL" sz="2000" b="1" kern="1200" dirty="0">
                        <a:solidFill>
                          <a:srgbClr val="385723"/>
                        </a:solidFill>
                        <a:latin typeface="+mj-lt"/>
                        <a:ea typeface="+mn-ea"/>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smtClean="0">
                          <a:solidFill>
                            <a:srgbClr val="385723"/>
                          </a:solidFill>
                          <a:latin typeface="+mj-lt"/>
                          <a:ea typeface="+mn-ea"/>
                          <a:cs typeface="Calibri" panose="020F0502020204030204" pitchFamily="34" charset="0"/>
                        </a:rPr>
                        <a:t>+0,02</a:t>
                      </a:r>
                      <a:endParaRPr lang="pl-PL" sz="2000" b="1" kern="1200" dirty="0">
                        <a:solidFill>
                          <a:srgbClr val="385723"/>
                        </a:solidFill>
                        <a:latin typeface="+mj-lt"/>
                        <a:ea typeface="+mn-ea"/>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b="1" kern="1200" dirty="0" smtClean="0">
                          <a:solidFill>
                            <a:srgbClr val="385723"/>
                          </a:solidFill>
                          <a:latin typeface="+mn-lt"/>
                          <a:ea typeface="+mn-ea"/>
                          <a:cs typeface="Calibri" panose="020F0502020204030204" pitchFamily="34" charset="0"/>
                        </a:rPr>
                        <a:t>+0,02</a:t>
                      </a:r>
                      <a:endParaRPr lang="pl-PL" sz="2000" b="1" kern="1200" dirty="0">
                        <a:solidFill>
                          <a:srgbClr val="385723"/>
                        </a:solidFill>
                        <a:latin typeface="+mn-lt"/>
                        <a:ea typeface="+mn-ea"/>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b="1" kern="1200" dirty="0" smtClean="0">
                          <a:solidFill>
                            <a:srgbClr val="385723"/>
                          </a:solidFill>
                          <a:latin typeface="+mn-lt"/>
                          <a:ea typeface="+mn-ea"/>
                          <a:cs typeface="Calibri" panose="020F0502020204030204" pitchFamily="34" charset="0"/>
                        </a:rPr>
                        <a:t>+0,02</a:t>
                      </a:r>
                      <a:endParaRPr lang="pl-PL" sz="2000" b="1" kern="1200" dirty="0">
                        <a:solidFill>
                          <a:srgbClr val="385723"/>
                        </a:solidFill>
                        <a:latin typeface="+mn-lt"/>
                        <a:ea typeface="+mn-ea"/>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a:solidFill>
                            <a:schemeClr val="tx1"/>
                          </a:solidFill>
                          <a:latin typeface="+mj-lt"/>
                          <a:ea typeface="+mn-ea"/>
                          <a:cs typeface="Calibri" panose="020F0502020204030204" pitchFamily="34" charset="0"/>
                        </a:rPr>
                        <a:t>…</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b="1" kern="1200" dirty="0" smtClean="0">
                          <a:solidFill>
                            <a:srgbClr val="385723"/>
                          </a:solidFill>
                          <a:latin typeface="+mn-lt"/>
                          <a:ea typeface="+mn-ea"/>
                          <a:cs typeface="Calibri" panose="020F0502020204030204" pitchFamily="34" charset="0"/>
                        </a:rPr>
                        <a:t>+0,02</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smtClean="0">
                          <a:solidFill>
                            <a:srgbClr val="C00000"/>
                          </a:solidFill>
                          <a:latin typeface="+mj-lt"/>
                          <a:ea typeface="+mn-ea"/>
                          <a:cs typeface="Calibri" panose="020F0502020204030204" pitchFamily="34" charset="0"/>
                        </a:rPr>
                        <a:t>-40,5</a:t>
                      </a:r>
                      <a:endParaRPr lang="pl-PL" sz="2000" b="1" kern="1200" dirty="0">
                        <a:solidFill>
                          <a:srgbClr val="C00000"/>
                        </a:solidFill>
                        <a:latin typeface="+mj-lt"/>
                        <a:ea typeface="+mn-ea"/>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10002"/>
                  </a:ext>
                </a:extLst>
              </a:tr>
              <a:tr h="743337">
                <a:tc>
                  <a:txBody>
                    <a:bodyPr/>
                    <a:lstStyle/>
                    <a:p>
                      <a:pPr algn="l"/>
                      <a:r>
                        <a:rPr lang="pl-PL" sz="2000" b="0" dirty="0">
                          <a:latin typeface="+mj-lt"/>
                          <a:cs typeface="Calibri" panose="020F0502020204030204" pitchFamily="34" charset="0"/>
                        </a:rPr>
                        <a:t>Po zmianie</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smtClean="0">
                          <a:latin typeface="+mj-lt"/>
                          <a:cs typeface="Calibri" panose="020F0502020204030204" pitchFamily="34" charset="0"/>
                        </a:rPr>
                        <a:t>21.477</a:t>
                      </a:r>
                      <a:endParaRPr lang="pl-PL" sz="2000" b="1"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smtClean="0">
                          <a:latin typeface="+mj-lt"/>
                          <a:cs typeface="Calibri" panose="020F0502020204030204" pitchFamily="34" charset="0"/>
                        </a:rPr>
                        <a:t>20.518</a:t>
                      </a:r>
                      <a:endParaRPr lang="pl-PL" sz="2000" b="1"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smtClean="0">
                          <a:latin typeface="+mj-lt"/>
                          <a:cs typeface="Calibri" panose="020F0502020204030204" pitchFamily="34" charset="0"/>
                        </a:rPr>
                        <a:t>19.111</a:t>
                      </a:r>
                      <a:endParaRPr lang="pl-PL" sz="2000" b="1"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smtClean="0">
                          <a:latin typeface="+mj-lt"/>
                          <a:cs typeface="Calibri" panose="020F0502020204030204" pitchFamily="34" charset="0"/>
                        </a:rPr>
                        <a:t>19.781</a:t>
                      </a:r>
                      <a:endParaRPr lang="pl-PL" sz="2000" b="1"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b="1" kern="1200" dirty="0" smtClean="0">
                          <a:solidFill>
                            <a:schemeClr val="tx1"/>
                          </a:solidFill>
                          <a:latin typeface="+mn-lt"/>
                          <a:ea typeface="+mn-ea"/>
                          <a:cs typeface="Calibri" panose="020F0502020204030204" pitchFamily="34" charset="0"/>
                        </a:rPr>
                        <a:t>19.784</a:t>
                      </a:r>
                      <a:endParaRPr lang="pl-PL" sz="2000" b="1" kern="1200" dirty="0">
                        <a:solidFill>
                          <a:schemeClr val="tx1"/>
                        </a:solidFill>
                        <a:latin typeface="+mn-lt"/>
                        <a:ea typeface="+mn-ea"/>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b="1" kern="1200" dirty="0" smtClean="0">
                          <a:solidFill>
                            <a:schemeClr val="tx1"/>
                          </a:solidFill>
                          <a:latin typeface="+mn-lt"/>
                          <a:ea typeface="+mn-ea"/>
                          <a:cs typeface="Calibri" panose="020F0502020204030204" pitchFamily="34" charset="0"/>
                        </a:rPr>
                        <a:t>20.735</a:t>
                      </a:r>
                      <a:endParaRPr lang="pl-PL" sz="2000" b="1" kern="1200" dirty="0">
                        <a:solidFill>
                          <a:schemeClr val="tx1"/>
                        </a:solidFill>
                        <a:latin typeface="+mn-lt"/>
                        <a:ea typeface="+mn-ea"/>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a:solidFill>
                            <a:schemeClr val="tx1"/>
                          </a:solidFill>
                          <a:latin typeface="+mj-lt"/>
                          <a:cs typeface="Calibri" panose="020F0502020204030204" pitchFamily="34" charset="0"/>
                        </a:rPr>
                        <a:t>…</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b="1" kern="1200" dirty="0" smtClean="0">
                          <a:solidFill>
                            <a:schemeClr val="tx1"/>
                          </a:solidFill>
                          <a:latin typeface="+mn-lt"/>
                          <a:ea typeface="+mn-ea"/>
                          <a:cs typeface="Calibri" panose="020F0502020204030204" pitchFamily="34" charset="0"/>
                        </a:rPr>
                        <a:t>23.512</a:t>
                      </a:r>
                      <a:endParaRPr lang="pl-PL" sz="2000" b="1" kern="1200" dirty="0">
                        <a:solidFill>
                          <a:schemeClr val="tx1"/>
                        </a:solidFill>
                        <a:latin typeface="+mn-lt"/>
                        <a:ea typeface="+mn-ea"/>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smtClean="0">
                          <a:latin typeface="+mj-lt"/>
                          <a:cs typeface="Calibri" panose="020F0502020204030204" pitchFamily="34" charset="0"/>
                        </a:rPr>
                        <a:t>233.621</a:t>
                      </a:r>
                      <a:endParaRPr lang="pl-PL" sz="2000" b="1"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772664253"/>
                  </a:ext>
                </a:extLst>
              </a:tr>
            </a:tbl>
          </a:graphicData>
        </a:graphic>
      </p:graphicFrame>
      <p:sp>
        <p:nvSpPr>
          <p:cNvPr id="9" name="Tytuł 2"/>
          <p:cNvSpPr>
            <a:spLocks noGrp="1"/>
          </p:cNvSpPr>
          <p:nvPr>
            <p:ph type="title"/>
          </p:nvPr>
        </p:nvSpPr>
        <p:spPr>
          <a:xfrm>
            <a:off x="320697" y="229340"/>
            <a:ext cx="11537928" cy="945036"/>
          </a:xfrm>
        </p:spPr>
        <p:txBody>
          <a:bodyPr/>
          <a:lstStyle/>
          <a:p>
            <a:pPr algn="ctr">
              <a:spcBef>
                <a:spcPts val="600"/>
              </a:spcBef>
              <a:spcAft>
                <a:spcPts val="600"/>
              </a:spcAft>
            </a:pPr>
            <a:r>
              <a:rPr lang="pl-PL" altLang="pl-PL" sz="2400" dirty="0">
                <a:latin typeface="+mj-lt"/>
              </a:rPr>
              <a:t>Wieloletnia Prognoza Finansowa </a:t>
            </a:r>
            <a:br>
              <a:rPr lang="pl-PL" altLang="pl-PL" sz="2400" dirty="0">
                <a:latin typeface="+mj-lt"/>
              </a:rPr>
            </a:br>
            <a:r>
              <a:rPr lang="pl-PL" altLang="pl-PL" sz="2400" b="1" dirty="0">
                <a:latin typeface="+mj-lt"/>
              </a:rPr>
              <a:t>Zmiany w prognozie wydatków bieżących</a:t>
            </a:r>
          </a:p>
        </p:txBody>
      </p:sp>
    </p:spTree>
    <p:extLst>
      <p:ext uri="{BB962C8B-B14F-4D97-AF65-F5344CB8AC3E}">
        <p14:creationId xmlns:p14="http://schemas.microsoft.com/office/powerpoint/2010/main" val="834286294"/>
      </p:ext>
    </p:extLst>
  </p:cSld>
  <p:clrMapOvr>
    <a:masterClrMapping/>
  </p:clrMapOvr>
  <p:transition spd="slow">
    <p:cove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4"/>
          <p:cNvSpPr>
            <a:spLocks noGrp="1"/>
          </p:cNvSpPr>
          <p:nvPr>
            <p:ph type="title"/>
          </p:nvPr>
        </p:nvSpPr>
        <p:spPr>
          <a:xfrm>
            <a:off x="303608" y="2619952"/>
            <a:ext cx="11584785" cy="1325563"/>
          </a:xfrm>
          <a:prstGeom prst="rect">
            <a:avLst/>
          </a:prstGeom>
        </p:spPr>
        <p:txBody>
          <a:bodyPr/>
          <a:lstStyle/>
          <a:p>
            <a:pPr>
              <a:lnSpc>
                <a:spcPct val="114000"/>
              </a:lnSpc>
              <a:spcBef>
                <a:spcPts val="600"/>
              </a:spcBef>
              <a:spcAft>
                <a:spcPts val="600"/>
              </a:spcAft>
              <a:defRPr/>
            </a:pPr>
            <a:r>
              <a:rPr lang="pl-PL" b="1" dirty="0"/>
              <a:t>Projekt zmiany budżetu na 2023 rok</a:t>
            </a:r>
            <a:r>
              <a:rPr lang="pl-PL" altLang="pl-PL" b="1" dirty="0">
                <a:cs typeface="Arial" charset="0"/>
              </a:rPr>
              <a:t/>
            </a:r>
            <a:br>
              <a:rPr lang="pl-PL" altLang="pl-PL" b="1" dirty="0">
                <a:cs typeface="Arial" charset="0"/>
              </a:rPr>
            </a:br>
            <a:r>
              <a:rPr lang="pl-PL" altLang="pl-PL" sz="3200" dirty="0">
                <a:cs typeface="Arial" charset="0"/>
              </a:rPr>
              <a:t>na sesję Rady m.st. Warszawy w dn. </a:t>
            </a:r>
            <a:r>
              <a:rPr lang="pl-PL" altLang="pl-PL" sz="3200" dirty="0" smtClean="0">
                <a:cs typeface="Arial" charset="0"/>
              </a:rPr>
              <a:t>14 grudnia </a:t>
            </a:r>
            <a:r>
              <a:rPr lang="pl-PL" altLang="pl-PL" sz="3200" dirty="0">
                <a:cs typeface="Arial" charset="0"/>
              </a:rPr>
              <a:t>2023 r.</a:t>
            </a:r>
          </a:p>
        </p:txBody>
      </p:sp>
      <p:sp>
        <p:nvSpPr>
          <p:cNvPr id="2"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2023 r. i WPF na lata 2023–2050 na sesję Rady m.st. W–wy</a:t>
            </a:r>
            <a:endParaRPr lang="pl-PL" dirty="0"/>
          </a:p>
        </p:txBody>
      </p:sp>
      <p:sp>
        <p:nvSpPr>
          <p:cNvPr id="3" name="Symbol zastępczy numeru slajdu 2"/>
          <p:cNvSpPr>
            <a:spLocks noGrp="1"/>
          </p:cNvSpPr>
          <p:nvPr>
            <p:ph type="sldNum" sz="quarter" idx="4"/>
          </p:nvPr>
        </p:nvSpPr>
        <p:spPr>
          <a:xfrm>
            <a:off x="11678920" y="6565264"/>
            <a:ext cx="513080" cy="335915"/>
          </a:xfrm>
          <a:prstGeom prst="rect">
            <a:avLst/>
          </a:prstGeom>
        </p:spPr>
        <p:txBody>
          <a:bodyPr/>
          <a:lstStyle/>
          <a:p>
            <a:fld id="{2E27F4D3-B96E-4B1F-B7AA-4577FB9564B4}" type="slidenum">
              <a:rPr lang="pl-PL" smtClean="0"/>
              <a:pPr/>
              <a:t>2</a:t>
            </a:fld>
            <a:endParaRPr lang="pl-PL" dirty="0"/>
          </a:p>
        </p:txBody>
      </p:sp>
    </p:spTree>
    <p:extLst>
      <p:ext uri="{BB962C8B-B14F-4D97-AF65-F5344CB8AC3E}">
        <p14:creationId xmlns:p14="http://schemas.microsoft.com/office/powerpoint/2010/main" val="1936331712"/>
      </p:ext>
    </p:extLst>
  </p:cSld>
  <p:clrMapOvr>
    <a:masterClrMapping/>
  </p:clrMapOvr>
  <p:transition spd="slow">
    <p:cove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20</a:t>
            </a:fld>
            <a:endParaRPr lang="pl-PL" dirty="0"/>
          </a:p>
        </p:txBody>
      </p:sp>
      <p:sp>
        <p:nvSpPr>
          <p:cNvPr id="7" name="Symbol zastępczy stopki 1"/>
          <p:cNvSpPr>
            <a:spLocks noGrp="1"/>
          </p:cNvSpPr>
          <p:nvPr>
            <p:ph type="ftr" sz="quarter" idx="3"/>
          </p:nvPr>
        </p:nvSpPr>
        <p:spPr>
          <a:xfrm>
            <a:off x="5572664" y="6602777"/>
            <a:ext cx="6088033" cy="272641"/>
          </a:xfrm>
          <a:prstGeom prst="rect">
            <a:avLst/>
          </a:prstGeom>
        </p:spPr>
        <p:txBody>
          <a:bodyPr/>
          <a:lstStyle/>
          <a:p>
            <a:r>
              <a:rPr lang="pl-PL" altLang="pl-PL" dirty="0">
                <a:latin typeface="Arial" charset="0"/>
              </a:rPr>
              <a:t>Projekty zmian budżetu na 2023 r. i WPF na lata 2023–2050 na sesję Rady m.st. W–wy</a:t>
            </a:r>
            <a:endParaRPr lang="pl-PL" dirty="0"/>
          </a:p>
        </p:txBody>
      </p:sp>
      <p:sp>
        <p:nvSpPr>
          <p:cNvPr id="9" name="Tytuł 2"/>
          <p:cNvSpPr>
            <a:spLocks noGrp="1"/>
          </p:cNvSpPr>
          <p:nvPr>
            <p:ph type="title"/>
          </p:nvPr>
        </p:nvSpPr>
        <p:spPr>
          <a:xfrm>
            <a:off x="320697" y="229340"/>
            <a:ext cx="11537928" cy="945036"/>
          </a:xfrm>
        </p:spPr>
        <p:txBody>
          <a:bodyPr/>
          <a:lstStyle/>
          <a:p>
            <a:pPr algn="ctr">
              <a:spcBef>
                <a:spcPts val="600"/>
              </a:spcBef>
              <a:spcAft>
                <a:spcPts val="600"/>
              </a:spcAft>
            </a:pPr>
            <a:r>
              <a:rPr lang="pl-PL" altLang="pl-PL" sz="2400" dirty="0">
                <a:latin typeface="+mj-lt"/>
              </a:rPr>
              <a:t>Wieloletnia Prognoza Finansowa </a:t>
            </a:r>
            <a:br>
              <a:rPr lang="pl-PL" altLang="pl-PL" sz="2400" dirty="0">
                <a:latin typeface="+mj-lt"/>
              </a:rPr>
            </a:br>
            <a:r>
              <a:rPr lang="pl-PL" altLang="pl-PL" sz="2400" b="1" dirty="0">
                <a:latin typeface="+mj-lt"/>
              </a:rPr>
              <a:t>Zmiany w prognozie wydatków majątkowych</a:t>
            </a:r>
          </a:p>
        </p:txBody>
      </p:sp>
      <p:graphicFrame>
        <p:nvGraphicFramePr>
          <p:cNvPr id="10" name="Tabela 9"/>
          <p:cNvGraphicFramePr>
            <a:graphicFrameLocks noGrp="1"/>
          </p:cNvGraphicFramePr>
          <p:nvPr>
            <p:extLst>
              <p:ext uri="{D42A27DB-BD31-4B8C-83A1-F6EECF244321}">
                <p14:modId xmlns:p14="http://schemas.microsoft.com/office/powerpoint/2010/main" val="2329815435"/>
              </p:ext>
            </p:extLst>
          </p:nvPr>
        </p:nvGraphicFramePr>
        <p:xfrm>
          <a:off x="1661292" y="1643419"/>
          <a:ext cx="8869417" cy="2617774"/>
        </p:xfrm>
        <a:graphic>
          <a:graphicData uri="http://schemas.openxmlformats.org/drawingml/2006/table">
            <a:tbl>
              <a:tblPr firstRow="1" bandRow="1">
                <a:tableStyleId>{2D5ABB26-0587-4C30-8999-92F81FD0307C}</a:tableStyleId>
              </a:tblPr>
              <a:tblGrid>
                <a:gridCol w="1309417">
                  <a:extLst>
                    <a:ext uri="{9D8B030D-6E8A-4147-A177-3AD203B41FA5}">
                      <a16:colId xmlns:a16="http://schemas.microsoft.com/office/drawing/2014/main" val="3288171132"/>
                    </a:ext>
                  </a:extLst>
                </a:gridCol>
                <a:gridCol w="1260000">
                  <a:extLst>
                    <a:ext uri="{9D8B030D-6E8A-4147-A177-3AD203B41FA5}">
                      <a16:colId xmlns:a16="http://schemas.microsoft.com/office/drawing/2014/main" val="20001"/>
                    </a:ext>
                  </a:extLst>
                </a:gridCol>
                <a:gridCol w="1260000">
                  <a:extLst>
                    <a:ext uri="{9D8B030D-6E8A-4147-A177-3AD203B41FA5}">
                      <a16:colId xmlns:a16="http://schemas.microsoft.com/office/drawing/2014/main" val="3393036705"/>
                    </a:ext>
                  </a:extLst>
                </a:gridCol>
                <a:gridCol w="1260000">
                  <a:extLst>
                    <a:ext uri="{9D8B030D-6E8A-4147-A177-3AD203B41FA5}">
                      <a16:colId xmlns:a16="http://schemas.microsoft.com/office/drawing/2014/main" val="785722401"/>
                    </a:ext>
                  </a:extLst>
                </a:gridCol>
                <a:gridCol w="1260000">
                  <a:extLst>
                    <a:ext uri="{9D8B030D-6E8A-4147-A177-3AD203B41FA5}">
                      <a16:colId xmlns:a16="http://schemas.microsoft.com/office/drawing/2014/main" val="1778449290"/>
                    </a:ext>
                  </a:extLst>
                </a:gridCol>
                <a:gridCol w="1260000">
                  <a:extLst>
                    <a:ext uri="{9D8B030D-6E8A-4147-A177-3AD203B41FA5}">
                      <a16:colId xmlns:a16="http://schemas.microsoft.com/office/drawing/2014/main" val="3828342496"/>
                    </a:ext>
                  </a:extLst>
                </a:gridCol>
                <a:gridCol w="1260000">
                  <a:extLst>
                    <a:ext uri="{9D8B030D-6E8A-4147-A177-3AD203B41FA5}">
                      <a16:colId xmlns:a16="http://schemas.microsoft.com/office/drawing/2014/main" val="3422950535"/>
                    </a:ext>
                  </a:extLst>
                </a:gridCol>
              </a:tblGrid>
              <a:tr h="826286">
                <a:tc>
                  <a:txBody>
                    <a:bodyPr/>
                    <a:lstStyle/>
                    <a:p>
                      <a:pPr algn="ctr"/>
                      <a:endParaRPr lang="pl-PL" sz="2000" dirty="0">
                        <a:latin typeface="+mj-lt"/>
                        <a:cs typeface="Calibri" panose="020F0502020204030204" pitchFamily="34" charset="0"/>
                      </a:endParaRP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2023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2024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2025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2026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2027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algn="ctr"/>
                      <a:r>
                        <a:rPr lang="pl-PL" sz="2000" dirty="0">
                          <a:latin typeface="+mj-lt"/>
                          <a:cs typeface="Calibri" panose="020F0502020204030204" pitchFamily="34" charset="0"/>
                        </a:rPr>
                        <a:t>Łącznie</a:t>
                      </a:r>
                    </a:p>
                  </a:txBody>
                  <a:tcPr marL="91448" marR="91448" marT="45727" marB="45727" anchor="ctr">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302585">
                <a:tc gridSpan="7">
                  <a:txBody>
                    <a:bodyPr/>
                    <a:lstStyle/>
                    <a:p>
                      <a:pPr algn="ctr"/>
                      <a:r>
                        <a:rPr lang="pl-PL" sz="1400" dirty="0">
                          <a:latin typeface="+mj-lt"/>
                          <a:cs typeface="Calibri" panose="020F0502020204030204" pitchFamily="34" charset="0"/>
                        </a:rPr>
                        <a:t>w mln zł</a:t>
                      </a:r>
                    </a:p>
                  </a:txBody>
                  <a:tcPr marL="91448" marR="91448" marT="45727" marB="45727"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extLst>
                  <a:ext uri="{0D108BD9-81ED-4DB2-BD59-A6C34878D82A}">
                    <a16:rowId xmlns:a16="http://schemas.microsoft.com/office/drawing/2014/main" val="10001"/>
                  </a:ext>
                </a:extLst>
              </a:tr>
              <a:tr h="743337">
                <a:tc>
                  <a:txBody>
                    <a:bodyPr/>
                    <a:lstStyle/>
                    <a:p>
                      <a:pPr algn="l"/>
                      <a:r>
                        <a:rPr lang="pl-PL" sz="2000" b="0" dirty="0">
                          <a:latin typeface="+mj-lt"/>
                          <a:cs typeface="Calibri" panose="020F0502020204030204" pitchFamily="34" charset="0"/>
                        </a:rPr>
                        <a:t>Projekt</a:t>
                      </a:r>
                      <a:r>
                        <a:rPr lang="pl-PL" sz="2000" b="0" baseline="0" dirty="0">
                          <a:latin typeface="+mj-lt"/>
                          <a:cs typeface="Calibri" panose="020F0502020204030204" pitchFamily="34" charset="0"/>
                        </a:rPr>
                        <a:t> zmiany</a:t>
                      </a:r>
                      <a:endParaRPr lang="pl-PL" sz="2000" b="0" dirty="0">
                        <a:latin typeface="+mj-lt"/>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200" b="1" kern="1200" dirty="0" smtClean="0">
                          <a:solidFill>
                            <a:srgbClr val="C00000"/>
                          </a:solidFill>
                          <a:latin typeface="+mj-lt"/>
                          <a:ea typeface="+mn-ea"/>
                          <a:cs typeface="Calibri" panose="020F0502020204030204" pitchFamily="34" charset="0"/>
                        </a:rPr>
                        <a:t>-152,6</a:t>
                      </a:r>
                      <a:endParaRPr lang="pl-PL" sz="2200" b="1" kern="1200" dirty="0">
                        <a:solidFill>
                          <a:srgbClr val="C00000"/>
                        </a:solidFill>
                        <a:latin typeface="+mj-lt"/>
                        <a:ea typeface="+mn-ea"/>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200" b="1" kern="1200" dirty="0" smtClean="0">
                          <a:solidFill>
                            <a:srgbClr val="C00000"/>
                          </a:solidFill>
                          <a:latin typeface="+mj-lt"/>
                          <a:ea typeface="+mn-ea"/>
                          <a:cs typeface="Calibri" panose="020F0502020204030204" pitchFamily="34" charset="0"/>
                        </a:rPr>
                        <a:t>-38,3</a:t>
                      </a:r>
                      <a:endParaRPr lang="pl-PL" sz="2200" b="1" kern="1200" dirty="0">
                        <a:solidFill>
                          <a:srgbClr val="C00000"/>
                        </a:solidFill>
                        <a:latin typeface="+mj-lt"/>
                        <a:ea typeface="+mn-ea"/>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200" b="1" kern="1200" dirty="0" smtClean="0">
                          <a:solidFill>
                            <a:srgbClr val="385723"/>
                          </a:solidFill>
                          <a:latin typeface="+mj-lt"/>
                          <a:ea typeface="+mn-ea"/>
                          <a:cs typeface="Calibri" panose="020F0502020204030204" pitchFamily="34" charset="0"/>
                        </a:rPr>
                        <a:t>+173,8</a:t>
                      </a:r>
                      <a:endParaRPr lang="pl-PL" sz="2200" b="1" kern="1200" dirty="0">
                        <a:solidFill>
                          <a:srgbClr val="385723"/>
                        </a:solidFill>
                        <a:latin typeface="+mj-lt"/>
                        <a:ea typeface="+mn-ea"/>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200" b="1" kern="1200" dirty="0" smtClean="0">
                          <a:solidFill>
                            <a:srgbClr val="385723"/>
                          </a:solidFill>
                          <a:latin typeface="+mj-lt"/>
                          <a:ea typeface="+mn-ea"/>
                          <a:cs typeface="Calibri" panose="020F0502020204030204" pitchFamily="34" charset="0"/>
                        </a:rPr>
                        <a:t>+76,7</a:t>
                      </a:r>
                      <a:endParaRPr lang="pl-PL" sz="2200" b="1" kern="1200" dirty="0">
                        <a:solidFill>
                          <a:srgbClr val="385723"/>
                        </a:solidFill>
                        <a:latin typeface="+mj-lt"/>
                        <a:ea typeface="+mn-ea"/>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200" b="1" kern="1200" dirty="0">
                          <a:solidFill>
                            <a:srgbClr val="C00000"/>
                          </a:solidFill>
                          <a:latin typeface="+mj-lt"/>
                          <a:ea typeface="+mn-ea"/>
                          <a:cs typeface="Calibri" panose="020F0502020204030204" pitchFamily="34" charset="0"/>
                        </a:rPr>
                        <a:t>-</a:t>
                      </a:r>
                      <a:r>
                        <a:rPr lang="pl-PL" sz="2200" b="1" kern="1200" dirty="0" smtClean="0">
                          <a:solidFill>
                            <a:srgbClr val="C00000"/>
                          </a:solidFill>
                          <a:latin typeface="+mj-lt"/>
                          <a:ea typeface="+mn-ea"/>
                          <a:cs typeface="Calibri" panose="020F0502020204030204" pitchFamily="34" charset="0"/>
                        </a:rPr>
                        <a:t>1,5</a:t>
                      </a:r>
                      <a:endParaRPr lang="pl-PL" sz="2200" b="1" kern="1200" dirty="0">
                        <a:solidFill>
                          <a:srgbClr val="C00000"/>
                        </a:solidFill>
                        <a:latin typeface="+mj-lt"/>
                        <a:ea typeface="+mn-ea"/>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200" b="1" kern="1200" dirty="0" smtClean="0">
                          <a:solidFill>
                            <a:srgbClr val="385723"/>
                          </a:solidFill>
                          <a:latin typeface="+mj-lt"/>
                          <a:ea typeface="+mn-ea"/>
                          <a:cs typeface="Calibri" panose="020F0502020204030204" pitchFamily="34" charset="0"/>
                        </a:rPr>
                        <a:t>+58,1</a:t>
                      </a:r>
                      <a:endParaRPr lang="pl-PL" sz="2200" b="1" kern="1200" dirty="0">
                        <a:solidFill>
                          <a:srgbClr val="385723"/>
                        </a:solidFill>
                        <a:latin typeface="+mj-lt"/>
                        <a:ea typeface="+mn-ea"/>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10002"/>
                  </a:ext>
                </a:extLst>
              </a:tr>
              <a:tr h="743337">
                <a:tc>
                  <a:txBody>
                    <a:bodyPr/>
                    <a:lstStyle/>
                    <a:p>
                      <a:pPr algn="l"/>
                      <a:r>
                        <a:rPr lang="pl-PL" sz="2000" b="0" dirty="0">
                          <a:latin typeface="+mj-lt"/>
                          <a:cs typeface="Calibri" panose="020F0502020204030204" pitchFamily="34" charset="0"/>
                        </a:rPr>
                        <a:t>Po zmianie</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200" b="1" dirty="0" smtClean="0">
                          <a:latin typeface="+mj-lt"/>
                          <a:cs typeface="Calibri" panose="020F0502020204030204" pitchFamily="34" charset="0"/>
                        </a:rPr>
                        <a:t>3.959</a:t>
                      </a:r>
                      <a:endParaRPr lang="pl-PL" sz="2200" b="1"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200" b="1" dirty="0" smtClean="0">
                          <a:latin typeface="+mj-lt"/>
                          <a:cs typeface="Calibri" panose="020F0502020204030204" pitchFamily="34" charset="0"/>
                        </a:rPr>
                        <a:t>3.370</a:t>
                      </a:r>
                      <a:endParaRPr lang="pl-PL" sz="2200" b="1"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200" b="1" dirty="0" smtClean="0">
                          <a:latin typeface="+mj-lt"/>
                          <a:cs typeface="Calibri" panose="020F0502020204030204" pitchFamily="34" charset="0"/>
                        </a:rPr>
                        <a:t>2.806</a:t>
                      </a:r>
                      <a:endParaRPr lang="pl-PL" sz="2200" b="1"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200" b="1" dirty="0" smtClean="0">
                          <a:latin typeface="+mj-lt"/>
                          <a:cs typeface="Calibri" panose="020F0502020204030204" pitchFamily="34" charset="0"/>
                        </a:rPr>
                        <a:t>2.299</a:t>
                      </a:r>
                      <a:endParaRPr lang="pl-PL" sz="2200" b="1"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200" b="1" dirty="0" smtClean="0">
                          <a:latin typeface="+mj-lt"/>
                          <a:cs typeface="Calibri" panose="020F0502020204030204" pitchFamily="34" charset="0"/>
                        </a:rPr>
                        <a:t>1.789</a:t>
                      </a:r>
                      <a:endParaRPr lang="pl-PL" sz="2200" b="1"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200" b="1" dirty="0" smtClean="0">
                          <a:latin typeface="+mj-lt"/>
                          <a:cs typeface="Calibri" panose="020F0502020204030204" pitchFamily="34" charset="0"/>
                        </a:rPr>
                        <a:t>14.223</a:t>
                      </a:r>
                      <a:endParaRPr lang="pl-PL" sz="2200" b="1"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772664253"/>
                  </a:ext>
                </a:extLst>
              </a:tr>
            </a:tbl>
          </a:graphicData>
        </a:graphic>
      </p:graphicFrame>
    </p:spTree>
    <p:extLst>
      <p:ext uri="{BB962C8B-B14F-4D97-AF65-F5344CB8AC3E}">
        <p14:creationId xmlns:p14="http://schemas.microsoft.com/office/powerpoint/2010/main" val="21851237"/>
      </p:ext>
    </p:extLst>
  </p:cSld>
  <p:clrMapOvr>
    <a:masterClrMapping/>
  </p:clrMapOvr>
  <p:transition spd="slow">
    <p:cove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21</a:t>
            </a:fld>
            <a:endParaRPr lang="pl-PL" dirty="0"/>
          </a:p>
        </p:txBody>
      </p:sp>
      <p:sp>
        <p:nvSpPr>
          <p:cNvPr id="3" name="Tytuł 2"/>
          <p:cNvSpPr>
            <a:spLocks noGrp="1"/>
          </p:cNvSpPr>
          <p:nvPr>
            <p:ph type="title"/>
          </p:nvPr>
        </p:nvSpPr>
        <p:spPr>
          <a:xfrm>
            <a:off x="432000" y="72000"/>
            <a:ext cx="6975475" cy="742304"/>
          </a:xfrm>
        </p:spPr>
        <p:txBody>
          <a:bodyPr/>
          <a:lstStyle/>
          <a:p>
            <a:pPr>
              <a:spcBef>
                <a:spcPts val="800"/>
              </a:spcBef>
              <a:spcAft>
                <a:spcPts val="800"/>
              </a:spcAft>
            </a:pPr>
            <a:r>
              <a:rPr lang="pl-PL" altLang="pl-PL" sz="2800" dirty="0">
                <a:latin typeface="+mj-lt"/>
              </a:rPr>
              <a:t>Wydatki majątkowe</a:t>
            </a:r>
          </a:p>
        </p:txBody>
      </p:sp>
      <p:sp>
        <p:nvSpPr>
          <p:cNvPr id="7" name="Symbol zastępczy stopki 1"/>
          <p:cNvSpPr>
            <a:spLocks noGrp="1"/>
          </p:cNvSpPr>
          <p:nvPr>
            <p:ph type="ftr" sz="quarter" idx="3"/>
          </p:nvPr>
        </p:nvSpPr>
        <p:spPr>
          <a:xfrm>
            <a:off x="5572664" y="6602777"/>
            <a:ext cx="6088033" cy="272641"/>
          </a:xfrm>
          <a:prstGeom prst="rect">
            <a:avLst/>
          </a:prstGeom>
        </p:spPr>
        <p:txBody>
          <a:bodyPr/>
          <a:lstStyle/>
          <a:p>
            <a:r>
              <a:rPr lang="pl-PL" altLang="pl-PL" dirty="0">
                <a:latin typeface="Arial" charset="0"/>
              </a:rPr>
              <a:t>Projekty zmian budżetu na 2023 r. i WPF na lata 2023–2050 na sesję Rady m.st. W–wy</a:t>
            </a:r>
            <a:endParaRPr lang="pl-PL" dirty="0"/>
          </a:p>
        </p:txBody>
      </p:sp>
      <p:graphicFrame>
        <p:nvGraphicFramePr>
          <p:cNvPr id="6" name="Tabela 5"/>
          <p:cNvGraphicFramePr>
            <a:graphicFrameLocks noGrp="1"/>
          </p:cNvGraphicFramePr>
          <p:nvPr>
            <p:extLst>
              <p:ext uri="{D42A27DB-BD31-4B8C-83A1-F6EECF244321}">
                <p14:modId xmlns:p14="http://schemas.microsoft.com/office/powerpoint/2010/main" val="1744491607"/>
              </p:ext>
            </p:extLst>
          </p:nvPr>
        </p:nvGraphicFramePr>
        <p:xfrm>
          <a:off x="696000" y="1080000"/>
          <a:ext cx="10800000" cy="3809371"/>
        </p:xfrm>
        <a:graphic>
          <a:graphicData uri="http://schemas.openxmlformats.org/drawingml/2006/table">
            <a:tbl>
              <a:tblPr firstRow="1" bandRow="1">
                <a:tableStyleId>{2D5ABB26-0587-4C30-8999-92F81FD0307C}</a:tableStyleId>
              </a:tblPr>
              <a:tblGrid>
                <a:gridCol w="689253">
                  <a:extLst>
                    <a:ext uri="{9D8B030D-6E8A-4147-A177-3AD203B41FA5}">
                      <a16:colId xmlns:a16="http://schemas.microsoft.com/office/drawing/2014/main" val="20000"/>
                    </a:ext>
                  </a:extLst>
                </a:gridCol>
                <a:gridCol w="1668127">
                  <a:extLst>
                    <a:ext uri="{9D8B030D-6E8A-4147-A177-3AD203B41FA5}">
                      <a16:colId xmlns:a16="http://schemas.microsoft.com/office/drawing/2014/main" val="2293524519"/>
                    </a:ext>
                  </a:extLst>
                </a:gridCol>
                <a:gridCol w="6931835">
                  <a:extLst>
                    <a:ext uri="{9D8B030D-6E8A-4147-A177-3AD203B41FA5}">
                      <a16:colId xmlns:a16="http://schemas.microsoft.com/office/drawing/2014/main" val="3460433117"/>
                    </a:ext>
                  </a:extLst>
                </a:gridCol>
                <a:gridCol w="1510785">
                  <a:extLst>
                    <a:ext uri="{9D8B030D-6E8A-4147-A177-3AD203B41FA5}">
                      <a16:colId xmlns:a16="http://schemas.microsoft.com/office/drawing/2014/main" val="1071488265"/>
                    </a:ext>
                  </a:extLst>
                </a:gridCol>
              </a:tblGrid>
              <a:tr h="507555">
                <a:tc>
                  <a:txBody>
                    <a:bodyPr/>
                    <a:lstStyle/>
                    <a:p>
                      <a:pPr algn="r"/>
                      <a:r>
                        <a:rPr lang="pl-PL" sz="1800" b="1" dirty="0" smtClean="0">
                          <a:solidFill>
                            <a:schemeClr val="tx1"/>
                          </a:solidFill>
                        </a:rPr>
                        <a:t>53</a:t>
                      </a:r>
                      <a:endParaRPr lang="pl-PL" sz="1800" b="1" dirty="0">
                        <a:solidFill>
                          <a:schemeClr val="tx1"/>
                        </a:solidFill>
                      </a:endParaRPr>
                    </a:p>
                  </a:txBody>
                  <a:tcPr marL="91426" marR="91426" marT="45719" marB="45719" anchor="ctr"/>
                </a:tc>
                <a:tc gridSpan="3">
                  <a:txBody>
                    <a:bodyPr/>
                    <a:lstStyle/>
                    <a:p>
                      <a:pPr algn="l"/>
                      <a:r>
                        <a:rPr lang="pl-PL" sz="1800" b="1" kern="1200" baseline="0" dirty="0" smtClean="0">
                          <a:solidFill>
                            <a:schemeClr val="tx1"/>
                          </a:solidFill>
                          <a:latin typeface="+mn-lt"/>
                          <a:ea typeface="+mn-ea"/>
                          <a:cs typeface="+mn-cs"/>
                        </a:rPr>
                        <a:t>zwiększenia</a:t>
                      </a:r>
                      <a:r>
                        <a:rPr lang="pl-PL" sz="1800" b="0" kern="1200" baseline="0" dirty="0" smtClean="0">
                          <a:solidFill>
                            <a:schemeClr val="tx1"/>
                          </a:solidFill>
                          <a:latin typeface="+mn-lt"/>
                          <a:ea typeface="+mn-ea"/>
                          <a:cs typeface="+mn-cs"/>
                        </a:rPr>
                        <a:t> </a:t>
                      </a:r>
                      <a:r>
                        <a:rPr lang="pl-PL" sz="1800" b="0" kern="1200" baseline="0" dirty="0">
                          <a:solidFill>
                            <a:schemeClr val="tx1"/>
                          </a:solidFill>
                          <a:latin typeface="+mn-lt"/>
                          <a:ea typeface="+mn-ea"/>
                          <a:cs typeface="+mn-cs"/>
                        </a:rPr>
                        <a:t>limitów przedsięwzięć majątkowych</a:t>
                      </a:r>
                    </a:p>
                  </a:txBody>
                  <a:tcPr marL="91426" marR="91426" marT="45719" marB="45719" anchor="ctr"/>
                </a:tc>
                <a:tc hMerge="1">
                  <a:txBody>
                    <a:bodyPr/>
                    <a:lstStyle/>
                    <a:p>
                      <a:endParaRPr lang="pl-PL"/>
                    </a:p>
                  </a:txBody>
                  <a:tcPr/>
                </a:tc>
                <a:tc hMerge="1">
                  <a:txBody>
                    <a:bodyPr/>
                    <a:lstStyle/>
                    <a:p>
                      <a:endParaRPr lang="pl-PL"/>
                    </a:p>
                  </a:txBody>
                  <a:tcPr/>
                </a:tc>
                <a:extLst>
                  <a:ext uri="{0D108BD9-81ED-4DB2-BD59-A6C34878D82A}">
                    <a16:rowId xmlns:a16="http://schemas.microsoft.com/office/drawing/2014/main" val="10001"/>
                  </a:ext>
                </a:extLst>
              </a:tr>
              <a:tr h="349816">
                <a:tc>
                  <a:txBody>
                    <a:bodyPr/>
                    <a:lstStyle/>
                    <a:p>
                      <a:pPr algn="r"/>
                      <a:endParaRPr lang="pl-PL" sz="1200" b="1" dirty="0">
                        <a:solidFill>
                          <a:schemeClr val="tx1"/>
                        </a:solidFill>
                      </a:endParaRPr>
                    </a:p>
                  </a:txBody>
                  <a:tcPr marL="91426" marR="91426" marT="45719" marB="45719" anchor="ctr"/>
                </a:tc>
                <a:tc>
                  <a:txBody>
                    <a:bodyPr/>
                    <a:lstStyle/>
                    <a:p>
                      <a:pPr lvl="0" algn="ctr"/>
                      <a:r>
                        <a:rPr lang="pl-PL" sz="1300" b="0" dirty="0">
                          <a:solidFill>
                            <a:schemeClr val="tx1"/>
                          </a:solidFill>
                        </a:rPr>
                        <a:t>w tym:</a:t>
                      </a:r>
                    </a:p>
                  </a:txBody>
                  <a:tcPr marL="91426" marR="91426" marT="45719" marB="45719" anchor="ctr"/>
                </a:tc>
                <a:tc>
                  <a:txBody>
                    <a:bodyPr/>
                    <a:lstStyle/>
                    <a:p>
                      <a:pPr algn="just"/>
                      <a:endParaRPr lang="pl-PL" sz="1100" b="0" dirty="0">
                        <a:solidFill>
                          <a:schemeClr val="tx1"/>
                        </a:solidFill>
                      </a:endParaRPr>
                    </a:p>
                  </a:txBody>
                  <a:tcPr marL="91426" marR="91426" marT="45719" marB="45719" anchor="ctr"/>
                </a:tc>
                <a:tc>
                  <a:txBody>
                    <a:bodyPr/>
                    <a:lstStyle/>
                    <a:p>
                      <a:pPr algn="ctr"/>
                      <a:r>
                        <a:rPr lang="pl-PL" sz="1400" dirty="0"/>
                        <a:t>do kwoty</a:t>
                      </a:r>
                    </a:p>
                  </a:txBody>
                  <a:tcPr marL="91426" marR="91426" marT="45719" marB="45719" anchor="ctr"/>
                </a:tc>
                <a:extLst>
                  <a:ext uri="{0D108BD9-81ED-4DB2-BD59-A6C34878D82A}">
                    <a16:rowId xmlns:a16="http://schemas.microsoft.com/office/drawing/2014/main" val="498292005"/>
                  </a:ext>
                </a:extLst>
              </a:tr>
              <a:tr h="720000">
                <a:tc>
                  <a:txBody>
                    <a:bodyPr/>
                    <a:lstStyle/>
                    <a:p>
                      <a:pPr algn="r"/>
                      <a:endParaRPr lang="pl-PL" sz="1200" b="1" dirty="0">
                        <a:solidFill>
                          <a:schemeClr val="tx1"/>
                        </a:solidFill>
                      </a:endParaRPr>
                    </a:p>
                  </a:txBody>
                  <a:tcPr marL="91426" marR="91426" marT="45719" marB="45719" anchor="ctr"/>
                </a:tc>
                <a:tc>
                  <a:txBody>
                    <a:bodyPr/>
                    <a:lstStyle/>
                    <a:p>
                      <a:pPr marL="0" lvl="1" indent="0" algn="r"/>
                      <a:r>
                        <a:rPr lang="pl-PL" sz="1600" b="1" dirty="0" smtClean="0">
                          <a:solidFill>
                            <a:schemeClr val="tx1"/>
                          </a:solidFill>
                        </a:rPr>
                        <a:t>+50,2</a:t>
                      </a:r>
                      <a:r>
                        <a:rPr lang="pl-PL" sz="1600" b="1" baseline="0" dirty="0" smtClean="0">
                          <a:solidFill>
                            <a:schemeClr val="tx1"/>
                          </a:solidFill>
                        </a:rPr>
                        <a:t> </a:t>
                      </a:r>
                      <a:r>
                        <a:rPr lang="pl-PL" sz="1600" b="1" dirty="0">
                          <a:solidFill>
                            <a:schemeClr val="tx1"/>
                          </a:solidFill>
                        </a:rPr>
                        <a:t>mln</a:t>
                      </a:r>
                      <a:r>
                        <a:rPr lang="pl-PL" sz="1600" b="1" baseline="0" dirty="0">
                          <a:solidFill>
                            <a:schemeClr val="tx1"/>
                          </a:solidFill>
                        </a:rPr>
                        <a:t> zł</a:t>
                      </a:r>
                      <a:endParaRPr lang="pl-PL" sz="1600" b="1" dirty="0">
                        <a:solidFill>
                          <a:schemeClr val="tx1"/>
                        </a:solidFill>
                      </a:endParaRPr>
                    </a:p>
                  </a:txBody>
                  <a:tcPr marL="91426" marR="91426" marT="45719" marB="45719" anchor="ctr">
                    <a:lnB w="3175" cap="flat" cmpd="sng" algn="ctr">
                      <a:solidFill>
                        <a:schemeClr val="tx1"/>
                      </a:solidFill>
                      <a:prstDash val="sysDot"/>
                      <a:round/>
                      <a:headEnd type="none" w="med" len="med"/>
                      <a:tailEnd type="none" w="med" len="med"/>
                    </a:lnB>
                  </a:tcPr>
                </a:tc>
                <a:tc>
                  <a:txBody>
                    <a:bodyPr/>
                    <a:lstStyle/>
                    <a:p>
                      <a:pPr marL="0" lvl="0" algn="l" defTabSz="914400" rtl="0" eaLnBrk="1" latinLnBrk="0" hangingPunct="1"/>
                      <a:r>
                        <a:rPr lang="pl-PL" sz="1300" kern="1200" dirty="0" smtClean="0">
                          <a:solidFill>
                            <a:schemeClr val="tx1"/>
                          </a:solidFill>
                          <a:effectLst/>
                          <a:latin typeface="+mn-lt"/>
                          <a:ea typeface="+mn-ea"/>
                          <a:cs typeface="+mn-cs"/>
                        </a:rPr>
                        <a:t>Wniesienie wkładów do spółek TBS w związku z realizacją budownictwa społecznego i programu rewitalizacji.</a:t>
                      </a:r>
                    </a:p>
                  </a:txBody>
                  <a:tcPr marL="91426" marR="91426" marT="45719" marB="45719" anchor="ctr">
                    <a:lnB w="3175" cap="flat" cmpd="sng" algn="ctr">
                      <a:solidFill>
                        <a:schemeClr val="tx1"/>
                      </a:solidFill>
                      <a:prstDash val="sysDot"/>
                      <a:round/>
                      <a:headEnd type="none" w="med" len="med"/>
                      <a:tailEnd type="none" w="med" len="med"/>
                    </a:lnB>
                  </a:tcPr>
                </a:tc>
                <a:tc>
                  <a:txBody>
                    <a:bodyPr/>
                    <a:lstStyle/>
                    <a:p>
                      <a:pPr lvl="0" algn="r"/>
                      <a:r>
                        <a:rPr lang="pl-PL" sz="1600" kern="1200" dirty="0" smtClean="0">
                          <a:solidFill>
                            <a:schemeClr val="tx1"/>
                          </a:solidFill>
                          <a:effectLst/>
                          <a:latin typeface="+mn-lt"/>
                          <a:ea typeface="+mn-ea"/>
                          <a:cs typeface="+mn-cs"/>
                        </a:rPr>
                        <a:t>174,5 </a:t>
                      </a:r>
                      <a:r>
                        <a:rPr lang="pl-PL" sz="1600" kern="1200" dirty="0">
                          <a:solidFill>
                            <a:schemeClr val="tx1"/>
                          </a:solidFill>
                          <a:effectLst/>
                          <a:latin typeface="+mn-lt"/>
                          <a:ea typeface="+mn-ea"/>
                          <a:cs typeface="+mn-cs"/>
                        </a:rPr>
                        <a:t>mln zł</a:t>
                      </a:r>
                    </a:p>
                  </a:txBody>
                  <a:tcPr marL="91426" marR="91426" marT="45719" marB="45719" anchor="ctr">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707898659"/>
                  </a:ext>
                </a:extLst>
              </a:tr>
              <a:tr h="504000">
                <a:tc>
                  <a:txBody>
                    <a:bodyPr/>
                    <a:lstStyle/>
                    <a:p>
                      <a:pPr algn="r"/>
                      <a:endParaRPr lang="pl-PL" sz="1200" b="1" dirty="0">
                        <a:solidFill>
                          <a:schemeClr val="tx1"/>
                        </a:solidFill>
                      </a:endParaRPr>
                    </a:p>
                  </a:txBody>
                  <a:tcPr marL="91426" marR="91426" marT="45719" marB="45719" anchor="ctr"/>
                </a:tc>
                <a:tc>
                  <a:txBody>
                    <a:bodyPr/>
                    <a:lstStyle/>
                    <a:p>
                      <a:pPr marL="0" lvl="1" indent="0" algn="r"/>
                      <a:r>
                        <a:rPr lang="pl-PL" sz="1600" b="1" dirty="0" smtClean="0">
                          <a:solidFill>
                            <a:schemeClr val="tx1"/>
                          </a:solidFill>
                        </a:rPr>
                        <a:t>+25,7</a:t>
                      </a:r>
                      <a:r>
                        <a:rPr lang="pl-PL" sz="1600" b="1" baseline="0" dirty="0" smtClean="0">
                          <a:solidFill>
                            <a:schemeClr val="tx1"/>
                          </a:solidFill>
                        </a:rPr>
                        <a:t> </a:t>
                      </a:r>
                      <a:r>
                        <a:rPr lang="pl-PL" sz="1600" b="1" dirty="0">
                          <a:solidFill>
                            <a:schemeClr val="tx1"/>
                          </a:solidFill>
                        </a:rPr>
                        <a:t>mln</a:t>
                      </a:r>
                      <a:r>
                        <a:rPr lang="pl-PL" sz="1600" b="1" baseline="0" dirty="0">
                          <a:solidFill>
                            <a:schemeClr val="tx1"/>
                          </a:solidFill>
                        </a:rPr>
                        <a:t> zł</a:t>
                      </a:r>
                      <a:endParaRPr lang="pl-PL" sz="1600" b="1" dirty="0">
                        <a:solidFill>
                          <a:schemeClr val="tx1"/>
                        </a:solidFill>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r>
                        <a:rPr lang="pl-PL" sz="1300" kern="1200" dirty="0" smtClean="0">
                          <a:solidFill>
                            <a:schemeClr val="tx1"/>
                          </a:solidFill>
                          <a:effectLst/>
                          <a:latin typeface="+mn-lt"/>
                          <a:ea typeface="+mn-ea"/>
                          <a:cs typeface="+mn-cs"/>
                        </a:rPr>
                        <a:t>Program rozwoju infrastruktury lokalnej.</a:t>
                      </a:r>
                      <a:endParaRPr lang="pl-PL" sz="130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lgn="r"/>
                      <a:r>
                        <a:rPr lang="pl-PL" sz="1600" kern="1200" dirty="0" smtClean="0">
                          <a:solidFill>
                            <a:schemeClr val="tx1"/>
                          </a:solidFill>
                          <a:effectLst/>
                          <a:latin typeface="+mn-lt"/>
                          <a:ea typeface="+mn-ea"/>
                          <a:cs typeface="+mn-cs"/>
                        </a:rPr>
                        <a:t>653,8 </a:t>
                      </a:r>
                      <a:r>
                        <a:rPr lang="pl-PL" sz="1600" kern="1200" dirty="0">
                          <a:solidFill>
                            <a:schemeClr val="tx1"/>
                          </a:solidFill>
                          <a:effectLst/>
                          <a:latin typeface="+mn-lt"/>
                          <a:ea typeface="+mn-ea"/>
                          <a:cs typeface="+mn-cs"/>
                        </a:rPr>
                        <a:t>mln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4136637905"/>
                  </a:ext>
                </a:extLst>
              </a:tr>
              <a:tr h="504000">
                <a:tc>
                  <a:txBody>
                    <a:bodyPr/>
                    <a:lstStyle/>
                    <a:p>
                      <a:endParaRPr lang="pl-PL" dirty="0"/>
                    </a:p>
                  </a:txBody>
                  <a:tcPr marL="91426" marR="91426" marT="45719" marB="45719"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600" b="1" dirty="0" smtClean="0">
                          <a:solidFill>
                            <a:schemeClr val="tx1"/>
                          </a:solidFill>
                        </a:rPr>
                        <a:t>+8,0 </a:t>
                      </a:r>
                      <a:r>
                        <a:rPr lang="pl-PL" sz="1600" b="1" dirty="0">
                          <a:solidFill>
                            <a:schemeClr val="tx1"/>
                          </a:solidFill>
                        </a:rPr>
                        <a:t>mln</a:t>
                      </a:r>
                      <a:r>
                        <a:rPr lang="pl-PL" sz="1600" b="1" baseline="0" dirty="0">
                          <a:solidFill>
                            <a:schemeClr val="tx1"/>
                          </a:solidFill>
                        </a:rPr>
                        <a:t> zł</a:t>
                      </a:r>
                      <a:endParaRPr lang="pl-PL" sz="1600" b="1" dirty="0">
                        <a:solidFill>
                          <a:schemeClr val="tx1"/>
                        </a:solidFill>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lvl="0" algn="l" defTabSz="914400" rtl="0" eaLnBrk="1" latinLnBrk="0" hangingPunct="1"/>
                      <a:r>
                        <a:rPr lang="pl-PL" sz="1300" kern="1200" dirty="0" smtClean="0">
                          <a:solidFill>
                            <a:schemeClr val="tx1"/>
                          </a:solidFill>
                          <a:effectLst/>
                          <a:latin typeface="+mn-lt"/>
                          <a:ea typeface="+mn-ea"/>
                          <a:cs typeface="+mn-cs"/>
                        </a:rPr>
                        <a:t>Budowa ronda ul. Krasińskiego z ul. Przasnyską .</a:t>
                      </a:r>
                      <a:endParaRPr lang="pl-PL" sz="130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lgn="r"/>
                      <a:r>
                        <a:rPr lang="pl-PL" sz="1600" kern="1200" dirty="0" smtClean="0">
                          <a:solidFill>
                            <a:schemeClr val="tx1"/>
                          </a:solidFill>
                          <a:effectLst/>
                          <a:latin typeface="+mn-lt"/>
                          <a:ea typeface="+mn-ea"/>
                          <a:cs typeface="+mn-cs"/>
                        </a:rPr>
                        <a:t>9,9 </a:t>
                      </a:r>
                      <a:r>
                        <a:rPr lang="pl-PL" sz="1600" kern="1200" dirty="0">
                          <a:solidFill>
                            <a:schemeClr val="tx1"/>
                          </a:solidFill>
                          <a:effectLst/>
                          <a:latin typeface="+mn-lt"/>
                          <a:ea typeface="+mn-ea"/>
                          <a:cs typeface="+mn-cs"/>
                        </a:rPr>
                        <a:t>mln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650940556"/>
                  </a:ext>
                </a:extLst>
              </a:tr>
              <a:tr h="720000">
                <a:tc>
                  <a:txBody>
                    <a:bodyPr/>
                    <a:lstStyle/>
                    <a:p>
                      <a:pPr algn="r"/>
                      <a:endParaRPr lang="pl-PL" sz="1200" b="1" dirty="0">
                        <a:solidFill>
                          <a:schemeClr val="tx1"/>
                        </a:solidFill>
                      </a:endParaRPr>
                    </a:p>
                  </a:txBody>
                  <a:tcPr marL="91426" marR="91426" marT="45719" marB="45719" anchor="ctr"/>
                </a:tc>
                <a:tc>
                  <a:txBody>
                    <a:bodyPr/>
                    <a:lstStyle/>
                    <a:p>
                      <a:pPr marL="0" marR="0" lvl="1" indent="0" algn="r" defTabSz="914400" rtl="0" eaLnBrk="1" fontAlgn="auto" latinLnBrk="0" hangingPunct="1">
                        <a:lnSpc>
                          <a:spcPct val="100000"/>
                        </a:lnSpc>
                        <a:spcBef>
                          <a:spcPts val="0"/>
                        </a:spcBef>
                        <a:spcAft>
                          <a:spcPts val="0"/>
                        </a:spcAft>
                        <a:buClrTx/>
                        <a:buSzTx/>
                        <a:buFontTx/>
                        <a:buNone/>
                        <a:tabLst/>
                        <a:defRPr/>
                      </a:pPr>
                      <a:r>
                        <a:rPr lang="pl-PL" sz="1600" b="1" dirty="0" smtClean="0">
                          <a:solidFill>
                            <a:schemeClr val="tx1"/>
                          </a:solidFill>
                        </a:rPr>
                        <a:t>+6,5 </a:t>
                      </a:r>
                      <a:r>
                        <a:rPr lang="pl-PL" sz="1600" b="1" dirty="0">
                          <a:solidFill>
                            <a:schemeClr val="tx1"/>
                          </a:solidFill>
                        </a:rPr>
                        <a:t>mln </a:t>
                      </a:r>
                      <a:r>
                        <a:rPr lang="pl-PL" sz="1600" b="1" baseline="0" dirty="0">
                          <a:solidFill>
                            <a:schemeClr val="tx1"/>
                          </a:solidFill>
                        </a:rPr>
                        <a:t>zł</a:t>
                      </a:r>
                      <a:endParaRPr lang="pl-PL" sz="1600" b="1" dirty="0">
                        <a:solidFill>
                          <a:schemeClr val="tx1"/>
                        </a:solidFill>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r>
                        <a:rPr lang="pl-PL" sz="1300" kern="1200" dirty="0" smtClean="0">
                          <a:solidFill>
                            <a:schemeClr val="tx1"/>
                          </a:solidFill>
                          <a:effectLst/>
                          <a:latin typeface="+mn-lt"/>
                          <a:ea typeface="+mn-ea"/>
                          <a:cs typeface="+mn-cs"/>
                        </a:rPr>
                        <a:t>Przebudowa budynku przy ul. Śmiałej 21 na potrzeby prowadzenia działalności Domu Kultury.</a:t>
                      </a:r>
                      <a:br>
                        <a:rPr lang="pl-PL" sz="1300" kern="1200" dirty="0" smtClean="0">
                          <a:solidFill>
                            <a:schemeClr val="tx1"/>
                          </a:solidFill>
                          <a:effectLst/>
                          <a:latin typeface="+mn-lt"/>
                          <a:ea typeface="+mn-ea"/>
                          <a:cs typeface="+mn-cs"/>
                        </a:rPr>
                      </a:br>
                      <a:r>
                        <a:rPr lang="pl-PL" sz="1300" kern="1200" dirty="0" smtClean="0">
                          <a:solidFill>
                            <a:schemeClr val="tx1"/>
                          </a:solidFill>
                          <a:effectLst/>
                          <a:latin typeface="+mn-lt"/>
                          <a:ea typeface="+mn-ea"/>
                          <a:cs typeface="+mn-cs"/>
                        </a:rPr>
                        <a:t>(Żoliborz)</a:t>
                      </a:r>
                      <a:endParaRPr lang="pl-PL" sz="130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lgn="r"/>
                      <a:r>
                        <a:rPr lang="pl-PL" sz="1600" kern="1200" dirty="0" smtClean="0">
                          <a:solidFill>
                            <a:schemeClr val="tx1"/>
                          </a:solidFill>
                          <a:effectLst/>
                          <a:latin typeface="+mn-lt"/>
                          <a:ea typeface="+mn-ea"/>
                          <a:cs typeface="+mn-cs"/>
                        </a:rPr>
                        <a:t>15,9 </a:t>
                      </a:r>
                      <a:r>
                        <a:rPr lang="pl-PL" sz="1600" kern="1200" dirty="0">
                          <a:solidFill>
                            <a:schemeClr val="tx1"/>
                          </a:solidFill>
                          <a:effectLst/>
                          <a:latin typeface="+mn-lt"/>
                          <a:ea typeface="+mn-ea"/>
                          <a:cs typeface="+mn-cs"/>
                        </a:rPr>
                        <a:t>mln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510149788"/>
                  </a:ext>
                </a:extLst>
              </a:tr>
              <a:tr h="504000">
                <a:tc>
                  <a:txBody>
                    <a:bodyPr/>
                    <a:lstStyle/>
                    <a:p>
                      <a:pPr algn="r"/>
                      <a:endParaRPr lang="pl-PL" sz="1200" b="1" dirty="0">
                        <a:solidFill>
                          <a:schemeClr val="tx1"/>
                        </a:solidFill>
                      </a:endParaRPr>
                    </a:p>
                  </a:txBody>
                  <a:tcPr marL="91426" marR="91426" marT="45719" marB="45719" anchor="ctr"/>
                </a:tc>
                <a:tc>
                  <a:txBody>
                    <a:bodyPr/>
                    <a:lstStyle/>
                    <a:p>
                      <a:pPr marL="0" marR="0" lvl="1" indent="0" algn="r" defTabSz="914400" rtl="0" eaLnBrk="1" fontAlgn="auto" latinLnBrk="0" hangingPunct="1">
                        <a:lnSpc>
                          <a:spcPct val="100000"/>
                        </a:lnSpc>
                        <a:spcBef>
                          <a:spcPts val="0"/>
                        </a:spcBef>
                        <a:spcAft>
                          <a:spcPts val="0"/>
                        </a:spcAft>
                        <a:buClrTx/>
                        <a:buSzTx/>
                        <a:buFontTx/>
                        <a:buNone/>
                        <a:tabLst/>
                        <a:defRPr/>
                      </a:pPr>
                      <a:r>
                        <a:rPr lang="pl-PL" sz="1600" b="1" dirty="0" smtClean="0">
                          <a:solidFill>
                            <a:schemeClr val="tx1"/>
                          </a:solidFill>
                        </a:rPr>
                        <a:t>+4,2 </a:t>
                      </a:r>
                      <a:r>
                        <a:rPr lang="pl-PL" sz="1600" b="1" dirty="0">
                          <a:solidFill>
                            <a:schemeClr val="tx1"/>
                          </a:solidFill>
                        </a:rPr>
                        <a:t>mln </a:t>
                      </a:r>
                      <a:r>
                        <a:rPr lang="pl-PL" sz="1600" b="1" baseline="0" dirty="0">
                          <a:solidFill>
                            <a:schemeClr val="tx1"/>
                          </a:solidFill>
                        </a:rPr>
                        <a:t>zł</a:t>
                      </a:r>
                      <a:endParaRPr lang="pl-PL" sz="1600" b="1" dirty="0">
                        <a:solidFill>
                          <a:schemeClr val="tx1"/>
                        </a:solidFill>
                      </a:endParaRP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tcPr>
                </a:tc>
                <a:tc>
                  <a:txBody>
                    <a:bodyPr/>
                    <a:lstStyle/>
                    <a:p>
                      <a:pPr lvl="0"/>
                      <a:r>
                        <a:rPr lang="pl-PL" sz="1300" kern="1200" dirty="0" smtClean="0">
                          <a:solidFill>
                            <a:schemeClr val="tx1"/>
                          </a:solidFill>
                          <a:effectLst/>
                          <a:latin typeface="+mn-lt"/>
                          <a:ea typeface="+mn-ea"/>
                          <a:cs typeface="+mn-cs"/>
                        </a:rPr>
                        <a:t>Budowa przedszkola przy ul. Burakowskiej.</a:t>
                      </a:r>
                      <a:br>
                        <a:rPr lang="pl-PL" sz="1300" kern="1200" dirty="0" smtClean="0">
                          <a:solidFill>
                            <a:schemeClr val="tx1"/>
                          </a:solidFill>
                          <a:effectLst/>
                          <a:latin typeface="+mn-lt"/>
                          <a:ea typeface="+mn-ea"/>
                          <a:cs typeface="+mn-cs"/>
                        </a:rPr>
                      </a:br>
                      <a:r>
                        <a:rPr lang="pl-PL" sz="1300" kern="1200" dirty="0" smtClean="0">
                          <a:solidFill>
                            <a:schemeClr val="tx1"/>
                          </a:solidFill>
                          <a:effectLst/>
                          <a:latin typeface="+mn-lt"/>
                          <a:ea typeface="+mn-ea"/>
                          <a:cs typeface="+mn-cs"/>
                        </a:rPr>
                        <a:t>(Wola)</a:t>
                      </a:r>
                      <a:endParaRPr lang="pl-PL" sz="130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tcPr>
                </a:tc>
                <a:tc>
                  <a:txBody>
                    <a:bodyPr/>
                    <a:lstStyle/>
                    <a:p>
                      <a:pPr lvl="0" algn="r"/>
                      <a:r>
                        <a:rPr lang="pl-PL" sz="1600" kern="1200" dirty="0" smtClean="0">
                          <a:solidFill>
                            <a:schemeClr val="tx1"/>
                          </a:solidFill>
                          <a:effectLst/>
                          <a:latin typeface="+mn-lt"/>
                          <a:ea typeface="+mn-ea"/>
                          <a:cs typeface="+mn-cs"/>
                        </a:rPr>
                        <a:t>18,2 </a:t>
                      </a:r>
                      <a:r>
                        <a:rPr lang="pl-PL" sz="1600" kern="1200" dirty="0">
                          <a:solidFill>
                            <a:schemeClr val="tx1"/>
                          </a:solidFill>
                          <a:effectLst/>
                          <a:latin typeface="+mn-lt"/>
                          <a:ea typeface="+mn-ea"/>
                          <a:cs typeface="+mn-cs"/>
                        </a:rPr>
                        <a:t>mln zł</a:t>
                      </a: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332409192"/>
                  </a:ext>
                </a:extLst>
              </a:tr>
            </a:tbl>
          </a:graphicData>
        </a:graphic>
      </p:graphicFrame>
    </p:spTree>
    <p:extLst>
      <p:ext uri="{BB962C8B-B14F-4D97-AF65-F5344CB8AC3E}">
        <p14:creationId xmlns:p14="http://schemas.microsoft.com/office/powerpoint/2010/main" val="1357245111"/>
      </p:ext>
    </p:extLst>
  </p:cSld>
  <p:clrMapOvr>
    <a:masterClrMapping/>
  </p:clrMapOvr>
  <p:transition spd="slow">
    <p:cove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22</a:t>
            </a:fld>
            <a:endParaRPr lang="pl-PL" dirty="0"/>
          </a:p>
        </p:txBody>
      </p:sp>
      <p:sp>
        <p:nvSpPr>
          <p:cNvPr id="3" name="Tytuł 2"/>
          <p:cNvSpPr>
            <a:spLocks noGrp="1"/>
          </p:cNvSpPr>
          <p:nvPr>
            <p:ph type="title"/>
          </p:nvPr>
        </p:nvSpPr>
        <p:spPr>
          <a:xfrm>
            <a:off x="432000" y="72000"/>
            <a:ext cx="6975475" cy="742304"/>
          </a:xfrm>
        </p:spPr>
        <p:txBody>
          <a:bodyPr/>
          <a:lstStyle/>
          <a:p>
            <a:pPr>
              <a:spcBef>
                <a:spcPts val="800"/>
              </a:spcBef>
              <a:spcAft>
                <a:spcPts val="800"/>
              </a:spcAft>
            </a:pPr>
            <a:r>
              <a:rPr lang="pl-PL" altLang="pl-PL" sz="2800" dirty="0">
                <a:latin typeface="+mj-lt"/>
              </a:rPr>
              <a:t>Wydatki majątkowe</a:t>
            </a:r>
          </a:p>
        </p:txBody>
      </p:sp>
      <p:sp>
        <p:nvSpPr>
          <p:cNvPr id="7" name="Symbol zastępczy stopki 1"/>
          <p:cNvSpPr>
            <a:spLocks noGrp="1"/>
          </p:cNvSpPr>
          <p:nvPr>
            <p:ph type="ftr" sz="quarter" idx="3"/>
          </p:nvPr>
        </p:nvSpPr>
        <p:spPr>
          <a:xfrm>
            <a:off x="5572664" y="6602777"/>
            <a:ext cx="6088033" cy="272641"/>
          </a:xfrm>
          <a:prstGeom prst="rect">
            <a:avLst/>
          </a:prstGeom>
        </p:spPr>
        <p:txBody>
          <a:bodyPr/>
          <a:lstStyle/>
          <a:p>
            <a:r>
              <a:rPr lang="pl-PL" altLang="pl-PL" dirty="0">
                <a:latin typeface="Arial" charset="0"/>
              </a:rPr>
              <a:t>Projekty zmian budżetu na 2023 r. i WPF na lata 2023–2050 na sesję Rady m.st. W–wy</a:t>
            </a:r>
            <a:endParaRPr lang="pl-PL" dirty="0"/>
          </a:p>
        </p:txBody>
      </p:sp>
      <p:graphicFrame>
        <p:nvGraphicFramePr>
          <p:cNvPr id="6" name="Tabela 5"/>
          <p:cNvGraphicFramePr>
            <a:graphicFrameLocks noGrp="1"/>
          </p:cNvGraphicFramePr>
          <p:nvPr>
            <p:extLst>
              <p:ext uri="{D42A27DB-BD31-4B8C-83A1-F6EECF244321}">
                <p14:modId xmlns:p14="http://schemas.microsoft.com/office/powerpoint/2010/main" val="2205629463"/>
              </p:ext>
            </p:extLst>
          </p:nvPr>
        </p:nvGraphicFramePr>
        <p:xfrm>
          <a:off x="696000" y="1080000"/>
          <a:ext cx="10800000" cy="3557371"/>
        </p:xfrm>
        <a:graphic>
          <a:graphicData uri="http://schemas.openxmlformats.org/drawingml/2006/table">
            <a:tbl>
              <a:tblPr firstRow="1" bandRow="1">
                <a:tableStyleId>{2D5ABB26-0587-4C30-8999-92F81FD0307C}</a:tableStyleId>
              </a:tblPr>
              <a:tblGrid>
                <a:gridCol w="689253">
                  <a:extLst>
                    <a:ext uri="{9D8B030D-6E8A-4147-A177-3AD203B41FA5}">
                      <a16:colId xmlns:a16="http://schemas.microsoft.com/office/drawing/2014/main" val="20000"/>
                    </a:ext>
                  </a:extLst>
                </a:gridCol>
                <a:gridCol w="1668127">
                  <a:extLst>
                    <a:ext uri="{9D8B030D-6E8A-4147-A177-3AD203B41FA5}">
                      <a16:colId xmlns:a16="http://schemas.microsoft.com/office/drawing/2014/main" val="2293524519"/>
                    </a:ext>
                  </a:extLst>
                </a:gridCol>
                <a:gridCol w="6931835">
                  <a:extLst>
                    <a:ext uri="{9D8B030D-6E8A-4147-A177-3AD203B41FA5}">
                      <a16:colId xmlns:a16="http://schemas.microsoft.com/office/drawing/2014/main" val="3460433117"/>
                    </a:ext>
                  </a:extLst>
                </a:gridCol>
                <a:gridCol w="1510785">
                  <a:extLst>
                    <a:ext uri="{9D8B030D-6E8A-4147-A177-3AD203B41FA5}">
                      <a16:colId xmlns:a16="http://schemas.microsoft.com/office/drawing/2014/main" val="1071488265"/>
                    </a:ext>
                  </a:extLst>
                </a:gridCol>
              </a:tblGrid>
              <a:tr h="507555">
                <a:tc>
                  <a:txBody>
                    <a:bodyPr/>
                    <a:lstStyle/>
                    <a:p>
                      <a:pPr algn="r"/>
                      <a:r>
                        <a:rPr lang="pl-PL" sz="1800" b="1" dirty="0" smtClean="0">
                          <a:solidFill>
                            <a:schemeClr val="tx1"/>
                          </a:solidFill>
                        </a:rPr>
                        <a:t>124</a:t>
                      </a:r>
                      <a:endParaRPr lang="pl-PL" sz="1800" b="1" dirty="0">
                        <a:solidFill>
                          <a:schemeClr val="tx1"/>
                        </a:solidFill>
                      </a:endParaRPr>
                    </a:p>
                  </a:txBody>
                  <a:tcPr marL="91426" marR="91426" marT="45719" marB="45719" anchor="ctr"/>
                </a:tc>
                <a:tc gridSpan="3">
                  <a:txBody>
                    <a:bodyPr/>
                    <a:lstStyle/>
                    <a:p>
                      <a:pPr algn="l"/>
                      <a:r>
                        <a:rPr lang="pl-PL" sz="1800" b="1" kern="1200" baseline="0" dirty="0" smtClean="0">
                          <a:solidFill>
                            <a:schemeClr val="tx1"/>
                          </a:solidFill>
                          <a:latin typeface="+mn-lt"/>
                          <a:ea typeface="+mn-ea"/>
                          <a:cs typeface="+mn-cs"/>
                        </a:rPr>
                        <a:t>zmniejszenia</a:t>
                      </a:r>
                      <a:r>
                        <a:rPr lang="pl-PL" sz="1800" b="0" kern="1200" baseline="0" dirty="0" smtClean="0">
                          <a:solidFill>
                            <a:schemeClr val="tx1"/>
                          </a:solidFill>
                          <a:latin typeface="+mn-lt"/>
                          <a:ea typeface="+mn-ea"/>
                          <a:cs typeface="+mn-cs"/>
                        </a:rPr>
                        <a:t> </a:t>
                      </a:r>
                      <a:r>
                        <a:rPr lang="pl-PL" sz="1800" b="0" kern="1200" baseline="0" dirty="0">
                          <a:solidFill>
                            <a:schemeClr val="tx1"/>
                          </a:solidFill>
                          <a:latin typeface="+mn-lt"/>
                          <a:ea typeface="+mn-ea"/>
                          <a:cs typeface="+mn-cs"/>
                        </a:rPr>
                        <a:t>limitów przedsięwzięć majątkowych</a:t>
                      </a:r>
                    </a:p>
                  </a:txBody>
                  <a:tcPr marL="91426" marR="91426" marT="45719" marB="45719" anchor="ctr"/>
                </a:tc>
                <a:tc hMerge="1">
                  <a:txBody>
                    <a:bodyPr/>
                    <a:lstStyle/>
                    <a:p>
                      <a:endParaRPr lang="pl-PL"/>
                    </a:p>
                  </a:txBody>
                  <a:tcPr/>
                </a:tc>
                <a:tc hMerge="1">
                  <a:txBody>
                    <a:bodyPr/>
                    <a:lstStyle/>
                    <a:p>
                      <a:endParaRPr lang="pl-PL"/>
                    </a:p>
                  </a:txBody>
                  <a:tcPr/>
                </a:tc>
                <a:extLst>
                  <a:ext uri="{0D108BD9-81ED-4DB2-BD59-A6C34878D82A}">
                    <a16:rowId xmlns:a16="http://schemas.microsoft.com/office/drawing/2014/main" val="10001"/>
                  </a:ext>
                </a:extLst>
              </a:tr>
              <a:tr h="349816">
                <a:tc>
                  <a:txBody>
                    <a:bodyPr/>
                    <a:lstStyle/>
                    <a:p>
                      <a:pPr algn="r"/>
                      <a:endParaRPr lang="pl-PL" sz="1200" b="1" dirty="0">
                        <a:solidFill>
                          <a:schemeClr val="tx1"/>
                        </a:solidFill>
                      </a:endParaRPr>
                    </a:p>
                  </a:txBody>
                  <a:tcPr marL="91426" marR="91426" marT="45719" marB="45719" anchor="ctr"/>
                </a:tc>
                <a:tc>
                  <a:txBody>
                    <a:bodyPr/>
                    <a:lstStyle/>
                    <a:p>
                      <a:pPr lvl="0" algn="ctr"/>
                      <a:r>
                        <a:rPr lang="pl-PL" sz="1300" b="0" dirty="0">
                          <a:solidFill>
                            <a:schemeClr val="tx1"/>
                          </a:solidFill>
                        </a:rPr>
                        <a:t>w tym:</a:t>
                      </a:r>
                    </a:p>
                  </a:txBody>
                  <a:tcPr marL="91426" marR="91426" marT="45719" marB="45719" anchor="ctr"/>
                </a:tc>
                <a:tc>
                  <a:txBody>
                    <a:bodyPr/>
                    <a:lstStyle/>
                    <a:p>
                      <a:pPr algn="just"/>
                      <a:endParaRPr lang="pl-PL" sz="1100" b="0" dirty="0">
                        <a:solidFill>
                          <a:schemeClr val="tx1"/>
                        </a:solidFill>
                      </a:endParaRPr>
                    </a:p>
                  </a:txBody>
                  <a:tcPr marL="91426" marR="91426" marT="45719" marB="45719" anchor="ctr"/>
                </a:tc>
                <a:tc>
                  <a:txBody>
                    <a:bodyPr/>
                    <a:lstStyle/>
                    <a:p>
                      <a:pPr algn="ctr"/>
                      <a:r>
                        <a:rPr lang="pl-PL" sz="1400" dirty="0"/>
                        <a:t>do kwoty</a:t>
                      </a:r>
                    </a:p>
                  </a:txBody>
                  <a:tcPr marL="91426" marR="91426" marT="45719" marB="45719" anchor="ctr"/>
                </a:tc>
                <a:extLst>
                  <a:ext uri="{0D108BD9-81ED-4DB2-BD59-A6C34878D82A}">
                    <a16:rowId xmlns:a16="http://schemas.microsoft.com/office/drawing/2014/main" val="498292005"/>
                  </a:ext>
                </a:extLst>
              </a:tr>
              <a:tr h="432000">
                <a:tc>
                  <a:txBody>
                    <a:bodyPr/>
                    <a:lstStyle/>
                    <a:p>
                      <a:pPr algn="r"/>
                      <a:endParaRPr lang="pl-PL" sz="1200" b="1" dirty="0">
                        <a:solidFill>
                          <a:schemeClr val="tx1"/>
                        </a:solidFill>
                      </a:endParaRPr>
                    </a:p>
                  </a:txBody>
                  <a:tcPr marL="91426" marR="91426" marT="45719" marB="45719" anchor="ctr"/>
                </a:tc>
                <a:tc>
                  <a:txBody>
                    <a:bodyPr/>
                    <a:lstStyle/>
                    <a:p>
                      <a:pPr marL="0" lvl="1" indent="0" algn="r"/>
                      <a:r>
                        <a:rPr lang="pl-PL" sz="1600" b="1" dirty="0" smtClean="0">
                          <a:solidFill>
                            <a:schemeClr val="tx1"/>
                          </a:solidFill>
                        </a:rPr>
                        <a:t>-35,3</a:t>
                      </a:r>
                      <a:r>
                        <a:rPr lang="pl-PL" sz="1600" b="1" baseline="0" dirty="0" smtClean="0">
                          <a:solidFill>
                            <a:schemeClr val="tx1"/>
                          </a:solidFill>
                        </a:rPr>
                        <a:t> </a:t>
                      </a:r>
                      <a:r>
                        <a:rPr lang="pl-PL" sz="1600" b="1" dirty="0">
                          <a:solidFill>
                            <a:schemeClr val="tx1"/>
                          </a:solidFill>
                        </a:rPr>
                        <a:t>mln</a:t>
                      </a:r>
                      <a:r>
                        <a:rPr lang="pl-PL" sz="1600" b="1" baseline="0" dirty="0">
                          <a:solidFill>
                            <a:schemeClr val="tx1"/>
                          </a:solidFill>
                        </a:rPr>
                        <a:t> zł</a:t>
                      </a:r>
                      <a:endParaRPr lang="pl-PL" sz="1600" b="1" dirty="0">
                        <a:solidFill>
                          <a:schemeClr val="tx1"/>
                        </a:solidFill>
                      </a:endParaRPr>
                    </a:p>
                  </a:txBody>
                  <a:tcPr marL="91426" marR="91426" marT="45719" marB="45719" anchor="ctr">
                    <a:lnB w="3175" cap="flat" cmpd="sng" algn="ctr">
                      <a:solidFill>
                        <a:schemeClr val="tx1"/>
                      </a:solidFill>
                      <a:prstDash val="sysDot"/>
                      <a:round/>
                      <a:headEnd type="none" w="med" len="med"/>
                      <a:tailEnd type="none" w="med" len="med"/>
                    </a:lnB>
                  </a:tcPr>
                </a:tc>
                <a:tc>
                  <a:txBody>
                    <a:bodyPr/>
                    <a:lstStyle/>
                    <a:p>
                      <a:pPr marL="0" lvl="0" algn="l" defTabSz="914400" rtl="0" eaLnBrk="1" latinLnBrk="0" hangingPunct="1"/>
                      <a:r>
                        <a:rPr lang="pl-PL" sz="1300" kern="1200" dirty="0" smtClean="0">
                          <a:solidFill>
                            <a:schemeClr val="tx1"/>
                          </a:solidFill>
                          <a:effectLst/>
                          <a:latin typeface="+mn-lt"/>
                          <a:ea typeface="+mn-ea"/>
                          <a:cs typeface="+mn-cs"/>
                        </a:rPr>
                        <a:t>Program budownictwa społecznego i modernizacji budynków.</a:t>
                      </a:r>
                      <a:endParaRPr lang="pl-PL" sz="1300" kern="1200" dirty="0">
                        <a:solidFill>
                          <a:schemeClr val="tx1"/>
                        </a:solidFill>
                        <a:effectLst/>
                        <a:latin typeface="+mn-lt"/>
                        <a:ea typeface="+mn-ea"/>
                        <a:cs typeface="+mn-cs"/>
                      </a:endParaRPr>
                    </a:p>
                  </a:txBody>
                  <a:tcPr marL="91426" marR="91426" marT="45719" marB="45719" anchor="ctr">
                    <a:lnB w="3175" cap="flat" cmpd="sng" algn="ctr">
                      <a:solidFill>
                        <a:schemeClr val="tx1"/>
                      </a:solidFill>
                      <a:prstDash val="sysDot"/>
                      <a:round/>
                      <a:headEnd type="none" w="med" len="med"/>
                      <a:tailEnd type="none" w="med" len="med"/>
                    </a:lnB>
                  </a:tcPr>
                </a:tc>
                <a:tc>
                  <a:txBody>
                    <a:bodyPr/>
                    <a:lstStyle/>
                    <a:p>
                      <a:pPr lvl="0" algn="r"/>
                      <a:r>
                        <a:rPr lang="pl-PL" sz="1600" kern="1200" dirty="0" smtClean="0">
                          <a:solidFill>
                            <a:schemeClr val="tx1"/>
                          </a:solidFill>
                          <a:effectLst/>
                          <a:latin typeface="+mn-lt"/>
                          <a:ea typeface="+mn-ea"/>
                          <a:cs typeface="+mn-cs"/>
                        </a:rPr>
                        <a:t>62,2 </a:t>
                      </a:r>
                      <a:r>
                        <a:rPr lang="pl-PL" sz="1600" kern="1200" dirty="0">
                          <a:solidFill>
                            <a:schemeClr val="tx1"/>
                          </a:solidFill>
                          <a:effectLst/>
                          <a:latin typeface="+mn-lt"/>
                          <a:ea typeface="+mn-ea"/>
                          <a:cs typeface="+mn-cs"/>
                        </a:rPr>
                        <a:t>mln zł</a:t>
                      </a:r>
                    </a:p>
                  </a:txBody>
                  <a:tcPr marL="91426" marR="91426" marT="45719" marB="45719" anchor="ctr">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707898659"/>
                  </a:ext>
                </a:extLst>
              </a:tr>
              <a:tr h="972000">
                <a:tc>
                  <a:txBody>
                    <a:bodyPr/>
                    <a:lstStyle/>
                    <a:p>
                      <a:pPr algn="r"/>
                      <a:endParaRPr lang="pl-PL" sz="1200" b="1" dirty="0">
                        <a:solidFill>
                          <a:schemeClr val="tx1"/>
                        </a:solidFill>
                      </a:endParaRPr>
                    </a:p>
                  </a:txBody>
                  <a:tcPr marL="91426" marR="91426" marT="45719" marB="45719" anchor="ctr"/>
                </a:tc>
                <a:tc>
                  <a:txBody>
                    <a:bodyPr/>
                    <a:lstStyle/>
                    <a:p>
                      <a:pPr marL="0" marR="0" lvl="1" indent="0" algn="r" defTabSz="914400" rtl="0" eaLnBrk="1" fontAlgn="auto" latinLnBrk="0" hangingPunct="1">
                        <a:lnSpc>
                          <a:spcPct val="100000"/>
                        </a:lnSpc>
                        <a:spcBef>
                          <a:spcPts val="0"/>
                        </a:spcBef>
                        <a:spcAft>
                          <a:spcPts val="0"/>
                        </a:spcAft>
                        <a:buClrTx/>
                        <a:buSzTx/>
                        <a:buFontTx/>
                        <a:buNone/>
                        <a:tabLst/>
                        <a:defRPr/>
                      </a:pPr>
                      <a:r>
                        <a:rPr lang="pl-PL" sz="1600" b="1" dirty="0" smtClean="0">
                          <a:solidFill>
                            <a:schemeClr val="tx1"/>
                          </a:solidFill>
                        </a:rPr>
                        <a:t>-21,0 </a:t>
                      </a:r>
                      <a:r>
                        <a:rPr lang="pl-PL" sz="1600" b="1" dirty="0">
                          <a:solidFill>
                            <a:schemeClr val="tx1"/>
                          </a:solidFill>
                        </a:rPr>
                        <a:t>mln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r>
                        <a:rPr lang="pl-PL" sz="1300" kern="1200" dirty="0" smtClean="0">
                          <a:solidFill>
                            <a:schemeClr val="tx1"/>
                          </a:solidFill>
                          <a:effectLst/>
                          <a:latin typeface="+mn-lt"/>
                          <a:ea typeface="+mn-ea"/>
                          <a:cs typeface="+mn-cs"/>
                        </a:rPr>
                        <a:t>Projekt i budowa II linii metra, w tym: dokończenie budowy odcinka zachodniego od szlaku za stacją "Powstańców Śląskich" do stacji "Połczyńska" wraz ze Stacją </a:t>
                      </a:r>
                      <a:r>
                        <a:rPr lang="pl-PL" sz="1300" kern="1200" dirty="0" err="1" smtClean="0">
                          <a:solidFill>
                            <a:schemeClr val="tx1"/>
                          </a:solidFill>
                          <a:effectLst/>
                          <a:latin typeface="+mn-lt"/>
                          <a:ea typeface="+mn-ea"/>
                          <a:cs typeface="+mn-cs"/>
                        </a:rPr>
                        <a:t>Techniczno</a:t>
                      </a:r>
                      <a:r>
                        <a:rPr lang="pl-PL" sz="1300" kern="1200" dirty="0" smtClean="0">
                          <a:solidFill>
                            <a:schemeClr val="tx1"/>
                          </a:solidFill>
                          <a:effectLst/>
                          <a:latin typeface="+mn-lt"/>
                          <a:ea typeface="+mn-ea"/>
                          <a:cs typeface="+mn-cs"/>
                        </a:rPr>
                        <a:t> - Postojową "Mory„.</a:t>
                      </a:r>
                      <a:br>
                        <a:rPr lang="pl-PL" sz="1300" kern="1200" dirty="0" smtClean="0">
                          <a:solidFill>
                            <a:schemeClr val="tx1"/>
                          </a:solidFill>
                          <a:effectLst/>
                          <a:latin typeface="+mn-lt"/>
                          <a:ea typeface="+mn-ea"/>
                          <a:cs typeface="+mn-cs"/>
                        </a:rPr>
                      </a:br>
                      <a:r>
                        <a:rPr lang="pl-PL" sz="1300" kern="1200" dirty="0" smtClean="0">
                          <a:solidFill>
                            <a:schemeClr val="tx1"/>
                          </a:solidFill>
                          <a:effectLst/>
                          <a:latin typeface="+mn-lt"/>
                          <a:ea typeface="+mn-ea"/>
                          <a:cs typeface="+mn-cs"/>
                        </a:rPr>
                        <a:t>(kwota zwrotu podatku VAT od faktur inwestycyjnych 2023 r.)</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lgn="r"/>
                      <a:r>
                        <a:rPr lang="pl-PL" sz="1600" kern="1200" dirty="0" smtClean="0">
                          <a:solidFill>
                            <a:schemeClr val="tx1"/>
                          </a:solidFill>
                          <a:effectLst/>
                          <a:latin typeface="+mn-lt"/>
                          <a:ea typeface="+mn-ea"/>
                          <a:cs typeface="+mn-cs"/>
                        </a:rPr>
                        <a:t>2.615 </a:t>
                      </a:r>
                      <a:r>
                        <a:rPr lang="pl-PL" sz="1600" kern="1200" dirty="0">
                          <a:solidFill>
                            <a:schemeClr val="tx1"/>
                          </a:solidFill>
                          <a:effectLst/>
                          <a:latin typeface="+mn-lt"/>
                          <a:ea typeface="+mn-ea"/>
                          <a:cs typeface="+mn-cs"/>
                        </a:rPr>
                        <a:t>mln</a:t>
                      </a:r>
                      <a:r>
                        <a:rPr lang="pl-PL" sz="1600" kern="1200" baseline="0" dirty="0">
                          <a:solidFill>
                            <a:schemeClr val="tx1"/>
                          </a:solidFill>
                          <a:effectLst/>
                          <a:latin typeface="+mn-lt"/>
                          <a:ea typeface="+mn-ea"/>
                          <a:cs typeface="+mn-cs"/>
                        </a:rPr>
                        <a:t> zł</a:t>
                      </a:r>
                      <a:endParaRPr lang="pl-PL" sz="160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916526958"/>
                  </a:ext>
                </a:extLst>
              </a:tr>
              <a:tr h="432000">
                <a:tc>
                  <a:txBody>
                    <a:bodyPr/>
                    <a:lstStyle/>
                    <a:p>
                      <a:pPr algn="r"/>
                      <a:endParaRPr lang="pl-PL" sz="1200" b="1" dirty="0">
                        <a:solidFill>
                          <a:schemeClr val="tx1"/>
                        </a:solidFill>
                      </a:endParaRPr>
                    </a:p>
                  </a:txBody>
                  <a:tcPr marL="91426" marR="91426" marT="45719" marB="45719" anchor="ctr"/>
                </a:tc>
                <a:tc>
                  <a:txBody>
                    <a:bodyPr/>
                    <a:lstStyle/>
                    <a:p>
                      <a:pPr marL="0" lvl="1" indent="0" algn="r"/>
                      <a:r>
                        <a:rPr lang="pl-PL" sz="1600" b="1" dirty="0" smtClean="0">
                          <a:solidFill>
                            <a:schemeClr val="tx1"/>
                          </a:solidFill>
                        </a:rPr>
                        <a:t>-4,9</a:t>
                      </a:r>
                      <a:r>
                        <a:rPr lang="pl-PL" sz="1600" b="1" baseline="0" dirty="0" smtClean="0">
                          <a:solidFill>
                            <a:schemeClr val="tx1"/>
                          </a:solidFill>
                        </a:rPr>
                        <a:t> </a:t>
                      </a:r>
                      <a:r>
                        <a:rPr lang="pl-PL" sz="1600" b="1" dirty="0">
                          <a:solidFill>
                            <a:schemeClr val="tx1"/>
                          </a:solidFill>
                        </a:rPr>
                        <a:t>mln</a:t>
                      </a:r>
                      <a:r>
                        <a:rPr lang="pl-PL" sz="1600" b="1" baseline="0" dirty="0">
                          <a:solidFill>
                            <a:schemeClr val="tx1"/>
                          </a:solidFill>
                        </a:rPr>
                        <a:t> zł</a:t>
                      </a:r>
                      <a:endParaRPr lang="pl-PL" sz="1600" b="1" dirty="0">
                        <a:solidFill>
                          <a:schemeClr val="tx1"/>
                        </a:solidFill>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r>
                        <a:rPr lang="pl-PL" sz="1300" kern="1200" dirty="0" smtClean="0">
                          <a:solidFill>
                            <a:schemeClr val="tx1"/>
                          </a:solidFill>
                          <a:effectLst/>
                          <a:latin typeface="+mn-lt"/>
                          <a:ea typeface="+mn-ea"/>
                          <a:cs typeface="+mn-cs"/>
                        </a:rPr>
                        <a:t>Wydatki na zwiększenie wartości inwestycji kontynuowanych.</a:t>
                      </a:r>
                      <a:endParaRPr lang="pl-PL" sz="130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lgn="r"/>
                      <a:r>
                        <a:rPr lang="pl-PL" sz="1600" kern="1200" dirty="0" smtClean="0">
                          <a:solidFill>
                            <a:schemeClr val="tx1"/>
                          </a:solidFill>
                          <a:effectLst/>
                          <a:latin typeface="+mn-lt"/>
                          <a:ea typeface="+mn-ea"/>
                          <a:cs typeface="+mn-cs"/>
                        </a:rPr>
                        <a:t>589,0 </a:t>
                      </a:r>
                      <a:r>
                        <a:rPr lang="pl-PL" sz="1600" kern="1200" dirty="0">
                          <a:solidFill>
                            <a:schemeClr val="tx1"/>
                          </a:solidFill>
                          <a:effectLst/>
                          <a:latin typeface="+mn-lt"/>
                          <a:ea typeface="+mn-ea"/>
                          <a:cs typeface="+mn-cs"/>
                        </a:rPr>
                        <a:t>mln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4136637905"/>
                  </a:ext>
                </a:extLst>
              </a:tr>
              <a:tr h="432000">
                <a:tc>
                  <a:txBody>
                    <a:bodyPr/>
                    <a:lstStyle/>
                    <a:p>
                      <a:endParaRPr lang="pl-PL" dirty="0"/>
                    </a:p>
                  </a:txBody>
                  <a:tcPr marL="91426" marR="91426" marT="45719" marB="45719"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600" b="1" dirty="0" smtClean="0">
                          <a:solidFill>
                            <a:schemeClr val="tx1"/>
                          </a:solidFill>
                        </a:rPr>
                        <a:t>-2,4 </a:t>
                      </a:r>
                      <a:r>
                        <a:rPr lang="pl-PL" sz="1600" b="1" dirty="0">
                          <a:solidFill>
                            <a:schemeClr val="tx1"/>
                          </a:solidFill>
                        </a:rPr>
                        <a:t>mln</a:t>
                      </a:r>
                      <a:r>
                        <a:rPr lang="pl-PL" sz="1600" b="1" baseline="0" dirty="0">
                          <a:solidFill>
                            <a:schemeClr val="tx1"/>
                          </a:solidFill>
                        </a:rPr>
                        <a:t> zł</a:t>
                      </a:r>
                      <a:endParaRPr lang="pl-PL" sz="1600" b="1" dirty="0">
                        <a:solidFill>
                          <a:schemeClr val="tx1"/>
                        </a:solidFill>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lvl="0" algn="l" defTabSz="914400" rtl="0" eaLnBrk="1" latinLnBrk="0" hangingPunct="1"/>
                      <a:r>
                        <a:rPr lang="pl-PL" sz="1300" kern="1200" dirty="0" smtClean="0">
                          <a:solidFill>
                            <a:schemeClr val="tx1"/>
                          </a:solidFill>
                          <a:effectLst/>
                          <a:latin typeface="+mn-lt"/>
                          <a:ea typeface="+mn-ea"/>
                          <a:cs typeface="+mn-cs"/>
                        </a:rPr>
                        <a:t>Program polityki społecznej .</a:t>
                      </a:r>
                      <a:endParaRPr lang="pl-PL" sz="130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lgn="r"/>
                      <a:r>
                        <a:rPr lang="pl-PL" sz="1600" kern="1200" dirty="0" smtClean="0">
                          <a:solidFill>
                            <a:schemeClr val="tx1"/>
                          </a:solidFill>
                          <a:effectLst/>
                          <a:latin typeface="+mn-lt"/>
                          <a:ea typeface="+mn-ea"/>
                          <a:cs typeface="+mn-cs"/>
                        </a:rPr>
                        <a:t>48,6 </a:t>
                      </a:r>
                      <a:r>
                        <a:rPr lang="pl-PL" sz="1600" kern="1200" dirty="0">
                          <a:solidFill>
                            <a:schemeClr val="tx1"/>
                          </a:solidFill>
                          <a:effectLst/>
                          <a:latin typeface="+mn-lt"/>
                          <a:ea typeface="+mn-ea"/>
                          <a:cs typeface="+mn-cs"/>
                        </a:rPr>
                        <a:t>mln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650940556"/>
                  </a:ext>
                </a:extLst>
              </a:tr>
              <a:tr h="432000">
                <a:tc>
                  <a:txBody>
                    <a:bodyPr/>
                    <a:lstStyle/>
                    <a:p>
                      <a:pPr algn="r"/>
                      <a:endParaRPr lang="pl-PL" sz="1200" b="1" dirty="0">
                        <a:solidFill>
                          <a:schemeClr val="tx1"/>
                        </a:solidFill>
                      </a:endParaRPr>
                    </a:p>
                  </a:txBody>
                  <a:tcPr marL="91426" marR="91426" marT="45719" marB="45719" anchor="ctr">
                    <a:lnB w="12700" cap="flat" cmpd="sng" algn="ctr">
                      <a:noFill/>
                      <a:prstDash val="solid"/>
                      <a:round/>
                      <a:headEnd type="none" w="med" len="med"/>
                      <a:tailEnd type="none" w="med" len="med"/>
                    </a:lnB>
                  </a:tcPr>
                </a:tc>
                <a:tc>
                  <a:txBody>
                    <a:bodyPr/>
                    <a:lstStyle/>
                    <a:p>
                      <a:pPr marL="0" marR="0" lvl="1" indent="0" algn="r" defTabSz="914400" rtl="0" eaLnBrk="1" fontAlgn="auto" latinLnBrk="0" hangingPunct="1">
                        <a:lnSpc>
                          <a:spcPct val="100000"/>
                        </a:lnSpc>
                        <a:spcBef>
                          <a:spcPts val="0"/>
                        </a:spcBef>
                        <a:spcAft>
                          <a:spcPts val="0"/>
                        </a:spcAft>
                        <a:buClrTx/>
                        <a:buSzTx/>
                        <a:buFontTx/>
                        <a:buNone/>
                        <a:tabLst/>
                        <a:defRPr/>
                      </a:pPr>
                      <a:r>
                        <a:rPr lang="pl-PL" sz="1600" b="1" dirty="0" smtClean="0">
                          <a:solidFill>
                            <a:schemeClr val="tx1"/>
                          </a:solidFill>
                        </a:rPr>
                        <a:t>-2,3 </a:t>
                      </a:r>
                      <a:r>
                        <a:rPr lang="pl-PL" sz="1600" b="1" dirty="0">
                          <a:solidFill>
                            <a:schemeClr val="tx1"/>
                          </a:solidFill>
                        </a:rPr>
                        <a:t>mln </a:t>
                      </a:r>
                      <a:r>
                        <a:rPr lang="pl-PL" sz="1600" b="1" baseline="0" dirty="0">
                          <a:solidFill>
                            <a:schemeClr val="tx1"/>
                          </a:solidFill>
                        </a:rPr>
                        <a:t>zł</a:t>
                      </a:r>
                      <a:endParaRPr lang="pl-PL" sz="1600" b="1" dirty="0">
                        <a:solidFill>
                          <a:schemeClr val="tx1"/>
                        </a:solidFill>
                      </a:endParaRP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tcPr>
                </a:tc>
                <a:tc>
                  <a:txBody>
                    <a:bodyPr/>
                    <a:lstStyle/>
                    <a:p>
                      <a:pPr lvl="0"/>
                      <a:r>
                        <a:rPr lang="pl-PL" sz="1300" kern="1200" dirty="0" smtClean="0">
                          <a:solidFill>
                            <a:schemeClr val="tx1"/>
                          </a:solidFill>
                          <a:effectLst/>
                          <a:latin typeface="+mn-lt"/>
                          <a:ea typeface="+mn-ea"/>
                          <a:cs typeface="+mn-cs"/>
                        </a:rPr>
                        <a:t>Program rozwoju infrastruktury miejskiej.</a:t>
                      </a: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tcPr>
                </a:tc>
                <a:tc>
                  <a:txBody>
                    <a:bodyPr/>
                    <a:lstStyle/>
                    <a:p>
                      <a:pPr lvl="0" algn="r"/>
                      <a:r>
                        <a:rPr lang="pl-PL" sz="1600" kern="1200" dirty="0" smtClean="0">
                          <a:solidFill>
                            <a:schemeClr val="tx1"/>
                          </a:solidFill>
                          <a:effectLst/>
                          <a:latin typeface="+mn-lt"/>
                          <a:ea typeface="+mn-ea"/>
                          <a:cs typeface="+mn-cs"/>
                        </a:rPr>
                        <a:t>277,3 </a:t>
                      </a:r>
                      <a:r>
                        <a:rPr lang="pl-PL" sz="1600" kern="1200" dirty="0">
                          <a:solidFill>
                            <a:schemeClr val="tx1"/>
                          </a:solidFill>
                          <a:effectLst/>
                          <a:latin typeface="+mn-lt"/>
                          <a:ea typeface="+mn-ea"/>
                          <a:cs typeface="+mn-cs"/>
                        </a:rPr>
                        <a:t>mln zł</a:t>
                      </a: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510149788"/>
                  </a:ext>
                </a:extLst>
              </a:tr>
            </a:tbl>
          </a:graphicData>
        </a:graphic>
      </p:graphicFrame>
    </p:spTree>
    <p:extLst>
      <p:ext uri="{BB962C8B-B14F-4D97-AF65-F5344CB8AC3E}">
        <p14:creationId xmlns:p14="http://schemas.microsoft.com/office/powerpoint/2010/main" val="144141074"/>
      </p:ext>
    </p:extLst>
  </p:cSld>
  <p:clrMapOvr>
    <a:masterClrMapping/>
  </p:clrMapOvr>
  <p:transition spd="slow">
    <p:cove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23</a:t>
            </a:fld>
            <a:endParaRPr lang="pl-PL" dirty="0"/>
          </a:p>
        </p:txBody>
      </p:sp>
      <p:sp>
        <p:nvSpPr>
          <p:cNvPr id="3" name="Tytuł 2"/>
          <p:cNvSpPr>
            <a:spLocks noGrp="1"/>
          </p:cNvSpPr>
          <p:nvPr>
            <p:ph type="title"/>
          </p:nvPr>
        </p:nvSpPr>
        <p:spPr>
          <a:xfrm>
            <a:off x="432000" y="72000"/>
            <a:ext cx="6975475" cy="742304"/>
          </a:xfrm>
        </p:spPr>
        <p:txBody>
          <a:bodyPr/>
          <a:lstStyle/>
          <a:p>
            <a:pPr>
              <a:spcBef>
                <a:spcPts val="800"/>
              </a:spcBef>
              <a:spcAft>
                <a:spcPts val="800"/>
              </a:spcAft>
            </a:pPr>
            <a:r>
              <a:rPr lang="pl-PL" altLang="pl-PL" sz="2800" dirty="0">
                <a:latin typeface="+mj-lt"/>
              </a:rPr>
              <a:t>Wydatki majątkowe</a:t>
            </a:r>
          </a:p>
        </p:txBody>
      </p:sp>
      <p:sp>
        <p:nvSpPr>
          <p:cNvPr id="7" name="Symbol zastępczy stopki 1"/>
          <p:cNvSpPr>
            <a:spLocks noGrp="1"/>
          </p:cNvSpPr>
          <p:nvPr>
            <p:ph type="ftr" sz="quarter" idx="3"/>
          </p:nvPr>
        </p:nvSpPr>
        <p:spPr>
          <a:xfrm>
            <a:off x="5572664" y="6602777"/>
            <a:ext cx="6088033" cy="272641"/>
          </a:xfrm>
          <a:prstGeom prst="rect">
            <a:avLst/>
          </a:prstGeom>
        </p:spPr>
        <p:txBody>
          <a:bodyPr/>
          <a:lstStyle/>
          <a:p>
            <a:r>
              <a:rPr lang="pl-PL" altLang="pl-PL" dirty="0">
                <a:latin typeface="Arial" charset="0"/>
              </a:rPr>
              <a:t>Projekty zmian budżetu na 2023 r. i WPF na lata 2023–2050 na sesję Rady m.st. W–wy</a:t>
            </a:r>
            <a:endParaRPr lang="pl-PL" dirty="0"/>
          </a:p>
        </p:txBody>
      </p:sp>
      <p:graphicFrame>
        <p:nvGraphicFramePr>
          <p:cNvPr id="6" name="Tabela 5"/>
          <p:cNvGraphicFramePr>
            <a:graphicFrameLocks noGrp="1"/>
          </p:cNvGraphicFramePr>
          <p:nvPr>
            <p:extLst>
              <p:ext uri="{D42A27DB-BD31-4B8C-83A1-F6EECF244321}">
                <p14:modId xmlns:p14="http://schemas.microsoft.com/office/powerpoint/2010/main" val="152217922"/>
              </p:ext>
            </p:extLst>
          </p:nvPr>
        </p:nvGraphicFramePr>
        <p:xfrm>
          <a:off x="696000" y="1080000"/>
          <a:ext cx="10800000" cy="3737371"/>
        </p:xfrm>
        <a:graphic>
          <a:graphicData uri="http://schemas.openxmlformats.org/drawingml/2006/table">
            <a:tbl>
              <a:tblPr firstRow="1" bandRow="1">
                <a:tableStyleId>{2D5ABB26-0587-4C30-8999-92F81FD0307C}</a:tableStyleId>
              </a:tblPr>
              <a:tblGrid>
                <a:gridCol w="689253">
                  <a:extLst>
                    <a:ext uri="{9D8B030D-6E8A-4147-A177-3AD203B41FA5}">
                      <a16:colId xmlns:a16="http://schemas.microsoft.com/office/drawing/2014/main" val="20000"/>
                    </a:ext>
                  </a:extLst>
                </a:gridCol>
                <a:gridCol w="1668127">
                  <a:extLst>
                    <a:ext uri="{9D8B030D-6E8A-4147-A177-3AD203B41FA5}">
                      <a16:colId xmlns:a16="http://schemas.microsoft.com/office/drawing/2014/main" val="2293524519"/>
                    </a:ext>
                  </a:extLst>
                </a:gridCol>
                <a:gridCol w="6931835">
                  <a:extLst>
                    <a:ext uri="{9D8B030D-6E8A-4147-A177-3AD203B41FA5}">
                      <a16:colId xmlns:a16="http://schemas.microsoft.com/office/drawing/2014/main" val="3460433117"/>
                    </a:ext>
                  </a:extLst>
                </a:gridCol>
                <a:gridCol w="1510785">
                  <a:extLst>
                    <a:ext uri="{9D8B030D-6E8A-4147-A177-3AD203B41FA5}">
                      <a16:colId xmlns:a16="http://schemas.microsoft.com/office/drawing/2014/main" val="1071488265"/>
                    </a:ext>
                  </a:extLst>
                </a:gridCol>
              </a:tblGrid>
              <a:tr h="507555">
                <a:tc>
                  <a:txBody>
                    <a:bodyPr/>
                    <a:lstStyle/>
                    <a:p>
                      <a:pPr algn="r"/>
                      <a:r>
                        <a:rPr lang="pl-PL" sz="1800" b="1" dirty="0" smtClean="0">
                          <a:solidFill>
                            <a:schemeClr val="tx1"/>
                          </a:solidFill>
                        </a:rPr>
                        <a:t>329</a:t>
                      </a:r>
                      <a:endParaRPr lang="pl-PL" sz="1800" b="1" dirty="0">
                        <a:solidFill>
                          <a:schemeClr val="tx1"/>
                        </a:solidFill>
                      </a:endParaRPr>
                    </a:p>
                  </a:txBody>
                  <a:tcPr marL="91426" marR="91426" marT="45719" marB="45719" anchor="ctr"/>
                </a:tc>
                <a:tc gridSpan="3">
                  <a:txBody>
                    <a:bodyPr/>
                    <a:lstStyle/>
                    <a:p>
                      <a:pPr algn="l"/>
                      <a:r>
                        <a:rPr lang="pl-PL" sz="1800" b="1" kern="1200" baseline="0" dirty="0">
                          <a:solidFill>
                            <a:schemeClr val="tx1"/>
                          </a:solidFill>
                          <a:latin typeface="+mn-lt"/>
                          <a:ea typeface="+mn-ea"/>
                          <a:cs typeface="+mn-cs"/>
                        </a:rPr>
                        <a:t>zmian</a:t>
                      </a:r>
                      <a:r>
                        <a:rPr lang="pl-PL" sz="1800" b="0" kern="1200" baseline="0" dirty="0">
                          <a:solidFill>
                            <a:schemeClr val="tx1"/>
                          </a:solidFill>
                          <a:latin typeface="+mn-lt"/>
                          <a:ea typeface="+mn-ea"/>
                          <a:cs typeface="+mn-cs"/>
                        </a:rPr>
                        <a:t> harmonogramów przedsięwzięć majątkowych</a:t>
                      </a:r>
                    </a:p>
                  </a:txBody>
                  <a:tcPr marL="91426" marR="91426" marT="45719" marB="45719" anchor="ctr"/>
                </a:tc>
                <a:tc hMerge="1">
                  <a:txBody>
                    <a:bodyPr/>
                    <a:lstStyle/>
                    <a:p>
                      <a:endParaRPr lang="pl-PL"/>
                    </a:p>
                  </a:txBody>
                  <a:tcPr/>
                </a:tc>
                <a:tc hMerge="1">
                  <a:txBody>
                    <a:bodyPr/>
                    <a:lstStyle/>
                    <a:p>
                      <a:endParaRPr lang="pl-PL"/>
                    </a:p>
                  </a:txBody>
                  <a:tcPr/>
                </a:tc>
                <a:extLst>
                  <a:ext uri="{0D108BD9-81ED-4DB2-BD59-A6C34878D82A}">
                    <a16:rowId xmlns:a16="http://schemas.microsoft.com/office/drawing/2014/main" val="10001"/>
                  </a:ext>
                </a:extLst>
              </a:tr>
              <a:tr h="349816">
                <a:tc>
                  <a:txBody>
                    <a:bodyPr/>
                    <a:lstStyle/>
                    <a:p>
                      <a:pPr algn="r"/>
                      <a:endParaRPr lang="pl-PL" sz="1200" b="1" dirty="0">
                        <a:solidFill>
                          <a:schemeClr val="tx1"/>
                        </a:solidFill>
                      </a:endParaRPr>
                    </a:p>
                  </a:txBody>
                  <a:tcPr marL="91426" marR="91426" marT="45719" marB="45719" anchor="ctr"/>
                </a:tc>
                <a:tc>
                  <a:txBody>
                    <a:bodyPr/>
                    <a:lstStyle/>
                    <a:p>
                      <a:pPr lvl="0" algn="ctr"/>
                      <a:r>
                        <a:rPr lang="pl-PL" sz="1300" b="0" dirty="0">
                          <a:solidFill>
                            <a:schemeClr val="tx1"/>
                          </a:solidFill>
                        </a:rPr>
                        <a:t>w tym:</a:t>
                      </a:r>
                    </a:p>
                  </a:txBody>
                  <a:tcPr marL="91426" marR="91426" marT="45719" marB="45719" anchor="ctr"/>
                </a:tc>
                <a:tc>
                  <a:txBody>
                    <a:bodyPr/>
                    <a:lstStyle/>
                    <a:p>
                      <a:pPr algn="just"/>
                      <a:endParaRPr lang="pl-PL" sz="1100" b="0" dirty="0">
                        <a:solidFill>
                          <a:schemeClr val="tx1"/>
                        </a:solidFill>
                      </a:endParaRPr>
                    </a:p>
                  </a:txBody>
                  <a:tcPr marL="91426" marR="91426" marT="45719" marB="45719" anchor="ctr"/>
                </a:tc>
                <a:tc>
                  <a:txBody>
                    <a:bodyPr/>
                    <a:lstStyle/>
                    <a:p>
                      <a:pPr algn="ctr"/>
                      <a:r>
                        <a:rPr lang="pl-PL" sz="1400" dirty="0"/>
                        <a:t>kwota zadania</a:t>
                      </a:r>
                    </a:p>
                  </a:txBody>
                  <a:tcPr marL="91426" marR="91426" marT="45719" marB="45719" anchor="ctr"/>
                </a:tc>
                <a:extLst>
                  <a:ext uri="{0D108BD9-81ED-4DB2-BD59-A6C34878D82A}">
                    <a16:rowId xmlns:a16="http://schemas.microsoft.com/office/drawing/2014/main" val="498292005"/>
                  </a:ext>
                </a:extLst>
              </a:tr>
              <a:tr h="540000">
                <a:tc>
                  <a:txBody>
                    <a:bodyPr/>
                    <a:lstStyle/>
                    <a:p>
                      <a:pPr algn="r"/>
                      <a:endParaRPr lang="pl-PL" sz="1200" b="1" dirty="0">
                        <a:solidFill>
                          <a:schemeClr val="tx1"/>
                        </a:solidFill>
                      </a:endParaRPr>
                    </a:p>
                  </a:txBody>
                  <a:tcPr marL="91426" marR="91426" marT="45719" marB="45719" anchor="ctr"/>
                </a:tc>
                <a:tc>
                  <a:txBody>
                    <a:bodyPr/>
                    <a:lstStyle/>
                    <a:p>
                      <a:pPr marL="0" lvl="1" indent="0" algn="r"/>
                      <a:r>
                        <a:rPr lang="pl-PL" sz="1400" b="1" dirty="0" smtClean="0">
                          <a:solidFill>
                            <a:schemeClr val="tx1"/>
                          </a:solidFill>
                        </a:rPr>
                        <a:t>±215,0 </a:t>
                      </a:r>
                      <a:r>
                        <a:rPr lang="pl-PL" sz="1400" b="1" dirty="0">
                          <a:solidFill>
                            <a:schemeClr val="tx1"/>
                          </a:solidFill>
                        </a:rPr>
                        <a:t>mln</a:t>
                      </a:r>
                      <a:r>
                        <a:rPr lang="pl-PL" sz="1400" b="1" baseline="0" dirty="0">
                          <a:solidFill>
                            <a:schemeClr val="tx1"/>
                          </a:solidFill>
                        </a:rPr>
                        <a:t> zł</a:t>
                      </a:r>
                      <a:endParaRPr lang="pl-PL" sz="1400" b="1" dirty="0">
                        <a:solidFill>
                          <a:schemeClr val="tx1"/>
                        </a:solidFill>
                      </a:endParaRPr>
                    </a:p>
                  </a:txBody>
                  <a:tcPr marL="91426" marR="91426" marT="45719" marB="45719" anchor="ctr">
                    <a:lnB w="3175" cap="flat" cmpd="sng" algn="ctr">
                      <a:solidFill>
                        <a:schemeClr val="tx1"/>
                      </a:solidFill>
                      <a:prstDash val="sysDot"/>
                      <a:round/>
                      <a:headEnd type="none" w="med" len="med"/>
                      <a:tailEnd type="none" w="med" len="med"/>
                    </a:lnB>
                  </a:tcPr>
                </a:tc>
                <a:tc>
                  <a:txBody>
                    <a:bodyPr/>
                    <a:lstStyle/>
                    <a:p>
                      <a:pPr lvl="0"/>
                      <a:r>
                        <a:rPr lang="pl-PL" sz="1200" kern="1200" dirty="0" smtClean="0">
                          <a:solidFill>
                            <a:schemeClr val="tx1"/>
                          </a:solidFill>
                          <a:effectLst/>
                          <a:latin typeface="+mn-lt"/>
                          <a:ea typeface="+mn-ea"/>
                          <a:cs typeface="+mn-cs"/>
                        </a:rPr>
                        <a:t>Dokapitalizowanie spółki Tramwaje Warszawskie Sp. z o.o..</a:t>
                      </a:r>
                      <a:br>
                        <a:rPr lang="pl-PL" sz="1200" kern="1200" dirty="0" smtClean="0">
                          <a:solidFill>
                            <a:schemeClr val="tx1"/>
                          </a:solidFill>
                          <a:effectLst/>
                          <a:latin typeface="+mn-lt"/>
                          <a:ea typeface="+mn-ea"/>
                          <a:cs typeface="+mn-cs"/>
                        </a:rPr>
                      </a:br>
                      <a:r>
                        <a:rPr lang="pl-PL" sz="1200" kern="1200" dirty="0" smtClean="0">
                          <a:solidFill>
                            <a:schemeClr val="tx1"/>
                          </a:solidFill>
                          <a:effectLst/>
                          <a:latin typeface="+mn-lt"/>
                          <a:ea typeface="+mn-ea"/>
                          <a:cs typeface="+mn-cs"/>
                        </a:rPr>
                        <a:t>przeniesienie  z 2024 r. na 2023 r.</a:t>
                      </a:r>
                    </a:p>
                  </a:txBody>
                  <a:tcPr marL="91426" marR="91426" marT="45719" marB="45719" anchor="ctr">
                    <a:lnB w="3175" cap="flat" cmpd="sng" algn="ctr">
                      <a:solidFill>
                        <a:schemeClr val="tx1"/>
                      </a:solidFill>
                      <a:prstDash val="sysDot"/>
                      <a:round/>
                      <a:headEnd type="none" w="med" len="med"/>
                      <a:tailEnd type="none" w="med" len="med"/>
                    </a:lnB>
                  </a:tcPr>
                </a:tc>
                <a:tc>
                  <a:txBody>
                    <a:bodyPr/>
                    <a:lstStyle/>
                    <a:p>
                      <a:pPr lvl="0" algn="r"/>
                      <a:r>
                        <a:rPr lang="pl-PL" sz="1400" kern="1200" dirty="0" smtClean="0">
                          <a:solidFill>
                            <a:schemeClr val="tx1"/>
                          </a:solidFill>
                          <a:effectLst/>
                          <a:latin typeface="+mn-lt"/>
                          <a:ea typeface="+mn-ea"/>
                          <a:cs typeface="+mn-cs"/>
                        </a:rPr>
                        <a:t>1.000 </a:t>
                      </a:r>
                      <a:r>
                        <a:rPr lang="pl-PL" sz="1400" kern="1200" dirty="0">
                          <a:solidFill>
                            <a:schemeClr val="tx1"/>
                          </a:solidFill>
                          <a:effectLst/>
                          <a:latin typeface="+mn-lt"/>
                          <a:ea typeface="+mn-ea"/>
                          <a:cs typeface="+mn-cs"/>
                        </a:rPr>
                        <a:t>mln zł</a:t>
                      </a:r>
                    </a:p>
                  </a:txBody>
                  <a:tcPr marL="91426" marR="91426" marT="45719" marB="45719" anchor="ctr">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707898659"/>
                  </a:ext>
                </a:extLst>
              </a:tr>
              <a:tr h="540000">
                <a:tc>
                  <a:txBody>
                    <a:bodyPr/>
                    <a:lstStyle/>
                    <a:p>
                      <a:pPr algn="r"/>
                      <a:endParaRPr lang="pl-PL" sz="1200" b="1" dirty="0">
                        <a:solidFill>
                          <a:schemeClr val="tx1"/>
                        </a:solidFill>
                      </a:endParaRPr>
                    </a:p>
                  </a:txBody>
                  <a:tcPr marL="91426" marR="91426" marT="45719" marB="45719" anchor="ctr"/>
                </a:tc>
                <a:tc>
                  <a:txBody>
                    <a:bodyPr/>
                    <a:lstStyle/>
                    <a:p>
                      <a:pPr marL="0" lvl="1" indent="0" algn="r"/>
                      <a:r>
                        <a:rPr lang="pl-PL" sz="1400" b="1" dirty="0" smtClean="0">
                          <a:solidFill>
                            <a:schemeClr val="tx1"/>
                          </a:solidFill>
                        </a:rPr>
                        <a:t>±11,9 </a:t>
                      </a:r>
                      <a:r>
                        <a:rPr lang="pl-PL" sz="1400" b="1" dirty="0">
                          <a:solidFill>
                            <a:schemeClr val="tx1"/>
                          </a:solidFill>
                        </a:rPr>
                        <a:t>mln</a:t>
                      </a:r>
                      <a:r>
                        <a:rPr lang="pl-PL" sz="1400" b="1" baseline="0" dirty="0">
                          <a:solidFill>
                            <a:schemeClr val="tx1"/>
                          </a:solidFill>
                        </a:rPr>
                        <a:t> zł</a:t>
                      </a:r>
                      <a:endParaRPr lang="pl-PL" sz="1400" b="1" dirty="0">
                        <a:solidFill>
                          <a:schemeClr val="tx1"/>
                        </a:solidFill>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r>
                        <a:rPr lang="pl-PL" sz="1200" kern="1200" dirty="0" smtClean="0">
                          <a:solidFill>
                            <a:schemeClr val="tx1"/>
                          </a:solidFill>
                          <a:effectLst/>
                          <a:latin typeface="+mn-lt"/>
                          <a:ea typeface="+mn-ea"/>
                          <a:cs typeface="+mn-cs"/>
                        </a:rPr>
                        <a:t>Rozbudowa i zmiana funkcji w budynku Szpitala Praskiego - część II</a:t>
                      </a:r>
                      <a:br>
                        <a:rPr lang="pl-PL" sz="1200" kern="1200" dirty="0" smtClean="0">
                          <a:solidFill>
                            <a:schemeClr val="tx1"/>
                          </a:solidFill>
                          <a:effectLst/>
                          <a:latin typeface="+mn-lt"/>
                          <a:ea typeface="+mn-ea"/>
                          <a:cs typeface="+mn-cs"/>
                        </a:rPr>
                      </a:br>
                      <a:r>
                        <a:rPr lang="pl-PL" sz="1200" kern="1200" dirty="0" smtClean="0">
                          <a:solidFill>
                            <a:schemeClr val="tx1"/>
                          </a:solidFill>
                          <a:effectLst/>
                          <a:latin typeface="+mn-lt"/>
                          <a:ea typeface="+mn-ea"/>
                          <a:cs typeface="+mn-cs"/>
                        </a:rPr>
                        <a:t>przeniesienie z 2023 r. na 2024 r.</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lgn="r"/>
                      <a:r>
                        <a:rPr lang="pl-PL" sz="1400" kern="1200" dirty="0" smtClean="0">
                          <a:solidFill>
                            <a:schemeClr val="tx1"/>
                          </a:solidFill>
                          <a:effectLst/>
                          <a:latin typeface="+mn-lt"/>
                          <a:ea typeface="+mn-ea"/>
                          <a:cs typeface="+mn-cs"/>
                        </a:rPr>
                        <a:t>36,3 </a:t>
                      </a:r>
                      <a:r>
                        <a:rPr lang="pl-PL" sz="1400" kern="1200" dirty="0">
                          <a:solidFill>
                            <a:schemeClr val="tx1"/>
                          </a:solidFill>
                          <a:effectLst/>
                          <a:latin typeface="+mn-lt"/>
                          <a:ea typeface="+mn-ea"/>
                          <a:cs typeface="+mn-cs"/>
                        </a:rPr>
                        <a:t>mln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4136637905"/>
                  </a:ext>
                </a:extLst>
              </a:tr>
              <a:tr h="540000">
                <a:tc>
                  <a:txBody>
                    <a:bodyPr/>
                    <a:lstStyle/>
                    <a:p>
                      <a:endParaRPr lang="pl-PL" dirty="0"/>
                    </a:p>
                  </a:txBody>
                  <a:tcPr marL="91426" marR="91426" marT="45719" marB="45719" anchor="ctr"/>
                </a:tc>
                <a:tc>
                  <a:txBody>
                    <a:bodyPr/>
                    <a:lstStyle/>
                    <a:p>
                      <a:pPr marL="0" marR="0" lvl="1" indent="0" algn="r" defTabSz="914400" rtl="0" eaLnBrk="1" fontAlgn="auto" latinLnBrk="0" hangingPunct="1">
                        <a:lnSpc>
                          <a:spcPct val="100000"/>
                        </a:lnSpc>
                        <a:spcBef>
                          <a:spcPts val="0"/>
                        </a:spcBef>
                        <a:spcAft>
                          <a:spcPts val="0"/>
                        </a:spcAft>
                        <a:buClrTx/>
                        <a:buSzTx/>
                        <a:buFontTx/>
                        <a:buNone/>
                        <a:tabLst/>
                        <a:defRPr/>
                      </a:pPr>
                      <a:r>
                        <a:rPr lang="pl-PL" sz="1400" b="1" kern="1200" dirty="0" smtClean="0">
                          <a:solidFill>
                            <a:schemeClr val="tx1"/>
                          </a:solidFill>
                          <a:latin typeface="+mn-lt"/>
                          <a:ea typeface="+mn-ea"/>
                          <a:cs typeface="+mn-cs"/>
                        </a:rPr>
                        <a:t>±11,8 </a:t>
                      </a:r>
                      <a:r>
                        <a:rPr lang="pl-PL" sz="1400" b="1" kern="1200" dirty="0">
                          <a:solidFill>
                            <a:schemeClr val="tx1"/>
                          </a:solidFill>
                          <a:latin typeface="+mn-lt"/>
                          <a:ea typeface="+mn-ea"/>
                          <a:cs typeface="+mn-cs"/>
                        </a:rPr>
                        <a:t>mln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r>
                        <a:rPr lang="pl-PL" sz="1200" kern="1200" dirty="0" smtClean="0">
                          <a:solidFill>
                            <a:schemeClr val="tx1"/>
                          </a:solidFill>
                          <a:effectLst/>
                          <a:latin typeface="+mn-lt"/>
                          <a:ea typeface="+mn-ea"/>
                          <a:cs typeface="+mn-cs"/>
                        </a:rPr>
                        <a:t>Budowa Centrum Aktywności Międzypokoleniowej (Wawer)</a:t>
                      </a:r>
                      <a:br>
                        <a:rPr lang="pl-PL" sz="1200" kern="1200" dirty="0" smtClean="0">
                          <a:solidFill>
                            <a:schemeClr val="tx1"/>
                          </a:solidFill>
                          <a:effectLst/>
                          <a:latin typeface="+mn-lt"/>
                          <a:ea typeface="+mn-ea"/>
                          <a:cs typeface="+mn-cs"/>
                        </a:rPr>
                      </a:br>
                      <a:r>
                        <a:rPr lang="pl-PL" sz="1200" kern="1200" dirty="0" smtClean="0">
                          <a:solidFill>
                            <a:schemeClr val="tx1"/>
                          </a:solidFill>
                          <a:effectLst/>
                          <a:latin typeface="+mn-lt"/>
                          <a:ea typeface="+mn-ea"/>
                          <a:cs typeface="+mn-cs"/>
                        </a:rPr>
                        <a:t>przeniesienie z 2023 r. na 2025 r.</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lgn="r"/>
                      <a:r>
                        <a:rPr lang="pl-PL" sz="1400" kern="1200" dirty="0" smtClean="0">
                          <a:solidFill>
                            <a:schemeClr val="tx1"/>
                          </a:solidFill>
                          <a:effectLst/>
                          <a:latin typeface="+mn-lt"/>
                          <a:ea typeface="+mn-ea"/>
                          <a:cs typeface="+mn-cs"/>
                        </a:rPr>
                        <a:t>38,6 </a:t>
                      </a:r>
                      <a:r>
                        <a:rPr lang="pl-PL" sz="1400" kern="1200" dirty="0">
                          <a:solidFill>
                            <a:schemeClr val="tx1"/>
                          </a:solidFill>
                          <a:effectLst/>
                          <a:latin typeface="+mn-lt"/>
                          <a:ea typeface="+mn-ea"/>
                          <a:cs typeface="+mn-cs"/>
                        </a:rPr>
                        <a:t>mln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650940556"/>
                  </a:ext>
                </a:extLst>
              </a:tr>
              <a:tr h="720000">
                <a:tc>
                  <a:txBody>
                    <a:bodyPr/>
                    <a:lstStyle/>
                    <a:p>
                      <a:pPr algn="r"/>
                      <a:endParaRPr lang="pl-PL" sz="1200" b="1" dirty="0">
                        <a:solidFill>
                          <a:schemeClr val="tx1"/>
                        </a:solidFill>
                      </a:endParaRPr>
                    </a:p>
                  </a:txBody>
                  <a:tcPr marL="91426" marR="91426" marT="45719" marB="45719" anchor="ctr"/>
                </a:tc>
                <a:tc>
                  <a:txBody>
                    <a:bodyPr/>
                    <a:lstStyle/>
                    <a:p>
                      <a:pPr marL="0" marR="0" lvl="1" indent="0" algn="r" defTabSz="914400" rtl="0" eaLnBrk="1" fontAlgn="auto" latinLnBrk="0" hangingPunct="1">
                        <a:lnSpc>
                          <a:spcPct val="100000"/>
                        </a:lnSpc>
                        <a:spcBef>
                          <a:spcPts val="0"/>
                        </a:spcBef>
                        <a:spcAft>
                          <a:spcPts val="0"/>
                        </a:spcAft>
                        <a:buClrTx/>
                        <a:buSzTx/>
                        <a:buFontTx/>
                        <a:buNone/>
                        <a:tabLst/>
                        <a:defRPr/>
                      </a:pPr>
                      <a:r>
                        <a:rPr lang="pl-PL" sz="1400" b="1" dirty="0" smtClean="0">
                          <a:solidFill>
                            <a:schemeClr val="tx1"/>
                          </a:solidFill>
                        </a:rPr>
                        <a:t>±9,4</a:t>
                      </a:r>
                      <a:r>
                        <a:rPr lang="pl-PL" sz="1400" b="1" baseline="0" dirty="0" smtClean="0">
                          <a:solidFill>
                            <a:schemeClr val="tx1"/>
                          </a:solidFill>
                        </a:rPr>
                        <a:t> </a:t>
                      </a:r>
                      <a:r>
                        <a:rPr lang="pl-PL" sz="1400" b="1" dirty="0">
                          <a:solidFill>
                            <a:schemeClr val="tx1"/>
                          </a:solidFill>
                        </a:rPr>
                        <a:t>mln</a:t>
                      </a:r>
                      <a:r>
                        <a:rPr lang="pl-PL" sz="1400" b="1" baseline="0" dirty="0">
                          <a:solidFill>
                            <a:schemeClr val="tx1"/>
                          </a:solidFill>
                        </a:rPr>
                        <a:t> zł</a:t>
                      </a:r>
                      <a:endParaRPr lang="pl-PL" sz="1400" b="1" dirty="0">
                        <a:solidFill>
                          <a:schemeClr val="tx1"/>
                        </a:solidFill>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r>
                        <a:rPr lang="pl-PL" sz="1200" kern="1200" dirty="0" smtClean="0">
                          <a:solidFill>
                            <a:schemeClr val="tx1"/>
                          </a:solidFill>
                          <a:effectLst/>
                          <a:latin typeface="+mn-lt"/>
                          <a:ea typeface="+mn-ea"/>
                          <a:cs typeface="+mn-cs"/>
                        </a:rPr>
                        <a:t>Modernizacja amfiteatru w Parku Sowińskiego przy ul. Elekcyjnej 17 </a:t>
                      </a:r>
                      <a:br>
                        <a:rPr lang="pl-PL" sz="1200" kern="1200" dirty="0" smtClean="0">
                          <a:solidFill>
                            <a:schemeClr val="tx1"/>
                          </a:solidFill>
                          <a:effectLst/>
                          <a:latin typeface="+mn-lt"/>
                          <a:ea typeface="+mn-ea"/>
                          <a:cs typeface="+mn-cs"/>
                        </a:rPr>
                      </a:br>
                      <a:r>
                        <a:rPr lang="pl-PL" sz="1200" kern="1200" dirty="0" smtClean="0">
                          <a:solidFill>
                            <a:schemeClr val="tx1"/>
                          </a:solidFill>
                          <a:effectLst/>
                          <a:latin typeface="+mn-lt"/>
                          <a:ea typeface="+mn-ea"/>
                          <a:cs typeface="+mn-cs"/>
                        </a:rPr>
                        <a:t>(Wolskie Centrum Kultury )</a:t>
                      </a:r>
                      <a:br>
                        <a:rPr lang="pl-PL" sz="1200" kern="1200" dirty="0" smtClean="0">
                          <a:solidFill>
                            <a:schemeClr val="tx1"/>
                          </a:solidFill>
                          <a:effectLst/>
                          <a:latin typeface="+mn-lt"/>
                          <a:ea typeface="+mn-ea"/>
                          <a:cs typeface="+mn-cs"/>
                        </a:rPr>
                      </a:br>
                      <a:r>
                        <a:rPr lang="pl-PL" sz="1200" kern="1200" dirty="0" smtClean="0">
                          <a:solidFill>
                            <a:schemeClr val="tx1"/>
                          </a:solidFill>
                          <a:effectLst/>
                          <a:latin typeface="+mn-lt"/>
                          <a:ea typeface="+mn-ea"/>
                          <a:cs typeface="+mn-cs"/>
                        </a:rPr>
                        <a:t>przeniesienie z 2023 r. na 2024 r.,</a:t>
                      </a:r>
                      <a:endParaRPr lang="pl-PL" sz="120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lgn="r"/>
                      <a:r>
                        <a:rPr lang="pl-PL" sz="1400" kern="1200" dirty="0" smtClean="0">
                          <a:solidFill>
                            <a:schemeClr val="tx1"/>
                          </a:solidFill>
                          <a:effectLst/>
                          <a:latin typeface="+mn-lt"/>
                          <a:ea typeface="+mn-ea"/>
                          <a:cs typeface="+mn-cs"/>
                        </a:rPr>
                        <a:t>17,5 </a:t>
                      </a:r>
                      <a:r>
                        <a:rPr lang="pl-PL" sz="1400" kern="1200" dirty="0">
                          <a:solidFill>
                            <a:schemeClr val="tx1"/>
                          </a:solidFill>
                          <a:effectLst/>
                          <a:latin typeface="+mn-lt"/>
                          <a:ea typeface="+mn-ea"/>
                          <a:cs typeface="+mn-cs"/>
                        </a:rPr>
                        <a:t>mln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510149788"/>
                  </a:ext>
                </a:extLst>
              </a:tr>
              <a:tr h="540000">
                <a:tc>
                  <a:txBody>
                    <a:bodyPr/>
                    <a:lstStyle/>
                    <a:p>
                      <a:pPr algn="r"/>
                      <a:endParaRPr lang="pl-PL" sz="1200" b="1" dirty="0">
                        <a:solidFill>
                          <a:schemeClr val="tx1"/>
                        </a:solidFill>
                      </a:endParaRPr>
                    </a:p>
                  </a:txBody>
                  <a:tcPr marL="91426" marR="91426" marT="45719" marB="45719" anchor="ctr"/>
                </a:tc>
                <a:tc>
                  <a:txBody>
                    <a:bodyPr/>
                    <a:lstStyle/>
                    <a:p>
                      <a:pPr marL="0" marR="0" lvl="1" indent="0" algn="r" defTabSz="914400" rtl="0" eaLnBrk="1" fontAlgn="auto" latinLnBrk="0" hangingPunct="1">
                        <a:lnSpc>
                          <a:spcPct val="100000"/>
                        </a:lnSpc>
                        <a:spcBef>
                          <a:spcPts val="0"/>
                        </a:spcBef>
                        <a:spcAft>
                          <a:spcPts val="0"/>
                        </a:spcAft>
                        <a:buClrTx/>
                        <a:buSzTx/>
                        <a:buFontTx/>
                        <a:buNone/>
                        <a:tabLst/>
                        <a:defRPr/>
                      </a:pPr>
                      <a:r>
                        <a:rPr lang="pl-PL" sz="1400" b="1" dirty="0" smtClean="0">
                          <a:solidFill>
                            <a:schemeClr val="tx1"/>
                          </a:solidFill>
                        </a:rPr>
                        <a:t>±7,3</a:t>
                      </a:r>
                      <a:r>
                        <a:rPr lang="pl-PL" sz="1400" b="1" baseline="0" dirty="0" smtClean="0">
                          <a:solidFill>
                            <a:schemeClr val="tx1"/>
                          </a:solidFill>
                        </a:rPr>
                        <a:t> </a:t>
                      </a:r>
                      <a:r>
                        <a:rPr lang="pl-PL" sz="1400" b="1" dirty="0">
                          <a:solidFill>
                            <a:schemeClr val="tx1"/>
                          </a:solidFill>
                        </a:rPr>
                        <a:t>mln</a:t>
                      </a:r>
                      <a:r>
                        <a:rPr lang="pl-PL" sz="1400" b="1" baseline="0" dirty="0">
                          <a:solidFill>
                            <a:schemeClr val="tx1"/>
                          </a:solidFill>
                        </a:rPr>
                        <a:t> zł</a:t>
                      </a:r>
                      <a:endParaRPr lang="pl-PL" sz="1400" b="1" dirty="0">
                        <a:solidFill>
                          <a:schemeClr val="tx1"/>
                        </a:solidFill>
                      </a:endParaRP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tcPr>
                </a:tc>
                <a:tc>
                  <a:txBody>
                    <a:bodyPr/>
                    <a:lstStyle/>
                    <a:p>
                      <a:pPr lvl="0"/>
                      <a:r>
                        <a:rPr lang="pl-PL" sz="1200" kern="1200" dirty="0" smtClean="0">
                          <a:solidFill>
                            <a:schemeClr val="tx1"/>
                          </a:solidFill>
                          <a:effectLst/>
                          <a:latin typeface="+mn-lt"/>
                          <a:ea typeface="+mn-ea"/>
                          <a:cs typeface="+mn-cs"/>
                        </a:rPr>
                        <a:t>Realizacja programu STOP SMOG </a:t>
                      </a:r>
                      <a:br>
                        <a:rPr lang="pl-PL" sz="1200" kern="1200" dirty="0" smtClean="0">
                          <a:solidFill>
                            <a:schemeClr val="tx1"/>
                          </a:solidFill>
                          <a:effectLst/>
                          <a:latin typeface="+mn-lt"/>
                          <a:ea typeface="+mn-ea"/>
                          <a:cs typeface="+mn-cs"/>
                        </a:rPr>
                      </a:br>
                      <a:r>
                        <a:rPr lang="pl-PL" sz="1200" kern="1200" dirty="0" smtClean="0">
                          <a:solidFill>
                            <a:schemeClr val="tx1"/>
                          </a:solidFill>
                          <a:effectLst/>
                          <a:latin typeface="+mn-lt"/>
                          <a:ea typeface="+mn-ea"/>
                          <a:cs typeface="+mn-cs"/>
                        </a:rPr>
                        <a:t>przeniesienie z 2023 r. na 2024 r.</a:t>
                      </a:r>
                      <a:endParaRPr lang="pl-PL" sz="120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tcPr>
                </a:tc>
                <a:tc>
                  <a:txBody>
                    <a:bodyPr/>
                    <a:lstStyle/>
                    <a:p>
                      <a:pPr lvl="0" algn="r"/>
                      <a:r>
                        <a:rPr lang="pl-PL" sz="1400" kern="1200" dirty="0" smtClean="0">
                          <a:solidFill>
                            <a:schemeClr val="tx1"/>
                          </a:solidFill>
                          <a:effectLst/>
                          <a:latin typeface="+mn-lt"/>
                          <a:ea typeface="+mn-ea"/>
                          <a:cs typeface="+mn-cs"/>
                        </a:rPr>
                        <a:t>14,6 </a:t>
                      </a:r>
                      <a:r>
                        <a:rPr lang="pl-PL" sz="1400" kern="1200" dirty="0">
                          <a:solidFill>
                            <a:schemeClr val="tx1"/>
                          </a:solidFill>
                          <a:effectLst/>
                          <a:latin typeface="+mn-lt"/>
                          <a:ea typeface="+mn-ea"/>
                          <a:cs typeface="+mn-cs"/>
                        </a:rPr>
                        <a:t>mln</a:t>
                      </a:r>
                      <a:r>
                        <a:rPr lang="pl-PL" sz="1400" kern="1200" baseline="0" dirty="0">
                          <a:solidFill>
                            <a:schemeClr val="tx1"/>
                          </a:solidFill>
                          <a:effectLst/>
                          <a:latin typeface="+mn-lt"/>
                          <a:ea typeface="+mn-ea"/>
                          <a:cs typeface="+mn-cs"/>
                        </a:rPr>
                        <a:t> zł</a:t>
                      </a:r>
                      <a:endParaRPr lang="pl-PL" sz="140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36631872"/>
                  </a:ext>
                </a:extLst>
              </a:tr>
            </a:tbl>
          </a:graphicData>
        </a:graphic>
      </p:graphicFrame>
    </p:spTree>
    <p:extLst>
      <p:ext uri="{BB962C8B-B14F-4D97-AF65-F5344CB8AC3E}">
        <p14:creationId xmlns:p14="http://schemas.microsoft.com/office/powerpoint/2010/main" val="3021687818"/>
      </p:ext>
    </p:extLst>
  </p:cSld>
  <p:clrMapOvr>
    <a:masterClrMapping/>
  </p:clrMapOvr>
  <p:transition spd="slow">
    <p:cove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24</a:t>
            </a:fld>
            <a:endParaRPr lang="pl-PL" dirty="0"/>
          </a:p>
        </p:txBody>
      </p:sp>
      <p:sp>
        <p:nvSpPr>
          <p:cNvPr id="3" name="Tytuł 2"/>
          <p:cNvSpPr>
            <a:spLocks noGrp="1"/>
          </p:cNvSpPr>
          <p:nvPr>
            <p:ph type="title"/>
          </p:nvPr>
        </p:nvSpPr>
        <p:spPr>
          <a:xfrm>
            <a:off x="432000" y="72000"/>
            <a:ext cx="6975475" cy="742304"/>
          </a:xfrm>
        </p:spPr>
        <p:txBody>
          <a:bodyPr/>
          <a:lstStyle/>
          <a:p>
            <a:pPr>
              <a:spcBef>
                <a:spcPts val="800"/>
              </a:spcBef>
              <a:spcAft>
                <a:spcPts val="800"/>
              </a:spcAft>
            </a:pPr>
            <a:r>
              <a:rPr lang="pl-PL" altLang="pl-PL" sz="2800" dirty="0">
                <a:latin typeface="+mj-lt"/>
              </a:rPr>
              <a:t>Wydatki majątkowe</a:t>
            </a:r>
          </a:p>
        </p:txBody>
      </p:sp>
      <p:sp>
        <p:nvSpPr>
          <p:cNvPr id="7" name="Symbol zastępczy stopki 1"/>
          <p:cNvSpPr>
            <a:spLocks noGrp="1"/>
          </p:cNvSpPr>
          <p:nvPr>
            <p:ph type="ftr" sz="quarter" idx="3"/>
          </p:nvPr>
        </p:nvSpPr>
        <p:spPr>
          <a:xfrm>
            <a:off x="5572664" y="6602777"/>
            <a:ext cx="6088033" cy="272641"/>
          </a:xfrm>
          <a:prstGeom prst="rect">
            <a:avLst/>
          </a:prstGeom>
        </p:spPr>
        <p:txBody>
          <a:bodyPr/>
          <a:lstStyle/>
          <a:p>
            <a:r>
              <a:rPr lang="pl-PL" altLang="pl-PL" dirty="0">
                <a:latin typeface="Arial" charset="0"/>
              </a:rPr>
              <a:t>Projekty zmian budżetu na 2023 r. i WPF na lata 2023–2050 na sesję Rady m.st. W–wy</a:t>
            </a:r>
            <a:endParaRPr lang="pl-PL" dirty="0"/>
          </a:p>
        </p:txBody>
      </p:sp>
      <p:graphicFrame>
        <p:nvGraphicFramePr>
          <p:cNvPr id="6" name="Tabela 5"/>
          <p:cNvGraphicFramePr>
            <a:graphicFrameLocks noGrp="1"/>
          </p:cNvGraphicFramePr>
          <p:nvPr>
            <p:extLst>
              <p:ext uri="{D42A27DB-BD31-4B8C-83A1-F6EECF244321}">
                <p14:modId xmlns:p14="http://schemas.microsoft.com/office/powerpoint/2010/main" val="146645443"/>
              </p:ext>
            </p:extLst>
          </p:nvPr>
        </p:nvGraphicFramePr>
        <p:xfrm>
          <a:off x="696000" y="1080000"/>
          <a:ext cx="10716952" cy="2873371"/>
        </p:xfrm>
        <a:graphic>
          <a:graphicData uri="http://schemas.openxmlformats.org/drawingml/2006/table">
            <a:tbl>
              <a:tblPr firstRow="1" bandRow="1">
                <a:tableStyleId>{2D5ABB26-0587-4C30-8999-92F81FD0307C}</a:tableStyleId>
              </a:tblPr>
              <a:tblGrid>
                <a:gridCol w="698400">
                  <a:extLst>
                    <a:ext uri="{9D8B030D-6E8A-4147-A177-3AD203B41FA5}">
                      <a16:colId xmlns:a16="http://schemas.microsoft.com/office/drawing/2014/main" val="20000"/>
                    </a:ext>
                  </a:extLst>
                </a:gridCol>
                <a:gridCol w="1663200">
                  <a:extLst>
                    <a:ext uri="{9D8B030D-6E8A-4147-A177-3AD203B41FA5}">
                      <a16:colId xmlns:a16="http://schemas.microsoft.com/office/drawing/2014/main" val="2293524519"/>
                    </a:ext>
                  </a:extLst>
                </a:gridCol>
                <a:gridCol w="8355352">
                  <a:extLst>
                    <a:ext uri="{9D8B030D-6E8A-4147-A177-3AD203B41FA5}">
                      <a16:colId xmlns:a16="http://schemas.microsoft.com/office/drawing/2014/main" val="3460433117"/>
                    </a:ext>
                  </a:extLst>
                </a:gridCol>
              </a:tblGrid>
              <a:tr h="507555">
                <a:tc>
                  <a:txBody>
                    <a:bodyPr/>
                    <a:lstStyle/>
                    <a:p>
                      <a:pPr algn="r"/>
                      <a:r>
                        <a:rPr lang="pl-PL" sz="1800" b="1" dirty="0" smtClean="0">
                          <a:solidFill>
                            <a:schemeClr val="tx1"/>
                          </a:solidFill>
                        </a:rPr>
                        <a:t>15</a:t>
                      </a:r>
                      <a:endParaRPr lang="pl-PL" sz="1800" b="1" dirty="0">
                        <a:solidFill>
                          <a:schemeClr val="tx1"/>
                        </a:solidFill>
                      </a:endParaRPr>
                    </a:p>
                  </a:txBody>
                  <a:tcPr marL="91426" marR="91426" marT="45719" marB="45719" anchor="ctr"/>
                </a:tc>
                <a:tc gridSpan="2">
                  <a:txBody>
                    <a:bodyPr/>
                    <a:lstStyle/>
                    <a:p>
                      <a:pPr algn="l"/>
                      <a:r>
                        <a:rPr lang="pl-PL" sz="1800" b="1" kern="1200" baseline="0" dirty="0">
                          <a:solidFill>
                            <a:schemeClr val="tx1"/>
                          </a:solidFill>
                          <a:latin typeface="+mn-lt"/>
                          <a:ea typeface="+mn-ea"/>
                          <a:cs typeface="+mn-cs"/>
                        </a:rPr>
                        <a:t>nowych </a:t>
                      </a:r>
                      <a:r>
                        <a:rPr lang="pl-PL" sz="1800" b="0" kern="1200" baseline="0" dirty="0">
                          <a:solidFill>
                            <a:schemeClr val="tx1"/>
                          </a:solidFill>
                          <a:latin typeface="+mn-lt"/>
                          <a:ea typeface="+mn-ea"/>
                          <a:cs typeface="+mn-cs"/>
                        </a:rPr>
                        <a:t>przedsięwzięć majątkowych</a:t>
                      </a:r>
                    </a:p>
                  </a:txBody>
                  <a:tcPr marL="91426" marR="91426" marT="45719" marB="45719" anchor="ctr"/>
                </a:tc>
                <a:tc hMerge="1">
                  <a:txBody>
                    <a:bodyPr/>
                    <a:lstStyle/>
                    <a:p>
                      <a:endParaRPr lang="pl-PL"/>
                    </a:p>
                  </a:txBody>
                  <a:tcPr/>
                </a:tc>
                <a:extLst>
                  <a:ext uri="{0D108BD9-81ED-4DB2-BD59-A6C34878D82A}">
                    <a16:rowId xmlns:a16="http://schemas.microsoft.com/office/drawing/2014/main" val="10001"/>
                  </a:ext>
                </a:extLst>
              </a:tr>
              <a:tr h="349816">
                <a:tc>
                  <a:txBody>
                    <a:bodyPr/>
                    <a:lstStyle/>
                    <a:p>
                      <a:pPr algn="r"/>
                      <a:endParaRPr lang="pl-PL" sz="1200" b="1" dirty="0">
                        <a:solidFill>
                          <a:schemeClr val="tx1"/>
                        </a:solidFill>
                      </a:endParaRPr>
                    </a:p>
                  </a:txBody>
                  <a:tcPr marL="91426" marR="91426" marT="45719" marB="45719" anchor="ctr"/>
                </a:tc>
                <a:tc>
                  <a:txBody>
                    <a:bodyPr/>
                    <a:lstStyle/>
                    <a:p>
                      <a:pPr lvl="0" algn="ctr"/>
                      <a:r>
                        <a:rPr lang="pl-PL" sz="1300" b="0" dirty="0">
                          <a:solidFill>
                            <a:schemeClr val="tx1"/>
                          </a:solidFill>
                        </a:rPr>
                        <a:t>w tym:</a:t>
                      </a:r>
                    </a:p>
                  </a:txBody>
                  <a:tcPr marL="91426" marR="91426" marT="45719" marB="45719" anchor="ctr"/>
                </a:tc>
                <a:tc>
                  <a:txBody>
                    <a:bodyPr/>
                    <a:lstStyle/>
                    <a:p>
                      <a:pPr algn="just"/>
                      <a:endParaRPr lang="pl-PL" sz="1100" b="0" dirty="0">
                        <a:solidFill>
                          <a:schemeClr val="tx1"/>
                        </a:solidFill>
                      </a:endParaRPr>
                    </a:p>
                  </a:txBody>
                  <a:tcPr marL="91426" marR="91426" marT="45719" marB="45719" anchor="ctr"/>
                </a:tc>
                <a:extLst>
                  <a:ext uri="{0D108BD9-81ED-4DB2-BD59-A6C34878D82A}">
                    <a16:rowId xmlns:a16="http://schemas.microsoft.com/office/drawing/2014/main" val="498292005"/>
                  </a:ext>
                </a:extLst>
              </a:tr>
              <a:tr h="504000">
                <a:tc>
                  <a:txBody>
                    <a:bodyPr/>
                    <a:lstStyle/>
                    <a:p>
                      <a:pPr algn="r"/>
                      <a:endParaRPr lang="pl-PL" sz="1200" b="1" dirty="0">
                        <a:solidFill>
                          <a:schemeClr val="tx1"/>
                        </a:solidFill>
                      </a:endParaRPr>
                    </a:p>
                  </a:txBody>
                  <a:tcPr marL="91426" marR="91426" marT="45719" marB="45719" anchor="ctr"/>
                </a:tc>
                <a:tc>
                  <a:txBody>
                    <a:bodyPr/>
                    <a:lstStyle/>
                    <a:p>
                      <a:pPr marL="0" lvl="1" indent="0" algn="r"/>
                      <a:r>
                        <a:rPr lang="pl-PL" sz="1600" b="1" dirty="0" smtClean="0">
                          <a:solidFill>
                            <a:schemeClr val="tx1"/>
                          </a:solidFill>
                        </a:rPr>
                        <a:t>11,4 </a:t>
                      </a:r>
                      <a:r>
                        <a:rPr lang="pl-PL" sz="1600" b="1" dirty="0">
                          <a:solidFill>
                            <a:schemeClr val="tx1"/>
                          </a:solidFill>
                        </a:rPr>
                        <a:t>mln</a:t>
                      </a:r>
                      <a:r>
                        <a:rPr lang="pl-PL" sz="1600" b="1" baseline="0" dirty="0">
                          <a:solidFill>
                            <a:schemeClr val="tx1"/>
                          </a:solidFill>
                        </a:rPr>
                        <a:t> zł</a:t>
                      </a:r>
                      <a:endParaRPr lang="pl-PL" sz="1600" b="1" dirty="0">
                        <a:solidFill>
                          <a:schemeClr val="tx1"/>
                        </a:solidFill>
                      </a:endParaRPr>
                    </a:p>
                  </a:txBody>
                  <a:tcPr marL="91426" marR="91426" marT="45719" marB="45719" anchor="ctr">
                    <a:lnB w="3175" cap="flat" cmpd="sng" algn="ctr">
                      <a:solidFill>
                        <a:schemeClr val="tx1"/>
                      </a:solidFill>
                      <a:prstDash val="sysDot"/>
                      <a:round/>
                      <a:headEnd type="none" w="med" len="med"/>
                      <a:tailEnd type="none" w="med" len="med"/>
                    </a:lnB>
                  </a:tcPr>
                </a:tc>
                <a:tc>
                  <a:txBody>
                    <a:bodyPr/>
                    <a:lstStyle/>
                    <a:p>
                      <a:pPr marL="0" lvl="0" algn="l" defTabSz="914400" rtl="0" eaLnBrk="1" latinLnBrk="0" hangingPunct="1"/>
                      <a:r>
                        <a:rPr lang="pl-PL" sz="1300" kern="1200" dirty="0" smtClean="0">
                          <a:solidFill>
                            <a:schemeClr val="tx1"/>
                          </a:solidFill>
                          <a:effectLst/>
                          <a:latin typeface="+mn-lt"/>
                          <a:ea typeface="+mn-ea"/>
                          <a:cs typeface="+mn-cs"/>
                        </a:rPr>
                        <a:t>Budowa ronda na skrzyżowaniu ul. Augustówka z ul. Zawodzie</a:t>
                      </a:r>
                    </a:p>
                  </a:txBody>
                  <a:tcPr marL="91426" marR="91426" marT="45719" marB="45719" anchor="ctr">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707898659"/>
                  </a:ext>
                </a:extLst>
              </a:tr>
              <a:tr h="504000">
                <a:tc>
                  <a:txBody>
                    <a:bodyPr/>
                    <a:lstStyle/>
                    <a:p>
                      <a:pPr algn="r"/>
                      <a:endParaRPr lang="pl-PL" sz="1200" b="1" dirty="0">
                        <a:solidFill>
                          <a:schemeClr val="tx1"/>
                        </a:solidFill>
                      </a:endParaRPr>
                    </a:p>
                  </a:txBody>
                  <a:tcPr marL="91426" marR="91426" marT="45719" marB="45719" anchor="ctr"/>
                </a:tc>
                <a:tc>
                  <a:txBody>
                    <a:bodyPr/>
                    <a:lstStyle/>
                    <a:p>
                      <a:pPr marL="0" lvl="1" indent="0" algn="r"/>
                      <a:r>
                        <a:rPr lang="pl-PL" sz="1600" b="1" dirty="0" smtClean="0">
                          <a:solidFill>
                            <a:schemeClr val="tx1"/>
                          </a:solidFill>
                        </a:rPr>
                        <a:t>1,8 </a:t>
                      </a:r>
                      <a:r>
                        <a:rPr lang="pl-PL" sz="1600" b="1" dirty="0">
                          <a:solidFill>
                            <a:schemeClr val="tx1"/>
                          </a:solidFill>
                        </a:rPr>
                        <a:t>mln</a:t>
                      </a:r>
                      <a:r>
                        <a:rPr lang="pl-PL" sz="1600" b="1" baseline="0" dirty="0">
                          <a:solidFill>
                            <a:schemeClr val="tx1"/>
                          </a:solidFill>
                        </a:rPr>
                        <a:t> zł</a:t>
                      </a:r>
                      <a:endParaRPr lang="pl-PL" sz="1600" b="1" dirty="0">
                        <a:solidFill>
                          <a:schemeClr val="tx1"/>
                        </a:solidFill>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lvl="0" algn="l" defTabSz="914400" rtl="0" eaLnBrk="1" latinLnBrk="0" hangingPunct="1"/>
                      <a:r>
                        <a:rPr lang="pl-PL" sz="1300" kern="1200" dirty="0" smtClean="0">
                          <a:solidFill>
                            <a:schemeClr val="tx1"/>
                          </a:solidFill>
                          <a:effectLst/>
                          <a:latin typeface="+mn-lt"/>
                          <a:ea typeface="+mn-ea"/>
                          <a:cs typeface="+mn-cs"/>
                        </a:rPr>
                        <a:t>Nabycie gruntów pod ul. Projektowaną KD-31(os. Grodzisk) - rozliczenie z deweloperem (Białołęka)</a:t>
                      </a:r>
                      <a:endParaRPr lang="pl-PL" sz="130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4136637905"/>
                  </a:ext>
                </a:extLst>
              </a:tr>
              <a:tr h="504000">
                <a:tc>
                  <a:txBody>
                    <a:bodyPr/>
                    <a:lstStyle/>
                    <a:p>
                      <a:endParaRPr lang="pl-PL" dirty="0"/>
                    </a:p>
                  </a:txBody>
                  <a:tcPr marL="91426" marR="91426" marT="45719" marB="45719" anchor="ctr"/>
                </a:tc>
                <a:tc>
                  <a:txBody>
                    <a:bodyPr/>
                    <a:lstStyle/>
                    <a:p>
                      <a:pPr marL="0" marR="0" lvl="1" indent="0" algn="r" defTabSz="914400" rtl="0" eaLnBrk="1" fontAlgn="auto" latinLnBrk="0" hangingPunct="1">
                        <a:lnSpc>
                          <a:spcPct val="100000"/>
                        </a:lnSpc>
                        <a:spcBef>
                          <a:spcPts val="0"/>
                        </a:spcBef>
                        <a:spcAft>
                          <a:spcPts val="0"/>
                        </a:spcAft>
                        <a:buClrTx/>
                        <a:buSzTx/>
                        <a:buFontTx/>
                        <a:buNone/>
                        <a:tabLst/>
                        <a:defRPr/>
                      </a:pPr>
                      <a:r>
                        <a:rPr lang="pl-PL" sz="1600" b="1" kern="1200" dirty="0" smtClean="0">
                          <a:solidFill>
                            <a:schemeClr val="tx1"/>
                          </a:solidFill>
                          <a:latin typeface="+mn-lt"/>
                          <a:ea typeface="+mn-ea"/>
                          <a:cs typeface="+mn-cs"/>
                        </a:rPr>
                        <a:t>0,8 </a:t>
                      </a:r>
                      <a:r>
                        <a:rPr lang="pl-PL" sz="1600" b="1" kern="1200" dirty="0">
                          <a:solidFill>
                            <a:schemeClr val="tx1"/>
                          </a:solidFill>
                          <a:latin typeface="+mn-lt"/>
                          <a:ea typeface="+mn-ea"/>
                          <a:cs typeface="+mn-cs"/>
                        </a:rPr>
                        <a:t>mln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lvl="0" algn="l" defTabSz="914400" rtl="0" eaLnBrk="1" latinLnBrk="0" hangingPunct="1"/>
                      <a:r>
                        <a:rPr lang="pl-PL" sz="1300" kern="1200" dirty="0" smtClean="0">
                          <a:solidFill>
                            <a:schemeClr val="tx1"/>
                          </a:solidFill>
                          <a:effectLst/>
                          <a:latin typeface="+mn-lt"/>
                          <a:ea typeface="+mn-ea"/>
                          <a:cs typeface="+mn-cs"/>
                        </a:rPr>
                        <a:t>Nabycie gruntów pod ul. </a:t>
                      </a:r>
                      <a:r>
                        <a:rPr lang="pl-PL" sz="1300" kern="1200" dirty="0" err="1" smtClean="0">
                          <a:solidFill>
                            <a:schemeClr val="tx1"/>
                          </a:solidFill>
                          <a:effectLst/>
                          <a:latin typeface="+mn-lt"/>
                          <a:ea typeface="+mn-ea"/>
                          <a:cs typeface="+mn-cs"/>
                        </a:rPr>
                        <a:t>Żubowiecką</a:t>
                      </a:r>
                      <a:r>
                        <a:rPr lang="pl-PL" sz="1300" kern="1200" dirty="0" smtClean="0">
                          <a:solidFill>
                            <a:schemeClr val="tx1"/>
                          </a:solidFill>
                          <a:effectLst/>
                          <a:latin typeface="+mn-lt"/>
                          <a:ea typeface="+mn-ea"/>
                          <a:cs typeface="+mn-cs"/>
                        </a:rPr>
                        <a:t> i ul. Łopianową - rozliczenie z deweloperem (Białołęka)</a:t>
                      </a:r>
                      <a:endParaRPr lang="pl-PL" sz="130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650940556"/>
                  </a:ext>
                </a:extLst>
              </a:tr>
              <a:tr h="504000">
                <a:tc>
                  <a:txBody>
                    <a:bodyPr/>
                    <a:lstStyle/>
                    <a:p>
                      <a:pPr algn="r"/>
                      <a:endParaRPr lang="pl-PL" sz="1200" b="1" dirty="0">
                        <a:solidFill>
                          <a:schemeClr val="tx1"/>
                        </a:solidFill>
                      </a:endParaRPr>
                    </a:p>
                  </a:txBody>
                  <a:tcPr marL="91426" marR="91426" marT="45719" marB="45719" anchor="ctr"/>
                </a:tc>
                <a:tc>
                  <a:txBody>
                    <a:bodyPr/>
                    <a:lstStyle/>
                    <a:p>
                      <a:pPr marL="0" marR="0" lvl="1" indent="0" algn="r" defTabSz="914400" rtl="0" eaLnBrk="1" fontAlgn="auto" latinLnBrk="0" hangingPunct="1">
                        <a:lnSpc>
                          <a:spcPct val="100000"/>
                        </a:lnSpc>
                        <a:spcBef>
                          <a:spcPts val="0"/>
                        </a:spcBef>
                        <a:spcAft>
                          <a:spcPts val="0"/>
                        </a:spcAft>
                        <a:buClrTx/>
                        <a:buSzTx/>
                        <a:buFontTx/>
                        <a:buNone/>
                        <a:tabLst/>
                        <a:defRPr/>
                      </a:pPr>
                      <a:r>
                        <a:rPr lang="pl-PL" sz="1600" b="1" baseline="0" dirty="0" smtClean="0">
                          <a:solidFill>
                            <a:schemeClr val="tx1"/>
                          </a:solidFill>
                        </a:rPr>
                        <a:t>0,2 </a:t>
                      </a:r>
                      <a:r>
                        <a:rPr lang="pl-PL" sz="1600" b="1" dirty="0">
                          <a:solidFill>
                            <a:schemeClr val="tx1"/>
                          </a:solidFill>
                        </a:rPr>
                        <a:t>mln</a:t>
                      </a:r>
                      <a:r>
                        <a:rPr lang="pl-PL" sz="1600" b="1" baseline="0" dirty="0">
                          <a:solidFill>
                            <a:schemeClr val="tx1"/>
                          </a:solidFill>
                        </a:rPr>
                        <a:t> zł</a:t>
                      </a:r>
                      <a:endParaRPr lang="pl-PL" sz="1600" b="1" dirty="0">
                        <a:solidFill>
                          <a:schemeClr val="tx1"/>
                        </a:solidFill>
                      </a:endParaRP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tcPr>
                </a:tc>
                <a:tc>
                  <a:txBody>
                    <a:bodyPr/>
                    <a:lstStyle/>
                    <a:p>
                      <a:pPr lvl="0"/>
                      <a:r>
                        <a:rPr lang="pl-PL" sz="1300" kern="1200" dirty="0" smtClean="0">
                          <a:solidFill>
                            <a:schemeClr val="tx1"/>
                          </a:solidFill>
                          <a:effectLst/>
                          <a:latin typeface="+mn-lt"/>
                          <a:ea typeface="+mn-ea"/>
                          <a:cs typeface="+mn-cs"/>
                        </a:rPr>
                        <a:t>Modernizacja wejścia do Urzędu Stanu Cywilnego oraz wejścia B do budynku Urzędu Dzielnicy. </a:t>
                      </a:r>
                      <a:endParaRPr lang="pl-PL" sz="130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510149788"/>
                  </a:ext>
                </a:extLst>
              </a:tr>
            </a:tbl>
          </a:graphicData>
        </a:graphic>
      </p:graphicFrame>
    </p:spTree>
    <p:extLst>
      <p:ext uri="{BB962C8B-B14F-4D97-AF65-F5344CB8AC3E}">
        <p14:creationId xmlns:p14="http://schemas.microsoft.com/office/powerpoint/2010/main" val="1743190066"/>
      </p:ext>
    </p:extLst>
  </p:cSld>
  <p:clrMapOvr>
    <a:masterClrMapping/>
  </p:clrMapOvr>
  <p:transition spd="slow">
    <p:cove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4"/>
          <p:cNvSpPr>
            <a:spLocks noGrp="1"/>
          </p:cNvSpPr>
          <p:nvPr>
            <p:ph type="title"/>
          </p:nvPr>
        </p:nvSpPr>
        <p:spPr>
          <a:xfrm>
            <a:off x="350227" y="2171700"/>
            <a:ext cx="11491546" cy="1773815"/>
          </a:xfrm>
          <a:prstGeom prst="rect">
            <a:avLst/>
          </a:prstGeom>
        </p:spPr>
        <p:txBody>
          <a:bodyPr/>
          <a:lstStyle/>
          <a:p>
            <a:pPr>
              <a:lnSpc>
                <a:spcPct val="114000"/>
              </a:lnSpc>
              <a:spcBef>
                <a:spcPts val="600"/>
              </a:spcBef>
              <a:spcAft>
                <a:spcPts val="600"/>
              </a:spcAft>
              <a:defRPr/>
            </a:pPr>
            <a:r>
              <a:rPr lang="pl-PL" b="1" dirty="0" smtClean="0"/>
              <a:t>Autopoprawka A</a:t>
            </a:r>
            <a:r>
              <a:rPr lang="pl-PL" dirty="0" smtClean="0"/>
              <a:t/>
            </a:r>
            <a:br>
              <a:rPr lang="pl-PL" dirty="0" smtClean="0"/>
            </a:br>
            <a:r>
              <a:rPr lang="pl-PL" dirty="0" smtClean="0"/>
              <a:t>do projektu zmiany budżetu</a:t>
            </a:r>
            <a:endParaRPr lang="pl-PL" altLang="pl-PL" sz="3200" dirty="0">
              <a:cs typeface="Arial" charset="0"/>
            </a:endParaRPr>
          </a:p>
        </p:txBody>
      </p:sp>
      <p:sp>
        <p:nvSpPr>
          <p:cNvPr id="2"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2023 r. i WPF na lata </a:t>
            </a:r>
            <a:r>
              <a:rPr lang="pl-PL" altLang="pl-PL" dirty="0" smtClean="0">
                <a:latin typeface="Arial" charset="0"/>
              </a:rPr>
              <a:t>2023–2050</a:t>
            </a:r>
            <a:endParaRPr lang="pl-PL" dirty="0"/>
          </a:p>
        </p:txBody>
      </p:sp>
      <p:sp>
        <p:nvSpPr>
          <p:cNvPr id="3" name="Symbol zastępczy numeru slajdu 2"/>
          <p:cNvSpPr>
            <a:spLocks noGrp="1"/>
          </p:cNvSpPr>
          <p:nvPr>
            <p:ph type="sldNum" sz="quarter" idx="4"/>
          </p:nvPr>
        </p:nvSpPr>
        <p:spPr>
          <a:xfrm>
            <a:off x="11678920" y="6565264"/>
            <a:ext cx="513080" cy="335915"/>
          </a:xfrm>
          <a:prstGeom prst="rect">
            <a:avLst/>
          </a:prstGeom>
        </p:spPr>
        <p:txBody>
          <a:bodyPr/>
          <a:lstStyle/>
          <a:p>
            <a:fld id="{2E27F4D3-B96E-4B1F-B7AA-4577FB9564B4}" type="slidenum">
              <a:rPr lang="pl-PL" smtClean="0"/>
              <a:pPr/>
              <a:t>25</a:t>
            </a:fld>
            <a:endParaRPr lang="pl-PL" dirty="0"/>
          </a:p>
        </p:txBody>
      </p:sp>
    </p:spTree>
    <p:extLst>
      <p:ext uri="{BB962C8B-B14F-4D97-AF65-F5344CB8AC3E}">
        <p14:creationId xmlns:p14="http://schemas.microsoft.com/office/powerpoint/2010/main" val="475653221"/>
      </p:ext>
    </p:extLst>
  </p:cSld>
  <p:clrMapOvr>
    <a:masterClrMapping/>
  </p:clrMapOvr>
  <p:transition spd="slow">
    <p:cove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26</a:t>
            </a:fld>
            <a:endParaRPr lang="pl-PL" dirty="0"/>
          </a:p>
        </p:txBody>
      </p:sp>
      <p:sp>
        <p:nvSpPr>
          <p:cNvPr id="3" name="Tytuł 2"/>
          <p:cNvSpPr>
            <a:spLocks noGrp="1"/>
          </p:cNvSpPr>
          <p:nvPr>
            <p:ph type="title"/>
          </p:nvPr>
        </p:nvSpPr>
        <p:spPr>
          <a:xfrm>
            <a:off x="498474" y="249779"/>
            <a:ext cx="10626726" cy="742304"/>
          </a:xfrm>
        </p:spPr>
        <p:txBody>
          <a:bodyPr/>
          <a:lstStyle/>
          <a:p>
            <a:pPr algn="ctr">
              <a:spcBef>
                <a:spcPts val="800"/>
              </a:spcBef>
              <a:spcAft>
                <a:spcPts val="800"/>
              </a:spcAft>
            </a:pPr>
            <a:r>
              <a:rPr lang="pl-PL" altLang="pl-PL" sz="2400" b="1" dirty="0">
                <a:latin typeface="+mj-lt"/>
              </a:rPr>
              <a:t>Zmiana głównych parametrów budżetowych w </a:t>
            </a:r>
            <a:r>
              <a:rPr lang="pl-PL" altLang="pl-PL" sz="2400" b="1" dirty="0" smtClean="0">
                <a:latin typeface="+mj-lt"/>
              </a:rPr>
              <a:t>2023 </a:t>
            </a:r>
            <a:r>
              <a:rPr lang="pl-PL" altLang="pl-PL" sz="2400" b="1" dirty="0">
                <a:latin typeface="+mj-lt"/>
              </a:rPr>
              <a:t>r.</a:t>
            </a:r>
          </a:p>
        </p:txBody>
      </p:sp>
      <p:sp>
        <p:nvSpPr>
          <p:cNvPr id="7" name="Symbol zastępczy stopki 1"/>
          <p:cNvSpPr>
            <a:spLocks noGrp="1"/>
          </p:cNvSpPr>
          <p:nvPr>
            <p:ph type="ftr" sz="quarter" idx="3"/>
          </p:nvPr>
        </p:nvSpPr>
        <p:spPr>
          <a:xfrm>
            <a:off x="5572664" y="6602777"/>
            <a:ext cx="6088033" cy="272641"/>
          </a:xfrm>
          <a:prstGeom prst="rect">
            <a:avLst/>
          </a:prstGeom>
        </p:spPr>
        <p:txBody>
          <a:bodyPr/>
          <a:lstStyle/>
          <a:p>
            <a:r>
              <a:rPr lang="pl-PL" altLang="pl-PL" dirty="0">
                <a:latin typeface="Arial" charset="0"/>
              </a:rPr>
              <a:t>Projekty zmian budżetu na 2023 r. i WPF na lata </a:t>
            </a:r>
            <a:r>
              <a:rPr lang="pl-PL" altLang="pl-PL" dirty="0" smtClean="0">
                <a:latin typeface="Arial" charset="0"/>
              </a:rPr>
              <a:t>2023–2050</a:t>
            </a:r>
            <a:endParaRPr lang="pl-PL" dirty="0"/>
          </a:p>
        </p:txBody>
      </p:sp>
      <p:sp>
        <p:nvSpPr>
          <p:cNvPr id="6" name="pole tekstowe 13"/>
          <p:cNvSpPr txBox="1">
            <a:spLocks noChangeArrowheads="1"/>
          </p:cNvSpPr>
          <p:nvPr/>
        </p:nvSpPr>
        <p:spPr bwMode="auto">
          <a:xfrm>
            <a:off x="1775173" y="40224"/>
            <a:ext cx="864165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ts val="800"/>
              </a:spcBef>
              <a:spcAft>
                <a:spcPts val="800"/>
              </a:spcAft>
              <a:buNone/>
            </a:pPr>
            <a:r>
              <a:rPr lang="pl-PL" altLang="pl-PL" sz="1600" b="1" dirty="0" smtClean="0">
                <a:solidFill>
                  <a:schemeClr val="tx1">
                    <a:lumMod val="50000"/>
                    <a:lumOff val="50000"/>
                  </a:schemeClr>
                </a:solidFill>
                <a:latin typeface="+mj-lt"/>
              </a:rPr>
              <a:t>Autopoprawka A</a:t>
            </a:r>
            <a:endParaRPr lang="pl-PL" altLang="pl-PL" sz="1600" b="1" dirty="0">
              <a:solidFill>
                <a:schemeClr val="tx1">
                  <a:lumMod val="50000"/>
                  <a:lumOff val="50000"/>
                </a:schemeClr>
              </a:solidFill>
              <a:latin typeface="+mj-lt"/>
            </a:endParaRPr>
          </a:p>
        </p:txBody>
      </p:sp>
      <p:graphicFrame>
        <p:nvGraphicFramePr>
          <p:cNvPr id="8" name="Tabela 7"/>
          <p:cNvGraphicFramePr>
            <a:graphicFrameLocks noGrp="1"/>
          </p:cNvGraphicFramePr>
          <p:nvPr>
            <p:extLst>
              <p:ext uri="{D42A27DB-BD31-4B8C-83A1-F6EECF244321}">
                <p14:modId xmlns:p14="http://schemas.microsoft.com/office/powerpoint/2010/main" val="2332618665"/>
              </p:ext>
            </p:extLst>
          </p:nvPr>
        </p:nvGraphicFramePr>
        <p:xfrm>
          <a:off x="1416585" y="1018528"/>
          <a:ext cx="9197627" cy="4949091"/>
        </p:xfrm>
        <a:graphic>
          <a:graphicData uri="http://schemas.openxmlformats.org/drawingml/2006/table">
            <a:tbl>
              <a:tblPr firstRow="1" bandRow="1">
                <a:tableStyleId>{2D5ABB26-0587-4C30-8999-92F81FD0307C}</a:tableStyleId>
              </a:tblPr>
              <a:tblGrid>
                <a:gridCol w="3406526">
                  <a:extLst>
                    <a:ext uri="{9D8B030D-6E8A-4147-A177-3AD203B41FA5}">
                      <a16:colId xmlns:a16="http://schemas.microsoft.com/office/drawing/2014/main" val="20000"/>
                    </a:ext>
                  </a:extLst>
                </a:gridCol>
                <a:gridCol w="1930367">
                  <a:extLst>
                    <a:ext uri="{9D8B030D-6E8A-4147-A177-3AD203B41FA5}">
                      <a16:colId xmlns:a16="http://schemas.microsoft.com/office/drawing/2014/main" val="2530149875"/>
                    </a:ext>
                  </a:extLst>
                </a:gridCol>
                <a:gridCol w="1930367">
                  <a:extLst>
                    <a:ext uri="{9D8B030D-6E8A-4147-A177-3AD203B41FA5}">
                      <a16:colId xmlns:a16="http://schemas.microsoft.com/office/drawing/2014/main" val="1147683989"/>
                    </a:ext>
                  </a:extLst>
                </a:gridCol>
                <a:gridCol w="1930367">
                  <a:extLst>
                    <a:ext uri="{9D8B030D-6E8A-4147-A177-3AD203B41FA5}">
                      <a16:colId xmlns:a16="http://schemas.microsoft.com/office/drawing/2014/main" val="3459496494"/>
                    </a:ext>
                  </a:extLst>
                </a:gridCol>
              </a:tblGrid>
              <a:tr h="603311">
                <a:tc>
                  <a:txBody>
                    <a:bodyPr/>
                    <a:lstStyle/>
                    <a:p>
                      <a:pPr algn="l"/>
                      <a:endParaRPr lang="pl-PL" sz="2000" b="0"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1600" b="0" dirty="0">
                          <a:latin typeface="+mj-lt"/>
                          <a:cs typeface="Calibri" panose="020F0502020204030204" pitchFamily="34" charset="0"/>
                        </a:rPr>
                        <a:t>Projekt zmiany</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1600" b="0" kern="1200" dirty="0" smtClean="0">
                          <a:solidFill>
                            <a:schemeClr val="tx1"/>
                          </a:solidFill>
                          <a:latin typeface="+mn-lt"/>
                          <a:ea typeface="+mn-ea"/>
                          <a:cs typeface="Calibri" panose="020F0502020204030204" pitchFamily="34" charset="0"/>
                        </a:rPr>
                        <a:t>Autopoprawka A</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algn="ctr"/>
                      <a:r>
                        <a:rPr lang="pl-PL" sz="1600" b="0" dirty="0">
                          <a:latin typeface="+mj-lt"/>
                          <a:cs typeface="Calibri" panose="020F0502020204030204" pitchFamily="34" charset="0"/>
                        </a:rPr>
                        <a:t>Po zmianie</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381809244"/>
                  </a:ext>
                </a:extLst>
              </a:tr>
              <a:tr h="373483">
                <a:tc>
                  <a:txBody>
                    <a:bodyPr/>
                    <a:lstStyle/>
                    <a:p>
                      <a:pPr algn="l"/>
                      <a:endParaRPr lang="pl-PL" sz="2000" b="0"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gridSpan="3">
                  <a:txBody>
                    <a:bodyPr/>
                    <a:lstStyle/>
                    <a:p>
                      <a:pPr algn="ctr"/>
                      <a:r>
                        <a:rPr lang="pl-PL" sz="1400" b="0" dirty="0">
                          <a:latin typeface="+mj-lt"/>
                          <a:cs typeface="Calibri" panose="020F0502020204030204" pitchFamily="34" charset="0"/>
                        </a:rPr>
                        <a:t>w mln zł</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hMerge="1">
                  <a:txBody>
                    <a:bodyPr/>
                    <a:lstStyle/>
                    <a:p>
                      <a:endParaRPr lang="pl-PL"/>
                    </a:p>
                  </a:txBody>
                  <a:tcPr/>
                </a:tc>
                <a:tc hMerge="1">
                  <a:txBody>
                    <a:bodyPr/>
                    <a:lstStyle/>
                    <a:p>
                      <a:endParaRPr lang="pl-PL"/>
                    </a:p>
                  </a:txBody>
                  <a:tcPr/>
                </a:tc>
                <a:extLst>
                  <a:ext uri="{0D108BD9-81ED-4DB2-BD59-A6C34878D82A}">
                    <a16:rowId xmlns:a16="http://schemas.microsoft.com/office/drawing/2014/main" val="3023958204"/>
                  </a:ext>
                </a:extLst>
              </a:tr>
              <a:tr h="571892">
                <a:tc>
                  <a:txBody>
                    <a:bodyPr/>
                    <a:lstStyle/>
                    <a:p>
                      <a:pPr algn="l"/>
                      <a:r>
                        <a:rPr lang="pl-PL" sz="2000" b="0" dirty="0">
                          <a:latin typeface="+mj-lt"/>
                          <a:cs typeface="Calibri" panose="020F0502020204030204" pitchFamily="34" charset="0"/>
                        </a:rPr>
                        <a:t>Dochody ogółem</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smtClean="0">
                          <a:solidFill>
                            <a:srgbClr val="385723"/>
                          </a:solidFill>
                          <a:latin typeface="+mj-lt"/>
                          <a:ea typeface="+mn-ea"/>
                          <a:cs typeface="+mn-cs"/>
                        </a:rPr>
                        <a:t>+35,7</a:t>
                      </a:r>
                      <a:endParaRPr lang="pl-PL" sz="2800" b="1" kern="1200" dirty="0">
                        <a:solidFill>
                          <a:srgbClr val="385723"/>
                        </a:solidFill>
                        <a:latin typeface="+mj-lt"/>
                        <a:ea typeface="+mn-ea"/>
                        <a:cs typeface="+mn-cs"/>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smtClean="0">
                          <a:solidFill>
                            <a:srgbClr val="385723"/>
                          </a:solidFill>
                          <a:latin typeface="+mj-lt"/>
                          <a:ea typeface="+mn-ea"/>
                          <a:cs typeface="+mn-cs"/>
                        </a:rPr>
                        <a:t>+45,6</a:t>
                      </a:r>
                      <a:endParaRPr lang="pl-PL" sz="2800" b="1" kern="1200" dirty="0">
                        <a:solidFill>
                          <a:srgbClr val="385723"/>
                        </a:solidFill>
                        <a:latin typeface="+mj-lt"/>
                        <a:ea typeface="+mn-ea"/>
                        <a:cs typeface="+mn-cs"/>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algn="r"/>
                      <a:r>
                        <a:rPr lang="pl-PL" sz="2800" b="1" dirty="0" smtClean="0">
                          <a:latin typeface="+mj-lt"/>
                        </a:rPr>
                        <a:t>21.293</a:t>
                      </a:r>
                      <a:endParaRPr lang="pl-PL" sz="2800" b="1" dirty="0">
                        <a:latin typeface="+mj-lt"/>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2"/>
                  </a:ext>
                </a:extLst>
              </a:tr>
              <a:tr h="571892">
                <a:tc>
                  <a:txBody>
                    <a:bodyPr/>
                    <a:lstStyle/>
                    <a:p>
                      <a:pPr algn="l"/>
                      <a:r>
                        <a:rPr lang="pl-PL" sz="2000" b="0" dirty="0">
                          <a:latin typeface="+mj-lt"/>
                          <a:cs typeface="Calibri" panose="020F0502020204030204" pitchFamily="34" charset="0"/>
                        </a:rPr>
                        <a:t>Wydatki ogółem</a:t>
                      </a:r>
                    </a:p>
                  </a:txBody>
                  <a:tcPr marL="91448" marR="91448" marT="45727" marB="45727" anchor="ctr">
                    <a:lnT w="12700" cap="flat" cmpd="sng" algn="ctr">
                      <a:no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smtClean="0">
                          <a:solidFill>
                            <a:srgbClr val="C00000"/>
                          </a:solidFill>
                          <a:latin typeface="+mj-lt"/>
                          <a:ea typeface="+mn-ea"/>
                          <a:cs typeface="+mn-cs"/>
                        </a:rPr>
                        <a:t>-213,4</a:t>
                      </a:r>
                      <a:endParaRPr lang="pl-PL" sz="2800" b="1" kern="1200" dirty="0">
                        <a:solidFill>
                          <a:srgbClr val="C00000"/>
                        </a:solidFill>
                        <a:latin typeface="+mj-lt"/>
                        <a:ea typeface="+mn-ea"/>
                        <a:cs typeface="+mn-cs"/>
                      </a:endParaRPr>
                    </a:p>
                  </a:txBody>
                  <a:tcPr marL="91448" marR="91448" marT="45727" marB="45727" anchor="ctr">
                    <a:lnT w="12700" cap="flat" cmpd="sng" algn="ctr">
                      <a:no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smtClean="0">
                          <a:solidFill>
                            <a:srgbClr val="C00000"/>
                          </a:solidFill>
                          <a:latin typeface="+mj-lt"/>
                          <a:ea typeface="+mn-ea"/>
                          <a:cs typeface="+mn-cs"/>
                        </a:rPr>
                        <a:t>-102,1</a:t>
                      </a:r>
                      <a:endParaRPr lang="pl-PL" sz="2800" b="1" kern="1200" dirty="0">
                        <a:solidFill>
                          <a:srgbClr val="C00000"/>
                        </a:solidFill>
                        <a:latin typeface="+mj-lt"/>
                        <a:ea typeface="+mn-ea"/>
                        <a:cs typeface="+mn-cs"/>
                      </a:endParaRPr>
                    </a:p>
                  </a:txBody>
                  <a:tcPr marL="91448" marR="91448" marT="45727" marB="45727" anchor="ctr">
                    <a:lnT w="12700" cap="flat" cmpd="sng" algn="ctr">
                      <a:noFill/>
                      <a:prstDash val="solid"/>
                      <a:round/>
                      <a:headEnd type="none" w="med" len="med"/>
                      <a:tailEnd type="none" w="med" len="med"/>
                    </a:lnT>
                    <a:lnB>
                      <a:noFill/>
                    </a:lnB>
                    <a:solidFill>
                      <a:schemeClr val="bg1">
                        <a:lumMod val="85000"/>
                      </a:schemeClr>
                    </a:solidFill>
                  </a:tcPr>
                </a:tc>
                <a:tc>
                  <a:txBody>
                    <a:bodyPr/>
                    <a:lstStyle/>
                    <a:p>
                      <a:pPr algn="r"/>
                      <a:r>
                        <a:rPr lang="pl-PL" sz="2800" b="1" dirty="0" smtClean="0">
                          <a:latin typeface="+mj-lt"/>
                        </a:rPr>
                        <a:t>25.334</a:t>
                      </a:r>
                      <a:endParaRPr lang="pl-PL" sz="2800" b="1" dirty="0">
                        <a:latin typeface="+mj-lt"/>
                      </a:endParaRPr>
                    </a:p>
                  </a:txBody>
                  <a:tcPr marL="91448" marR="91448" marT="45727" marB="45727" anchor="ctr">
                    <a:lnT w="12700" cap="flat" cmpd="sng" algn="ctr">
                      <a:noFill/>
                      <a:prstDash val="solid"/>
                      <a:round/>
                      <a:headEnd type="none" w="med" len="med"/>
                      <a:tailEnd type="none" w="med" len="med"/>
                    </a:lnT>
                    <a:lnB>
                      <a:noFill/>
                    </a:lnB>
                  </a:tcPr>
                </a:tc>
                <a:extLst>
                  <a:ext uri="{0D108BD9-81ED-4DB2-BD59-A6C34878D82A}">
                    <a16:rowId xmlns:a16="http://schemas.microsoft.com/office/drawing/2014/main" val="10003"/>
                  </a:ext>
                </a:extLst>
              </a:tr>
              <a:tr h="488397">
                <a:tc gridSpan="2">
                  <a:txBody>
                    <a:bodyPr/>
                    <a:lstStyle/>
                    <a:p>
                      <a:pPr algn="l"/>
                      <a:r>
                        <a:rPr lang="pl-PL" sz="1600" b="0" dirty="0">
                          <a:latin typeface="+mj-lt"/>
                          <a:cs typeface="Calibri" panose="020F0502020204030204" pitchFamily="34" charset="0"/>
                        </a:rPr>
                        <a:t>   z tego:</a:t>
                      </a:r>
                    </a:p>
                  </a:txBody>
                  <a:tcPr marL="91448" marR="91448" marT="45727" marB="45727" anchor="ctr">
                    <a:lnT w="12700" cap="flat" cmpd="sng" algn="ctr">
                      <a:noFill/>
                      <a:prstDash val="solid"/>
                      <a:round/>
                      <a:headEnd type="none" w="med" len="med"/>
                      <a:tailEnd type="none" w="med" len="med"/>
                    </a:lnT>
                    <a:lnB>
                      <a:noFill/>
                    </a:lnB>
                  </a:tcPr>
                </a:tc>
                <a:tc hMerge="1">
                  <a:txBody>
                    <a:bodyPr/>
                    <a:lstStyle/>
                    <a:p>
                      <a:endParaRPr lang="pl-PL"/>
                    </a:p>
                  </a:txBody>
                  <a:tcPr/>
                </a:tc>
                <a:tc>
                  <a:txBody>
                    <a:bodyPr/>
                    <a:lstStyle/>
                    <a:p>
                      <a:pPr algn="l"/>
                      <a:endParaRPr lang="pl-PL" sz="1600" b="0"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a:noFill/>
                    </a:lnB>
                    <a:solidFill>
                      <a:schemeClr val="bg1">
                        <a:lumMod val="85000"/>
                      </a:schemeClr>
                    </a:solidFill>
                  </a:tcPr>
                </a:tc>
                <a:tc>
                  <a:txBody>
                    <a:bodyPr/>
                    <a:lstStyle/>
                    <a:p>
                      <a:pPr algn="r"/>
                      <a:endParaRPr lang="pl-PL" sz="2800" b="1" dirty="0">
                        <a:latin typeface="+mj-lt"/>
                      </a:endParaRPr>
                    </a:p>
                  </a:txBody>
                  <a:tcPr marL="91448" marR="91448" marT="45727" marB="45727" anchor="ctr">
                    <a:lnT w="12700" cap="flat" cmpd="sng" algn="ctr">
                      <a:noFill/>
                      <a:prstDash val="solid"/>
                      <a:round/>
                      <a:headEnd type="none" w="med" len="med"/>
                      <a:tailEnd type="none" w="med" len="med"/>
                    </a:lnT>
                    <a:lnB>
                      <a:noFill/>
                    </a:lnB>
                  </a:tcPr>
                </a:tc>
                <a:extLst>
                  <a:ext uri="{0D108BD9-81ED-4DB2-BD59-A6C34878D82A}">
                    <a16:rowId xmlns:a16="http://schemas.microsoft.com/office/drawing/2014/main" val="10004"/>
                  </a:ext>
                </a:extLst>
              </a:tr>
              <a:tr h="571892">
                <a:tc>
                  <a:txBody>
                    <a:bodyPr/>
                    <a:lstStyle/>
                    <a:p>
                      <a:pPr algn="l"/>
                      <a:r>
                        <a:rPr lang="pl-PL" sz="1800" b="0" dirty="0">
                          <a:latin typeface="+mj-lt"/>
                          <a:cs typeface="Calibri" panose="020F0502020204030204" pitchFamily="34" charset="0"/>
                        </a:rPr>
                        <a:t>     – wydatki bieżące</a:t>
                      </a:r>
                    </a:p>
                  </a:txBody>
                  <a:tcPr marL="91448" marR="91448" marT="45727" marB="45727" anchor="ctr">
                    <a:lnT w="12700" cap="flat" cmpd="sng" algn="ctr">
                      <a:no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smtClean="0">
                          <a:solidFill>
                            <a:srgbClr val="C00000"/>
                          </a:solidFill>
                          <a:latin typeface="+mj-lt"/>
                          <a:ea typeface="+mn-ea"/>
                          <a:cs typeface="Calibri" panose="020F0502020204030204" pitchFamily="34" charset="0"/>
                        </a:rPr>
                        <a:t>-60,8</a:t>
                      </a:r>
                      <a:endParaRPr lang="pl-PL" sz="2800" b="1" kern="1200" dirty="0">
                        <a:solidFill>
                          <a:srgbClr val="C00000"/>
                        </a:solidFill>
                        <a:latin typeface="+mj-lt"/>
                        <a:ea typeface="+mn-ea"/>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smtClean="0">
                          <a:solidFill>
                            <a:srgbClr val="C00000"/>
                          </a:solidFill>
                          <a:latin typeface="+mj-lt"/>
                          <a:ea typeface="+mn-ea"/>
                          <a:cs typeface="Calibri" panose="020F0502020204030204" pitchFamily="34" charset="0"/>
                        </a:rPr>
                        <a:t>-7,3</a:t>
                      </a:r>
                      <a:endParaRPr lang="pl-PL" sz="2800" b="1" kern="1200" dirty="0">
                        <a:solidFill>
                          <a:srgbClr val="C00000"/>
                        </a:solidFill>
                        <a:latin typeface="+mj-lt"/>
                        <a:ea typeface="+mn-ea"/>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a:noFill/>
                    </a:lnB>
                    <a:solidFill>
                      <a:schemeClr val="bg1">
                        <a:lumMod val="85000"/>
                      </a:schemeClr>
                    </a:solidFill>
                  </a:tcPr>
                </a:tc>
                <a:tc>
                  <a:txBody>
                    <a:bodyPr/>
                    <a:lstStyle/>
                    <a:p>
                      <a:pPr algn="r"/>
                      <a:r>
                        <a:rPr lang="pl-PL" sz="2800" b="1" dirty="0" smtClean="0">
                          <a:latin typeface="+mj-lt"/>
                        </a:rPr>
                        <a:t>21.469</a:t>
                      </a:r>
                      <a:endParaRPr lang="pl-PL" sz="2800" b="1" dirty="0">
                        <a:latin typeface="+mj-lt"/>
                      </a:endParaRPr>
                    </a:p>
                  </a:txBody>
                  <a:tcPr marL="91448" marR="91448" marT="45727" marB="45727" anchor="ctr">
                    <a:lnT w="12700" cap="flat" cmpd="sng" algn="ctr">
                      <a:noFill/>
                      <a:prstDash val="solid"/>
                      <a:round/>
                      <a:headEnd type="none" w="med" len="med"/>
                      <a:tailEnd type="none" w="med" len="med"/>
                    </a:lnT>
                    <a:lnB>
                      <a:noFill/>
                    </a:lnB>
                  </a:tcPr>
                </a:tc>
                <a:extLst>
                  <a:ext uri="{0D108BD9-81ED-4DB2-BD59-A6C34878D82A}">
                    <a16:rowId xmlns:a16="http://schemas.microsoft.com/office/drawing/2014/main" val="10005"/>
                  </a:ext>
                </a:extLst>
              </a:tr>
              <a:tr h="571892">
                <a:tc>
                  <a:txBody>
                    <a:bodyPr/>
                    <a:lstStyle/>
                    <a:p>
                      <a:pPr algn="l"/>
                      <a:r>
                        <a:rPr lang="pl-PL" sz="1800" b="0" dirty="0">
                          <a:latin typeface="+mj-lt"/>
                          <a:cs typeface="Calibri" panose="020F0502020204030204" pitchFamily="34" charset="0"/>
                        </a:rPr>
                        <a:t>     – wydatki majątkowe</a:t>
                      </a:r>
                    </a:p>
                  </a:txBody>
                  <a:tcPr marL="91448" marR="91448" marT="45727" marB="45727" anchor="ctr">
                    <a:lnT w="12700" cap="flat" cmpd="sng" algn="ctr">
                      <a:no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dirty="0" smtClean="0">
                          <a:solidFill>
                            <a:srgbClr val="C00000"/>
                          </a:solidFill>
                          <a:latin typeface="+mj-lt"/>
                          <a:cs typeface="Calibri" panose="020F0502020204030204" pitchFamily="34" charset="0"/>
                        </a:rPr>
                        <a:t>-152,6</a:t>
                      </a:r>
                      <a:endParaRPr lang="pl-PL" sz="2800" b="1" dirty="0">
                        <a:solidFill>
                          <a:srgbClr val="C00000"/>
                        </a:solidFill>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dirty="0" smtClean="0">
                          <a:solidFill>
                            <a:srgbClr val="C00000"/>
                          </a:solidFill>
                          <a:latin typeface="+mj-lt"/>
                          <a:cs typeface="Calibri" panose="020F0502020204030204" pitchFamily="34" charset="0"/>
                        </a:rPr>
                        <a:t>-94,8</a:t>
                      </a:r>
                      <a:endParaRPr lang="pl-PL" sz="2800" b="1" dirty="0">
                        <a:solidFill>
                          <a:srgbClr val="C00000"/>
                        </a:solidFill>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a:noFill/>
                    </a:lnB>
                    <a:solidFill>
                      <a:schemeClr val="bg1">
                        <a:lumMod val="85000"/>
                      </a:schemeClr>
                    </a:solidFill>
                  </a:tcPr>
                </a:tc>
                <a:tc>
                  <a:txBody>
                    <a:bodyPr/>
                    <a:lstStyle/>
                    <a:p>
                      <a:pPr algn="r"/>
                      <a:r>
                        <a:rPr lang="pl-PL" sz="2800" b="1" dirty="0" smtClean="0">
                          <a:latin typeface="+mj-lt"/>
                        </a:rPr>
                        <a:t>3.864</a:t>
                      </a:r>
                      <a:endParaRPr lang="pl-PL" sz="2800" b="1" dirty="0">
                        <a:latin typeface="+mj-lt"/>
                      </a:endParaRPr>
                    </a:p>
                  </a:txBody>
                  <a:tcPr marL="91448" marR="91448" marT="45727" marB="45727" anchor="ctr">
                    <a:lnT w="12700" cap="flat" cmpd="sng" algn="ctr">
                      <a:noFill/>
                      <a:prstDash val="solid"/>
                      <a:round/>
                      <a:headEnd type="none" w="med" len="med"/>
                      <a:tailEnd type="none" w="med" len="med"/>
                    </a:lnT>
                    <a:lnB>
                      <a:noFill/>
                    </a:lnB>
                  </a:tcPr>
                </a:tc>
                <a:extLst>
                  <a:ext uri="{0D108BD9-81ED-4DB2-BD59-A6C34878D82A}">
                    <a16:rowId xmlns:a16="http://schemas.microsoft.com/office/drawing/2014/main" val="10006"/>
                  </a:ext>
                </a:extLst>
              </a:tr>
              <a:tr h="571892">
                <a:tc>
                  <a:txBody>
                    <a:bodyPr/>
                    <a:lstStyle/>
                    <a:p>
                      <a:pPr algn="l"/>
                      <a:r>
                        <a:rPr lang="pl-PL" sz="2000" b="0" dirty="0">
                          <a:latin typeface="+mj-lt"/>
                          <a:cs typeface="Calibri" panose="020F0502020204030204" pitchFamily="34" charset="0"/>
                        </a:rPr>
                        <a:t>Wynik budżetu</a:t>
                      </a:r>
                    </a:p>
                  </a:txBody>
                  <a:tcPr marL="91448" marR="91448" marT="45727" marB="45727" anchor="ctr">
                    <a:lnT w="12700" cap="flat" cmpd="sng" algn="ctr">
                      <a:no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smtClean="0">
                          <a:solidFill>
                            <a:srgbClr val="385723"/>
                          </a:solidFill>
                          <a:latin typeface="+mj-lt"/>
                          <a:ea typeface="+mn-ea"/>
                          <a:cs typeface="+mn-cs"/>
                        </a:rPr>
                        <a:t>+249,2</a:t>
                      </a:r>
                      <a:endParaRPr lang="pl-PL" sz="2800" b="1" kern="1200" dirty="0">
                        <a:solidFill>
                          <a:srgbClr val="385723"/>
                        </a:solidFill>
                        <a:latin typeface="+mj-lt"/>
                        <a:ea typeface="+mn-ea"/>
                        <a:cs typeface="+mn-cs"/>
                      </a:endParaRPr>
                    </a:p>
                  </a:txBody>
                  <a:tcPr marL="91448" marR="91448" marT="45727" marB="45727" anchor="ctr">
                    <a:lnT w="12700" cap="flat" cmpd="sng" algn="ctr">
                      <a:no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smtClean="0">
                          <a:solidFill>
                            <a:srgbClr val="385723"/>
                          </a:solidFill>
                          <a:latin typeface="+mj-lt"/>
                          <a:ea typeface="+mn-ea"/>
                          <a:cs typeface="+mn-cs"/>
                        </a:rPr>
                        <a:t>+147,7</a:t>
                      </a:r>
                      <a:endParaRPr lang="pl-PL" sz="2800" b="1" kern="1200" dirty="0">
                        <a:solidFill>
                          <a:srgbClr val="385723"/>
                        </a:solidFill>
                        <a:latin typeface="+mj-lt"/>
                        <a:ea typeface="+mn-ea"/>
                        <a:cs typeface="+mn-cs"/>
                      </a:endParaRPr>
                    </a:p>
                  </a:txBody>
                  <a:tcPr marL="91448" marR="91448" marT="45727" marB="45727" anchor="ctr">
                    <a:lnT w="12700" cap="flat" cmpd="sng" algn="ctr">
                      <a:noFill/>
                      <a:prstDash val="solid"/>
                      <a:round/>
                      <a:headEnd type="none" w="med" len="med"/>
                      <a:tailEnd type="none" w="med" len="med"/>
                    </a:lnT>
                    <a:lnB>
                      <a:noFill/>
                    </a:lnB>
                    <a:solidFill>
                      <a:schemeClr val="bg1">
                        <a:lumMod val="85000"/>
                      </a:schemeClr>
                    </a:solidFill>
                  </a:tcPr>
                </a:tc>
                <a:tc>
                  <a:txBody>
                    <a:bodyPr/>
                    <a:lstStyle/>
                    <a:p>
                      <a:pPr algn="r"/>
                      <a:r>
                        <a:rPr lang="pl-PL" sz="2800" b="1" dirty="0" smtClean="0">
                          <a:solidFill>
                            <a:schemeClr val="tx1"/>
                          </a:solidFill>
                          <a:latin typeface="+mj-lt"/>
                        </a:rPr>
                        <a:t>-4.041</a:t>
                      </a:r>
                      <a:endParaRPr lang="pl-PL" sz="2800" b="1" dirty="0">
                        <a:solidFill>
                          <a:schemeClr val="tx1"/>
                        </a:solidFill>
                        <a:latin typeface="+mj-lt"/>
                      </a:endParaRPr>
                    </a:p>
                  </a:txBody>
                  <a:tcPr marL="91448" marR="91448" marT="45727" marB="45727" anchor="ctr">
                    <a:lnT w="12700" cap="flat" cmpd="sng" algn="ctr">
                      <a:noFill/>
                      <a:prstDash val="solid"/>
                      <a:round/>
                      <a:headEnd type="none" w="med" len="med"/>
                      <a:tailEnd type="none" w="med" len="med"/>
                    </a:lnT>
                    <a:lnB>
                      <a:noFill/>
                    </a:lnB>
                  </a:tcPr>
                </a:tc>
                <a:extLst>
                  <a:ext uri="{0D108BD9-81ED-4DB2-BD59-A6C34878D82A}">
                    <a16:rowId xmlns:a16="http://schemas.microsoft.com/office/drawing/2014/main" val="10007"/>
                  </a:ext>
                </a:extLst>
              </a:tr>
              <a:tr h="571892">
                <a:tc gridSpan="4">
                  <a:txBody>
                    <a:bodyPr/>
                    <a:lstStyle/>
                    <a:p>
                      <a:pPr algn="l"/>
                      <a:endParaRPr lang="pl-PL" sz="1200" b="0"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a:noFill/>
                    </a:lnB>
                  </a:tcPr>
                </a:tc>
                <a:tc hMerge="1">
                  <a:txBody>
                    <a:bodyPr/>
                    <a:lstStyle/>
                    <a:p>
                      <a:endParaRPr lang="pl-PL"/>
                    </a:p>
                  </a:txBody>
                  <a:tcPr/>
                </a:tc>
                <a:tc hMerge="1">
                  <a:txBody>
                    <a:bodyPr/>
                    <a:lstStyle/>
                    <a:p>
                      <a:endParaRPr lang="pl-PL"/>
                    </a:p>
                  </a:txBody>
                  <a:tcPr/>
                </a:tc>
                <a:tc hMerge="1">
                  <a:txBody>
                    <a:bodyPr/>
                    <a:lstStyle/>
                    <a:p>
                      <a:pPr algn="r"/>
                      <a:endParaRPr lang="pl-PL" sz="2800" b="1" dirty="0">
                        <a:solidFill>
                          <a:schemeClr val="tx1"/>
                        </a:solidFill>
                      </a:endParaRPr>
                    </a:p>
                  </a:txBody>
                  <a:tcPr marL="91448" marR="91448" marT="45727" marB="45727" anchor="ctr">
                    <a:lnT w="12700" cap="flat" cmpd="sng" algn="ctr">
                      <a:noFill/>
                      <a:prstDash val="solid"/>
                      <a:round/>
                      <a:headEnd type="none" w="med" len="med"/>
                      <a:tailEnd type="none" w="med" len="med"/>
                    </a:lnT>
                    <a:lnB>
                      <a:noFill/>
                    </a:lnB>
                  </a:tcPr>
                </a:tc>
                <a:extLst>
                  <a:ext uri="{0D108BD9-81ED-4DB2-BD59-A6C34878D82A}">
                    <a16:rowId xmlns:a16="http://schemas.microsoft.com/office/drawing/2014/main" val="1391356120"/>
                  </a:ext>
                </a:extLst>
              </a:tr>
            </a:tbl>
          </a:graphicData>
        </a:graphic>
      </p:graphicFrame>
    </p:spTree>
    <p:extLst>
      <p:ext uri="{BB962C8B-B14F-4D97-AF65-F5344CB8AC3E}">
        <p14:creationId xmlns:p14="http://schemas.microsoft.com/office/powerpoint/2010/main" val="3650319567"/>
      </p:ext>
    </p:extLst>
  </p:cSld>
  <p:clrMapOvr>
    <a:masterClrMapping/>
  </p:clrMapOvr>
  <p:transition spd="slow">
    <p:cove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27</a:t>
            </a:fld>
            <a:endParaRPr lang="pl-PL" dirty="0"/>
          </a:p>
        </p:txBody>
      </p:sp>
      <p:sp>
        <p:nvSpPr>
          <p:cNvPr id="3" name="Tytuł 2"/>
          <p:cNvSpPr>
            <a:spLocks noGrp="1"/>
          </p:cNvSpPr>
          <p:nvPr>
            <p:ph type="title"/>
          </p:nvPr>
        </p:nvSpPr>
        <p:spPr>
          <a:xfrm>
            <a:off x="432000" y="216000"/>
            <a:ext cx="9439155" cy="742304"/>
          </a:xfrm>
        </p:spPr>
        <p:txBody>
          <a:bodyPr/>
          <a:lstStyle/>
          <a:p>
            <a:pPr>
              <a:spcBef>
                <a:spcPts val="800"/>
              </a:spcBef>
              <a:spcAft>
                <a:spcPts val="800"/>
              </a:spcAft>
            </a:pPr>
            <a:r>
              <a:rPr lang="pl-PL" altLang="pl-PL" sz="2400" b="1" dirty="0" smtClean="0"/>
              <a:t>Zwiększenie</a:t>
            </a:r>
            <a:r>
              <a:rPr lang="pl-PL" altLang="pl-PL" sz="2400" dirty="0" smtClean="0"/>
              <a:t> </a:t>
            </a:r>
            <a:r>
              <a:rPr lang="pl-PL" altLang="pl-PL" sz="2400" dirty="0"/>
              <a:t>planu </a:t>
            </a:r>
            <a:r>
              <a:rPr lang="pl-PL" altLang="pl-PL" sz="2400" b="1" dirty="0" smtClean="0"/>
              <a:t>dochodów</a:t>
            </a:r>
            <a:r>
              <a:rPr lang="pl-PL" altLang="pl-PL" sz="2400" dirty="0" smtClean="0"/>
              <a:t> </a:t>
            </a:r>
            <a:r>
              <a:rPr lang="pl-PL" altLang="pl-PL" sz="2400" dirty="0"/>
              <a:t>w </a:t>
            </a:r>
            <a:r>
              <a:rPr lang="pl-PL" altLang="pl-PL" sz="2400" dirty="0" smtClean="0"/>
              <a:t>2023 </a:t>
            </a:r>
            <a:r>
              <a:rPr lang="pl-PL" altLang="pl-PL" sz="2400" dirty="0"/>
              <a:t>r. o </a:t>
            </a:r>
            <a:r>
              <a:rPr lang="pl-PL" altLang="pl-PL" sz="2400" b="1" dirty="0"/>
              <a:t>45,6</a:t>
            </a:r>
            <a:r>
              <a:rPr lang="pl-PL" altLang="pl-PL" sz="2400" b="1" dirty="0" smtClean="0"/>
              <a:t> </a:t>
            </a:r>
            <a:r>
              <a:rPr lang="pl-PL" altLang="pl-PL" sz="2400" b="1" dirty="0"/>
              <a:t>mln zł</a:t>
            </a:r>
          </a:p>
        </p:txBody>
      </p:sp>
      <p:sp>
        <p:nvSpPr>
          <p:cNvPr id="7" name="Symbol zastępczy stopki 1"/>
          <p:cNvSpPr>
            <a:spLocks noGrp="1"/>
          </p:cNvSpPr>
          <p:nvPr>
            <p:ph type="ftr" sz="quarter" idx="3"/>
          </p:nvPr>
        </p:nvSpPr>
        <p:spPr>
          <a:xfrm>
            <a:off x="5572664" y="6602777"/>
            <a:ext cx="6088033" cy="272641"/>
          </a:xfrm>
          <a:prstGeom prst="rect">
            <a:avLst/>
          </a:prstGeom>
        </p:spPr>
        <p:txBody>
          <a:bodyPr/>
          <a:lstStyle/>
          <a:p>
            <a:r>
              <a:rPr lang="pl-PL" altLang="pl-PL" dirty="0">
                <a:latin typeface="Arial" charset="0"/>
              </a:rPr>
              <a:t>Projekty zmian budżetu na 2023 r. i WPF na lata </a:t>
            </a:r>
            <a:r>
              <a:rPr lang="pl-PL" altLang="pl-PL" dirty="0" smtClean="0">
                <a:latin typeface="Arial" charset="0"/>
              </a:rPr>
              <a:t>2023–2050</a:t>
            </a:r>
            <a:endParaRPr lang="pl-PL" dirty="0"/>
          </a:p>
        </p:txBody>
      </p:sp>
      <p:sp>
        <p:nvSpPr>
          <p:cNvPr id="10" name="pole tekstowe 13"/>
          <p:cNvSpPr txBox="1">
            <a:spLocks noChangeArrowheads="1"/>
          </p:cNvSpPr>
          <p:nvPr/>
        </p:nvSpPr>
        <p:spPr bwMode="auto">
          <a:xfrm>
            <a:off x="1775173" y="40224"/>
            <a:ext cx="864165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ts val="800"/>
              </a:spcBef>
              <a:spcAft>
                <a:spcPts val="800"/>
              </a:spcAft>
              <a:buNone/>
            </a:pPr>
            <a:r>
              <a:rPr lang="pl-PL" altLang="pl-PL" sz="1600" b="1" dirty="0" smtClean="0">
                <a:solidFill>
                  <a:schemeClr val="tx1">
                    <a:lumMod val="50000"/>
                    <a:lumOff val="50000"/>
                  </a:schemeClr>
                </a:solidFill>
                <a:latin typeface="+mj-lt"/>
              </a:rPr>
              <a:t>Autopoprawka A</a:t>
            </a:r>
            <a:endParaRPr lang="pl-PL" altLang="pl-PL" sz="1600" b="1" dirty="0">
              <a:solidFill>
                <a:schemeClr val="tx1">
                  <a:lumMod val="50000"/>
                  <a:lumOff val="50000"/>
                </a:schemeClr>
              </a:solidFill>
              <a:latin typeface="+mj-lt"/>
            </a:endParaRPr>
          </a:p>
        </p:txBody>
      </p:sp>
      <p:graphicFrame>
        <p:nvGraphicFramePr>
          <p:cNvPr id="11" name="Tabela 10"/>
          <p:cNvGraphicFramePr>
            <a:graphicFrameLocks noGrp="1"/>
          </p:cNvGraphicFramePr>
          <p:nvPr>
            <p:extLst>
              <p:ext uri="{D42A27DB-BD31-4B8C-83A1-F6EECF244321}">
                <p14:modId xmlns:p14="http://schemas.microsoft.com/office/powerpoint/2010/main" val="2650822373"/>
              </p:ext>
            </p:extLst>
          </p:nvPr>
        </p:nvGraphicFramePr>
        <p:xfrm>
          <a:off x="237035" y="958304"/>
          <a:ext cx="11700000" cy="5323946"/>
        </p:xfrm>
        <a:graphic>
          <a:graphicData uri="http://schemas.openxmlformats.org/drawingml/2006/table">
            <a:tbl>
              <a:tblPr firstRow="1" bandRow="1">
                <a:tableStyleId>{2D5ABB26-0587-4C30-8999-92F81FD0307C}</a:tableStyleId>
              </a:tblPr>
              <a:tblGrid>
                <a:gridCol w="2305854">
                  <a:extLst>
                    <a:ext uri="{9D8B030D-6E8A-4147-A177-3AD203B41FA5}">
                      <a16:colId xmlns:a16="http://schemas.microsoft.com/office/drawing/2014/main" val="20000"/>
                    </a:ext>
                  </a:extLst>
                </a:gridCol>
                <a:gridCol w="9394146">
                  <a:extLst>
                    <a:ext uri="{9D8B030D-6E8A-4147-A177-3AD203B41FA5}">
                      <a16:colId xmlns:a16="http://schemas.microsoft.com/office/drawing/2014/main" val="20001"/>
                    </a:ext>
                  </a:extLst>
                </a:gridCol>
              </a:tblGrid>
              <a:tr h="389244">
                <a:tc>
                  <a:txBody>
                    <a:bodyPr/>
                    <a:lstStyle/>
                    <a:p>
                      <a:pPr algn="r"/>
                      <a:r>
                        <a:rPr lang="pl-PL" sz="1800" b="1" kern="1200" dirty="0" smtClean="0">
                          <a:solidFill>
                            <a:srgbClr val="385723"/>
                          </a:solidFill>
                          <a:latin typeface="+mj-lt"/>
                          <a:ea typeface="+mn-ea"/>
                          <a:cs typeface="+mn-cs"/>
                        </a:rPr>
                        <a:t>+45.550.303 zł</a:t>
                      </a:r>
                    </a:p>
                  </a:txBody>
                  <a:tcPr marL="91426" marR="91426" marT="45719" marB="45719" anchor="ctr">
                    <a:solidFill>
                      <a:srgbClr val="EEF7E8"/>
                    </a:solidFill>
                  </a:tcPr>
                </a:tc>
                <a:tc>
                  <a:txBody>
                    <a:bodyPr/>
                    <a:lstStyle/>
                    <a:p>
                      <a:pPr algn="l"/>
                      <a:r>
                        <a:rPr lang="pl-PL" sz="1600" b="1" kern="1200" baseline="0" dirty="0" smtClean="0">
                          <a:solidFill>
                            <a:schemeClr val="tx1"/>
                          </a:solidFill>
                          <a:latin typeface="+mj-lt"/>
                          <a:ea typeface="+mn-ea"/>
                          <a:cs typeface="+mn-cs"/>
                        </a:rPr>
                        <a:t>Dochody łącznie, w tym:</a:t>
                      </a:r>
                      <a:endParaRPr lang="pl-PL" sz="1600" b="1" kern="1200" baseline="0" dirty="0">
                        <a:solidFill>
                          <a:schemeClr val="tx1"/>
                        </a:solidFill>
                        <a:latin typeface="+mj-lt"/>
                        <a:ea typeface="+mn-ea"/>
                        <a:cs typeface="+mn-cs"/>
                      </a:endParaRPr>
                    </a:p>
                  </a:txBody>
                  <a:tcPr marL="91426" marR="91426" marT="45719" marB="45719" anchor="ctr">
                    <a:lnB>
                      <a:noFill/>
                    </a:lnB>
                    <a:solidFill>
                      <a:srgbClr val="EEF7E8"/>
                    </a:solidFill>
                  </a:tcPr>
                </a:tc>
                <a:extLst>
                  <a:ext uri="{0D108BD9-81ED-4DB2-BD59-A6C34878D82A}">
                    <a16:rowId xmlns:a16="http://schemas.microsoft.com/office/drawing/2014/main" val="81988169"/>
                  </a:ext>
                </a:extLst>
              </a:tr>
              <a:tr h="1139727">
                <a:tc>
                  <a:txBody>
                    <a:bodyPr/>
                    <a:lstStyle/>
                    <a:p>
                      <a:pPr algn="r"/>
                      <a:r>
                        <a:rPr lang="pl-PL" sz="1800" b="1" kern="1200" baseline="0" dirty="0" smtClean="0">
                          <a:solidFill>
                            <a:srgbClr val="385723"/>
                          </a:solidFill>
                          <a:latin typeface="+mj-lt"/>
                          <a:ea typeface="+mn-ea"/>
                          <a:cs typeface="+mn-cs"/>
                        </a:rPr>
                        <a:t>+38.857.103 </a:t>
                      </a:r>
                      <a:r>
                        <a:rPr lang="pl-PL" sz="1800" b="1" baseline="0" dirty="0" smtClean="0">
                          <a:solidFill>
                            <a:srgbClr val="385723"/>
                          </a:solidFill>
                          <a:latin typeface="+mj-lt"/>
                        </a:rPr>
                        <a:t>zł</a:t>
                      </a:r>
                      <a:endParaRPr lang="pl-PL" sz="1400" b="1" dirty="0" smtClean="0">
                        <a:solidFill>
                          <a:srgbClr val="385723"/>
                        </a:solidFill>
                        <a:latin typeface="+mj-lt"/>
                      </a:endParaRPr>
                    </a:p>
                  </a:txBody>
                  <a:tcPr marL="91426" marR="91426" marT="45719" marB="45719" anchor="ctr">
                    <a:lnB w="6350" cap="flat" cmpd="sng" algn="ctr">
                      <a:solidFill>
                        <a:schemeClr val="tx1"/>
                      </a:solidFill>
                      <a:prstDash val="sysDot"/>
                      <a:round/>
                      <a:headEnd type="none" w="med" len="med"/>
                      <a:tailEnd type="none" w="med" len="med"/>
                    </a:lnB>
                    <a:noFill/>
                  </a:tcPr>
                </a:tc>
                <a:tc>
                  <a:txBody>
                    <a:bodyPr/>
                    <a:lstStyle/>
                    <a:p>
                      <a:pPr marL="0" lvl="0" indent="0" algn="l" defTabSz="914400" rtl="0" eaLnBrk="1" latinLnBrk="0" hangingPunct="1">
                        <a:lnSpc>
                          <a:spcPct val="110000"/>
                        </a:lnSpc>
                        <a:spcAft>
                          <a:spcPts val="0"/>
                        </a:spcAft>
                        <a:buFont typeface="Wingdings" panose="05000000000000000000" pitchFamily="2" charset="2"/>
                        <a:buNone/>
                      </a:pPr>
                      <a:r>
                        <a:rPr lang="pl-PL" sz="1400" b="1" kern="1200" baseline="0" dirty="0" smtClean="0">
                          <a:solidFill>
                            <a:schemeClr val="tx1"/>
                          </a:solidFill>
                          <a:latin typeface="+mj-lt"/>
                          <a:ea typeface="+mn-ea"/>
                          <a:cs typeface="+mn-cs"/>
                        </a:rPr>
                        <a:t>Części oświatowa subwencji ogólnej </a:t>
                      </a:r>
                      <a:r>
                        <a:rPr lang="pl-PL" sz="1400" b="0" kern="1200" baseline="0" dirty="0" smtClean="0">
                          <a:solidFill>
                            <a:schemeClr val="tx1"/>
                          </a:solidFill>
                          <a:latin typeface="+mj-lt"/>
                          <a:ea typeface="+mn-ea"/>
                          <a:cs typeface="+mn-cs"/>
                        </a:rPr>
                        <a:t>z przeznaczeniem na dofinansowanie wzrostu zadań szkolnych i pozaszkolnych, polegającego na wzroście liczby uczniów przeliczeniowych w odniesieniu do danych przyjętych do naliczenia algorytmem części oświatowej subwencji ogólnej na 2023 rok oraz dofinansowanie kosztów związanych z wypłatą odpraw dla nauczycieli zwalnianych w szkołach </a:t>
                      </a:r>
                      <a:br>
                        <a:rPr lang="pl-PL" sz="1400" b="0" kern="1200" baseline="0" dirty="0" smtClean="0">
                          <a:solidFill>
                            <a:schemeClr val="tx1"/>
                          </a:solidFill>
                          <a:latin typeface="+mj-lt"/>
                          <a:ea typeface="+mn-ea"/>
                          <a:cs typeface="+mn-cs"/>
                        </a:rPr>
                      </a:br>
                      <a:r>
                        <a:rPr lang="pl-PL" sz="1400" b="0" kern="1200" baseline="0" dirty="0" smtClean="0">
                          <a:solidFill>
                            <a:schemeClr val="tx1"/>
                          </a:solidFill>
                          <a:latin typeface="+mj-lt"/>
                          <a:ea typeface="+mn-ea"/>
                          <a:cs typeface="+mn-cs"/>
                        </a:rPr>
                        <a:t>i placówkach oświatowych albo przechodzących na emeryturę.</a:t>
                      </a:r>
                    </a:p>
                  </a:txBody>
                  <a:tcPr marL="91426" marR="91426" marT="45719" marB="45719" anchor="ctr">
                    <a:lnT w="12700" cap="flat" cmpd="sng" algn="ctr">
                      <a:noFill/>
                      <a:prstDash val="sysDot"/>
                      <a:round/>
                      <a:headEnd type="none" w="med" len="med"/>
                      <a:tailEnd type="none" w="med" len="med"/>
                    </a:lnT>
                    <a:lnB w="6350"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2395871282"/>
                  </a:ext>
                </a:extLst>
              </a:tr>
              <a:tr h="1139727">
                <a:tc>
                  <a:txBody>
                    <a:bodyPr/>
                    <a:lstStyle/>
                    <a:p>
                      <a:pPr algn="r"/>
                      <a:r>
                        <a:rPr lang="pl-PL" sz="1800" b="1" kern="1200" baseline="0" dirty="0" smtClean="0">
                          <a:solidFill>
                            <a:srgbClr val="385723"/>
                          </a:solidFill>
                          <a:latin typeface="+mj-lt"/>
                          <a:ea typeface="+mn-ea"/>
                          <a:cs typeface="+mn-cs"/>
                        </a:rPr>
                        <a:t>+13.024.160 </a:t>
                      </a:r>
                      <a:r>
                        <a:rPr lang="pl-PL" sz="1800" b="1" kern="1200" dirty="0" smtClean="0">
                          <a:solidFill>
                            <a:srgbClr val="385723"/>
                          </a:solidFill>
                          <a:latin typeface="+mj-lt"/>
                          <a:ea typeface="+mn-ea"/>
                          <a:cs typeface="+mn-cs"/>
                        </a:rPr>
                        <a:t>zł</a:t>
                      </a:r>
                      <a:endParaRPr lang="pl-PL" sz="1800" b="1" dirty="0" smtClean="0">
                        <a:solidFill>
                          <a:srgbClr val="385723"/>
                        </a:solidFill>
                        <a:latin typeface="+mj-lt"/>
                      </a:endParaRPr>
                    </a:p>
                  </a:txBody>
                  <a:tcPr marL="91426" marR="91426" marT="45719" marB="45719" anchor="ctr">
                    <a:lnT w="6350"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algn="l">
                        <a:lnSpc>
                          <a:spcPct val="110000"/>
                        </a:lnSpc>
                      </a:pPr>
                      <a:r>
                        <a:rPr lang="pl-PL" sz="1400" b="1" kern="1200" baseline="0" dirty="0" smtClean="0">
                          <a:solidFill>
                            <a:schemeClr val="tx1"/>
                          </a:solidFill>
                          <a:latin typeface="+mj-lt"/>
                          <a:ea typeface="+mn-ea"/>
                          <a:cs typeface="+mn-cs"/>
                        </a:rPr>
                        <a:t>Dochody z Programu rozwoju instytucji opieki nad dziećmi w wieku do lat 3 „MALUCH+”</a:t>
                      </a:r>
                      <a:r>
                        <a:rPr lang="pl-PL" sz="1400" b="0" kern="1200" baseline="0" dirty="0" smtClean="0">
                          <a:solidFill>
                            <a:schemeClr val="tx1"/>
                          </a:solidFill>
                          <a:latin typeface="+mj-lt"/>
                          <a:ea typeface="+mn-ea"/>
                          <a:cs typeface="+mn-cs"/>
                        </a:rPr>
                        <a:t> </a:t>
                      </a:r>
                      <a:br>
                        <a:rPr lang="pl-PL" sz="1400" b="0" kern="1200" baseline="0" dirty="0" smtClean="0">
                          <a:solidFill>
                            <a:schemeClr val="tx1"/>
                          </a:solidFill>
                          <a:latin typeface="+mj-lt"/>
                          <a:ea typeface="+mn-ea"/>
                          <a:cs typeface="+mn-cs"/>
                        </a:rPr>
                      </a:br>
                      <a:r>
                        <a:rPr lang="pl-PL" sz="1400" b="0" kern="1200" baseline="0" dirty="0" smtClean="0">
                          <a:solidFill>
                            <a:schemeClr val="tx1"/>
                          </a:solidFill>
                          <a:latin typeface="+mj-lt"/>
                          <a:ea typeface="+mn-ea"/>
                          <a:cs typeface="+mn-cs"/>
                        </a:rPr>
                        <a:t>z przeznaczeniem na realizację zadań inwestycyjnych: „Rozbudowa i modernizacja Żłobka nr 31 </a:t>
                      </a:r>
                      <a:br>
                        <a:rPr lang="pl-PL" sz="1400" b="0" kern="1200" baseline="0" dirty="0" smtClean="0">
                          <a:solidFill>
                            <a:schemeClr val="tx1"/>
                          </a:solidFill>
                          <a:latin typeface="+mj-lt"/>
                          <a:ea typeface="+mn-ea"/>
                          <a:cs typeface="+mn-cs"/>
                        </a:rPr>
                      </a:br>
                      <a:r>
                        <a:rPr lang="pl-PL" sz="1400" b="0" kern="1200" baseline="0" dirty="0" smtClean="0">
                          <a:solidFill>
                            <a:schemeClr val="tx1"/>
                          </a:solidFill>
                          <a:latin typeface="+mj-lt"/>
                          <a:ea typeface="+mn-ea"/>
                          <a:cs typeface="+mn-cs"/>
                        </a:rPr>
                        <a:t>przy ul. Motorowej 5” (5.087.562 zł), „Budowa Żłobka przy ul. Mokrej 25” (4.899.579 zł), „Rozbudowa o nowy budynek istniejącego Żłobka nr 42 przy ul. Chodeckiej 3” (1.831.523 zł), „Kwota zaliczki na realizację zadania inwestycyjnego pn. Budowa Żłobka przy ul. Mokrej 25” (1.205.496 zł).</a:t>
                      </a:r>
                      <a:endParaRPr lang="pl-PL" sz="1400" b="0" kern="1200" baseline="0" dirty="0">
                        <a:solidFill>
                          <a:schemeClr val="tx1"/>
                        </a:solidFill>
                        <a:latin typeface="+mj-lt"/>
                        <a:ea typeface="+mn-ea"/>
                        <a:cs typeface="+mn-cs"/>
                      </a:endParaRPr>
                    </a:p>
                  </a:txBody>
                  <a:tcPr marL="91426" marR="91426" marT="45719" marB="45719" anchor="ctr">
                    <a:lnT w="6350"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89824346"/>
                  </a:ext>
                </a:extLst>
              </a:tr>
              <a:tr h="928259">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800" b="1" kern="1200" dirty="0" smtClean="0">
                          <a:solidFill>
                            <a:srgbClr val="385723"/>
                          </a:solidFill>
                          <a:latin typeface="+mj-lt"/>
                          <a:ea typeface="+mn-ea"/>
                          <a:cs typeface="+mn-cs"/>
                        </a:rPr>
                        <a:t>+5.000.000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algn="l">
                        <a:lnSpc>
                          <a:spcPct val="110000"/>
                        </a:lnSpc>
                      </a:pPr>
                      <a:r>
                        <a:rPr lang="pl-PL" sz="1400" b="1" kern="1200" baseline="0" dirty="0" smtClean="0">
                          <a:solidFill>
                            <a:schemeClr val="tx1"/>
                          </a:solidFill>
                          <a:latin typeface="+mj-lt"/>
                          <a:ea typeface="+mn-ea"/>
                          <a:cs typeface="+mn-cs"/>
                        </a:rPr>
                        <a:t>Dotacje celowe z budżetu państwa</a:t>
                      </a:r>
                      <a:r>
                        <a:rPr lang="pl-PL" sz="1400" b="0" kern="1200" baseline="0" dirty="0" smtClean="0">
                          <a:solidFill>
                            <a:schemeClr val="tx1"/>
                          </a:solidFill>
                          <a:latin typeface="+mj-lt"/>
                          <a:ea typeface="+mn-ea"/>
                          <a:cs typeface="+mn-cs"/>
                        </a:rPr>
                        <a:t> </a:t>
                      </a:r>
                      <a:r>
                        <a:rPr lang="pl-PL" sz="1400" b="1" kern="1200" baseline="0" dirty="0" smtClean="0">
                          <a:solidFill>
                            <a:schemeClr val="tx1"/>
                          </a:solidFill>
                          <a:latin typeface="+mj-lt"/>
                          <a:ea typeface="+mn-ea"/>
                          <a:cs typeface="+mn-cs"/>
                        </a:rPr>
                        <a:t>otrzymane na inwestycje w ramach Rządowego programu wsparcia rozwoju m.st. Warszawy na lata 2023-2030 </a:t>
                      </a:r>
                      <a:r>
                        <a:rPr lang="pl-PL" sz="1400" b="0" kern="1200" baseline="0" dirty="0" smtClean="0">
                          <a:solidFill>
                            <a:schemeClr val="tx1"/>
                          </a:solidFill>
                          <a:latin typeface="+mj-lt"/>
                          <a:ea typeface="+mn-ea"/>
                          <a:cs typeface="+mn-cs"/>
                        </a:rPr>
                        <a:t>z przeznaczeniem na realizację zadań pn.: „Budowa przedszkola w rejonie ul. Krakowiaków” (2.500.000 zł), „Modernizacja Parku Skaryszewskiego” (2.500.000 zł).</a:t>
                      </a:r>
                      <a:endParaRPr lang="pl-PL" sz="1400" b="0" kern="1200" baseline="0" dirty="0">
                        <a:solidFill>
                          <a:schemeClr val="tx1"/>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3419488908"/>
                  </a:ext>
                </a:extLst>
              </a:tr>
              <a:tr h="576728">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800" b="1" kern="1200" dirty="0" smtClean="0">
                          <a:solidFill>
                            <a:srgbClr val="C00000"/>
                          </a:solidFill>
                          <a:effectLst/>
                          <a:latin typeface="+mj-lt"/>
                          <a:ea typeface="+mn-ea"/>
                          <a:cs typeface="+mn-cs"/>
                        </a:rPr>
                        <a:t>-10.458.104 zł</a:t>
                      </a:r>
                      <a:br>
                        <a:rPr lang="pl-PL" sz="1800" b="1" kern="1200" dirty="0" smtClean="0">
                          <a:solidFill>
                            <a:srgbClr val="C00000"/>
                          </a:solidFill>
                          <a:effectLst/>
                          <a:latin typeface="+mj-lt"/>
                          <a:ea typeface="+mn-ea"/>
                          <a:cs typeface="+mn-cs"/>
                        </a:rPr>
                      </a:br>
                      <a:r>
                        <a:rPr lang="pl-PL" sz="1400" b="1" kern="1200" dirty="0" smtClean="0">
                          <a:solidFill>
                            <a:srgbClr val="C00000"/>
                          </a:solidFill>
                          <a:effectLst/>
                          <a:latin typeface="+mj-lt"/>
                          <a:ea typeface="+mn-ea"/>
                          <a:cs typeface="+mn-cs"/>
                        </a:rPr>
                        <a:t>(per saldo)</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algn="l">
                        <a:lnSpc>
                          <a:spcPct val="110000"/>
                        </a:lnSpc>
                      </a:pPr>
                      <a:r>
                        <a:rPr lang="pl-PL" sz="1400" b="1" kern="1200" baseline="0" dirty="0" smtClean="0">
                          <a:solidFill>
                            <a:schemeClr val="tx1"/>
                          </a:solidFill>
                          <a:latin typeface="+mj-lt"/>
                          <a:ea typeface="+mn-ea"/>
                          <a:cs typeface="+mn-cs"/>
                        </a:rPr>
                        <a:t>Środki UE</a:t>
                      </a:r>
                      <a:r>
                        <a:rPr lang="pl-PL" sz="1400" b="0" kern="1200" baseline="0" dirty="0" smtClean="0">
                          <a:solidFill>
                            <a:schemeClr val="tx1"/>
                          </a:solidFill>
                          <a:latin typeface="+mj-lt"/>
                          <a:ea typeface="+mn-ea"/>
                          <a:cs typeface="+mn-cs"/>
                        </a:rPr>
                        <a:t>, głównie w związku z realizacją zadania pn. „Wirtualny Warszawski Obszar Funkcjonalny” – 9.980.458 zł (w tym przeniesienie na 2024 r. kwoty 5.272.350 zł).</a:t>
                      </a:r>
                      <a:endParaRPr lang="pl-PL" sz="1400" b="0" kern="1200" baseline="0" dirty="0">
                        <a:solidFill>
                          <a:schemeClr val="tx1"/>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1421571817"/>
                  </a:ext>
                </a:extLst>
              </a:tr>
              <a:tr h="697567">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800" b="1" kern="1200" dirty="0" smtClean="0">
                          <a:solidFill>
                            <a:srgbClr val="C00000"/>
                          </a:solidFill>
                          <a:effectLst/>
                          <a:latin typeface="+mj-lt"/>
                          <a:ea typeface="+mn-ea"/>
                          <a:cs typeface="+mn-cs"/>
                        </a:rPr>
                        <a:t>-2.680.594 zł</a:t>
                      </a: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noFill/>
                  </a:tcPr>
                </a:tc>
                <a:tc>
                  <a:txBody>
                    <a:bodyPr/>
                    <a:lstStyle/>
                    <a:p>
                      <a:pPr algn="l">
                        <a:lnSpc>
                          <a:spcPct val="110000"/>
                        </a:lnSpc>
                      </a:pPr>
                      <a:r>
                        <a:rPr lang="pl-PL" sz="1400" b="1" kern="1200" baseline="0" dirty="0" smtClean="0">
                          <a:solidFill>
                            <a:schemeClr val="tx1"/>
                          </a:solidFill>
                          <a:latin typeface="+mj-lt"/>
                          <a:ea typeface="+mn-ea"/>
                          <a:cs typeface="+mn-cs"/>
                        </a:rPr>
                        <a:t>Fundusz Przeciwdziałania COVID-19 </a:t>
                      </a:r>
                      <a:r>
                        <a:rPr lang="pl-PL" sz="1400" b="0" kern="1200" baseline="0" dirty="0" smtClean="0">
                          <a:solidFill>
                            <a:schemeClr val="tx1"/>
                          </a:solidFill>
                          <a:latin typeface="+mj-lt"/>
                          <a:ea typeface="+mn-ea"/>
                          <a:cs typeface="+mn-cs"/>
                        </a:rPr>
                        <a:t>w zakresie środków przeznaczonych na wypłatę świadczeń dotyczących dodatków dla gospodarstw domowych na pokrycie kosztów opału i energii oraz obsługę tych wypłat, w związku z mniejszym zapotrzebowaniem niż zakładano.</a:t>
                      </a:r>
                      <a:endParaRPr lang="pl-PL" sz="1400" b="0" kern="1200" baseline="0" dirty="0">
                        <a:solidFill>
                          <a:schemeClr val="tx1"/>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4075089096"/>
                  </a:ext>
                </a:extLst>
              </a:tr>
            </a:tbl>
          </a:graphicData>
        </a:graphic>
      </p:graphicFrame>
    </p:spTree>
    <p:extLst>
      <p:ext uri="{BB962C8B-B14F-4D97-AF65-F5344CB8AC3E}">
        <p14:creationId xmlns:p14="http://schemas.microsoft.com/office/powerpoint/2010/main" val="619668489"/>
      </p:ext>
    </p:extLst>
  </p:cSld>
  <p:clrMapOvr>
    <a:masterClrMapping/>
  </p:clrMapOvr>
  <p:transition spd="slow">
    <p:cove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28</a:t>
            </a:fld>
            <a:endParaRPr lang="pl-PL" dirty="0"/>
          </a:p>
        </p:txBody>
      </p:sp>
      <p:sp>
        <p:nvSpPr>
          <p:cNvPr id="3" name="Tytuł 2"/>
          <p:cNvSpPr>
            <a:spLocks noGrp="1"/>
          </p:cNvSpPr>
          <p:nvPr>
            <p:ph type="title"/>
          </p:nvPr>
        </p:nvSpPr>
        <p:spPr>
          <a:xfrm>
            <a:off x="432000" y="216000"/>
            <a:ext cx="11180445" cy="742304"/>
          </a:xfrm>
        </p:spPr>
        <p:txBody>
          <a:bodyPr/>
          <a:lstStyle/>
          <a:p>
            <a:pPr>
              <a:spcBef>
                <a:spcPts val="800"/>
              </a:spcBef>
              <a:spcAft>
                <a:spcPts val="800"/>
              </a:spcAft>
            </a:pPr>
            <a:r>
              <a:rPr lang="pl-PL" altLang="pl-PL" sz="2400" b="1" dirty="0" smtClean="0">
                <a:latin typeface="+mj-lt"/>
              </a:rPr>
              <a:t>Zmniejszenie</a:t>
            </a:r>
            <a:r>
              <a:rPr lang="pl-PL" altLang="pl-PL" sz="2400" dirty="0" smtClean="0">
                <a:latin typeface="+mj-lt"/>
              </a:rPr>
              <a:t> </a:t>
            </a:r>
            <a:r>
              <a:rPr lang="pl-PL" altLang="pl-PL" sz="2400" dirty="0">
                <a:latin typeface="+mj-lt"/>
              </a:rPr>
              <a:t>planu </a:t>
            </a:r>
            <a:r>
              <a:rPr lang="pl-PL" altLang="pl-PL" sz="2400" b="1" dirty="0">
                <a:latin typeface="+mj-lt"/>
              </a:rPr>
              <a:t>wydatków bieżących</a:t>
            </a:r>
            <a:r>
              <a:rPr lang="pl-PL" altLang="pl-PL" sz="2400" dirty="0">
                <a:latin typeface="+mj-lt"/>
              </a:rPr>
              <a:t> w </a:t>
            </a:r>
            <a:r>
              <a:rPr lang="pl-PL" altLang="pl-PL" sz="2400" dirty="0" smtClean="0">
                <a:latin typeface="+mj-lt"/>
              </a:rPr>
              <a:t>2023 </a:t>
            </a:r>
            <a:r>
              <a:rPr lang="pl-PL" altLang="pl-PL" sz="2400" dirty="0">
                <a:latin typeface="+mj-lt"/>
              </a:rPr>
              <a:t>r. o </a:t>
            </a:r>
            <a:r>
              <a:rPr lang="pl-PL" altLang="pl-PL" sz="2400" b="1" dirty="0" smtClean="0">
                <a:latin typeface="+mj-lt"/>
              </a:rPr>
              <a:t>7,3 </a:t>
            </a:r>
            <a:r>
              <a:rPr lang="pl-PL" altLang="pl-PL" sz="2400" b="1" dirty="0">
                <a:latin typeface="+mj-lt"/>
              </a:rPr>
              <a:t>mln zł</a:t>
            </a:r>
          </a:p>
        </p:txBody>
      </p:sp>
      <p:sp>
        <p:nvSpPr>
          <p:cNvPr id="7" name="Symbol zastępczy stopki 1"/>
          <p:cNvSpPr>
            <a:spLocks noGrp="1"/>
          </p:cNvSpPr>
          <p:nvPr>
            <p:ph type="ftr" sz="quarter" idx="3"/>
          </p:nvPr>
        </p:nvSpPr>
        <p:spPr>
          <a:xfrm>
            <a:off x="5572664" y="6602777"/>
            <a:ext cx="6088033" cy="272641"/>
          </a:xfrm>
          <a:prstGeom prst="rect">
            <a:avLst/>
          </a:prstGeom>
        </p:spPr>
        <p:txBody>
          <a:bodyPr/>
          <a:lstStyle/>
          <a:p>
            <a:r>
              <a:rPr lang="pl-PL" altLang="pl-PL" dirty="0">
                <a:latin typeface="Arial" charset="0"/>
              </a:rPr>
              <a:t>Projekty zmian budżetu na 2023 r. i WPF na lata </a:t>
            </a:r>
            <a:r>
              <a:rPr lang="pl-PL" altLang="pl-PL" dirty="0" smtClean="0">
                <a:latin typeface="Arial" charset="0"/>
              </a:rPr>
              <a:t>2023–2050</a:t>
            </a:r>
            <a:endParaRPr lang="pl-PL" dirty="0"/>
          </a:p>
        </p:txBody>
      </p:sp>
      <p:sp>
        <p:nvSpPr>
          <p:cNvPr id="9" name="pole tekstowe 13"/>
          <p:cNvSpPr txBox="1">
            <a:spLocks noChangeArrowheads="1"/>
          </p:cNvSpPr>
          <p:nvPr/>
        </p:nvSpPr>
        <p:spPr bwMode="auto">
          <a:xfrm>
            <a:off x="1775173" y="684000"/>
            <a:ext cx="864165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ts val="800"/>
              </a:spcBef>
              <a:spcAft>
                <a:spcPts val="800"/>
              </a:spcAft>
              <a:buNone/>
              <a:tabLst>
                <a:tab pos="715963" algn="l"/>
              </a:tabLst>
            </a:pPr>
            <a:r>
              <a:rPr lang="pl-PL" altLang="pl-PL" sz="1600" b="1" dirty="0">
                <a:latin typeface="+mj-lt"/>
              </a:rPr>
              <a:t>CZĘŚĆ </a:t>
            </a:r>
            <a:r>
              <a:rPr lang="pl-PL" altLang="pl-PL" sz="1600" b="1" dirty="0" smtClean="0">
                <a:latin typeface="+mj-lt"/>
              </a:rPr>
              <a:t>OGÓLNOMIEJSKA:  </a:t>
            </a:r>
            <a:r>
              <a:rPr lang="pl-PL" altLang="pl-PL" sz="2400" b="1" dirty="0" smtClean="0">
                <a:solidFill>
                  <a:srgbClr val="C00000"/>
                </a:solidFill>
                <a:latin typeface="+mj-lt"/>
              </a:rPr>
              <a:t>-42,0 </a:t>
            </a:r>
            <a:r>
              <a:rPr lang="pl-PL" altLang="pl-PL" sz="2000" b="1" dirty="0">
                <a:solidFill>
                  <a:srgbClr val="C00000"/>
                </a:solidFill>
                <a:latin typeface="+mj-lt"/>
              </a:rPr>
              <a:t>mln zł</a:t>
            </a:r>
          </a:p>
        </p:txBody>
      </p:sp>
      <p:sp>
        <p:nvSpPr>
          <p:cNvPr id="8" name="pole tekstowe 13"/>
          <p:cNvSpPr txBox="1">
            <a:spLocks noChangeArrowheads="1"/>
          </p:cNvSpPr>
          <p:nvPr/>
        </p:nvSpPr>
        <p:spPr bwMode="auto">
          <a:xfrm>
            <a:off x="1775173" y="40224"/>
            <a:ext cx="864165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ts val="800"/>
              </a:spcBef>
              <a:spcAft>
                <a:spcPts val="800"/>
              </a:spcAft>
              <a:buNone/>
            </a:pPr>
            <a:r>
              <a:rPr lang="pl-PL" altLang="pl-PL" sz="1600" b="1" dirty="0" smtClean="0">
                <a:solidFill>
                  <a:schemeClr val="tx1">
                    <a:lumMod val="50000"/>
                    <a:lumOff val="50000"/>
                  </a:schemeClr>
                </a:solidFill>
                <a:latin typeface="+mj-lt"/>
              </a:rPr>
              <a:t>Autopoprawka A</a:t>
            </a:r>
            <a:endParaRPr lang="pl-PL" altLang="pl-PL" sz="1600" b="1" dirty="0">
              <a:solidFill>
                <a:schemeClr val="tx1">
                  <a:lumMod val="50000"/>
                  <a:lumOff val="50000"/>
                </a:schemeClr>
              </a:solidFill>
              <a:latin typeface="+mj-lt"/>
            </a:endParaRPr>
          </a:p>
        </p:txBody>
      </p:sp>
      <p:graphicFrame>
        <p:nvGraphicFramePr>
          <p:cNvPr id="11" name="Tabela 10"/>
          <p:cNvGraphicFramePr>
            <a:graphicFrameLocks noGrp="1"/>
          </p:cNvGraphicFramePr>
          <p:nvPr>
            <p:extLst>
              <p:ext uri="{D42A27DB-BD31-4B8C-83A1-F6EECF244321}">
                <p14:modId xmlns:p14="http://schemas.microsoft.com/office/powerpoint/2010/main" val="4264970762"/>
              </p:ext>
            </p:extLst>
          </p:nvPr>
        </p:nvGraphicFramePr>
        <p:xfrm>
          <a:off x="244800" y="1152001"/>
          <a:ext cx="11700000" cy="4894556"/>
        </p:xfrm>
        <a:graphic>
          <a:graphicData uri="http://schemas.openxmlformats.org/drawingml/2006/table">
            <a:tbl>
              <a:tblPr firstRow="1" bandRow="1">
                <a:tableStyleId>{2D5ABB26-0587-4C30-8999-92F81FD0307C}</a:tableStyleId>
              </a:tblPr>
              <a:tblGrid>
                <a:gridCol w="2305854">
                  <a:extLst>
                    <a:ext uri="{9D8B030D-6E8A-4147-A177-3AD203B41FA5}">
                      <a16:colId xmlns:a16="http://schemas.microsoft.com/office/drawing/2014/main" val="20000"/>
                    </a:ext>
                  </a:extLst>
                </a:gridCol>
                <a:gridCol w="9394146">
                  <a:extLst>
                    <a:ext uri="{9D8B030D-6E8A-4147-A177-3AD203B41FA5}">
                      <a16:colId xmlns:a16="http://schemas.microsoft.com/office/drawing/2014/main" val="20001"/>
                    </a:ext>
                  </a:extLst>
                </a:gridCol>
              </a:tblGrid>
              <a:tr h="337075">
                <a:tc>
                  <a:txBody>
                    <a:bodyPr/>
                    <a:lstStyle/>
                    <a:p>
                      <a:pPr algn="r"/>
                      <a:r>
                        <a:rPr lang="pl-PL" sz="2000" b="1" baseline="0" dirty="0" smtClean="0">
                          <a:solidFill>
                            <a:srgbClr val="C00000"/>
                          </a:solidFill>
                          <a:latin typeface="+mj-lt"/>
                        </a:rPr>
                        <a:t>-</a:t>
                      </a:r>
                      <a:r>
                        <a:rPr lang="pl-PL" sz="2000" b="1" kern="1200" baseline="0" dirty="0" smtClean="0">
                          <a:solidFill>
                            <a:srgbClr val="C00000"/>
                          </a:solidFill>
                          <a:latin typeface="+mj-lt"/>
                          <a:ea typeface="+mn-ea"/>
                          <a:cs typeface="+mn-cs"/>
                        </a:rPr>
                        <a:t>41.988.573</a:t>
                      </a:r>
                      <a:r>
                        <a:rPr lang="pl-PL" sz="1600" b="1" baseline="0" dirty="0" smtClean="0">
                          <a:solidFill>
                            <a:srgbClr val="C00000"/>
                          </a:solidFill>
                          <a:latin typeface="+mj-lt"/>
                        </a:rPr>
                        <a:t> </a:t>
                      </a:r>
                      <a:r>
                        <a:rPr lang="pl-PL" sz="2000" b="1" baseline="0" dirty="0" smtClean="0">
                          <a:solidFill>
                            <a:srgbClr val="C00000"/>
                          </a:solidFill>
                          <a:latin typeface="+mj-lt"/>
                        </a:rPr>
                        <a:t>zł</a:t>
                      </a:r>
                      <a:endParaRPr lang="pl-PL" sz="2000" b="1" dirty="0" smtClean="0">
                        <a:solidFill>
                          <a:srgbClr val="C00000"/>
                        </a:solidFill>
                        <a:latin typeface="+mj-lt"/>
                      </a:endParaRPr>
                    </a:p>
                  </a:txBody>
                  <a:tcPr marL="91426" marR="91426" marT="45719" marB="45719" anchor="ctr">
                    <a:solidFill>
                      <a:srgbClr val="FEDDD5"/>
                    </a:solidFill>
                  </a:tcPr>
                </a:tc>
                <a:tc>
                  <a:txBody>
                    <a:bodyPr/>
                    <a:lstStyle/>
                    <a:p>
                      <a:pPr algn="l"/>
                      <a:r>
                        <a:rPr lang="pl-PL" sz="1600" b="1" kern="1200" baseline="0" dirty="0" smtClean="0">
                          <a:solidFill>
                            <a:schemeClr val="tx1"/>
                          </a:solidFill>
                          <a:latin typeface="+mj-lt"/>
                          <a:ea typeface="+mn-ea"/>
                          <a:cs typeface="+mn-cs"/>
                        </a:rPr>
                        <a:t>Część </a:t>
                      </a:r>
                      <a:r>
                        <a:rPr lang="pl-PL" sz="1600" b="1" kern="1200" baseline="0" dirty="0" err="1" smtClean="0">
                          <a:solidFill>
                            <a:schemeClr val="tx1"/>
                          </a:solidFill>
                          <a:latin typeface="+mj-lt"/>
                          <a:ea typeface="+mn-ea"/>
                          <a:cs typeface="+mn-cs"/>
                        </a:rPr>
                        <a:t>ogólnomiejska</a:t>
                      </a:r>
                      <a:r>
                        <a:rPr lang="pl-PL" sz="1600" b="1" kern="1200" baseline="0" dirty="0" smtClean="0">
                          <a:solidFill>
                            <a:schemeClr val="tx1"/>
                          </a:solidFill>
                          <a:latin typeface="+mj-lt"/>
                          <a:ea typeface="+mn-ea"/>
                          <a:cs typeface="+mn-cs"/>
                        </a:rPr>
                        <a:t>, w tym:</a:t>
                      </a:r>
                      <a:endParaRPr lang="pl-PL" sz="1600" b="1" kern="1200" baseline="0" dirty="0">
                        <a:solidFill>
                          <a:schemeClr val="tx1"/>
                        </a:solidFill>
                        <a:latin typeface="+mj-lt"/>
                        <a:ea typeface="+mn-ea"/>
                        <a:cs typeface="+mn-cs"/>
                      </a:endParaRPr>
                    </a:p>
                  </a:txBody>
                  <a:tcPr marL="91426" marR="91426" marT="45719" marB="45719" anchor="ctr">
                    <a:lnB>
                      <a:noFill/>
                    </a:lnB>
                    <a:solidFill>
                      <a:srgbClr val="FEDDD5"/>
                    </a:solidFill>
                  </a:tcPr>
                </a:tc>
                <a:extLst>
                  <a:ext uri="{0D108BD9-81ED-4DB2-BD59-A6C34878D82A}">
                    <a16:rowId xmlns:a16="http://schemas.microsoft.com/office/drawing/2014/main" val="81988169"/>
                  </a:ext>
                </a:extLst>
              </a:tr>
              <a:tr h="466214">
                <a:tc>
                  <a:txBody>
                    <a:bodyPr/>
                    <a:lstStyle/>
                    <a:p>
                      <a:pPr algn="r"/>
                      <a:r>
                        <a:rPr lang="pl-PL" sz="1600" b="1" kern="1200" dirty="0" smtClean="0">
                          <a:solidFill>
                            <a:srgbClr val="C00000"/>
                          </a:solidFill>
                          <a:effectLst/>
                          <a:latin typeface="+mj-lt"/>
                          <a:ea typeface="+mn-ea"/>
                          <a:cs typeface="+mn-cs"/>
                        </a:rPr>
                        <a:t>-29.013.630 zł</a:t>
                      </a:r>
                    </a:p>
                  </a:txBody>
                  <a:tcPr marL="91426" marR="91426" marT="45719" marB="45719" anchor="ctr">
                    <a:lnB w="3175" cap="flat" cmpd="sng" algn="ctr">
                      <a:solidFill>
                        <a:schemeClr val="tx1"/>
                      </a:solidFill>
                      <a:prstDash val="sysDot"/>
                      <a:round/>
                      <a:headEnd type="none" w="med" len="med"/>
                      <a:tailEnd type="none" w="med" len="med"/>
                    </a:lnB>
                    <a:noFill/>
                  </a:tcPr>
                </a:tc>
                <a:tc>
                  <a:txBody>
                    <a:bodyPr/>
                    <a:lstStyle/>
                    <a:p>
                      <a:pPr marL="0" lvl="0" indent="0" algn="l" defTabSz="914400" rtl="0" eaLnBrk="1" latinLnBrk="0" hangingPunct="1">
                        <a:lnSpc>
                          <a:spcPct val="110000"/>
                        </a:lnSpc>
                        <a:spcAft>
                          <a:spcPts val="0"/>
                        </a:spcAft>
                        <a:buFont typeface="Wingdings" panose="05000000000000000000" pitchFamily="2" charset="2"/>
                        <a:buNone/>
                      </a:pPr>
                      <a:r>
                        <a:rPr lang="pl-PL" sz="1200" b="1" kern="1200" baseline="0" dirty="0" smtClean="0">
                          <a:solidFill>
                            <a:schemeClr val="tx1"/>
                          </a:solidFill>
                          <a:latin typeface="+mj-lt"/>
                          <a:ea typeface="+mn-ea"/>
                          <a:cs typeface="+mn-cs"/>
                        </a:rPr>
                        <a:t>Biuro Długu i Restrukturyzacji Wierzytelności </a:t>
                      </a:r>
                      <a:r>
                        <a:rPr lang="pl-PL" sz="1200" b="0" kern="1200" baseline="0" dirty="0" smtClean="0">
                          <a:solidFill>
                            <a:schemeClr val="tx1"/>
                          </a:solidFill>
                          <a:latin typeface="+mj-lt"/>
                          <a:ea typeface="+mn-ea"/>
                          <a:cs typeface="+mn-cs"/>
                        </a:rPr>
                        <a:t>w związku z przeniesieniem środków na lata 2026-2028.</a:t>
                      </a:r>
                    </a:p>
                  </a:txBody>
                  <a:tcPr marL="91426" marR="91426" marT="45719" marB="45719" anchor="ctr">
                    <a:lnT w="12700" cap="flat" cmpd="sng" algn="ctr">
                      <a:no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3831738791"/>
                  </a:ext>
                </a:extLst>
              </a:tr>
              <a:tr h="492648">
                <a:tc>
                  <a:txBody>
                    <a:bodyPr/>
                    <a:lstStyle/>
                    <a:p>
                      <a:pPr algn="r"/>
                      <a:r>
                        <a:rPr lang="pl-PL" sz="1600" b="1" kern="1200" dirty="0" smtClean="0">
                          <a:solidFill>
                            <a:srgbClr val="C00000"/>
                          </a:solidFill>
                          <a:effectLst/>
                          <a:latin typeface="+mj-lt"/>
                          <a:ea typeface="+mn-ea"/>
                          <a:cs typeface="+mn-cs"/>
                        </a:rPr>
                        <a:t>-4.480.770 zł</a:t>
                      </a:r>
                      <a:br>
                        <a:rPr lang="pl-PL" sz="1600" b="1" kern="1200" dirty="0" smtClean="0">
                          <a:solidFill>
                            <a:srgbClr val="C00000"/>
                          </a:solidFill>
                          <a:effectLst/>
                          <a:latin typeface="+mj-lt"/>
                          <a:ea typeface="+mn-ea"/>
                          <a:cs typeface="+mn-cs"/>
                        </a:rPr>
                      </a:br>
                      <a:r>
                        <a:rPr lang="pl-PL" sz="1400" b="1" kern="1200" dirty="0" smtClean="0">
                          <a:solidFill>
                            <a:srgbClr val="C00000"/>
                          </a:solidFill>
                          <a:effectLst/>
                          <a:latin typeface="+mj-lt"/>
                          <a:ea typeface="+mn-ea"/>
                          <a:cs typeface="+mn-cs"/>
                        </a:rPr>
                        <a:t>(per saldo)</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algn="l">
                        <a:lnSpc>
                          <a:spcPct val="110000"/>
                        </a:lnSpc>
                      </a:pPr>
                      <a:r>
                        <a:rPr lang="pl-PL" sz="1200" b="1" kern="1200" baseline="0" dirty="0" smtClean="0">
                          <a:solidFill>
                            <a:schemeClr val="tx1"/>
                          </a:solidFill>
                          <a:latin typeface="+mj-lt"/>
                          <a:ea typeface="+mn-ea"/>
                          <a:cs typeface="+mn-cs"/>
                        </a:rPr>
                        <a:t>Zarząd Dróg Miejskich </a:t>
                      </a:r>
                      <a:r>
                        <a:rPr lang="pl-PL" sz="1200" b="0" kern="1200" baseline="0" dirty="0" smtClean="0">
                          <a:solidFill>
                            <a:schemeClr val="tx1"/>
                          </a:solidFill>
                          <a:latin typeface="+mj-lt"/>
                          <a:ea typeface="+mn-ea"/>
                          <a:cs typeface="+mn-cs"/>
                        </a:rPr>
                        <a:t>m.in. wynikające z przesunięcia na 2024 r. środków przeznaczonych na remont wiaduktu mostu Poniatowskiego (4.583.444 zł).</a:t>
                      </a:r>
                      <a:endParaRPr lang="pl-PL" sz="1200" b="0" kern="1200" baseline="0" dirty="0">
                        <a:solidFill>
                          <a:schemeClr val="tx1"/>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89824346"/>
                  </a:ext>
                </a:extLst>
              </a:tr>
              <a:tr h="466214">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600" b="1" kern="1200" dirty="0" smtClean="0">
                          <a:solidFill>
                            <a:srgbClr val="C00000"/>
                          </a:solidFill>
                          <a:latin typeface="+mn-lt"/>
                          <a:ea typeface="+mn-ea"/>
                          <a:cs typeface="+mn-cs"/>
                        </a:rPr>
                        <a:t>-2.100.000 zł</a:t>
                      </a:r>
                      <a:endParaRPr lang="pl-PL" sz="1600" b="1" kern="1200" dirty="0" smtClean="0">
                        <a:solidFill>
                          <a:srgbClr val="C00000"/>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algn="l">
                        <a:lnSpc>
                          <a:spcPct val="110000"/>
                        </a:lnSpc>
                      </a:pPr>
                      <a:r>
                        <a:rPr lang="pl-PL" sz="1200" b="1" kern="1200" baseline="0" dirty="0" smtClean="0">
                          <a:solidFill>
                            <a:schemeClr val="tx1"/>
                          </a:solidFill>
                          <a:latin typeface="+mj-lt"/>
                          <a:ea typeface="+mn-ea"/>
                          <a:cs typeface="+mn-cs"/>
                        </a:rPr>
                        <a:t>Fundusz COVID-19 </a:t>
                      </a:r>
                      <a:r>
                        <a:rPr lang="pl-PL" sz="1200" b="0" kern="1200" baseline="0" dirty="0" smtClean="0">
                          <a:solidFill>
                            <a:schemeClr val="tx1"/>
                          </a:solidFill>
                          <a:latin typeface="+mj-lt"/>
                          <a:ea typeface="+mn-ea"/>
                          <a:cs typeface="+mn-cs"/>
                        </a:rPr>
                        <a:t>w zakresie środków przeznaczonych na wypłatę świadczeń dotyczących dodatków dla gospodarstw domowych na pokrycie kosztów opału oraz obsługę tych wypłat, w związku z mniejszym zapotrzebowaniem niż zakładano.</a:t>
                      </a:r>
                      <a:endParaRPr lang="pl-PL" sz="1200" b="0" kern="1200" baseline="0" dirty="0">
                        <a:solidFill>
                          <a:schemeClr val="tx1"/>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2370295180"/>
                  </a:ext>
                </a:extLst>
              </a:tr>
              <a:tr h="466214">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600" b="1" kern="1200" dirty="0" smtClean="0">
                          <a:solidFill>
                            <a:srgbClr val="385723"/>
                          </a:solidFill>
                          <a:latin typeface="+mj-lt"/>
                          <a:ea typeface="+mn-ea"/>
                          <a:cs typeface="+mn-cs"/>
                        </a:rPr>
                        <a:t>+8.261.340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algn="l">
                        <a:lnSpc>
                          <a:spcPct val="110000"/>
                        </a:lnSpc>
                      </a:pPr>
                      <a:r>
                        <a:rPr lang="pl-PL" sz="1200" b="1" kern="1200" baseline="0" dirty="0" smtClean="0">
                          <a:solidFill>
                            <a:schemeClr val="tx1"/>
                          </a:solidFill>
                          <a:latin typeface="+mj-lt"/>
                          <a:ea typeface="+mn-ea"/>
                          <a:cs typeface="+mn-cs"/>
                        </a:rPr>
                        <a:t>Zarząd Oczyszczania Miasta </a:t>
                      </a:r>
                      <a:r>
                        <a:rPr lang="pl-PL" sz="1200" b="0" kern="1200" baseline="0" dirty="0" smtClean="0">
                          <a:solidFill>
                            <a:schemeClr val="tx1"/>
                          </a:solidFill>
                          <a:latin typeface="+mj-lt"/>
                          <a:ea typeface="+mn-ea"/>
                          <a:cs typeface="+mn-cs"/>
                        </a:rPr>
                        <a:t>z przeznaczeniem na zimowe oczyszczanie ulic i drobne remonty (finansowane częściowo ze środków rezerwy ogólnej).</a:t>
                      </a:r>
                      <a:endParaRPr lang="pl-PL" sz="1200" b="0" kern="1200" baseline="0" dirty="0">
                        <a:solidFill>
                          <a:schemeClr val="tx1"/>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3419488908"/>
                  </a:ext>
                </a:extLst>
              </a:tr>
              <a:tr h="492648">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600" b="1" kern="1200" dirty="0" smtClean="0">
                          <a:solidFill>
                            <a:srgbClr val="385723"/>
                          </a:solidFill>
                          <a:latin typeface="+mj-lt"/>
                          <a:ea typeface="+mn-ea"/>
                          <a:cs typeface="+mn-cs"/>
                        </a:rPr>
                        <a:t>+2.483.057 zł</a:t>
                      </a:r>
                      <a:br>
                        <a:rPr lang="pl-PL" sz="1600" b="1" kern="1200" dirty="0" smtClean="0">
                          <a:solidFill>
                            <a:srgbClr val="385723"/>
                          </a:solidFill>
                          <a:latin typeface="+mj-lt"/>
                          <a:ea typeface="+mn-ea"/>
                          <a:cs typeface="+mn-cs"/>
                        </a:rPr>
                      </a:br>
                      <a:r>
                        <a:rPr lang="pl-PL" sz="1400" b="1" kern="1200" dirty="0" smtClean="0">
                          <a:solidFill>
                            <a:srgbClr val="385723"/>
                          </a:solidFill>
                          <a:latin typeface="+mj-lt"/>
                          <a:ea typeface="+mn-ea"/>
                          <a:cs typeface="+mn-cs"/>
                        </a:rPr>
                        <a:t>(per saldo)</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algn="l">
                        <a:lnSpc>
                          <a:spcPct val="110000"/>
                        </a:lnSpc>
                      </a:pPr>
                      <a:r>
                        <a:rPr lang="pl-PL" sz="1200" b="1" kern="1200" baseline="0" dirty="0" smtClean="0">
                          <a:solidFill>
                            <a:schemeClr val="tx1"/>
                          </a:solidFill>
                          <a:latin typeface="+mj-lt"/>
                          <a:ea typeface="+mn-ea"/>
                          <a:cs typeface="+mn-cs"/>
                        </a:rPr>
                        <a:t>Wydatki oświatowe</a:t>
                      </a:r>
                      <a:r>
                        <a:rPr lang="pl-PL" sz="1200" b="0" kern="1200" baseline="0" dirty="0" smtClean="0">
                          <a:solidFill>
                            <a:schemeClr val="tx1"/>
                          </a:solidFill>
                          <a:latin typeface="+mj-lt"/>
                          <a:ea typeface="+mn-ea"/>
                          <a:cs typeface="+mn-cs"/>
                        </a:rPr>
                        <a:t>, głównie na dotacje dla placówek niepublicznych i publicznych nieprowadzonych przez m.st. Warszawę oraz zakup usług.</a:t>
                      </a:r>
                      <a:endParaRPr lang="pl-PL" sz="1200" b="0" kern="1200" baseline="0" dirty="0">
                        <a:solidFill>
                          <a:schemeClr val="tx1"/>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1934737333"/>
                  </a:ext>
                </a:extLst>
              </a:tr>
              <a:tr h="466214">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600" b="1" kern="1200" dirty="0" smtClean="0">
                          <a:solidFill>
                            <a:srgbClr val="385723"/>
                          </a:solidFill>
                          <a:latin typeface="+mj-lt"/>
                          <a:ea typeface="+mn-ea"/>
                          <a:cs typeface="+mn-cs"/>
                        </a:rPr>
                        <a:t>+2.000.000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algn="l">
                        <a:lnSpc>
                          <a:spcPct val="110000"/>
                        </a:lnSpc>
                      </a:pPr>
                      <a:r>
                        <a:rPr lang="pl-PL" sz="1200" b="1" kern="1200" baseline="0" dirty="0" smtClean="0">
                          <a:solidFill>
                            <a:schemeClr val="tx1"/>
                          </a:solidFill>
                          <a:latin typeface="+mj-lt"/>
                          <a:ea typeface="+mn-ea"/>
                          <a:cs typeface="+mn-cs"/>
                        </a:rPr>
                        <a:t>Zespół Żłobków m.st. Warszawy </a:t>
                      </a:r>
                      <a:r>
                        <a:rPr lang="pl-PL" sz="1200" b="0" kern="1200" baseline="0" dirty="0" smtClean="0">
                          <a:solidFill>
                            <a:schemeClr val="tx1"/>
                          </a:solidFill>
                          <a:latin typeface="+mj-lt"/>
                          <a:ea typeface="+mn-ea"/>
                          <a:cs typeface="+mn-cs"/>
                        </a:rPr>
                        <a:t>z przeznaczeniem m.in. na: wynagrodzenia, remonty, zakup sprzętów.</a:t>
                      </a:r>
                      <a:endParaRPr lang="pl-PL" sz="1200" b="0" kern="1200" baseline="0" dirty="0">
                        <a:solidFill>
                          <a:schemeClr val="tx1"/>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2202197457"/>
                  </a:ext>
                </a:extLst>
              </a:tr>
              <a:tr h="466214">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600" b="1" kern="1200" dirty="0" smtClean="0">
                          <a:solidFill>
                            <a:srgbClr val="385723"/>
                          </a:solidFill>
                          <a:latin typeface="+mj-lt"/>
                          <a:ea typeface="+mn-ea"/>
                          <a:cs typeface="+mn-cs"/>
                        </a:rPr>
                        <a:t>+1.600.000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algn="l">
                        <a:lnSpc>
                          <a:spcPct val="110000"/>
                        </a:lnSpc>
                      </a:pPr>
                      <a:r>
                        <a:rPr lang="pl-PL" sz="1200" b="1" kern="1200" baseline="0" dirty="0" smtClean="0">
                          <a:solidFill>
                            <a:schemeClr val="tx1"/>
                          </a:solidFill>
                          <a:latin typeface="+mj-lt"/>
                          <a:ea typeface="+mn-ea"/>
                          <a:cs typeface="+mn-cs"/>
                        </a:rPr>
                        <a:t>Zarząd Mienia Skarbu Państwa </a:t>
                      </a:r>
                      <a:r>
                        <a:rPr lang="pl-PL" sz="1200" b="0" kern="1200" baseline="0" dirty="0" smtClean="0">
                          <a:solidFill>
                            <a:schemeClr val="tx1"/>
                          </a:solidFill>
                          <a:latin typeface="+mj-lt"/>
                          <a:ea typeface="+mn-ea"/>
                          <a:cs typeface="+mn-cs"/>
                        </a:rPr>
                        <a:t>z przeznaczeniem na zapłatę podatku od towarów i usług (VAT).</a:t>
                      </a:r>
                      <a:endParaRPr lang="pl-PL" sz="1200" b="0" kern="1200" baseline="0" dirty="0">
                        <a:solidFill>
                          <a:schemeClr val="tx1"/>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3816503618"/>
                  </a:ext>
                </a:extLst>
              </a:tr>
              <a:tr h="466214">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600" b="1" kern="1200" dirty="0" smtClean="0">
                          <a:solidFill>
                            <a:srgbClr val="385723"/>
                          </a:solidFill>
                          <a:latin typeface="+mj-lt"/>
                          <a:ea typeface="+mn-ea"/>
                          <a:cs typeface="+mn-cs"/>
                        </a:rPr>
                        <a:t>+1.212.840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algn="l">
                        <a:lnSpc>
                          <a:spcPct val="110000"/>
                        </a:lnSpc>
                      </a:pPr>
                      <a:r>
                        <a:rPr lang="pl-PL" sz="1200" b="1" kern="1200" baseline="0" dirty="0" smtClean="0">
                          <a:solidFill>
                            <a:schemeClr val="tx1"/>
                          </a:solidFill>
                          <a:latin typeface="+mj-lt"/>
                          <a:ea typeface="+mn-ea"/>
                          <a:cs typeface="+mn-cs"/>
                        </a:rPr>
                        <a:t>Biuro Mienia Miasta i Skarbu Państwa </a:t>
                      </a:r>
                      <a:r>
                        <a:rPr lang="pl-PL" sz="1200" b="0" kern="1200" baseline="0" dirty="0" smtClean="0">
                          <a:solidFill>
                            <a:schemeClr val="tx1"/>
                          </a:solidFill>
                          <a:latin typeface="+mj-lt"/>
                          <a:ea typeface="+mn-ea"/>
                          <a:cs typeface="+mn-cs"/>
                        </a:rPr>
                        <a:t>z przeznaczeniem na zapłatę odszkodowań.</a:t>
                      </a:r>
                      <a:endParaRPr lang="pl-PL" sz="1200" b="0" kern="1200" baseline="0" dirty="0">
                        <a:solidFill>
                          <a:schemeClr val="tx1"/>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131546998"/>
                  </a:ext>
                </a:extLst>
              </a:tr>
              <a:tr h="492648">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600" b="1" kern="1200" dirty="0" smtClean="0">
                          <a:solidFill>
                            <a:srgbClr val="C00000"/>
                          </a:solidFill>
                          <a:latin typeface="+mn-lt"/>
                          <a:ea typeface="+mn-ea"/>
                          <a:cs typeface="+mn-cs"/>
                        </a:rPr>
                        <a:t>-5.219.524 zł</a:t>
                      </a:r>
                      <a:br>
                        <a:rPr lang="pl-PL" sz="1600" b="1" kern="1200" dirty="0" smtClean="0">
                          <a:solidFill>
                            <a:srgbClr val="C00000"/>
                          </a:solidFill>
                          <a:latin typeface="+mn-lt"/>
                          <a:ea typeface="+mn-ea"/>
                          <a:cs typeface="+mn-cs"/>
                        </a:rPr>
                      </a:br>
                      <a:r>
                        <a:rPr lang="pl-PL" sz="1400" b="1" kern="1200" dirty="0" smtClean="0">
                          <a:solidFill>
                            <a:srgbClr val="C00000"/>
                          </a:solidFill>
                          <a:latin typeface="+mn-lt"/>
                          <a:ea typeface="+mn-ea"/>
                          <a:cs typeface="+mn-cs"/>
                        </a:rPr>
                        <a:t>(per saldo)</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algn="l">
                        <a:lnSpc>
                          <a:spcPct val="110000"/>
                        </a:lnSpc>
                      </a:pPr>
                      <a:r>
                        <a:rPr lang="pl-PL" sz="1200" b="1" kern="1200" baseline="0" dirty="0" smtClean="0">
                          <a:solidFill>
                            <a:schemeClr val="tx1"/>
                          </a:solidFill>
                          <a:latin typeface="+mj-lt"/>
                          <a:ea typeface="+mn-ea"/>
                          <a:cs typeface="+mn-cs"/>
                        </a:rPr>
                        <a:t>Przeniesienie pomiędzy planem wydatków bieżących a planem wydatków majątkowych </a:t>
                      </a:r>
                      <a:br>
                        <a:rPr lang="pl-PL" sz="1200" b="1" kern="1200" baseline="0" dirty="0" smtClean="0">
                          <a:solidFill>
                            <a:schemeClr val="tx1"/>
                          </a:solidFill>
                          <a:latin typeface="+mj-lt"/>
                          <a:ea typeface="+mn-ea"/>
                          <a:cs typeface="+mn-cs"/>
                        </a:rPr>
                      </a:br>
                      <a:r>
                        <a:rPr lang="pl-PL" sz="1200" b="0" kern="1200" baseline="0" dirty="0" smtClean="0">
                          <a:solidFill>
                            <a:schemeClr val="tx1"/>
                          </a:solidFill>
                          <a:latin typeface="+mj-lt"/>
                          <a:ea typeface="+mn-ea"/>
                          <a:cs typeface="+mn-cs"/>
                        </a:rPr>
                        <a:t>na wniosek m.in. Biura Edukacji (–3.700.000 zł), Zarządu Dróg Miejskich (–1.549.140 zł)</a:t>
                      </a:r>
                      <a:endParaRPr lang="pl-PL" sz="1200" b="0" kern="1200" baseline="0" dirty="0">
                        <a:solidFill>
                          <a:schemeClr val="tx1"/>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476573762"/>
                  </a:ext>
                </a:extLst>
              </a:tr>
            </a:tbl>
          </a:graphicData>
        </a:graphic>
      </p:graphicFrame>
    </p:spTree>
    <p:extLst>
      <p:ext uri="{BB962C8B-B14F-4D97-AF65-F5344CB8AC3E}">
        <p14:creationId xmlns:p14="http://schemas.microsoft.com/office/powerpoint/2010/main" val="2929035225"/>
      </p:ext>
    </p:extLst>
  </p:cSld>
  <p:clrMapOvr>
    <a:masterClrMapping/>
  </p:clrMapOvr>
  <p:transition spd="slow">
    <p:cove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29</a:t>
            </a:fld>
            <a:endParaRPr lang="pl-PL" dirty="0"/>
          </a:p>
        </p:txBody>
      </p:sp>
      <p:sp>
        <p:nvSpPr>
          <p:cNvPr id="3" name="Tytuł 2"/>
          <p:cNvSpPr>
            <a:spLocks noGrp="1"/>
          </p:cNvSpPr>
          <p:nvPr>
            <p:ph type="title"/>
          </p:nvPr>
        </p:nvSpPr>
        <p:spPr>
          <a:xfrm>
            <a:off x="459753" y="364161"/>
            <a:ext cx="11180445" cy="742304"/>
          </a:xfrm>
        </p:spPr>
        <p:txBody>
          <a:bodyPr/>
          <a:lstStyle/>
          <a:p>
            <a:pPr>
              <a:spcBef>
                <a:spcPts val="800"/>
              </a:spcBef>
              <a:spcAft>
                <a:spcPts val="800"/>
              </a:spcAft>
            </a:pPr>
            <a:r>
              <a:rPr lang="pl-PL" altLang="pl-PL" sz="2400" b="1" dirty="0" smtClean="0">
                <a:latin typeface="+mj-lt"/>
              </a:rPr>
              <a:t>Zmniejszenie</a:t>
            </a:r>
            <a:r>
              <a:rPr lang="pl-PL" altLang="pl-PL" sz="2400" dirty="0" smtClean="0">
                <a:latin typeface="+mj-lt"/>
              </a:rPr>
              <a:t> </a:t>
            </a:r>
            <a:r>
              <a:rPr lang="pl-PL" altLang="pl-PL" sz="2400" dirty="0">
                <a:latin typeface="+mj-lt"/>
              </a:rPr>
              <a:t>planu </a:t>
            </a:r>
            <a:r>
              <a:rPr lang="pl-PL" altLang="pl-PL" sz="2400" b="1" dirty="0">
                <a:latin typeface="+mj-lt"/>
              </a:rPr>
              <a:t>wydatków bieżących</a:t>
            </a:r>
            <a:r>
              <a:rPr lang="pl-PL" altLang="pl-PL" sz="2400" dirty="0">
                <a:latin typeface="+mj-lt"/>
              </a:rPr>
              <a:t> w </a:t>
            </a:r>
            <a:r>
              <a:rPr lang="pl-PL" altLang="pl-PL" sz="2400" dirty="0" smtClean="0">
                <a:latin typeface="+mj-lt"/>
              </a:rPr>
              <a:t>2023 </a:t>
            </a:r>
            <a:r>
              <a:rPr lang="pl-PL" altLang="pl-PL" sz="2400" dirty="0">
                <a:latin typeface="+mj-lt"/>
              </a:rPr>
              <a:t>r. o </a:t>
            </a:r>
            <a:r>
              <a:rPr lang="pl-PL" altLang="pl-PL" sz="2400" b="1" dirty="0" smtClean="0">
                <a:latin typeface="+mj-lt"/>
              </a:rPr>
              <a:t>7,3 </a:t>
            </a:r>
            <a:r>
              <a:rPr lang="pl-PL" altLang="pl-PL" sz="2400" b="1" dirty="0">
                <a:latin typeface="+mj-lt"/>
              </a:rPr>
              <a:t>mln zł</a:t>
            </a:r>
          </a:p>
        </p:txBody>
      </p:sp>
      <p:sp>
        <p:nvSpPr>
          <p:cNvPr id="7" name="Symbol zastępczy stopki 1"/>
          <p:cNvSpPr>
            <a:spLocks noGrp="1"/>
          </p:cNvSpPr>
          <p:nvPr>
            <p:ph type="ftr" sz="quarter" idx="3"/>
          </p:nvPr>
        </p:nvSpPr>
        <p:spPr>
          <a:xfrm>
            <a:off x="5572664" y="6602777"/>
            <a:ext cx="6088033" cy="272641"/>
          </a:xfrm>
          <a:prstGeom prst="rect">
            <a:avLst/>
          </a:prstGeom>
        </p:spPr>
        <p:txBody>
          <a:bodyPr/>
          <a:lstStyle/>
          <a:p>
            <a:r>
              <a:rPr lang="pl-PL" altLang="pl-PL" dirty="0">
                <a:latin typeface="Arial" charset="0"/>
              </a:rPr>
              <a:t>Projekty zmian budżetu na 2023 r. i WPF na lata </a:t>
            </a:r>
            <a:r>
              <a:rPr lang="pl-PL" altLang="pl-PL" dirty="0" smtClean="0">
                <a:latin typeface="Arial" charset="0"/>
              </a:rPr>
              <a:t>2023–2050</a:t>
            </a:r>
            <a:endParaRPr lang="pl-PL" dirty="0"/>
          </a:p>
        </p:txBody>
      </p:sp>
      <p:sp>
        <p:nvSpPr>
          <p:cNvPr id="9" name="pole tekstowe 13"/>
          <p:cNvSpPr txBox="1">
            <a:spLocks noChangeArrowheads="1"/>
          </p:cNvSpPr>
          <p:nvPr/>
        </p:nvSpPr>
        <p:spPr bwMode="auto">
          <a:xfrm>
            <a:off x="1775173" y="923520"/>
            <a:ext cx="864165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ts val="800"/>
              </a:spcBef>
              <a:spcAft>
                <a:spcPts val="800"/>
              </a:spcAft>
              <a:buNone/>
              <a:tabLst>
                <a:tab pos="715963" algn="l"/>
              </a:tabLst>
            </a:pPr>
            <a:r>
              <a:rPr lang="pl-PL" altLang="pl-PL" sz="1600" b="1" dirty="0">
                <a:latin typeface="+mj-lt"/>
              </a:rPr>
              <a:t>CZĘŚĆ </a:t>
            </a:r>
            <a:r>
              <a:rPr lang="pl-PL" altLang="pl-PL" sz="1600" b="1" dirty="0" smtClean="0">
                <a:latin typeface="+mj-lt"/>
              </a:rPr>
              <a:t>OGÓLNOMIEJSKA:  </a:t>
            </a:r>
            <a:r>
              <a:rPr lang="pl-PL" altLang="pl-PL" sz="2400" b="1" dirty="0" smtClean="0">
                <a:solidFill>
                  <a:srgbClr val="C00000"/>
                </a:solidFill>
                <a:latin typeface="+mj-lt"/>
              </a:rPr>
              <a:t>-42,0 </a:t>
            </a:r>
            <a:r>
              <a:rPr lang="pl-PL" altLang="pl-PL" sz="2000" b="1" dirty="0">
                <a:solidFill>
                  <a:srgbClr val="C00000"/>
                </a:solidFill>
                <a:latin typeface="+mj-lt"/>
              </a:rPr>
              <a:t>mln zł</a:t>
            </a:r>
          </a:p>
        </p:txBody>
      </p:sp>
      <p:sp>
        <p:nvSpPr>
          <p:cNvPr id="8" name="pole tekstowe 13"/>
          <p:cNvSpPr txBox="1">
            <a:spLocks noChangeArrowheads="1"/>
          </p:cNvSpPr>
          <p:nvPr/>
        </p:nvSpPr>
        <p:spPr bwMode="auto">
          <a:xfrm>
            <a:off x="1775173" y="40224"/>
            <a:ext cx="864165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ts val="800"/>
              </a:spcBef>
              <a:spcAft>
                <a:spcPts val="800"/>
              </a:spcAft>
              <a:buNone/>
            </a:pPr>
            <a:r>
              <a:rPr lang="pl-PL" altLang="pl-PL" sz="1600" b="1" dirty="0" smtClean="0">
                <a:solidFill>
                  <a:schemeClr val="tx1">
                    <a:lumMod val="50000"/>
                    <a:lumOff val="50000"/>
                  </a:schemeClr>
                </a:solidFill>
                <a:latin typeface="+mj-lt"/>
              </a:rPr>
              <a:t>Autopoprawka A</a:t>
            </a:r>
            <a:endParaRPr lang="pl-PL" altLang="pl-PL" sz="1600" b="1" dirty="0">
              <a:solidFill>
                <a:schemeClr val="tx1">
                  <a:lumMod val="50000"/>
                  <a:lumOff val="50000"/>
                </a:schemeClr>
              </a:solidFill>
              <a:latin typeface="+mj-lt"/>
            </a:endParaRPr>
          </a:p>
        </p:txBody>
      </p:sp>
      <p:graphicFrame>
        <p:nvGraphicFramePr>
          <p:cNvPr id="11" name="Tabela 10"/>
          <p:cNvGraphicFramePr>
            <a:graphicFrameLocks noGrp="1"/>
          </p:cNvGraphicFramePr>
          <p:nvPr>
            <p:extLst>
              <p:ext uri="{D42A27DB-BD31-4B8C-83A1-F6EECF244321}">
                <p14:modId xmlns:p14="http://schemas.microsoft.com/office/powerpoint/2010/main" val="2822965102"/>
              </p:ext>
            </p:extLst>
          </p:nvPr>
        </p:nvGraphicFramePr>
        <p:xfrm>
          <a:off x="246000" y="1743670"/>
          <a:ext cx="11700000" cy="3384140"/>
        </p:xfrm>
        <a:graphic>
          <a:graphicData uri="http://schemas.openxmlformats.org/drawingml/2006/table">
            <a:tbl>
              <a:tblPr firstRow="1" bandRow="1">
                <a:tableStyleId>{2D5ABB26-0587-4C30-8999-92F81FD0307C}</a:tableStyleId>
              </a:tblPr>
              <a:tblGrid>
                <a:gridCol w="2305854">
                  <a:extLst>
                    <a:ext uri="{9D8B030D-6E8A-4147-A177-3AD203B41FA5}">
                      <a16:colId xmlns:a16="http://schemas.microsoft.com/office/drawing/2014/main" val="20000"/>
                    </a:ext>
                  </a:extLst>
                </a:gridCol>
                <a:gridCol w="9394146">
                  <a:extLst>
                    <a:ext uri="{9D8B030D-6E8A-4147-A177-3AD203B41FA5}">
                      <a16:colId xmlns:a16="http://schemas.microsoft.com/office/drawing/2014/main" val="20001"/>
                    </a:ext>
                  </a:extLst>
                </a:gridCol>
              </a:tblGrid>
              <a:tr h="500139">
                <a:tc>
                  <a:txBody>
                    <a:bodyPr/>
                    <a:lstStyle/>
                    <a:p>
                      <a:pPr algn="r"/>
                      <a:r>
                        <a:rPr lang="pl-PL" sz="2000" b="1" baseline="0" dirty="0" smtClean="0">
                          <a:solidFill>
                            <a:srgbClr val="C00000"/>
                          </a:solidFill>
                          <a:latin typeface="+mj-lt"/>
                        </a:rPr>
                        <a:t>-</a:t>
                      </a:r>
                      <a:r>
                        <a:rPr lang="pl-PL" sz="2000" b="1" kern="1200" baseline="0" dirty="0" smtClean="0">
                          <a:solidFill>
                            <a:srgbClr val="C00000"/>
                          </a:solidFill>
                          <a:latin typeface="+mj-lt"/>
                          <a:ea typeface="+mn-ea"/>
                          <a:cs typeface="+mn-cs"/>
                        </a:rPr>
                        <a:t>10.415.744</a:t>
                      </a:r>
                      <a:r>
                        <a:rPr lang="pl-PL" sz="1600" b="1" baseline="0" dirty="0" smtClean="0">
                          <a:solidFill>
                            <a:srgbClr val="C00000"/>
                          </a:solidFill>
                          <a:latin typeface="+mj-lt"/>
                        </a:rPr>
                        <a:t> </a:t>
                      </a:r>
                      <a:r>
                        <a:rPr lang="pl-PL" sz="2000" b="1" baseline="0" dirty="0" smtClean="0">
                          <a:solidFill>
                            <a:srgbClr val="C00000"/>
                          </a:solidFill>
                          <a:latin typeface="+mj-lt"/>
                        </a:rPr>
                        <a:t>zł</a:t>
                      </a:r>
                      <a:endParaRPr lang="pl-PL" sz="2000" b="1" dirty="0" smtClean="0">
                        <a:solidFill>
                          <a:srgbClr val="C00000"/>
                        </a:solidFill>
                        <a:latin typeface="+mj-lt"/>
                      </a:endParaRPr>
                    </a:p>
                  </a:txBody>
                  <a:tcPr marL="91426" marR="91426" marT="45719" marB="45719" anchor="ctr">
                    <a:solidFill>
                      <a:srgbClr val="FEDDD5"/>
                    </a:solidFill>
                  </a:tcPr>
                </a:tc>
                <a:tc>
                  <a:txBody>
                    <a:bodyPr/>
                    <a:lstStyle/>
                    <a:p>
                      <a:pPr algn="l"/>
                      <a:r>
                        <a:rPr lang="pl-PL" sz="1600" b="1" kern="1200" baseline="0" dirty="0" smtClean="0">
                          <a:solidFill>
                            <a:schemeClr val="tx1"/>
                          </a:solidFill>
                          <a:latin typeface="+mj-lt"/>
                          <a:ea typeface="+mn-ea"/>
                          <a:cs typeface="+mn-cs"/>
                        </a:rPr>
                        <a:t>Zmniejszenie rezerw bieżących:</a:t>
                      </a:r>
                      <a:endParaRPr lang="pl-PL" sz="1600" b="1" kern="1200" baseline="0" dirty="0">
                        <a:solidFill>
                          <a:schemeClr val="tx1"/>
                        </a:solidFill>
                        <a:latin typeface="+mj-lt"/>
                        <a:ea typeface="+mn-ea"/>
                        <a:cs typeface="+mn-cs"/>
                      </a:endParaRPr>
                    </a:p>
                  </a:txBody>
                  <a:tcPr marL="91426" marR="91426" marT="45719" marB="45719" anchor="ctr">
                    <a:lnB>
                      <a:noFill/>
                    </a:lnB>
                    <a:solidFill>
                      <a:srgbClr val="FEDDD5"/>
                    </a:solidFill>
                  </a:tcPr>
                </a:tc>
                <a:extLst>
                  <a:ext uri="{0D108BD9-81ED-4DB2-BD59-A6C34878D82A}">
                    <a16:rowId xmlns:a16="http://schemas.microsoft.com/office/drawing/2014/main" val="81988169"/>
                  </a:ext>
                </a:extLst>
              </a:tr>
              <a:tr h="1131086">
                <a:tc>
                  <a:txBody>
                    <a:bodyPr/>
                    <a:lstStyle/>
                    <a:p>
                      <a:pPr algn="r"/>
                      <a:r>
                        <a:rPr lang="pl-PL" sz="1600" b="1" kern="1200" dirty="0" smtClean="0">
                          <a:solidFill>
                            <a:srgbClr val="C00000"/>
                          </a:solidFill>
                          <a:effectLst/>
                          <a:latin typeface="+mj-lt"/>
                          <a:ea typeface="+mn-ea"/>
                          <a:cs typeface="+mn-cs"/>
                        </a:rPr>
                        <a:t>-5.612.840</a:t>
                      </a:r>
                      <a:r>
                        <a:rPr lang="pl-PL" sz="1800" kern="1200" dirty="0" smtClean="0">
                          <a:solidFill>
                            <a:schemeClr val="tx1"/>
                          </a:solidFill>
                          <a:effectLst/>
                          <a:latin typeface="+mn-lt"/>
                          <a:ea typeface="+mn-ea"/>
                          <a:cs typeface="+mn-cs"/>
                        </a:rPr>
                        <a:t> </a:t>
                      </a:r>
                      <a:r>
                        <a:rPr lang="pl-PL" sz="1600" b="1" kern="1200" dirty="0" smtClean="0">
                          <a:solidFill>
                            <a:srgbClr val="C00000"/>
                          </a:solidFill>
                          <a:effectLst/>
                          <a:latin typeface="+mj-lt"/>
                          <a:ea typeface="+mn-ea"/>
                          <a:cs typeface="+mn-cs"/>
                        </a:rPr>
                        <a:t>zł</a:t>
                      </a:r>
                    </a:p>
                  </a:txBody>
                  <a:tcPr marL="91426" marR="91426" marT="45719" marB="45719" anchor="ctr">
                    <a:lnB w="3175" cap="flat" cmpd="sng" algn="ctr">
                      <a:solidFill>
                        <a:schemeClr val="tx1"/>
                      </a:solidFill>
                      <a:prstDash val="sysDot"/>
                      <a:round/>
                      <a:headEnd type="none" w="med" len="med"/>
                      <a:tailEnd type="none" w="med" len="med"/>
                    </a:lnB>
                    <a:noFill/>
                  </a:tcPr>
                </a:tc>
                <a:tc>
                  <a:txBody>
                    <a:bodyPr/>
                    <a:lstStyle/>
                    <a:p>
                      <a:pPr marL="0" lvl="0" indent="0" algn="l" defTabSz="914400" rtl="0" eaLnBrk="1" latinLnBrk="0" hangingPunct="1">
                        <a:lnSpc>
                          <a:spcPct val="110000"/>
                        </a:lnSpc>
                        <a:spcAft>
                          <a:spcPts val="0"/>
                        </a:spcAft>
                        <a:buFont typeface="Wingdings" panose="05000000000000000000" pitchFamily="2" charset="2"/>
                        <a:buNone/>
                      </a:pPr>
                      <a:r>
                        <a:rPr lang="pl-PL" sz="1200" b="1" kern="1200" baseline="0" dirty="0" smtClean="0">
                          <a:solidFill>
                            <a:schemeClr val="tx1"/>
                          </a:solidFill>
                          <a:latin typeface="+mj-lt"/>
                          <a:ea typeface="+mn-ea"/>
                          <a:cs typeface="+mn-cs"/>
                        </a:rPr>
                        <a:t>Rezerwy celowa na odszkodowania za nieruchomości </a:t>
                      </a:r>
                      <a:r>
                        <a:rPr lang="pl-PL" sz="1200" b="0" kern="1200" baseline="0" dirty="0" smtClean="0">
                          <a:solidFill>
                            <a:schemeClr val="tx1"/>
                          </a:solidFill>
                          <a:latin typeface="+mj-lt"/>
                          <a:ea typeface="+mn-ea"/>
                          <a:cs typeface="+mn-cs"/>
                        </a:rPr>
                        <a:t>z przeznaczeniem na zapłatę odszkodowań z jednoczesną zmianą przeznaczenia rezerwy w związku z koniecznością poniesienia wydatków na zadania związane z zarządzaniem nieruchomościami w Zarządzie Mienia m.st. Warszawy i w Zarządzie Mienia Skarbu Państwa oraz na nabycie gruntu w dzielnicy Wesoła.</a:t>
                      </a:r>
                    </a:p>
                  </a:txBody>
                  <a:tcPr marL="91426" marR="91426" marT="45719" marB="45719" anchor="ctr">
                    <a:lnT w="12700" cap="flat" cmpd="sng" algn="ctr">
                      <a:no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3831738791"/>
                  </a:ext>
                </a:extLst>
              </a:tr>
              <a:tr h="621829">
                <a:tc>
                  <a:txBody>
                    <a:bodyPr/>
                    <a:lstStyle/>
                    <a:p>
                      <a:pPr algn="r"/>
                      <a:r>
                        <a:rPr lang="pl-PL" sz="1600" b="1" kern="1200" dirty="0" smtClean="0">
                          <a:solidFill>
                            <a:srgbClr val="C00000"/>
                          </a:solidFill>
                          <a:effectLst/>
                          <a:latin typeface="+mj-lt"/>
                          <a:ea typeface="+mn-ea"/>
                          <a:cs typeface="+mn-cs"/>
                        </a:rPr>
                        <a:t>-2.930.070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algn="l">
                        <a:lnSpc>
                          <a:spcPct val="110000"/>
                        </a:lnSpc>
                      </a:pPr>
                      <a:r>
                        <a:rPr lang="pl-PL" sz="1200" b="1" kern="1200" baseline="0" dirty="0" smtClean="0">
                          <a:solidFill>
                            <a:schemeClr val="tx1"/>
                          </a:solidFill>
                          <a:latin typeface="+mj-lt"/>
                          <a:ea typeface="+mn-ea"/>
                          <a:cs typeface="+mn-cs"/>
                        </a:rPr>
                        <a:t>Rezerwa ogólna </a:t>
                      </a:r>
                      <a:r>
                        <a:rPr lang="pl-PL" sz="1200" b="0" kern="1200" baseline="0" dirty="0" smtClean="0">
                          <a:solidFill>
                            <a:schemeClr val="tx1"/>
                          </a:solidFill>
                          <a:latin typeface="+mj-lt"/>
                          <a:ea typeface="+mn-ea"/>
                          <a:cs typeface="+mn-cs"/>
                        </a:rPr>
                        <a:t>z przeznaczeniem na zimowe oczyszczanie ulic.</a:t>
                      </a:r>
                      <a:endParaRPr lang="pl-PL" sz="1200" b="0" kern="1200" baseline="0" dirty="0">
                        <a:solidFill>
                          <a:schemeClr val="tx1"/>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89824346"/>
                  </a:ext>
                </a:extLst>
              </a:tr>
              <a:tr h="1131086">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600" b="1" kern="1200" dirty="0" smtClean="0">
                          <a:solidFill>
                            <a:srgbClr val="C00000"/>
                          </a:solidFill>
                          <a:effectLst/>
                          <a:latin typeface="+mj-lt"/>
                          <a:ea typeface="+mn-ea"/>
                          <a:cs typeface="+mn-cs"/>
                        </a:rPr>
                        <a:t>-1.872.834 z</a:t>
                      </a:r>
                      <a:r>
                        <a:rPr lang="pl-PL" sz="1600" b="1" kern="1200" dirty="0" smtClean="0">
                          <a:solidFill>
                            <a:srgbClr val="C00000"/>
                          </a:solidFill>
                          <a:latin typeface="+mn-lt"/>
                          <a:ea typeface="+mn-ea"/>
                          <a:cs typeface="+mn-cs"/>
                        </a:rPr>
                        <a:t>ł</a:t>
                      </a:r>
                      <a:endParaRPr lang="pl-PL" sz="1600" b="1" kern="1200" dirty="0" smtClean="0">
                        <a:solidFill>
                          <a:srgbClr val="C00000"/>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algn="l">
                        <a:lnSpc>
                          <a:spcPct val="110000"/>
                        </a:lnSpc>
                      </a:pPr>
                      <a:r>
                        <a:rPr lang="pl-PL" sz="1200" b="1" kern="1200" baseline="0" dirty="0" smtClean="0">
                          <a:solidFill>
                            <a:schemeClr val="tx1"/>
                          </a:solidFill>
                          <a:latin typeface="+mj-lt"/>
                          <a:ea typeface="+mn-ea"/>
                          <a:cs typeface="+mn-cs"/>
                        </a:rPr>
                        <a:t>Rezerwa celowa na wydatki związane z finansowaniem pomocy obywatelom Ukrainy </a:t>
                      </a:r>
                      <a:r>
                        <a:rPr lang="pl-PL" sz="1200" b="0" kern="1200" baseline="0" dirty="0" smtClean="0">
                          <a:solidFill>
                            <a:schemeClr val="tx1"/>
                          </a:solidFill>
                          <a:latin typeface="+mj-lt"/>
                          <a:ea typeface="+mn-ea"/>
                          <a:cs typeface="+mn-cs"/>
                        </a:rPr>
                        <a:t>w związku ze zmianą przeznaczenia rezerwy wynikającą z konieczności poniesienia wydatków przez Zespół Żłobków m.st. Warszawy na zakup sprzętu i usług remontowych oraz przez Centrum Wspierania Rodzin „Rodzinna Warszawa” na realizację inwestycji oraz bieżące utrzymanie jednostki.</a:t>
                      </a:r>
                      <a:endParaRPr lang="pl-PL" sz="1200" b="0" kern="1200" baseline="0" dirty="0">
                        <a:solidFill>
                          <a:schemeClr val="tx1"/>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2370295180"/>
                  </a:ext>
                </a:extLst>
              </a:tr>
            </a:tbl>
          </a:graphicData>
        </a:graphic>
      </p:graphicFrame>
    </p:spTree>
    <p:extLst>
      <p:ext uri="{BB962C8B-B14F-4D97-AF65-F5344CB8AC3E}">
        <p14:creationId xmlns:p14="http://schemas.microsoft.com/office/powerpoint/2010/main" val="3079848283"/>
      </p:ext>
    </p:extLst>
  </p:cSld>
  <p:clrMapOvr>
    <a:masterClrMapping/>
  </p:clrMapOvr>
  <p:transition spd="slow">
    <p:cove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3</a:t>
            </a:fld>
            <a:endParaRPr lang="pl-PL" dirty="0"/>
          </a:p>
        </p:txBody>
      </p:sp>
      <p:sp>
        <p:nvSpPr>
          <p:cNvPr id="3" name="Tytuł 2"/>
          <p:cNvSpPr>
            <a:spLocks noGrp="1"/>
          </p:cNvSpPr>
          <p:nvPr>
            <p:ph type="title"/>
          </p:nvPr>
        </p:nvSpPr>
        <p:spPr>
          <a:xfrm>
            <a:off x="432000" y="72000"/>
            <a:ext cx="10008499" cy="742304"/>
          </a:xfrm>
        </p:spPr>
        <p:txBody>
          <a:bodyPr/>
          <a:lstStyle/>
          <a:p>
            <a:pPr>
              <a:spcBef>
                <a:spcPts val="800"/>
              </a:spcBef>
              <a:spcAft>
                <a:spcPts val="800"/>
              </a:spcAft>
            </a:pPr>
            <a:r>
              <a:rPr lang="pl-PL" altLang="pl-PL" sz="2400" b="1" dirty="0">
                <a:latin typeface="+mj-lt"/>
              </a:rPr>
              <a:t>Zmiana głównych parametrów budżetowych w 2023 r.</a:t>
            </a:r>
          </a:p>
        </p:txBody>
      </p:sp>
      <p:sp>
        <p:nvSpPr>
          <p:cNvPr id="7" name="Symbol zastępczy stopki 1"/>
          <p:cNvSpPr>
            <a:spLocks noGrp="1"/>
          </p:cNvSpPr>
          <p:nvPr>
            <p:ph type="ftr" sz="quarter" idx="3"/>
          </p:nvPr>
        </p:nvSpPr>
        <p:spPr>
          <a:xfrm>
            <a:off x="5572664" y="6602777"/>
            <a:ext cx="6088033" cy="272641"/>
          </a:xfrm>
          <a:prstGeom prst="rect">
            <a:avLst/>
          </a:prstGeom>
        </p:spPr>
        <p:txBody>
          <a:bodyPr/>
          <a:lstStyle/>
          <a:p>
            <a:r>
              <a:rPr lang="pl-PL" altLang="pl-PL" dirty="0">
                <a:latin typeface="Arial" charset="0"/>
              </a:rPr>
              <a:t>Projekty zmian budżetu na 2023 r. i WPF na lata 2023–2050 na sesję Rady m.st. W–wy</a:t>
            </a:r>
            <a:endParaRPr lang="pl-PL" dirty="0"/>
          </a:p>
        </p:txBody>
      </p:sp>
      <p:graphicFrame>
        <p:nvGraphicFramePr>
          <p:cNvPr id="8" name="Tabela 7"/>
          <p:cNvGraphicFramePr>
            <a:graphicFrameLocks noGrp="1"/>
          </p:cNvGraphicFramePr>
          <p:nvPr>
            <p:extLst>
              <p:ext uri="{D42A27DB-BD31-4B8C-83A1-F6EECF244321}">
                <p14:modId xmlns:p14="http://schemas.microsoft.com/office/powerpoint/2010/main" val="2054975879"/>
              </p:ext>
            </p:extLst>
          </p:nvPr>
        </p:nvGraphicFramePr>
        <p:xfrm>
          <a:off x="2316000" y="1072620"/>
          <a:ext cx="7560000" cy="4985874"/>
        </p:xfrm>
        <a:graphic>
          <a:graphicData uri="http://schemas.openxmlformats.org/drawingml/2006/table">
            <a:tbl>
              <a:tblPr firstRow="1" bandRow="1">
                <a:tableStyleId>{2D5ABB26-0587-4C30-8999-92F81FD0307C}</a:tableStyleId>
              </a:tblPr>
              <a:tblGrid>
                <a:gridCol w="3470218">
                  <a:extLst>
                    <a:ext uri="{9D8B030D-6E8A-4147-A177-3AD203B41FA5}">
                      <a16:colId xmlns:a16="http://schemas.microsoft.com/office/drawing/2014/main" val="20000"/>
                    </a:ext>
                  </a:extLst>
                </a:gridCol>
                <a:gridCol w="1809591">
                  <a:extLst>
                    <a:ext uri="{9D8B030D-6E8A-4147-A177-3AD203B41FA5}">
                      <a16:colId xmlns:a16="http://schemas.microsoft.com/office/drawing/2014/main" val="2530149875"/>
                    </a:ext>
                  </a:extLst>
                </a:gridCol>
                <a:gridCol w="2280191">
                  <a:extLst>
                    <a:ext uri="{9D8B030D-6E8A-4147-A177-3AD203B41FA5}">
                      <a16:colId xmlns:a16="http://schemas.microsoft.com/office/drawing/2014/main" val="3459496494"/>
                    </a:ext>
                  </a:extLst>
                </a:gridCol>
              </a:tblGrid>
              <a:tr h="603311">
                <a:tc>
                  <a:txBody>
                    <a:bodyPr/>
                    <a:lstStyle/>
                    <a:p>
                      <a:pPr algn="l"/>
                      <a:endParaRPr lang="pl-PL" sz="2000" b="0"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1800" b="0" dirty="0">
                          <a:latin typeface="+mj-lt"/>
                          <a:cs typeface="Calibri" panose="020F0502020204030204" pitchFamily="34" charset="0"/>
                        </a:rPr>
                        <a:t>Projekt zmiany</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1800" b="0" dirty="0">
                          <a:latin typeface="+mj-lt"/>
                          <a:cs typeface="Calibri" panose="020F0502020204030204" pitchFamily="34" charset="0"/>
                        </a:rPr>
                        <a:t>Po zmianie</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381809244"/>
                  </a:ext>
                </a:extLst>
              </a:tr>
              <a:tr h="373483">
                <a:tc>
                  <a:txBody>
                    <a:bodyPr/>
                    <a:lstStyle/>
                    <a:p>
                      <a:pPr algn="l"/>
                      <a:endParaRPr lang="pl-PL" sz="2000" b="0"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gridSpan="2">
                  <a:txBody>
                    <a:bodyPr/>
                    <a:lstStyle/>
                    <a:p>
                      <a:pPr algn="ctr"/>
                      <a:r>
                        <a:rPr lang="pl-PL" sz="1400" b="0" dirty="0">
                          <a:latin typeface="+mj-lt"/>
                          <a:cs typeface="Calibri" panose="020F0502020204030204" pitchFamily="34" charset="0"/>
                        </a:rPr>
                        <a:t>w mln zł</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hMerge="1">
                  <a:txBody>
                    <a:bodyPr/>
                    <a:lstStyle/>
                    <a:p>
                      <a:endParaRPr lang="pl-PL"/>
                    </a:p>
                  </a:txBody>
                  <a:tcPr/>
                </a:tc>
                <a:extLst>
                  <a:ext uri="{0D108BD9-81ED-4DB2-BD59-A6C34878D82A}">
                    <a16:rowId xmlns:a16="http://schemas.microsoft.com/office/drawing/2014/main" val="3023958204"/>
                  </a:ext>
                </a:extLst>
              </a:tr>
              <a:tr h="571892">
                <a:tc>
                  <a:txBody>
                    <a:bodyPr/>
                    <a:lstStyle/>
                    <a:p>
                      <a:pPr algn="l"/>
                      <a:r>
                        <a:rPr lang="pl-PL" sz="2000" b="0" dirty="0">
                          <a:latin typeface="+mj-lt"/>
                          <a:cs typeface="Calibri" panose="020F0502020204030204" pitchFamily="34" charset="0"/>
                        </a:rPr>
                        <a:t>Dochody ogółem</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smtClean="0">
                          <a:solidFill>
                            <a:srgbClr val="385723"/>
                          </a:solidFill>
                          <a:latin typeface="+mj-lt"/>
                          <a:ea typeface="+mn-ea"/>
                          <a:cs typeface="+mn-cs"/>
                        </a:rPr>
                        <a:t>+35,7</a:t>
                      </a:r>
                      <a:endParaRPr lang="pl-PL" sz="2800" b="1" kern="1200" dirty="0">
                        <a:solidFill>
                          <a:srgbClr val="385723"/>
                        </a:solidFill>
                        <a:latin typeface="+mj-lt"/>
                        <a:ea typeface="+mn-ea"/>
                        <a:cs typeface="+mn-cs"/>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pl-PL" sz="2800" b="1" dirty="0" smtClean="0">
                          <a:latin typeface="+mj-lt"/>
                        </a:rPr>
                        <a:t>21.247</a:t>
                      </a:r>
                      <a:endParaRPr lang="pl-PL" sz="2800" b="1" dirty="0">
                        <a:latin typeface="+mj-lt"/>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2"/>
                  </a:ext>
                </a:extLst>
              </a:tr>
              <a:tr h="571892">
                <a:tc>
                  <a:txBody>
                    <a:bodyPr/>
                    <a:lstStyle/>
                    <a:p>
                      <a:pPr algn="l"/>
                      <a:r>
                        <a:rPr lang="pl-PL" sz="2000" b="0" dirty="0">
                          <a:latin typeface="+mj-lt"/>
                          <a:cs typeface="Calibri" panose="020F0502020204030204" pitchFamily="34" charset="0"/>
                        </a:rPr>
                        <a:t>Wydatki ogółem</a:t>
                      </a:r>
                    </a:p>
                  </a:txBody>
                  <a:tcPr marL="91448" marR="91448" marT="45727" marB="45727" anchor="ctr">
                    <a:lnT w="12700" cap="flat" cmpd="sng" algn="ctr">
                      <a:no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smtClean="0">
                          <a:solidFill>
                            <a:srgbClr val="C00000"/>
                          </a:solidFill>
                          <a:latin typeface="+mj-lt"/>
                          <a:ea typeface="+mn-ea"/>
                          <a:cs typeface="+mn-cs"/>
                        </a:rPr>
                        <a:t>-213,4</a:t>
                      </a:r>
                      <a:endParaRPr lang="pl-PL" sz="2800" b="1" kern="1200" dirty="0">
                        <a:solidFill>
                          <a:srgbClr val="C00000"/>
                        </a:solidFill>
                        <a:latin typeface="+mj-lt"/>
                        <a:ea typeface="+mn-ea"/>
                        <a:cs typeface="+mn-cs"/>
                      </a:endParaRPr>
                    </a:p>
                  </a:txBody>
                  <a:tcPr marL="91448" marR="91448" marT="45727" marB="45727" anchor="ctr">
                    <a:lnT w="12700" cap="flat" cmpd="sng" algn="ctr">
                      <a:noFill/>
                      <a:prstDash val="solid"/>
                      <a:round/>
                      <a:headEnd type="none" w="med" len="med"/>
                      <a:tailEnd type="none" w="med" len="med"/>
                    </a:lnT>
                    <a:lnB>
                      <a:noFill/>
                    </a:lnB>
                  </a:tcPr>
                </a:tc>
                <a:tc>
                  <a:txBody>
                    <a:bodyPr/>
                    <a:lstStyle/>
                    <a:p>
                      <a:pPr algn="r"/>
                      <a:r>
                        <a:rPr lang="pl-PL" sz="2800" b="1" dirty="0" smtClean="0">
                          <a:latin typeface="+mj-lt"/>
                        </a:rPr>
                        <a:t>25.436</a:t>
                      </a:r>
                      <a:endParaRPr lang="pl-PL" sz="2800" b="1" dirty="0">
                        <a:latin typeface="+mj-lt"/>
                      </a:endParaRPr>
                    </a:p>
                  </a:txBody>
                  <a:tcPr marL="91448" marR="91448" marT="45727" marB="45727" anchor="ctr">
                    <a:lnT w="12700" cap="flat" cmpd="sng" algn="ctr">
                      <a:noFill/>
                      <a:prstDash val="solid"/>
                      <a:round/>
                      <a:headEnd type="none" w="med" len="med"/>
                      <a:tailEnd type="none" w="med" len="med"/>
                    </a:lnT>
                    <a:lnB>
                      <a:noFill/>
                    </a:lnB>
                  </a:tcPr>
                </a:tc>
                <a:extLst>
                  <a:ext uri="{0D108BD9-81ED-4DB2-BD59-A6C34878D82A}">
                    <a16:rowId xmlns:a16="http://schemas.microsoft.com/office/drawing/2014/main" val="10003"/>
                  </a:ext>
                </a:extLst>
              </a:tr>
              <a:tr h="488397">
                <a:tc gridSpan="2">
                  <a:txBody>
                    <a:bodyPr/>
                    <a:lstStyle/>
                    <a:p>
                      <a:pPr algn="l"/>
                      <a:r>
                        <a:rPr lang="pl-PL" sz="1600" b="0" dirty="0">
                          <a:latin typeface="+mj-lt"/>
                          <a:cs typeface="Calibri" panose="020F0502020204030204" pitchFamily="34" charset="0"/>
                        </a:rPr>
                        <a:t>   z tego:</a:t>
                      </a:r>
                    </a:p>
                  </a:txBody>
                  <a:tcPr marL="91448" marR="91448" marT="45727" marB="45727" anchor="ctr">
                    <a:lnT w="12700" cap="flat" cmpd="sng" algn="ctr">
                      <a:noFill/>
                      <a:prstDash val="solid"/>
                      <a:round/>
                      <a:headEnd type="none" w="med" len="med"/>
                      <a:tailEnd type="none" w="med" len="med"/>
                    </a:lnT>
                    <a:lnB>
                      <a:noFill/>
                    </a:lnB>
                  </a:tcPr>
                </a:tc>
                <a:tc hMerge="1">
                  <a:txBody>
                    <a:bodyPr/>
                    <a:lstStyle/>
                    <a:p>
                      <a:endParaRPr lang="pl-PL"/>
                    </a:p>
                  </a:txBody>
                  <a:tcPr/>
                </a:tc>
                <a:tc>
                  <a:txBody>
                    <a:bodyPr/>
                    <a:lstStyle/>
                    <a:p>
                      <a:pPr algn="r"/>
                      <a:endParaRPr lang="pl-PL" sz="2800" b="1" dirty="0">
                        <a:latin typeface="+mj-lt"/>
                      </a:endParaRPr>
                    </a:p>
                  </a:txBody>
                  <a:tcPr marL="91448" marR="91448" marT="45727" marB="45727" anchor="ctr">
                    <a:lnT w="12700" cap="flat" cmpd="sng" algn="ctr">
                      <a:noFill/>
                      <a:prstDash val="solid"/>
                      <a:round/>
                      <a:headEnd type="none" w="med" len="med"/>
                      <a:tailEnd type="none" w="med" len="med"/>
                    </a:lnT>
                    <a:lnB>
                      <a:noFill/>
                    </a:lnB>
                  </a:tcPr>
                </a:tc>
                <a:extLst>
                  <a:ext uri="{0D108BD9-81ED-4DB2-BD59-A6C34878D82A}">
                    <a16:rowId xmlns:a16="http://schemas.microsoft.com/office/drawing/2014/main" val="10004"/>
                  </a:ext>
                </a:extLst>
              </a:tr>
              <a:tr h="571892">
                <a:tc>
                  <a:txBody>
                    <a:bodyPr/>
                    <a:lstStyle/>
                    <a:p>
                      <a:pPr algn="l"/>
                      <a:r>
                        <a:rPr lang="pl-PL" sz="1800" b="0" dirty="0">
                          <a:latin typeface="+mj-lt"/>
                          <a:cs typeface="Calibri" panose="020F0502020204030204" pitchFamily="34" charset="0"/>
                        </a:rPr>
                        <a:t>     – wydatki bieżące</a:t>
                      </a:r>
                    </a:p>
                  </a:txBody>
                  <a:tcPr marL="91448" marR="91448" marT="45727" marB="45727" anchor="ctr">
                    <a:lnT w="12700" cap="flat" cmpd="sng" algn="ctr">
                      <a:no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smtClean="0">
                          <a:solidFill>
                            <a:srgbClr val="C00000"/>
                          </a:solidFill>
                          <a:latin typeface="+mj-lt"/>
                          <a:ea typeface="+mn-ea"/>
                          <a:cs typeface="Calibri" panose="020F0502020204030204" pitchFamily="34" charset="0"/>
                        </a:rPr>
                        <a:t>-60,8</a:t>
                      </a:r>
                      <a:endParaRPr lang="pl-PL" sz="2800" b="1" kern="1200" dirty="0">
                        <a:solidFill>
                          <a:srgbClr val="C00000"/>
                        </a:solidFill>
                        <a:latin typeface="+mj-lt"/>
                        <a:ea typeface="+mn-ea"/>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a:noFill/>
                    </a:lnB>
                  </a:tcPr>
                </a:tc>
                <a:tc>
                  <a:txBody>
                    <a:bodyPr/>
                    <a:lstStyle/>
                    <a:p>
                      <a:pPr algn="r"/>
                      <a:r>
                        <a:rPr lang="pl-PL" sz="2800" b="1" dirty="0" smtClean="0">
                          <a:latin typeface="+mj-lt"/>
                        </a:rPr>
                        <a:t>21.477</a:t>
                      </a:r>
                      <a:endParaRPr lang="pl-PL" sz="2800" b="1" dirty="0">
                        <a:latin typeface="+mj-lt"/>
                      </a:endParaRPr>
                    </a:p>
                  </a:txBody>
                  <a:tcPr marL="91448" marR="91448" marT="45727" marB="45727" anchor="ctr">
                    <a:lnT w="12700" cap="flat" cmpd="sng" algn="ctr">
                      <a:noFill/>
                      <a:prstDash val="solid"/>
                      <a:round/>
                      <a:headEnd type="none" w="med" len="med"/>
                      <a:tailEnd type="none" w="med" len="med"/>
                    </a:lnT>
                    <a:lnB>
                      <a:noFill/>
                    </a:lnB>
                  </a:tcPr>
                </a:tc>
                <a:extLst>
                  <a:ext uri="{0D108BD9-81ED-4DB2-BD59-A6C34878D82A}">
                    <a16:rowId xmlns:a16="http://schemas.microsoft.com/office/drawing/2014/main" val="10005"/>
                  </a:ext>
                </a:extLst>
              </a:tr>
              <a:tr h="571892">
                <a:tc>
                  <a:txBody>
                    <a:bodyPr/>
                    <a:lstStyle/>
                    <a:p>
                      <a:pPr algn="l"/>
                      <a:r>
                        <a:rPr lang="pl-PL" sz="1800" b="0" dirty="0">
                          <a:latin typeface="+mj-lt"/>
                          <a:cs typeface="Calibri" panose="020F0502020204030204" pitchFamily="34" charset="0"/>
                        </a:rPr>
                        <a:t>     – wydatki majątkowe</a:t>
                      </a:r>
                    </a:p>
                  </a:txBody>
                  <a:tcPr marL="91448" marR="91448" marT="45727" marB="45727" anchor="ctr">
                    <a:lnT w="12700" cap="flat" cmpd="sng" algn="ctr">
                      <a:no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dirty="0" smtClean="0">
                          <a:solidFill>
                            <a:srgbClr val="C00000"/>
                          </a:solidFill>
                          <a:latin typeface="+mj-lt"/>
                          <a:cs typeface="Calibri" panose="020F0502020204030204" pitchFamily="34" charset="0"/>
                        </a:rPr>
                        <a:t>-152,6</a:t>
                      </a:r>
                      <a:endParaRPr lang="pl-PL" sz="2800" b="1" dirty="0">
                        <a:solidFill>
                          <a:srgbClr val="C00000"/>
                        </a:solidFill>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a:noFill/>
                    </a:lnB>
                  </a:tcPr>
                </a:tc>
                <a:tc>
                  <a:txBody>
                    <a:bodyPr/>
                    <a:lstStyle/>
                    <a:p>
                      <a:pPr algn="r"/>
                      <a:r>
                        <a:rPr lang="pl-PL" sz="2800" b="1" dirty="0" smtClean="0">
                          <a:latin typeface="+mj-lt"/>
                        </a:rPr>
                        <a:t>3.959</a:t>
                      </a:r>
                      <a:endParaRPr lang="pl-PL" sz="2800" b="1" dirty="0">
                        <a:latin typeface="+mj-lt"/>
                      </a:endParaRPr>
                    </a:p>
                  </a:txBody>
                  <a:tcPr marL="91448" marR="91448" marT="45727" marB="45727" anchor="ctr">
                    <a:lnT w="12700" cap="flat" cmpd="sng" algn="ctr">
                      <a:noFill/>
                      <a:prstDash val="solid"/>
                      <a:round/>
                      <a:headEnd type="none" w="med" len="med"/>
                      <a:tailEnd type="none" w="med" len="med"/>
                    </a:lnT>
                    <a:lnB>
                      <a:noFill/>
                    </a:lnB>
                  </a:tcPr>
                </a:tc>
                <a:extLst>
                  <a:ext uri="{0D108BD9-81ED-4DB2-BD59-A6C34878D82A}">
                    <a16:rowId xmlns:a16="http://schemas.microsoft.com/office/drawing/2014/main" val="10006"/>
                  </a:ext>
                </a:extLst>
              </a:tr>
              <a:tr h="571892">
                <a:tc>
                  <a:txBody>
                    <a:bodyPr/>
                    <a:lstStyle/>
                    <a:p>
                      <a:pPr algn="l"/>
                      <a:r>
                        <a:rPr lang="pl-PL" sz="2000" b="0" dirty="0">
                          <a:latin typeface="+mj-lt"/>
                          <a:cs typeface="Calibri" panose="020F0502020204030204" pitchFamily="34" charset="0"/>
                        </a:rPr>
                        <a:t>Wynik budżetu</a:t>
                      </a:r>
                    </a:p>
                  </a:txBody>
                  <a:tcPr marL="91448" marR="91448" marT="45727" marB="45727" anchor="ctr">
                    <a:lnT w="12700" cap="flat" cmpd="sng" algn="ctr">
                      <a:no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smtClean="0">
                          <a:solidFill>
                            <a:srgbClr val="385723"/>
                          </a:solidFill>
                          <a:latin typeface="+mj-lt"/>
                          <a:ea typeface="+mn-ea"/>
                          <a:cs typeface="+mn-cs"/>
                        </a:rPr>
                        <a:t>+249,2</a:t>
                      </a:r>
                      <a:endParaRPr lang="pl-PL" sz="2800" b="1" kern="1200" dirty="0">
                        <a:solidFill>
                          <a:srgbClr val="385723"/>
                        </a:solidFill>
                        <a:latin typeface="+mj-lt"/>
                        <a:ea typeface="+mn-ea"/>
                        <a:cs typeface="+mn-cs"/>
                      </a:endParaRPr>
                    </a:p>
                  </a:txBody>
                  <a:tcPr marL="91448" marR="91448" marT="45727" marB="45727" anchor="ctr">
                    <a:lnT w="12700" cap="flat" cmpd="sng" algn="ctr">
                      <a:noFill/>
                      <a:prstDash val="solid"/>
                      <a:round/>
                      <a:headEnd type="none" w="med" len="med"/>
                      <a:tailEnd type="none" w="med" len="med"/>
                    </a:lnT>
                    <a:lnB>
                      <a:noFill/>
                    </a:lnB>
                  </a:tcPr>
                </a:tc>
                <a:tc>
                  <a:txBody>
                    <a:bodyPr/>
                    <a:lstStyle/>
                    <a:p>
                      <a:pPr algn="r"/>
                      <a:r>
                        <a:rPr lang="pl-PL" sz="2800" b="1" dirty="0" smtClean="0">
                          <a:solidFill>
                            <a:schemeClr val="tx1"/>
                          </a:solidFill>
                          <a:latin typeface="+mj-lt"/>
                        </a:rPr>
                        <a:t>-4.189</a:t>
                      </a:r>
                      <a:endParaRPr lang="pl-PL" sz="2800" b="1" dirty="0">
                        <a:solidFill>
                          <a:schemeClr val="tx1"/>
                        </a:solidFill>
                        <a:latin typeface="+mj-lt"/>
                      </a:endParaRPr>
                    </a:p>
                  </a:txBody>
                  <a:tcPr marL="91448" marR="91448" marT="45727" marB="45727" anchor="ctr">
                    <a:lnT w="12700" cap="flat" cmpd="sng" algn="ctr">
                      <a:noFill/>
                      <a:prstDash val="solid"/>
                      <a:round/>
                      <a:headEnd type="none" w="med" len="med"/>
                      <a:tailEnd type="none" w="med" len="med"/>
                    </a:lnT>
                    <a:lnB>
                      <a:noFill/>
                    </a:lnB>
                  </a:tcPr>
                </a:tc>
                <a:extLst>
                  <a:ext uri="{0D108BD9-81ED-4DB2-BD59-A6C34878D82A}">
                    <a16:rowId xmlns:a16="http://schemas.microsoft.com/office/drawing/2014/main" val="10007"/>
                  </a:ext>
                </a:extLst>
              </a:tr>
              <a:tr h="571892">
                <a:tc gridSpan="3">
                  <a:txBody>
                    <a:bodyPr/>
                    <a:lstStyle/>
                    <a:p>
                      <a:pPr algn="l"/>
                      <a:endParaRPr lang="pl-PL" sz="1200" b="0"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a:noFill/>
                    </a:lnB>
                  </a:tcPr>
                </a:tc>
                <a:tc hMerge="1">
                  <a:txBody>
                    <a:bodyPr/>
                    <a:lstStyle/>
                    <a:p>
                      <a:endParaRPr lang="pl-PL"/>
                    </a:p>
                  </a:txBody>
                  <a:tcPr/>
                </a:tc>
                <a:tc hMerge="1">
                  <a:txBody>
                    <a:bodyPr/>
                    <a:lstStyle/>
                    <a:p>
                      <a:pPr algn="r"/>
                      <a:endParaRPr lang="pl-PL" sz="2800" b="1" dirty="0">
                        <a:solidFill>
                          <a:schemeClr val="tx1"/>
                        </a:solidFill>
                      </a:endParaRPr>
                    </a:p>
                  </a:txBody>
                  <a:tcPr marL="91448" marR="91448" marT="45727" marB="45727" anchor="ctr">
                    <a:lnT w="12700" cap="flat" cmpd="sng" algn="ctr">
                      <a:noFill/>
                      <a:prstDash val="solid"/>
                      <a:round/>
                      <a:headEnd type="none" w="med" len="med"/>
                      <a:tailEnd type="none" w="med" len="med"/>
                    </a:lnT>
                    <a:lnB>
                      <a:noFill/>
                    </a:lnB>
                  </a:tcPr>
                </a:tc>
                <a:extLst>
                  <a:ext uri="{0D108BD9-81ED-4DB2-BD59-A6C34878D82A}">
                    <a16:rowId xmlns:a16="http://schemas.microsoft.com/office/drawing/2014/main" val="1391356120"/>
                  </a:ext>
                </a:extLst>
              </a:tr>
            </a:tbl>
          </a:graphicData>
        </a:graphic>
      </p:graphicFrame>
    </p:spTree>
    <p:extLst>
      <p:ext uri="{BB962C8B-B14F-4D97-AF65-F5344CB8AC3E}">
        <p14:creationId xmlns:p14="http://schemas.microsoft.com/office/powerpoint/2010/main" val="2018485531"/>
      </p:ext>
    </p:extLst>
  </p:cSld>
  <p:clrMapOvr>
    <a:masterClrMapping/>
  </p:clrMapOvr>
  <p:transition spd="slow">
    <p:cove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30</a:t>
            </a:fld>
            <a:endParaRPr lang="pl-PL" dirty="0"/>
          </a:p>
        </p:txBody>
      </p:sp>
      <p:sp>
        <p:nvSpPr>
          <p:cNvPr id="3" name="Tytuł 2"/>
          <p:cNvSpPr>
            <a:spLocks noGrp="1"/>
          </p:cNvSpPr>
          <p:nvPr>
            <p:ph type="title"/>
          </p:nvPr>
        </p:nvSpPr>
        <p:spPr>
          <a:xfrm>
            <a:off x="432000" y="216000"/>
            <a:ext cx="11180445" cy="742304"/>
          </a:xfrm>
        </p:spPr>
        <p:txBody>
          <a:bodyPr/>
          <a:lstStyle/>
          <a:p>
            <a:pPr>
              <a:spcBef>
                <a:spcPts val="800"/>
              </a:spcBef>
              <a:spcAft>
                <a:spcPts val="800"/>
              </a:spcAft>
            </a:pPr>
            <a:r>
              <a:rPr lang="pl-PL" altLang="pl-PL" sz="2400" b="1" dirty="0" smtClean="0">
                <a:latin typeface="+mj-lt"/>
              </a:rPr>
              <a:t>Zmniejszenie</a:t>
            </a:r>
            <a:r>
              <a:rPr lang="pl-PL" altLang="pl-PL" sz="2400" dirty="0" smtClean="0">
                <a:latin typeface="+mj-lt"/>
              </a:rPr>
              <a:t> </a:t>
            </a:r>
            <a:r>
              <a:rPr lang="pl-PL" altLang="pl-PL" sz="2400" dirty="0">
                <a:latin typeface="+mj-lt"/>
              </a:rPr>
              <a:t>planu </a:t>
            </a:r>
            <a:r>
              <a:rPr lang="pl-PL" altLang="pl-PL" sz="2400" b="1" dirty="0">
                <a:latin typeface="+mj-lt"/>
              </a:rPr>
              <a:t>wydatków bieżących</a:t>
            </a:r>
            <a:r>
              <a:rPr lang="pl-PL" altLang="pl-PL" sz="2400" dirty="0">
                <a:latin typeface="+mj-lt"/>
              </a:rPr>
              <a:t> w </a:t>
            </a:r>
            <a:r>
              <a:rPr lang="pl-PL" altLang="pl-PL" sz="2400" dirty="0" smtClean="0">
                <a:latin typeface="+mj-lt"/>
              </a:rPr>
              <a:t>2023 </a:t>
            </a:r>
            <a:r>
              <a:rPr lang="pl-PL" altLang="pl-PL" sz="2400" dirty="0">
                <a:latin typeface="+mj-lt"/>
              </a:rPr>
              <a:t>r. o </a:t>
            </a:r>
            <a:r>
              <a:rPr lang="pl-PL" altLang="pl-PL" sz="2400" dirty="0" smtClean="0">
                <a:latin typeface="+mj-lt"/>
              </a:rPr>
              <a:t>7,3</a:t>
            </a:r>
            <a:r>
              <a:rPr lang="pl-PL" altLang="pl-PL" sz="2400" b="1" dirty="0" smtClean="0">
                <a:latin typeface="+mj-lt"/>
              </a:rPr>
              <a:t> </a:t>
            </a:r>
            <a:r>
              <a:rPr lang="pl-PL" altLang="pl-PL" sz="2400" b="1" dirty="0">
                <a:latin typeface="+mj-lt"/>
              </a:rPr>
              <a:t>mln zł</a:t>
            </a:r>
          </a:p>
        </p:txBody>
      </p:sp>
      <p:sp>
        <p:nvSpPr>
          <p:cNvPr id="7" name="Symbol zastępczy stopki 1"/>
          <p:cNvSpPr>
            <a:spLocks noGrp="1"/>
          </p:cNvSpPr>
          <p:nvPr>
            <p:ph type="ftr" sz="quarter" idx="3"/>
          </p:nvPr>
        </p:nvSpPr>
        <p:spPr>
          <a:xfrm>
            <a:off x="5572664" y="6602777"/>
            <a:ext cx="6088033" cy="272641"/>
          </a:xfrm>
          <a:prstGeom prst="rect">
            <a:avLst/>
          </a:prstGeom>
        </p:spPr>
        <p:txBody>
          <a:bodyPr/>
          <a:lstStyle/>
          <a:p>
            <a:r>
              <a:rPr lang="pl-PL" altLang="pl-PL" dirty="0">
                <a:latin typeface="Arial" charset="0"/>
              </a:rPr>
              <a:t>Projekty zmian budżetu na 2023 r. i WPF na lata </a:t>
            </a:r>
            <a:r>
              <a:rPr lang="pl-PL" altLang="pl-PL" dirty="0" smtClean="0">
                <a:latin typeface="Arial" charset="0"/>
              </a:rPr>
              <a:t>2023–2050</a:t>
            </a:r>
            <a:endParaRPr lang="pl-PL" dirty="0"/>
          </a:p>
        </p:txBody>
      </p:sp>
      <p:sp>
        <p:nvSpPr>
          <p:cNvPr id="9" name="pole tekstowe 13"/>
          <p:cNvSpPr txBox="1">
            <a:spLocks noChangeArrowheads="1"/>
          </p:cNvSpPr>
          <p:nvPr/>
        </p:nvSpPr>
        <p:spPr bwMode="auto">
          <a:xfrm>
            <a:off x="1775173" y="684000"/>
            <a:ext cx="864165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ts val="800"/>
              </a:spcBef>
              <a:spcAft>
                <a:spcPts val="800"/>
              </a:spcAft>
              <a:buNone/>
              <a:tabLst>
                <a:tab pos="715963" algn="l"/>
              </a:tabLst>
            </a:pPr>
            <a:r>
              <a:rPr lang="pl-PL" altLang="pl-PL" sz="1600" b="1" dirty="0">
                <a:latin typeface="+mj-lt"/>
              </a:rPr>
              <a:t>CZĘŚĆ </a:t>
            </a:r>
            <a:r>
              <a:rPr lang="pl-PL" altLang="pl-PL" sz="1600" b="1" dirty="0" smtClean="0">
                <a:latin typeface="+mj-lt"/>
              </a:rPr>
              <a:t>DZIELNICOWA:  </a:t>
            </a:r>
            <a:r>
              <a:rPr lang="pl-PL" altLang="pl-PL" sz="2400" b="1" dirty="0" smtClean="0">
                <a:solidFill>
                  <a:srgbClr val="385723"/>
                </a:solidFill>
                <a:latin typeface="+mj-lt"/>
              </a:rPr>
              <a:t>+34,7 </a:t>
            </a:r>
            <a:r>
              <a:rPr lang="pl-PL" altLang="pl-PL" sz="2000" b="1" dirty="0">
                <a:solidFill>
                  <a:srgbClr val="385723"/>
                </a:solidFill>
                <a:latin typeface="+mj-lt"/>
              </a:rPr>
              <a:t>mln zł</a:t>
            </a:r>
          </a:p>
        </p:txBody>
      </p:sp>
      <p:sp>
        <p:nvSpPr>
          <p:cNvPr id="8" name="pole tekstowe 13"/>
          <p:cNvSpPr txBox="1">
            <a:spLocks noChangeArrowheads="1"/>
          </p:cNvSpPr>
          <p:nvPr/>
        </p:nvSpPr>
        <p:spPr bwMode="auto">
          <a:xfrm>
            <a:off x="1775173" y="40224"/>
            <a:ext cx="864165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ts val="800"/>
              </a:spcBef>
              <a:spcAft>
                <a:spcPts val="800"/>
              </a:spcAft>
              <a:buNone/>
            </a:pPr>
            <a:r>
              <a:rPr lang="pl-PL" altLang="pl-PL" sz="1600" b="1" dirty="0" smtClean="0">
                <a:solidFill>
                  <a:schemeClr val="tx1">
                    <a:lumMod val="50000"/>
                    <a:lumOff val="50000"/>
                  </a:schemeClr>
                </a:solidFill>
                <a:latin typeface="+mj-lt"/>
              </a:rPr>
              <a:t>Autopoprawka A</a:t>
            </a:r>
            <a:endParaRPr lang="pl-PL" altLang="pl-PL" sz="1600" b="1" dirty="0">
              <a:solidFill>
                <a:schemeClr val="tx1">
                  <a:lumMod val="50000"/>
                  <a:lumOff val="50000"/>
                </a:schemeClr>
              </a:solidFill>
              <a:latin typeface="+mj-lt"/>
            </a:endParaRPr>
          </a:p>
        </p:txBody>
      </p:sp>
      <p:graphicFrame>
        <p:nvGraphicFramePr>
          <p:cNvPr id="11" name="Tabela 10"/>
          <p:cNvGraphicFramePr>
            <a:graphicFrameLocks noGrp="1"/>
          </p:cNvGraphicFramePr>
          <p:nvPr>
            <p:extLst>
              <p:ext uri="{D42A27DB-BD31-4B8C-83A1-F6EECF244321}">
                <p14:modId xmlns:p14="http://schemas.microsoft.com/office/powerpoint/2010/main" val="1205559670"/>
              </p:ext>
            </p:extLst>
          </p:nvPr>
        </p:nvGraphicFramePr>
        <p:xfrm>
          <a:off x="246000" y="1440105"/>
          <a:ext cx="11700000" cy="3934633"/>
        </p:xfrm>
        <a:graphic>
          <a:graphicData uri="http://schemas.openxmlformats.org/drawingml/2006/table">
            <a:tbl>
              <a:tblPr firstRow="1" bandRow="1">
                <a:tableStyleId>{2D5ABB26-0587-4C30-8999-92F81FD0307C}</a:tableStyleId>
              </a:tblPr>
              <a:tblGrid>
                <a:gridCol w="2305854">
                  <a:extLst>
                    <a:ext uri="{9D8B030D-6E8A-4147-A177-3AD203B41FA5}">
                      <a16:colId xmlns:a16="http://schemas.microsoft.com/office/drawing/2014/main" val="20000"/>
                    </a:ext>
                  </a:extLst>
                </a:gridCol>
                <a:gridCol w="9394146">
                  <a:extLst>
                    <a:ext uri="{9D8B030D-6E8A-4147-A177-3AD203B41FA5}">
                      <a16:colId xmlns:a16="http://schemas.microsoft.com/office/drawing/2014/main" val="20001"/>
                    </a:ext>
                  </a:extLst>
                </a:gridCol>
              </a:tblGrid>
              <a:tr h="431819">
                <a:tc>
                  <a:txBody>
                    <a:bodyPr/>
                    <a:lstStyle/>
                    <a:p>
                      <a:pPr algn="r"/>
                      <a:r>
                        <a:rPr lang="pl-PL" sz="2000" b="1" baseline="0" dirty="0" smtClean="0">
                          <a:solidFill>
                            <a:srgbClr val="385723"/>
                          </a:solidFill>
                          <a:latin typeface="+mj-lt"/>
                        </a:rPr>
                        <a:t>+</a:t>
                      </a:r>
                      <a:r>
                        <a:rPr lang="pl-PL" sz="2000" b="1" kern="1200" baseline="0" dirty="0" smtClean="0">
                          <a:solidFill>
                            <a:srgbClr val="385723"/>
                          </a:solidFill>
                          <a:latin typeface="+mj-lt"/>
                          <a:ea typeface="+mn-ea"/>
                          <a:cs typeface="+mn-cs"/>
                        </a:rPr>
                        <a:t>34.658.484</a:t>
                      </a:r>
                      <a:r>
                        <a:rPr lang="pl-PL" sz="1800" b="1" kern="1200" dirty="0" smtClean="0">
                          <a:solidFill>
                            <a:schemeClr val="tx1"/>
                          </a:solidFill>
                          <a:effectLst/>
                          <a:latin typeface="+mn-lt"/>
                          <a:ea typeface="+mn-ea"/>
                          <a:cs typeface="+mn-cs"/>
                        </a:rPr>
                        <a:t> </a:t>
                      </a:r>
                      <a:r>
                        <a:rPr lang="pl-PL" sz="2000" b="1" baseline="0" dirty="0" smtClean="0">
                          <a:solidFill>
                            <a:srgbClr val="385723"/>
                          </a:solidFill>
                          <a:latin typeface="+mj-lt"/>
                        </a:rPr>
                        <a:t>zł</a:t>
                      </a:r>
                      <a:endParaRPr lang="pl-PL" sz="2000" b="1" dirty="0" smtClean="0">
                        <a:solidFill>
                          <a:srgbClr val="385723"/>
                        </a:solidFill>
                        <a:latin typeface="+mj-lt"/>
                      </a:endParaRPr>
                    </a:p>
                  </a:txBody>
                  <a:tcPr marL="91426" marR="91426" marT="45719" marB="45719" anchor="ctr">
                    <a:solidFill>
                      <a:srgbClr val="EEF7E8"/>
                    </a:solidFill>
                  </a:tcPr>
                </a:tc>
                <a:tc>
                  <a:txBody>
                    <a:bodyPr/>
                    <a:lstStyle/>
                    <a:p>
                      <a:pPr algn="l"/>
                      <a:r>
                        <a:rPr lang="pl-PL" sz="1600" b="1" kern="1200" baseline="0" dirty="0" smtClean="0">
                          <a:solidFill>
                            <a:schemeClr val="tx1"/>
                          </a:solidFill>
                          <a:latin typeface="+mj-lt"/>
                          <a:ea typeface="+mn-ea"/>
                          <a:cs typeface="+mn-cs"/>
                        </a:rPr>
                        <a:t>Część dzielnicowa, w tym:</a:t>
                      </a:r>
                      <a:endParaRPr lang="pl-PL" sz="1600" b="1" kern="1200" baseline="0" dirty="0">
                        <a:solidFill>
                          <a:schemeClr val="tx1"/>
                        </a:solidFill>
                        <a:latin typeface="+mj-lt"/>
                        <a:ea typeface="+mn-ea"/>
                        <a:cs typeface="+mn-cs"/>
                      </a:endParaRPr>
                    </a:p>
                  </a:txBody>
                  <a:tcPr marL="91426" marR="91426" marT="45719" marB="45719" anchor="ctr">
                    <a:lnB>
                      <a:noFill/>
                    </a:lnB>
                    <a:solidFill>
                      <a:srgbClr val="EEF7E8"/>
                    </a:solidFill>
                  </a:tcPr>
                </a:tc>
                <a:extLst>
                  <a:ext uri="{0D108BD9-81ED-4DB2-BD59-A6C34878D82A}">
                    <a16:rowId xmlns:a16="http://schemas.microsoft.com/office/drawing/2014/main" val="81988169"/>
                  </a:ext>
                </a:extLst>
              </a:tr>
              <a:tr h="1462153">
                <a:tc>
                  <a:txBody>
                    <a:bodyPr/>
                    <a:lstStyle/>
                    <a:p>
                      <a:pPr algn="r"/>
                      <a:r>
                        <a:rPr lang="pl-PL" sz="1800" b="1" kern="1200" dirty="0" smtClean="0">
                          <a:solidFill>
                            <a:srgbClr val="385723"/>
                          </a:solidFill>
                          <a:latin typeface="+mj-lt"/>
                          <a:ea typeface="+mn-ea"/>
                          <a:cs typeface="+mn-cs"/>
                        </a:rPr>
                        <a:t>39.568.801 zł</a:t>
                      </a:r>
                      <a:br>
                        <a:rPr lang="pl-PL" sz="1800" b="1" kern="1200" dirty="0" smtClean="0">
                          <a:solidFill>
                            <a:srgbClr val="385723"/>
                          </a:solidFill>
                          <a:latin typeface="+mj-lt"/>
                          <a:ea typeface="+mn-ea"/>
                          <a:cs typeface="+mn-cs"/>
                        </a:rPr>
                      </a:br>
                      <a:r>
                        <a:rPr lang="pl-PL" sz="1400" b="1" kern="1200" dirty="0" smtClean="0">
                          <a:solidFill>
                            <a:srgbClr val="385723"/>
                          </a:solidFill>
                          <a:latin typeface="+mj-lt"/>
                          <a:ea typeface="+mn-ea"/>
                          <a:cs typeface="+mn-cs"/>
                        </a:rPr>
                        <a:t>(per saldo) </a:t>
                      </a:r>
                    </a:p>
                  </a:txBody>
                  <a:tcPr marL="91426" marR="91426" marT="45719" marB="45719" anchor="ctr">
                    <a:lnB w="12700" cap="flat" cmpd="sng" algn="ctr">
                      <a:solidFill>
                        <a:schemeClr val="tx1"/>
                      </a:solidFill>
                      <a:prstDash val="sysDot"/>
                      <a:round/>
                      <a:headEnd type="none" w="med" len="med"/>
                      <a:tailEnd type="none" w="med" len="med"/>
                    </a:lnB>
                    <a:noFill/>
                  </a:tcPr>
                </a:tc>
                <a:tc>
                  <a:txBody>
                    <a:bodyPr/>
                    <a:lstStyle/>
                    <a:p>
                      <a:pPr lvl="0"/>
                      <a:r>
                        <a:rPr lang="pl-PL" sz="1400" b="1" kern="1200" dirty="0" smtClean="0">
                          <a:solidFill>
                            <a:schemeClr val="tx1"/>
                          </a:solidFill>
                          <a:effectLst/>
                          <a:latin typeface="+mn-lt"/>
                          <a:ea typeface="+mn-ea"/>
                          <a:cs typeface="+mn-cs"/>
                        </a:rPr>
                        <a:t>Wydatki oświatowo-edukacyjne </a:t>
                      </a:r>
                      <a:r>
                        <a:rPr lang="pl-PL" sz="1400" b="0" kern="1200" dirty="0" smtClean="0">
                          <a:solidFill>
                            <a:schemeClr val="tx1"/>
                          </a:solidFill>
                          <a:effectLst/>
                          <a:latin typeface="+mn-lt"/>
                          <a:ea typeface="+mn-ea"/>
                          <a:cs typeface="+mn-cs"/>
                        </a:rPr>
                        <a:t>w dzielnicach: Białołęka (12.611.442 zł), Ursynów (4.901.670 zł), Śródmieście (4.499.654 zł), Bielany (4.075.778 zł), Targówek (2.751.393 zł), Wawer (2.670.755 zł), Wilanów (2.000.000 zł), Mokotów (1.727.613 zł), Bemowo (1.070.000 zł), Praga-Północ (875.000 zł), Praga-Południe (862.496 zł), Włochy (815.000 zł), Wesoła (624.000 zł), Żoliborz (51.000 zł), Wola (20.000 zł), Ursus (13.000 zł); przeniesienie kwoty 2.446.623 zł z planu wydatków bieżących do planu wydatków majątkowych na wniosek m.in. dzielnicy Praga-Południe (1.580.000 zł).</a:t>
                      </a:r>
                    </a:p>
                  </a:txBody>
                  <a:tcPr marL="91426" marR="91426" marT="45719" marB="45719" anchor="ctr">
                    <a:lnT w="12700" cap="flat" cmpd="sng" algn="ctr">
                      <a:no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2395871282"/>
                  </a:ext>
                </a:extLst>
              </a:tr>
              <a:tr h="852441">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800" b="1" kern="1200" dirty="0" smtClean="0">
                          <a:solidFill>
                            <a:srgbClr val="C00000"/>
                          </a:solidFill>
                          <a:latin typeface="+mj-lt"/>
                          <a:ea typeface="+mn-ea"/>
                          <a:cs typeface="+mn-cs"/>
                        </a:rPr>
                        <a:t>-2.446.623 zł</a:t>
                      </a:r>
                    </a:p>
                  </a:txBody>
                  <a:tcPr marL="91426" marR="91426" marT="45719" marB="45719"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l">
                        <a:lnSpc>
                          <a:spcPct val="100000"/>
                        </a:lnSpc>
                      </a:pPr>
                      <a:r>
                        <a:rPr lang="pl-PL" sz="1400" b="1" kern="1200" dirty="0" smtClean="0">
                          <a:solidFill>
                            <a:schemeClr val="tx1"/>
                          </a:solidFill>
                          <a:effectLst/>
                          <a:latin typeface="+mn-lt"/>
                          <a:ea typeface="+mn-ea"/>
                          <a:cs typeface="+mn-cs"/>
                        </a:rPr>
                        <a:t>Przeniesienie z planu wydatków bieżących do planu wydatków majątkowych </a:t>
                      </a:r>
                      <a:br>
                        <a:rPr lang="pl-PL" sz="1400" b="1" kern="1200" dirty="0" smtClean="0">
                          <a:solidFill>
                            <a:schemeClr val="tx1"/>
                          </a:solidFill>
                          <a:effectLst/>
                          <a:latin typeface="+mn-lt"/>
                          <a:ea typeface="+mn-ea"/>
                          <a:cs typeface="+mn-cs"/>
                        </a:rPr>
                      </a:br>
                      <a:r>
                        <a:rPr lang="pl-PL" sz="1400" b="0" kern="1200" dirty="0" smtClean="0">
                          <a:solidFill>
                            <a:schemeClr val="tx1"/>
                          </a:solidFill>
                          <a:effectLst/>
                          <a:latin typeface="+mn-lt"/>
                          <a:ea typeface="+mn-ea"/>
                          <a:cs typeface="+mn-cs"/>
                        </a:rPr>
                        <a:t>na wniosek m.in. dzielnicy Praga-Południe (1.580.000 zł)</a:t>
                      </a:r>
                      <a:endParaRPr lang="pl-PL" sz="1400" b="0" kern="1200" dirty="0">
                        <a:solidFill>
                          <a:schemeClr val="tx1"/>
                        </a:solidFill>
                        <a:effectLst/>
                        <a:latin typeface="+mn-lt"/>
                        <a:ea typeface="+mn-ea"/>
                        <a:cs typeface="+mn-cs"/>
                      </a:endParaRPr>
                    </a:p>
                  </a:txBody>
                  <a:tcPr marL="91426" marR="91426" marT="45719" marB="45719"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2933547603"/>
                  </a:ext>
                </a:extLst>
              </a:tr>
              <a:tr h="118822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800" b="1" kern="1200" dirty="0" smtClean="0">
                          <a:solidFill>
                            <a:srgbClr val="C00000"/>
                          </a:solidFill>
                          <a:latin typeface="+mj-lt"/>
                          <a:ea typeface="+mn-ea"/>
                          <a:cs typeface="+mn-cs"/>
                        </a:rPr>
                        <a:t>-2.463.694 zł</a:t>
                      </a:r>
                      <a:br>
                        <a:rPr lang="pl-PL" sz="1800" b="1" kern="1200" dirty="0" smtClean="0">
                          <a:solidFill>
                            <a:srgbClr val="C00000"/>
                          </a:solidFill>
                          <a:latin typeface="+mj-lt"/>
                          <a:ea typeface="+mn-ea"/>
                          <a:cs typeface="+mn-cs"/>
                        </a:rPr>
                      </a:br>
                      <a:r>
                        <a:rPr lang="pl-PL" sz="1400" b="1" kern="1200" dirty="0" smtClean="0">
                          <a:solidFill>
                            <a:srgbClr val="C00000"/>
                          </a:solidFill>
                          <a:latin typeface="+mj-lt"/>
                          <a:ea typeface="+mn-ea"/>
                          <a:cs typeface="+mn-cs"/>
                        </a:rPr>
                        <a:t>(per saldo)</a:t>
                      </a:r>
                      <a:endParaRPr lang="pl-PL" sz="1800" b="1" kern="1200" dirty="0" smtClean="0">
                        <a:solidFill>
                          <a:srgbClr val="C00000"/>
                        </a:solidFill>
                        <a:latin typeface="+mj-lt"/>
                        <a:ea typeface="+mn-ea"/>
                        <a:cs typeface="+mn-cs"/>
                      </a:endParaRPr>
                    </a:p>
                  </a:txBody>
                  <a:tcPr marL="91426" marR="91426" marT="45719" marB="45719" anchor="ctr">
                    <a:lnT w="12700"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noFill/>
                  </a:tcPr>
                </a:tc>
                <a:tc>
                  <a:txBody>
                    <a:bodyPr/>
                    <a:lstStyle/>
                    <a:p>
                      <a:pPr algn="l">
                        <a:lnSpc>
                          <a:spcPct val="100000"/>
                        </a:lnSpc>
                      </a:pPr>
                      <a:r>
                        <a:rPr lang="pl-PL" sz="1400" b="1" kern="1200" dirty="0" smtClean="0">
                          <a:solidFill>
                            <a:schemeClr val="tx1"/>
                          </a:solidFill>
                          <a:effectLst/>
                          <a:latin typeface="+mn-lt"/>
                          <a:ea typeface="+mn-ea"/>
                          <a:cs typeface="+mn-cs"/>
                        </a:rPr>
                        <a:t>Pozostałe zmiany (per saldo) dotyczą dzielnic</a:t>
                      </a:r>
                      <a:r>
                        <a:rPr lang="pl-PL" sz="1400" b="0" kern="1200" dirty="0" smtClean="0">
                          <a:solidFill>
                            <a:schemeClr val="tx1"/>
                          </a:solidFill>
                          <a:effectLst/>
                          <a:latin typeface="+mn-lt"/>
                          <a:ea typeface="+mn-ea"/>
                          <a:cs typeface="+mn-cs"/>
                        </a:rPr>
                        <a:t>: Bemowo (+59.650 zł), Śródmieście (+54.029 zł), Włochy (+50.300 zł), Targówek (+29.940 zł), Praga-Południe (+9.500 zł), Mokotów (−713.613 zł), Wawer (−679.439 zł), Bielany (−653.000 zł), Wesoła (−580.594 zł), Ursynów (−40.467 zł).</a:t>
                      </a:r>
                      <a:endParaRPr lang="pl-PL" sz="1400" b="0" kern="1200" dirty="0">
                        <a:solidFill>
                          <a:schemeClr val="tx1"/>
                        </a:solidFill>
                        <a:effectLst/>
                        <a:latin typeface="+mn-lt"/>
                        <a:ea typeface="+mn-ea"/>
                        <a:cs typeface="+mn-cs"/>
                      </a:endParaRPr>
                    </a:p>
                  </a:txBody>
                  <a:tcPr marL="91426" marR="91426" marT="45719" marB="45719" anchor="ctr">
                    <a:lnT w="12700"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2425493295"/>
                  </a:ext>
                </a:extLst>
              </a:tr>
            </a:tbl>
          </a:graphicData>
        </a:graphic>
      </p:graphicFrame>
    </p:spTree>
    <p:extLst>
      <p:ext uri="{BB962C8B-B14F-4D97-AF65-F5344CB8AC3E}">
        <p14:creationId xmlns:p14="http://schemas.microsoft.com/office/powerpoint/2010/main" val="3584040121"/>
      </p:ext>
    </p:extLst>
  </p:cSld>
  <p:clrMapOvr>
    <a:masterClrMapping/>
  </p:clrMapOvr>
  <p:transition spd="slow">
    <p:cove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31</a:t>
            </a:fld>
            <a:endParaRPr lang="pl-PL" dirty="0"/>
          </a:p>
        </p:txBody>
      </p:sp>
      <p:sp>
        <p:nvSpPr>
          <p:cNvPr id="3" name="Tytuł 2"/>
          <p:cNvSpPr>
            <a:spLocks noGrp="1"/>
          </p:cNvSpPr>
          <p:nvPr>
            <p:ph type="title"/>
          </p:nvPr>
        </p:nvSpPr>
        <p:spPr>
          <a:xfrm>
            <a:off x="782637" y="551531"/>
            <a:ext cx="10626726" cy="742304"/>
          </a:xfrm>
        </p:spPr>
        <p:txBody>
          <a:bodyPr/>
          <a:lstStyle/>
          <a:p>
            <a:pPr algn="ctr">
              <a:spcBef>
                <a:spcPts val="800"/>
              </a:spcBef>
              <a:spcAft>
                <a:spcPts val="800"/>
              </a:spcAft>
            </a:pPr>
            <a:r>
              <a:rPr lang="pl-PL" altLang="pl-PL" sz="2400" dirty="0">
                <a:latin typeface="+mj-lt"/>
              </a:rPr>
              <a:t>Zmiany </a:t>
            </a:r>
            <a:r>
              <a:rPr lang="pl-PL" altLang="pl-PL" sz="2400" b="1" dirty="0">
                <a:latin typeface="+mj-lt"/>
              </a:rPr>
              <a:t>wydatków majątkowych</a:t>
            </a:r>
            <a:r>
              <a:rPr lang="pl-PL" altLang="pl-PL" sz="2400" dirty="0">
                <a:latin typeface="+mj-lt"/>
              </a:rPr>
              <a:t> w </a:t>
            </a:r>
            <a:r>
              <a:rPr lang="pl-PL" altLang="pl-PL" sz="2400" dirty="0" smtClean="0">
                <a:latin typeface="+mj-lt"/>
              </a:rPr>
              <a:t>2023 </a:t>
            </a:r>
            <a:r>
              <a:rPr lang="pl-PL" altLang="pl-PL" sz="2400" dirty="0">
                <a:latin typeface="+mj-lt"/>
              </a:rPr>
              <a:t>r.</a:t>
            </a:r>
          </a:p>
        </p:txBody>
      </p:sp>
      <p:sp>
        <p:nvSpPr>
          <p:cNvPr id="7" name="Symbol zastępczy stopki 1"/>
          <p:cNvSpPr>
            <a:spLocks noGrp="1"/>
          </p:cNvSpPr>
          <p:nvPr>
            <p:ph type="ftr" sz="quarter" idx="3"/>
          </p:nvPr>
        </p:nvSpPr>
        <p:spPr>
          <a:xfrm>
            <a:off x="5572664" y="6602777"/>
            <a:ext cx="6088033" cy="272641"/>
          </a:xfrm>
          <a:prstGeom prst="rect">
            <a:avLst/>
          </a:prstGeom>
        </p:spPr>
        <p:txBody>
          <a:bodyPr/>
          <a:lstStyle/>
          <a:p>
            <a:r>
              <a:rPr lang="pl-PL" altLang="pl-PL" dirty="0">
                <a:latin typeface="Arial" charset="0"/>
              </a:rPr>
              <a:t>Projekty zmian budżetu na 2023 r. i WPF na lata </a:t>
            </a:r>
            <a:r>
              <a:rPr lang="pl-PL" altLang="pl-PL" dirty="0" smtClean="0">
                <a:latin typeface="Arial" charset="0"/>
              </a:rPr>
              <a:t>2023–2050</a:t>
            </a:r>
            <a:endParaRPr lang="pl-PL" dirty="0"/>
          </a:p>
        </p:txBody>
      </p:sp>
      <p:sp>
        <p:nvSpPr>
          <p:cNvPr id="6" name="pole tekstowe 13"/>
          <p:cNvSpPr txBox="1">
            <a:spLocks noChangeArrowheads="1"/>
          </p:cNvSpPr>
          <p:nvPr/>
        </p:nvSpPr>
        <p:spPr bwMode="auto">
          <a:xfrm>
            <a:off x="1775173" y="40224"/>
            <a:ext cx="864165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ts val="800"/>
              </a:spcBef>
              <a:spcAft>
                <a:spcPts val="800"/>
              </a:spcAft>
              <a:buNone/>
            </a:pPr>
            <a:r>
              <a:rPr lang="pl-PL" altLang="pl-PL" sz="1600" b="1" dirty="0" smtClean="0">
                <a:solidFill>
                  <a:schemeClr val="tx1">
                    <a:lumMod val="50000"/>
                    <a:lumOff val="50000"/>
                  </a:schemeClr>
                </a:solidFill>
                <a:latin typeface="+mj-lt"/>
              </a:rPr>
              <a:t>Autopoprawka A</a:t>
            </a:r>
            <a:endParaRPr lang="pl-PL" altLang="pl-PL" sz="1600" b="1" dirty="0">
              <a:solidFill>
                <a:schemeClr val="tx1">
                  <a:lumMod val="50000"/>
                  <a:lumOff val="50000"/>
                </a:schemeClr>
              </a:solidFill>
              <a:latin typeface="+mj-lt"/>
            </a:endParaRPr>
          </a:p>
        </p:txBody>
      </p:sp>
      <p:graphicFrame>
        <p:nvGraphicFramePr>
          <p:cNvPr id="8" name="Tabela 7"/>
          <p:cNvGraphicFramePr>
            <a:graphicFrameLocks noGrp="1"/>
          </p:cNvGraphicFramePr>
          <p:nvPr>
            <p:extLst>
              <p:ext uri="{D42A27DB-BD31-4B8C-83A1-F6EECF244321}">
                <p14:modId xmlns:p14="http://schemas.microsoft.com/office/powerpoint/2010/main" val="3370220114"/>
              </p:ext>
            </p:extLst>
          </p:nvPr>
        </p:nvGraphicFramePr>
        <p:xfrm>
          <a:off x="1434353" y="1347610"/>
          <a:ext cx="9233649" cy="3885407"/>
        </p:xfrm>
        <a:graphic>
          <a:graphicData uri="http://schemas.openxmlformats.org/drawingml/2006/table">
            <a:tbl>
              <a:tblPr firstRow="1" bandRow="1">
                <a:tableStyleId>{2D5ABB26-0587-4C30-8999-92F81FD0307C}</a:tableStyleId>
              </a:tblPr>
              <a:tblGrid>
                <a:gridCol w="3585114">
                  <a:extLst>
                    <a:ext uri="{9D8B030D-6E8A-4147-A177-3AD203B41FA5}">
                      <a16:colId xmlns:a16="http://schemas.microsoft.com/office/drawing/2014/main" val="20000"/>
                    </a:ext>
                  </a:extLst>
                </a:gridCol>
                <a:gridCol w="1882845">
                  <a:extLst>
                    <a:ext uri="{9D8B030D-6E8A-4147-A177-3AD203B41FA5}">
                      <a16:colId xmlns:a16="http://schemas.microsoft.com/office/drawing/2014/main" val="2216440684"/>
                    </a:ext>
                  </a:extLst>
                </a:gridCol>
                <a:gridCol w="1882845">
                  <a:extLst>
                    <a:ext uri="{9D8B030D-6E8A-4147-A177-3AD203B41FA5}">
                      <a16:colId xmlns:a16="http://schemas.microsoft.com/office/drawing/2014/main" val="1727726619"/>
                    </a:ext>
                  </a:extLst>
                </a:gridCol>
                <a:gridCol w="1882845">
                  <a:extLst>
                    <a:ext uri="{9D8B030D-6E8A-4147-A177-3AD203B41FA5}">
                      <a16:colId xmlns:a16="http://schemas.microsoft.com/office/drawing/2014/main" val="3459496494"/>
                    </a:ext>
                  </a:extLst>
                </a:gridCol>
              </a:tblGrid>
              <a:tr h="543943">
                <a:tc>
                  <a:txBody>
                    <a:bodyPr/>
                    <a:lstStyle/>
                    <a:p>
                      <a:pPr algn="l"/>
                      <a:endParaRPr lang="pl-PL" sz="2000" b="0"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1600" b="0" dirty="0">
                          <a:latin typeface="+mj-lt"/>
                          <a:cs typeface="Calibri" panose="020F0502020204030204" pitchFamily="34" charset="0"/>
                        </a:rPr>
                        <a:t>Projekt zmiany</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1600" b="0" kern="1200" dirty="0" smtClean="0">
                          <a:solidFill>
                            <a:schemeClr val="tx1"/>
                          </a:solidFill>
                          <a:latin typeface="+mn-lt"/>
                          <a:ea typeface="+mn-ea"/>
                          <a:cs typeface="Calibri" panose="020F0502020204030204" pitchFamily="34" charset="0"/>
                        </a:rPr>
                        <a:t>Autopoprawka A</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algn="ctr"/>
                      <a:r>
                        <a:rPr lang="pl-PL" sz="1600" b="0" dirty="0">
                          <a:latin typeface="+mj-lt"/>
                          <a:cs typeface="Calibri" panose="020F0502020204030204" pitchFamily="34" charset="0"/>
                        </a:rPr>
                        <a:t>Po zmianie</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381809244"/>
                  </a:ext>
                </a:extLst>
              </a:tr>
              <a:tr h="325578">
                <a:tc>
                  <a:txBody>
                    <a:bodyPr/>
                    <a:lstStyle/>
                    <a:p>
                      <a:pPr algn="l"/>
                      <a:endParaRPr lang="pl-PL" sz="2000" b="0"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gridSpan="3">
                  <a:txBody>
                    <a:bodyPr/>
                    <a:lstStyle/>
                    <a:p>
                      <a:pPr algn="ctr"/>
                      <a:r>
                        <a:rPr lang="pl-PL" sz="1400" b="0" dirty="0">
                          <a:latin typeface="+mj-lt"/>
                          <a:cs typeface="Calibri" panose="020F0502020204030204" pitchFamily="34" charset="0"/>
                        </a:rPr>
                        <a:t>w mln zł</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hMerge="1">
                  <a:txBody>
                    <a:bodyPr/>
                    <a:lstStyle/>
                    <a:p>
                      <a:endParaRPr lang="pl-PL"/>
                    </a:p>
                  </a:txBody>
                  <a:tcPr/>
                </a:tc>
                <a:tc hMerge="1">
                  <a:txBody>
                    <a:bodyPr/>
                    <a:lstStyle/>
                    <a:p>
                      <a:endParaRPr lang="pl-PL"/>
                    </a:p>
                  </a:txBody>
                  <a:tcPr/>
                </a:tc>
                <a:extLst>
                  <a:ext uri="{0D108BD9-81ED-4DB2-BD59-A6C34878D82A}">
                    <a16:rowId xmlns:a16="http://schemas.microsoft.com/office/drawing/2014/main" val="3023958204"/>
                  </a:ext>
                </a:extLst>
              </a:tr>
              <a:tr h="606759">
                <a:tc>
                  <a:txBody>
                    <a:bodyPr/>
                    <a:lstStyle/>
                    <a:p>
                      <a:pPr algn="l"/>
                      <a:r>
                        <a:rPr lang="pl-PL" sz="2000" b="0" dirty="0">
                          <a:latin typeface="+mj-lt"/>
                          <a:cs typeface="Calibri" panose="020F0502020204030204" pitchFamily="34" charset="0"/>
                        </a:rPr>
                        <a:t>Wydatki majątkowe</a:t>
                      </a:r>
                    </a:p>
                  </a:txBody>
                  <a:tcPr marL="91448" marR="91448" marT="45727" marB="45727" anchor="ctr">
                    <a:lnT w="12700" cap="flat" cmpd="sng" algn="ctr">
                      <a:no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smtClean="0">
                          <a:solidFill>
                            <a:srgbClr val="C00000"/>
                          </a:solidFill>
                          <a:latin typeface="+mj-lt"/>
                          <a:ea typeface="+mn-ea"/>
                          <a:cs typeface="Calibri" panose="020F0502020204030204" pitchFamily="34" charset="0"/>
                        </a:rPr>
                        <a:t>-152,6</a:t>
                      </a:r>
                      <a:endParaRPr lang="pl-PL" sz="2800" b="1" kern="1200" dirty="0">
                        <a:solidFill>
                          <a:srgbClr val="C00000"/>
                        </a:solidFill>
                        <a:latin typeface="+mj-lt"/>
                        <a:ea typeface="+mn-ea"/>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smtClean="0">
                          <a:solidFill>
                            <a:srgbClr val="C00000"/>
                          </a:solidFill>
                          <a:latin typeface="+mj-lt"/>
                          <a:ea typeface="+mn-ea"/>
                          <a:cs typeface="Calibri" panose="020F0502020204030204" pitchFamily="34" charset="0"/>
                        </a:rPr>
                        <a:t>-94,8</a:t>
                      </a:r>
                      <a:endParaRPr lang="pl-PL" sz="2800" b="1" kern="1200" dirty="0">
                        <a:solidFill>
                          <a:srgbClr val="C00000"/>
                        </a:solidFill>
                        <a:latin typeface="+mj-lt"/>
                        <a:ea typeface="+mn-ea"/>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a:noFill/>
                    </a:lnB>
                    <a:solidFill>
                      <a:schemeClr val="bg1">
                        <a:lumMod val="85000"/>
                      </a:schemeClr>
                    </a:solidFill>
                  </a:tcPr>
                </a:tc>
                <a:tc>
                  <a:txBody>
                    <a:bodyPr/>
                    <a:lstStyle/>
                    <a:p>
                      <a:pPr algn="r"/>
                      <a:r>
                        <a:rPr lang="pl-PL" sz="2800" b="1" dirty="0" smtClean="0">
                          <a:latin typeface="+mj-lt"/>
                        </a:rPr>
                        <a:t>3.864</a:t>
                      </a:r>
                      <a:endParaRPr lang="pl-PL" sz="2800" b="1" dirty="0">
                        <a:latin typeface="+mj-lt"/>
                      </a:endParaRPr>
                    </a:p>
                  </a:txBody>
                  <a:tcPr marL="91448" marR="91448" marT="45727" marB="45727" anchor="ctr">
                    <a:lnT w="12700" cap="flat" cmpd="sng" algn="ctr">
                      <a:noFill/>
                      <a:prstDash val="solid"/>
                      <a:round/>
                      <a:headEnd type="none" w="med" len="med"/>
                      <a:tailEnd type="none" w="med" len="med"/>
                    </a:lnT>
                    <a:lnB>
                      <a:noFill/>
                    </a:lnB>
                  </a:tcPr>
                </a:tc>
                <a:extLst>
                  <a:ext uri="{0D108BD9-81ED-4DB2-BD59-A6C34878D82A}">
                    <a16:rowId xmlns:a16="http://schemas.microsoft.com/office/drawing/2014/main" val="10003"/>
                  </a:ext>
                </a:extLst>
              </a:tr>
              <a:tr h="275491">
                <a:tc gridSpan="2">
                  <a:txBody>
                    <a:bodyPr/>
                    <a:lstStyle/>
                    <a:p>
                      <a:pPr algn="l"/>
                      <a:r>
                        <a:rPr lang="pl-PL" sz="1600" b="0" dirty="0">
                          <a:latin typeface="+mj-lt"/>
                          <a:cs typeface="Calibri" panose="020F0502020204030204" pitchFamily="34" charset="0"/>
                        </a:rPr>
                        <a:t>   z tego:</a:t>
                      </a:r>
                    </a:p>
                  </a:txBody>
                  <a:tcPr marL="91448" marR="91448" marT="45727" marB="45727" anchor="ctr">
                    <a:lnT w="12700" cap="flat" cmpd="sng" algn="ctr">
                      <a:noFill/>
                      <a:prstDash val="solid"/>
                      <a:round/>
                      <a:headEnd type="none" w="med" len="med"/>
                      <a:tailEnd type="none" w="med" len="med"/>
                    </a:lnT>
                    <a:lnB>
                      <a:noFill/>
                    </a:lnB>
                  </a:tcPr>
                </a:tc>
                <a:tc hMerge="1">
                  <a:txBody>
                    <a:bodyPr/>
                    <a:lstStyle/>
                    <a:p>
                      <a:endParaRPr lang="pl-PL"/>
                    </a:p>
                  </a:txBody>
                  <a:tcPr/>
                </a:tc>
                <a:tc>
                  <a:txBody>
                    <a:bodyPr/>
                    <a:lstStyle/>
                    <a:p>
                      <a:pPr algn="l"/>
                      <a:endParaRPr lang="pl-PL" sz="1600" b="0"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a:noFill/>
                    </a:lnB>
                    <a:solidFill>
                      <a:schemeClr val="bg1">
                        <a:lumMod val="85000"/>
                      </a:schemeClr>
                    </a:solidFill>
                  </a:tcPr>
                </a:tc>
                <a:tc>
                  <a:txBody>
                    <a:bodyPr/>
                    <a:lstStyle/>
                    <a:p>
                      <a:pPr algn="r"/>
                      <a:endParaRPr lang="pl-PL" sz="2800" b="1" dirty="0">
                        <a:latin typeface="+mj-lt"/>
                      </a:endParaRPr>
                    </a:p>
                  </a:txBody>
                  <a:tcPr marL="91448" marR="91448" marT="45727" marB="45727" anchor="ctr">
                    <a:lnT w="12700" cap="flat" cmpd="sng" algn="ctr">
                      <a:noFill/>
                      <a:prstDash val="solid"/>
                      <a:round/>
                      <a:headEnd type="none" w="med" len="med"/>
                      <a:tailEnd type="none" w="med" len="med"/>
                    </a:lnT>
                    <a:lnB>
                      <a:noFill/>
                    </a:lnB>
                  </a:tcPr>
                </a:tc>
                <a:extLst>
                  <a:ext uri="{0D108BD9-81ED-4DB2-BD59-A6C34878D82A}">
                    <a16:rowId xmlns:a16="http://schemas.microsoft.com/office/drawing/2014/main" val="10004"/>
                  </a:ext>
                </a:extLst>
              </a:tr>
              <a:tr h="606759">
                <a:tc>
                  <a:txBody>
                    <a:bodyPr/>
                    <a:lstStyle/>
                    <a:p>
                      <a:pPr algn="l"/>
                      <a:r>
                        <a:rPr lang="pl-PL" sz="1800" b="0" dirty="0">
                          <a:latin typeface="+mj-lt"/>
                          <a:cs typeface="Calibri" panose="020F0502020204030204" pitchFamily="34" charset="0"/>
                        </a:rPr>
                        <a:t>  – </a:t>
                      </a:r>
                      <a:r>
                        <a:rPr lang="pl-PL" sz="1800" b="0" dirty="0" err="1">
                          <a:latin typeface="+mj-lt"/>
                          <a:cs typeface="Calibri" panose="020F0502020204030204" pitchFamily="34" charset="0"/>
                        </a:rPr>
                        <a:t>ogólnomiejskie</a:t>
                      </a:r>
                      <a:endParaRPr lang="pl-PL" sz="1800" b="0"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smtClean="0">
                          <a:solidFill>
                            <a:srgbClr val="C00000"/>
                          </a:solidFill>
                          <a:latin typeface="+mj-lt"/>
                          <a:ea typeface="+mn-ea"/>
                          <a:cs typeface="Calibri" panose="020F0502020204030204" pitchFamily="34" charset="0"/>
                        </a:rPr>
                        <a:t>-151,2</a:t>
                      </a:r>
                      <a:endParaRPr lang="pl-PL" sz="2800" b="1" kern="1200" dirty="0">
                        <a:solidFill>
                          <a:srgbClr val="C00000"/>
                        </a:solidFill>
                        <a:latin typeface="+mj-lt"/>
                        <a:ea typeface="+mn-ea"/>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smtClean="0">
                          <a:solidFill>
                            <a:srgbClr val="C00000"/>
                          </a:solidFill>
                          <a:latin typeface="+mj-lt"/>
                          <a:ea typeface="+mn-ea"/>
                          <a:cs typeface="Calibri" panose="020F0502020204030204" pitchFamily="34" charset="0"/>
                        </a:rPr>
                        <a:t>-78,9</a:t>
                      </a:r>
                      <a:endParaRPr lang="pl-PL" sz="2800" b="1" kern="1200" dirty="0">
                        <a:solidFill>
                          <a:srgbClr val="C00000"/>
                        </a:solidFill>
                        <a:latin typeface="+mj-lt"/>
                        <a:ea typeface="+mn-ea"/>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a:noFill/>
                    </a:lnB>
                    <a:solidFill>
                      <a:schemeClr val="bg1">
                        <a:lumMod val="85000"/>
                      </a:schemeClr>
                    </a:solidFill>
                  </a:tcPr>
                </a:tc>
                <a:tc>
                  <a:txBody>
                    <a:bodyPr/>
                    <a:lstStyle/>
                    <a:p>
                      <a:pPr algn="r"/>
                      <a:r>
                        <a:rPr lang="pl-PL" sz="2800" b="1" dirty="0" smtClean="0">
                          <a:solidFill>
                            <a:schemeClr val="tx1"/>
                          </a:solidFill>
                          <a:latin typeface="+mj-lt"/>
                        </a:rPr>
                        <a:t>1.905</a:t>
                      </a:r>
                      <a:endParaRPr lang="pl-PL" sz="2800" b="1" dirty="0">
                        <a:solidFill>
                          <a:schemeClr val="tx1"/>
                        </a:solidFill>
                        <a:latin typeface="+mj-lt"/>
                      </a:endParaRPr>
                    </a:p>
                  </a:txBody>
                  <a:tcPr marL="91448" marR="91448" marT="45727" marB="45727" anchor="ctr">
                    <a:lnT w="12700" cap="flat" cmpd="sng" algn="ctr">
                      <a:noFill/>
                      <a:prstDash val="solid"/>
                      <a:round/>
                      <a:headEnd type="none" w="med" len="med"/>
                      <a:tailEnd type="none" w="med" len="med"/>
                    </a:lnT>
                    <a:lnB>
                      <a:noFill/>
                    </a:lnB>
                  </a:tcPr>
                </a:tc>
                <a:extLst>
                  <a:ext uri="{0D108BD9-81ED-4DB2-BD59-A6C34878D82A}">
                    <a16:rowId xmlns:a16="http://schemas.microsoft.com/office/drawing/2014/main" val="10005"/>
                  </a:ext>
                </a:extLst>
              </a:tr>
              <a:tr h="606759">
                <a:tc>
                  <a:txBody>
                    <a:bodyPr/>
                    <a:lstStyle/>
                    <a:p>
                      <a:pPr algn="l"/>
                      <a:r>
                        <a:rPr lang="pl-PL" sz="1800" b="0" dirty="0">
                          <a:latin typeface="+mj-lt"/>
                          <a:cs typeface="Calibri" panose="020F0502020204030204" pitchFamily="34" charset="0"/>
                        </a:rPr>
                        <a:t>  – dzielnicowe</a:t>
                      </a:r>
                    </a:p>
                  </a:txBody>
                  <a:tcPr marL="91448" marR="91448" marT="45727" marB="45727" anchor="ctr">
                    <a:lnT w="12700" cap="flat" cmpd="sng" algn="ctr">
                      <a:no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smtClean="0">
                          <a:solidFill>
                            <a:srgbClr val="C00000"/>
                          </a:solidFill>
                          <a:latin typeface="+mj-lt"/>
                          <a:ea typeface="+mn-ea"/>
                          <a:cs typeface="Calibri" panose="020F0502020204030204" pitchFamily="34" charset="0"/>
                        </a:rPr>
                        <a:t>-213,0</a:t>
                      </a:r>
                      <a:endParaRPr lang="pl-PL" sz="2800" b="1" kern="1200" dirty="0">
                        <a:solidFill>
                          <a:srgbClr val="C00000"/>
                        </a:solidFill>
                        <a:latin typeface="+mj-lt"/>
                        <a:ea typeface="+mn-ea"/>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smtClean="0">
                          <a:solidFill>
                            <a:srgbClr val="C00000"/>
                          </a:solidFill>
                          <a:latin typeface="+mj-lt"/>
                          <a:ea typeface="+mn-ea"/>
                          <a:cs typeface="Calibri" panose="020F0502020204030204" pitchFamily="34" charset="0"/>
                        </a:rPr>
                        <a:t>-16,0</a:t>
                      </a:r>
                      <a:endParaRPr lang="pl-PL" sz="2800" b="1" kern="1200" dirty="0">
                        <a:solidFill>
                          <a:srgbClr val="C00000"/>
                        </a:solidFill>
                        <a:latin typeface="+mj-lt"/>
                        <a:ea typeface="+mn-ea"/>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a:noFill/>
                    </a:lnB>
                    <a:solidFill>
                      <a:schemeClr val="bg1">
                        <a:lumMod val="85000"/>
                      </a:schemeClr>
                    </a:solidFill>
                  </a:tcPr>
                </a:tc>
                <a:tc>
                  <a:txBody>
                    <a:bodyPr/>
                    <a:lstStyle/>
                    <a:p>
                      <a:pPr algn="r"/>
                      <a:r>
                        <a:rPr lang="pl-PL" sz="2800" b="1" dirty="0" smtClean="0">
                          <a:solidFill>
                            <a:schemeClr val="tx1"/>
                          </a:solidFill>
                          <a:latin typeface="+mj-lt"/>
                        </a:rPr>
                        <a:t>1.235</a:t>
                      </a:r>
                      <a:endParaRPr lang="pl-PL" sz="2800" b="1" dirty="0">
                        <a:solidFill>
                          <a:schemeClr val="tx1"/>
                        </a:solidFill>
                        <a:latin typeface="+mj-lt"/>
                      </a:endParaRPr>
                    </a:p>
                  </a:txBody>
                  <a:tcPr marL="91448" marR="91448" marT="45727" marB="45727" anchor="ctr">
                    <a:lnT w="12700" cap="flat" cmpd="sng" algn="ctr">
                      <a:noFill/>
                      <a:prstDash val="solid"/>
                      <a:round/>
                      <a:headEnd type="none" w="med" len="med"/>
                      <a:tailEnd type="none" w="med" len="med"/>
                    </a:lnT>
                    <a:lnB>
                      <a:noFill/>
                    </a:lnB>
                  </a:tcPr>
                </a:tc>
                <a:extLst>
                  <a:ext uri="{0D108BD9-81ED-4DB2-BD59-A6C34878D82A}">
                    <a16:rowId xmlns:a16="http://schemas.microsoft.com/office/drawing/2014/main" val="10006"/>
                  </a:ext>
                </a:extLst>
              </a:tr>
              <a:tr h="606759">
                <a:tc>
                  <a:txBody>
                    <a:bodyPr/>
                    <a:lstStyle/>
                    <a:p>
                      <a:pPr algn="l"/>
                      <a:r>
                        <a:rPr lang="pl-PL" sz="1800" b="0" kern="1200" dirty="0" smtClean="0">
                          <a:solidFill>
                            <a:schemeClr val="tx1"/>
                          </a:solidFill>
                          <a:latin typeface="+mn-lt"/>
                          <a:ea typeface="+mn-ea"/>
                          <a:cs typeface="Calibri" panose="020F0502020204030204" pitchFamily="34" charset="0"/>
                        </a:rPr>
                        <a:t> – pozostałe</a:t>
                      </a:r>
                      <a:endParaRPr lang="pl-PL" sz="1800" b="0"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smtClean="0">
                          <a:solidFill>
                            <a:srgbClr val="385723"/>
                          </a:solidFill>
                          <a:latin typeface="+mj-lt"/>
                          <a:ea typeface="+mn-ea"/>
                          <a:cs typeface="Calibri" panose="020F0502020204030204" pitchFamily="34" charset="0"/>
                        </a:rPr>
                        <a:t>+211,6</a:t>
                      </a:r>
                      <a:endParaRPr lang="pl-PL" sz="2800" b="1" kern="1200" dirty="0">
                        <a:solidFill>
                          <a:srgbClr val="385723"/>
                        </a:solidFill>
                        <a:latin typeface="+mj-lt"/>
                        <a:ea typeface="+mn-ea"/>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smtClean="0">
                          <a:solidFill>
                            <a:srgbClr val="385723"/>
                          </a:solidFill>
                          <a:latin typeface="+mj-lt"/>
                          <a:ea typeface="+mn-ea"/>
                          <a:cs typeface="Calibri" panose="020F0502020204030204" pitchFamily="34" charset="0"/>
                        </a:rPr>
                        <a:t>+0,1</a:t>
                      </a:r>
                      <a:endParaRPr lang="pl-PL" sz="2800" b="1" kern="1200" dirty="0">
                        <a:solidFill>
                          <a:srgbClr val="385723"/>
                        </a:solidFill>
                        <a:latin typeface="+mj-lt"/>
                        <a:ea typeface="+mn-ea"/>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a:noFill/>
                    </a:lnB>
                    <a:solidFill>
                      <a:schemeClr val="bg1">
                        <a:lumMod val="85000"/>
                      </a:schemeClr>
                    </a:solidFill>
                  </a:tcPr>
                </a:tc>
                <a:tc>
                  <a:txBody>
                    <a:bodyPr/>
                    <a:lstStyle/>
                    <a:p>
                      <a:pPr algn="r"/>
                      <a:r>
                        <a:rPr lang="pl-PL" sz="2800" b="1" dirty="0" smtClean="0">
                          <a:solidFill>
                            <a:schemeClr val="tx1"/>
                          </a:solidFill>
                          <a:latin typeface="+mj-lt"/>
                        </a:rPr>
                        <a:t>724</a:t>
                      </a:r>
                      <a:endParaRPr lang="pl-PL" sz="2800" b="1" dirty="0">
                        <a:solidFill>
                          <a:schemeClr val="tx1"/>
                        </a:solidFill>
                        <a:latin typeface="+mj-lt"/>
                      </a:endParaRPr>
                    </a:p>
                  </a:txBody>
                  <a:tcPr marL="91448" marR="91448" marT="45727" marB="45727" anchor="ctr">
                    <a:lnT w="12700" cap="flat" cmpd="sng" algn="ctr">
                      <a:noFill/>
                      <a:prstDash val="solid"/>
                      <a:round/>
                      <a:headEnd type="none" w="med" len="med"/>
                      <a:tailEnd type="none" w="med" len="med"/>
                    </a:lnT>
                    <a:lnB>
                      <a:noFill/>
                    </a:lnB>
                  </a:tcPr>
                </a:tc>
                <a:extLst>
                  <a:ext uri="{0D108BD9-81ED-4DB2-BD59-A6C34878D82A}">
                    <a16:rowId xmlns:a16="http://schemas.microsoft.com/office/drawing/2014/main" val="2406756142"/>
                  </a:ext>
                </a:extLst>
              </a:tr>
            </a:tbl>
          </a:graphicData>
        </a:graphic>
      </p:graphicFrame>
    </p:spTree>
    <p:extLst>
      <p:ext uri="{BB962C8B-B14F-4D97-AF65-F5344CB8AC3E}">
        <p14:creationId xmlns:p14="http://schemas.microsoft.com/office/powerpoint/2010/main" val="2835664167"/>
      </p:ext>
    </p:extLst>
  </p:cSld>
  <p:clrMapOvr>
    <a:masterClrMapping/>
  </p:clrMapOvr>
  <p:transition spd="slow">
    <p:cove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32</a:t>
            </a:fld>
            <a:endParaRPr lang="pl-PL" dirty="0"/>
          </a:p>
        </p:txBody>
      </p:sp>
      <p:sp>
        <p:nvSpPr>
          <p:cNvPr id="3" name="Tytuł 2"/>
          <p:cNvSpPr>
            <a:spLocks noGrp="1"/>
          </p:cNvSpPr>
          <p:nvPr>
            <p:ph type="title"/>
          </p:nvPr>
        </p:nvSpPr>
        <p:spPr>
          <a:xfrm>
            <a:off x="432000" y="216000"/>
            <a:ext cx="11180445" cy="742304"/>
          </a:xfrm>
        </p:spPr>
        <p:txBody>
          <a:bodyPr/>
          <a:lstStyle/>
          <a:p>
            <a:pPr>
              <a:spcBef>
                <a:spcPts val="800"/>
              </a:spcBef>
              <a:spcAft>
                <a:spcPts val="800"/>
              </a:spcAft>
            </a:pPr>
            <a:r>
              <a:rPr lang="pl-PL" altLang="pl-PL" sz="2400" b="1" dirty="0" smtClean="0">
                <a:latin typeface="+mj-lt"/>
              </a:rPr>
              <a:t>Zmniejszenie</a:t>
            </a:r>
            <a:r>
              <a:rPr lang="pl-PL" altLang="pl-PL" sz="2400" dirty="0" smtClean="0">
                <a:latin typeface="+mj-lt"/>
              </a:rPr>
              <a:t> </a:t>
            </a:r>
            <a:r>
              <a:rPr lang="pl-PL" altLang="pl-PL" sz="2400" dirty="0">
                <a:latin typeface="+mj-lt"/>
              </a:rPr>
              <a:t>planu </a:t>
            </a:r>
            <a:r>
              <a:rPr lang="pl-PL" altLang="pl-PL" sz="2400" b="1" dirty="0">
                <a:latin typeface="+mj-lt"/>
              </a:rPr>
              <a:t>wydatków </a:t>
            </a:r>
            <a:r>
              <a:rPr lang="pl-PL" altLang="pl-PL" sz="2400" b="1" dirty="0" smtClean="0">
                <a:latin typeface="+mj-lt"/>
              </a:rPr>
              <a:t>majątkowych</a:t>
            </a:r>
            <a:r>
              <a:rPr lang="pl-PL" altLang="pl-PL" sz="2400" dirty="0" smtClean="0">
                <a:latin typeface="+mj-lt"/>
              </a:rPr>
              <a:t> </a:t>
            </a:r>
            <a:r>
              <a:rPr lang="pl-PL" altLang="pl-PL" sz="2400" dirty="0">
                <a:latin typeface="+mj-lt"/>
              </a:rPr>
              <a:t>w </a:t>
            </a:r>
            <a:r>
              <a:rPr lang="pl-PL" altLang="pl-PL" sz="2400" dirty="0" smtClean="0">
                <a:latin typeface="+mj-lt"/>
              </a:rPr>
              <a:t>2023 </a:t>
            </a:r>
            <a:r>
              <a:rPr lang="pl-PL" altLang="pl-PL" sz="2400" dirty="0">
                <a:latin typeface="+mj-lt"/>
              </a:rPr>
              <a:t>r. o </a:t>
            </a:r>
            <a:r>
              <a:rPr lang="pl-PL" altLang="pl-PL" sz="2400" b="1" dirty="0" smtClean="0">
                <a:latin typeface="+mj-lt"/>
              </a:rPr>
              <a:t>94,8 </a:t>
            </a:r>
            <a:r>
              <a:rPr lang="pl-PL" altLang="pl-PL" sz="2400" b="1" dirty="0">
                <a:latin typeface="+mj-lt"/>
              </a:rPr>
              <a:t>mln zł</a:t>
            </a:r>
          </a:p>
        </p:txBody>
      </p:sp>
      <p:sp>
        <p:nvSpPr>
          <p:cNvPr id="7" name="Symbol zastępczy stopki 1"/>
          <p:cNvSpPr>
            <a:spLocks noGrp="1"/>
          </p:cNvSpPr>
          <p:nvPr>
            <p:ph type="ftr" sz="quarter" idx="3"/>
          </p:nvPr>
        </p:nvSpPr>
        <p:spPr>
          <a:xfrm>
            <a:off x="5572664" y="6602777"/>
            <a:ext cx="6088033" cy="272641"/>
          </a:xfrm>
          <a:prstGeom prst="rect">
            <a:avLst/>
          </a:prstGeom>
        </p:spPr>
        <p:txBody>
          <a:bodyPr/>
          <a:lstStyle/>
          <a:p>
            <a:r>
              <a:rPr lang="pl-PL" altLang="pl-PL" dirty="0">
                <a:latin typeface="Arial" charset="0"/>
              </a:rPr>
              <a:t>Projekty zmian budżetu na 2023 r. i WPF na lata </a:t>
            </a:r>
            <a:r>
              <a:rPr lang="pl-PL" altLang="pl-PL" dirty="0" smtClean="0">
                <a:latin typeface="Arial" charset="0"/>
              </a:rPr>
              <a:t>2023–2050</a:t>
            </a:r>
            <a:endParaRPr lang="pl-PL" dirty="0"/>
          </a:p>
        </p:txBody>
      </p:sp>
      <p:sp>
        <p:nvSpPr>
          <p:cNvPr id="9" name="pole tekstowe 13"/>
          <p:cNvSpPr txBox="1">
            <a:spLocks noChangeArrowheads="1"/>
          </p:cNvSpPr>
          <p:nvPr/>
        </p:nvSpPr>
        <p:spPr bwMode="auto">
          <a:xfrm>
            <a:off x="1775173" y="684000"/>
            <a:ext cx="864165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ts val="800"/>
              </a:spcBef>
              <a:spcAft>
                <a:spcPts val="800"/>
              </a:spcAft>
              <a:buNone/>
              <a:tabLst>
                <a:tab pos="715963" algn="l"/>
              </a:tabLst>
            </a:pPr>
            <a:r>
              <a:rPr lang="pl-PL" altLang="pl-PL" sz="1600" b="1" dirty="0">
                <a:latin typeface="+mj-lt"/>
              </a:rPr>
              <a:t>CZĘŚĆ </a:t>
            </a:r>
            <a:r>
              <a:rPr lang="pl-PL" altLang="pl-PL" sz="1600" b="1" dirty="0" smtClean="0">
                <a:latin typeface="+mj-lt"/>
              </a:rPr>
              <a:t>OGÓLNOMIEJSKA:  </a:t>
            </a:r>
            <a:r>
              <a:rPr lang="pl-PL" altLang="pl-PL" sz="2400" b="1" dirty="0">
                <a:solidFill>
                  <a:srgbClr val="C00000"/>
                </a:solidFill>
                <a:latin typeface="+mj-lt"/>
              </a:rPr>
              <a:t>-</a:t>
            </a:r>
            <a:r>
              <a:rPr lang="pl-PL" altLang="pl-PL" sz="2400" b="1" dirty="0" smtClean="0">
                <a:solidFill>
                  <a:srgbClr val="C00000"/>
                </a:solidFill>
                <a:latin typeface="+mj-lt"/>
              </a:rPr>
              <a:t>78,8 </a:t>
            </a:r>
            <a:r>
              <a:rPr lang="pl-PL" altLang="pl-PL" sz="2400" b="1" dirty="0">
                <a:solidFill>
                  <a:srgbClr val="C00000"/>
                </a:solidFill>
                <a:latin typeface="+mj-lt"/>
              </a:rPr>
              <a:t>mln zł</a:t>
            </a:r>
          </a:p>
        </p:txBody>
      </p:sp>
      <p:graphicFrame>
        <p:nvGraphicFramePr>
          <p:cNvPr id="10" name="Tabela 9"/>
          <p:cNvGraphicFramePr>
            <a:graphicFrameLocks noGrp="1"/>
          </p:cNvGraphicFramePr>
          <p:nvPr>
            <p:extLst>
              <p:ext uri="{D42A27DB-BD31-4B8C-83A1-F6EECF244321}">
                <p14:modId xmlns:p14="http://schemas.microsoft.com/office/powerpoint/2010/main" val="3517662645"/>
              </p:ext>
            </p:extLst>
          </p:nvPr>
        </p:nvGraphicFramePr>
        <p:xfrm>
          <a:off x="244800" y="1152001"/>
          <a:ext cx="11700000" cy="5088526"/>
        </p:xfrm>
        <a:graphic>
          <a:graphicData uri="http://schemas.openxmlformats.org/drawingml/2006/table">
            <a:tbl>
              <a:tblPr firstRow="1" bandRow="1">
                <a:tableStyleId>{2D5ABB26-0587-4C30-8999-92F81FD0307C}</a:tableStyleId>
              </a:tblPr>
              <a:tblGrid>
                <a:gridCol w="2268000">
                  <a:extLst>
                    <a:ext uri="{9D8B030D-6E8A-4147-A177-3AD203B41FA5}">
                      <a16:colId xmlns:a16="http://schemas.microsoft.com/office/drawing/2014/main" val="20000"/>
                    </a:ext>
                  </a:extLst>
                </a:gridCol>
                <a:gridCol w="9432000">
                  <a:extLst>
                    <a:ext uri="{9D8B030D-6E8A-4147-A177-3AD203B41FA5}">
                      <a16:colId xmlns:a16="http://schemas.microsoft.com/office/drawing/2014/main" val="20001"/>
                    </a:ext>
                  </a:extLst>
                </a:gridCol>
              </a:tblGrid>
              <a:tr h="345059">
                <a:tc>
                  <a:txBody>
                    <a:bodyPr/>
                    <a:lstStyle/>
                    <a:p>
                      <a:pPr algn="r"/>
                      <a:r>
                        <a:rPr lang="pl-PL" sz="2000" b="1" kern="1200" baseline="0" dirty="0" smtClean="0">
                          <a:solidFill>
                            <a:srgbClr val="C00000"/>
                          </a:solidFill>
                          <a:latin typeface="+mj-lt"/>
                          <a:ea typeface="+mn-ea"/>
                          <a:cs typeface="+mn-cs"/>
                        </a:rPr>
                        <a:t>-78.853.287 zł</a:t>
                      </a:r>
                    </a:p>
                  </a:txBody>
                  <a:tcPr marL="91426" marR="91426" marT="45719" marB="45719" anchor="ctr">
                    <a:lnT w="12700" cap="flat" cmpd="sng" algn="ctr">
                      <a:noFill/>
                      <a:prstDash val="sysDot"/>
                      <a:round/>
                      <a:headEnd type="none" w="med" len="med"/>
                      <a:tailEnd type="none" w="med" len="med"/>
                    </a:lnT>
                    <a:solidFill>
                      <a:schemeClr val="accent3">
                        <a:lumMod val="20000"/>
                        <a:lumOff val="80000"/>
                      </a:schemeClr>
                    </a:solidFill>
                  </a:tcPr>
                </a:tc>
                <a:tc>
                  <a:txBody>
                    <a:bodyPr/>
                    <a:lstStyle/>
                    <a:p>
                      <a:pPr algn="l"/>
                      <a:r>
                        <a:rPr lang="pl-PL" sz="1600" b="1" kern="1200" baseline="0" dirty="0" smtClean="0">
                          <a:solidFill>
                            <a:schemeClr val="tx1"/>
                          </a:solidFill>
                          <a:latin typeface="+mj-lt"/>
                          <a:ea typeface="+mn-ea"/>
                          <a:cs typeface="+mn-cs"/>
                        </a:rPr>
                        <a:t>Wydatki majątkowe w części </a:t>
                      </a:r>
                      <a:r>
                        <a:rPr lang="pl-PL" sz="1600" b="1" kern="1200" baseline="0" dirty="0" err="1" smtClean="0">
                          <a:solidFill>
                            <a:schemeClr val="tx1"/>
                          </a:solidFill>
                          <a:latin typeface="+mj-lt"/>
                          <a:ea typeface="+mn-ea"/>
                          <a:cs typeface="+mn-cs"/>
                        </a:rPr>
                        <a:t>ogólnomiejskiej</a:t>
                      </a:r>
                      <a:r>
                        <a:rPr lang="pl-PL" sz="1600" b="1" kern="1200" baseline="0" dirty="0" smtClean="0">
                          <a:solidFill>
                            <a:schemeClr val="tx1"/>
                          </a:solidFill>
                          <a:latin typeface="+mj-lt"/>
                          <a:ea typeface="+mn-ea"/>
                          <a:cs typeface="+mn-cs"/>
                        </a:rPr>
                        <a:t>, w tym:</a:t>
                      </a:r>
                      <a:endParaRPr lang="pl-PL" sz="1600" b="1" kern="1200" baseline="0" dirty="0">
                        <a:solidFill>
                          <a:schemeClr val="tx1"/>
                        </a:solidFill>
                        <a:latin typeface="+mj-lt"/>
                        <a:ea typeface="+mn-ea"/>
                        <a:cs typeface="+mn-cs"/>
                      </a:endParaRPr>
                    </a:p>
                  </a:txBody>
                  <a:tcPr marL="91426" marR="91426" marT="45719" marB="45719" anchor="ctr">
                    <a:lnT w="12700" cap="flat" cmpd="sng" algn="ctr">
                      <a:noFill/>
                      <a:prstDash val="sysDot"/>
                      <a:round/>
                      <a:headEnd type="none" w="med" len="med"/>
                      <a:tailEnd type="none" w="med" len="med"/>
                    </a:lnT>
                    <a:solidFill>
                      <a:schemeClr val="accent3">
                        <a:lumMod val="20000"/>
                        <a:lumOff val="80000"/>
                      </a:schemeClr>
                    </a:solidFill>
                  </a:tcPr>
                </a:tc>
                <a:extLst>
                  <a:ext uri="{0D108BD9-81ED-4DB2-BD59-A6C34878D82A}">
                    <a16:rowId xmlns:a16="http://schemas.microsoft.com/office/drawing/2014/main" val="10001"/>
                  </a:ext>
                </a:extLst>
              </a:tr>
              <a:tr h="243146">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l-PL" sz="1200" b="1" i="0" u="none" strike="noStrike" kern="1200" cap="none" spc="0" normalizeH="0" baseline="0" noProof="0" dirty="0" smtClean="0">
                          <a:ln>
                            <a:noFill/>
                          </a:ln>
                          <a:solidFill>
                            <a:prstClr val="black"/>
                          </a:solidFill>
                          <a:effectLst/>
                          <a:uLnTx/>
                          <a:uFillTx/>
                          <a:latin typeface="Calibri" panose="020F0502020204030204"/>
                          <a:ea typeface="+mn-ea"/>
                          <a:cs typeface="+mn-cs"/>
                        </a:rPr>
                        <a:t>Przeniesienia planu wydatków z 2023 r. na lata następne w związku ze zmianą harmonogramu realizacji następujących zadań:</a:t>
                      </a:r>
                      <a:endParaRPr kumimoji="0" lang="pl-PL" sz="1200" b="1" i="0" u="none" strike="noStrike" kern="1200" cap="none" spc="0" normalizeH="0" baseline="0" noProof="0" dirty="0">
                        <a:ln>
                          <a:noFill/>
                        </a:ln>
                        <a:solidFill>
                          <a:prstClr val="black"/>
                        </a:solidFill>
                        <a:effectLst/>
                        <a:uLnTx/>
                        <a:uFillTx/>
                        <a:latin typeface="Calibri" panose="020F0502020204030204"/>
                        <a:ea typeface="+mn-ea"/>
                        <a:cs typeface="+mn-cs"/>
                      </a:endParaRPr>
                    </a:p>
                  </a:txBody>
                  <a:tcPr marL="91426" marR="91426" marT="45719" marB="45719" anchor="ctr">
                    <a:lnB w="3175" cap="flat" cmpd="sng" algn="ctr">
                      <a:solidFill>
                        <a:schemeClr val="tx1"/>
                      </a:solidFill>
                      <a:prstDash val="sysDot"/>
                      <a:round/>
                      <a:headEnd type="none" w="med" len="med"/>
                      <a:tailEnd type="none" w="med" len="med"/>
                    </a:lnB>
                    <a:solidFill>
                      <a:schemeClr val="bg1">
                        <a:lumMod val="95000"/>
                      </a:schemeClr>
                    </a:solidFill>
                  </a:tcPr>
                </a:tc>
                <a:tc hMerge="1">
                  <a:txBody>
                    <a:bodyPr/>
                    <a:lstStyle/>
                    <a:p>
                      <a:pPr marL="0" marR="0" lvl="0" indent="0" algn="l" defTabSz="914400" rtl="0" eaLnBrk="1" fontAlgn="auto" latinLnBrk="0" hangingPunct="1">
                        <a:lnSpc>
                          <a:spcPct val="114000"/>
                        </a:lnSpc>
                        <a:spcBef>
                          <a:spcPts val="0"/>
                        </a:spcBef>
                        <a:spcAft>
                          <a:spcPts val="0"/>
                        </a:spcAft>
                        <a:buClrTx/>
                        <a:buSzTx/>
                        <a:buFontTx/>
                        <a:buNone/>
                        <a:tabLst/>
                        <a:defRPr/>
                      </a:pPr>
                      <a:endParaRPr kumimoji="0" lang="pl-PL" sz="1400" b="1" i="0" u="none" strike="noStrike" kern="1200" cap="none" spc="0" normalizeH="0" baseline="0" noProof="0" dirty="0">
                        <a:ln>
                          <a:noFill/>
                        </a:ln>
                        <a:solidFill>
                          <a:prstClr val="black"/>
                        </a:solidFill>
                        <a:effectLst/>
                        <a:uLnTx/>
                        <a:uFillTx/>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673490942"/>
                  </a:ext>
                </a:extLst>
              </a:tr>
              <a:tr h="371129">
                <a:tc>
                  <a:txBody>
                    <a:bodyPr/>
                    <a:lstStyle/>
                    <a:p>
                      <a:pPr algn="r"/>
                      <a:r>
                        <a:rPr lang="pl-PL" sz="1800" b="1" kern="1200" dirty="0" smtClean="0">
                          <a:solidFill>
                            <a:srgbClr val="C00000"/>
                          </a:solidFill>
                          <a:latin typeface="+mj-lt"/>
                          <a:ea typeface="+mn-ea"/>
                          <a:cs typeface="+mn-cs"/>
                        </a:rPr>
                        <a:t>-32.334.009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marR="0" lvl="0" indent="0" algn="l" defTabSz="914400" rtl="0" eaLnBrk="1" fontAlgn="auto" latinLnBrk="0" hangingPunct="1">
                        <a:lnSpc>
                          <a:spcPct val="114000"/>
                        </a:lnSpc>
                        <a:spcBef>
                          <a:spcPts val="0"/>
                        </a:spcBef>
                        <a:spcAft>
                          <a:spcPts val="0"/>
                        </a:spcAft>
                        <a:buClrTx/>
                        <a:buSzTx/>
                        <a:buFontTx/>
                        <a:buNone/>
                        <a:tabLst/>
                        <a:defRPr/>
                      </a:pPr>
                      <a:r>
                        <a:rPr lang="pl-PL" sz="1400" b="1" kern="1200" dirty="0" smtClean="0">
                          <a:solidFill>
                            <a:schemeClr val="tx1"/>
                          </a:solidFill>
                          <a:effectLst/>
                          <a:latin typeface="+mn-lt"/>
                          <a:ea typeface="+mn-ea"/>
                          <a:cs typeface="+mn-cs"/>
                        </a:rPr>
                        <a:t>Rozbudowa II linii metra </a:t>
                      </a:r>
                      <a:endParaRPr lang="pl-PL" sz="1400" b="0" kern="1200" noProof="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43625553"/>
                  </a:ext>
                </a:extLst>
              </a:tr>
              <a:tr h="482807">
                <a:tc>
                  <a:txBody>
                    <a:bodyPr/>
                    <a:lstStyle/>
                    <a:p>
                      <a:pPr algn="r"/>
                      <a:r>
                        <a:rPr lang="pl-PL" sz="1800" b="1" kern="1200" dirty="0" smtClean="0">
                          <a:solidFill>
                            <a:srgbClr val="C00000"/>
                          </a:solidFill>
                          <a:latin typeface="+mj-lt"/>
                          <a:ea typeface="+mn-ea"/>
                          <a:cs typeface="+mn-cs"/>
                        </a:rPr>
                        <a:t>-27.810.740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marR="0" lvl="0" indent="0" algn="l" defTabSz="914400" rtl="0" eaLnBrk="1" fontAlgn="auto" latinLnBrk="0" hangingPunct="1">
                        <a:lnSpc>
                          <a:spcPct val="114000"/>
                        </a:lnSpc>
                        <a:spcBef>
                          <a:spcPts val="0"/>
                        </a:spcBef>
                        <a:spcAft>
                          <a:spcPts val="0"/>
                        </a:spcAft>
                        <a:buClrTx/>
                        <a:buSzTx/>
                        <a:buFontTx/>
                        <a:buNone/>
                        <a:tabLst/>
                        <a:defRPr/>
                      </a:pPr>
                      <a:r>
                        <a:rPr lang="pl-PL" sz="1400" b="1" kern="1200" dirty="0" smtClean="0">
                          <a:solidFill>
                            <a:schemeClr val="tx1"/>
                          </a:solidFill>
                          <a:effectLst/>
                          <a:latin typeface="+mn-lt"/>
                          <a:ea typeface="+mn-ea"/>
                          <a:cs typeface="+mn-cs"/>
                        </a:rPr>
                        <a:t>„Budowa kolektora tłocznego dla celów odprowadzania wód opadowych i roztopowych z południowych Dzielnic m.st. Warszawy” </a:t>
                      </a:r>
                      <a:r>
                        <a:rPr lang="pl-PL" sz="1400" b="0" kern="1200" dirty="0" smtClean="0">
                          <a:solidFill>
                            <a:schemeClr val="tx1"/>
                          </a:solidFill>
                          <a:effectLst/>
                          <a:latin typeface="+mn-lt"/>
                          <a:ea typeface="+mn-ea"/>
                          <a:cs typeface="+mn-cs"/>
                        </a:rPr>
                        <a:t>(przeniesienie na 2025 r.)</a:t>
                      </a:r>
                      <a:endParaRPr lang="pl-PL" sz="1400" b="0" kern="1200" noProof="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515505764"/>
                  </a:ext>
                </a:extLst>
              </a:tr>
              <a:tr h="318516">
                <a:tc>
                  <a:txBody>
                    <a:bodyPr/>
                    <a:lstStyle/>
                    <a:p>
                      <a:pPr algn="r"/>
                      <a:r>
                        <a:rPr lang="pl-PL" sz="1800" b="1" kern="1200" dirty="0" smtClean="0">
                          <a:solidFill>
                            <a:srgbClr val="C00000"/>
                          </a:solidFill>
                          <a:latin typeface="+mj-lt"/>
                          <a:ea typeface="+mn-ea"/>
                          <a:cs typeface="+mn-cs"/>
                        </a:rPr>
                        <a:t>-1.341.556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marR="0" lvl="0" indent="0" algn="l" defTabSz="914400" rtl="0" eaLnBrk="1" fontAlgn="auto" latinLnBrk="0" hangingPunct="1">
                        <a:lnSpc>
                          <a:spcPct val="114000"/>
                        </a:lnSpc>
                        <a:spcBef>
                          <a:spcPts val="0"/>
                        </a:spcBef>
                        <a:spcAft>
                          <a:spcPts val="0"/>
                        </a:spcAft>
                        <a:buClrTx/>
                        <a:buSzTx/>
                        <a:buFontTx/>
                        <a:buNone/>
                        <a:tabLst/>
                        <a:defRPr/>
                      </a:pPr>
                      <a:r>
                        <a:rPr lang="pl-PL" sz="1400" b="1" kern="1200" dirty="0" smtClean="0">
                          <a:solidFill>
                            <a:schemeClr val="tx1"/>
                          </a:solidFill>
                          <a:effectLst/>
                          <a:latin typeface="+mn-lt"/>
                          <a:ea typeface="+mn-ea"/>
                          <a:cs typeface="+mn-cs"/>
                        </a:rPr>
                        <a:t>„Modernizacja fasady szklanej w Muzeum Historii Żydów Polskich” </a:t>
                      </a:r>
                      <a:r>
                        <a:rPr lang="pl-PL" sz="1400" b="0" kern="1200" dirty="0" smtClean="0">
                          <a:solidFill>
                            <a:schemeClr val="tx1"/>
                          </a:solidFill>
                          <a:effectLst/>
                          <a:latin typeface="+mn-lt"/>
                          <a:ea typeface="+mn-ea"/>
                          <a:cs typeface="+mn-cs"/>
                        </a:rPr>
                        <a:t>(przeniesienie na 2024 r.)</a:t>
                      </a:r>
                      <a:endParaRPr lang="pl-PL" sz="1400" b="0" kern="1200" noProof="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085399355"/>
                  </a:ext>
                </a:extLst>
              </a:tr>
              <a:tr h="906392">
                <a:tc>
                  <a:txBody>
                    <a:bodyPr/>
                    <a:lstStyle/>
                    <a:p>
                      <a:pPr algn="r"/>
                      <a:r>
                        <a:rPr lang="pl-PL" sz="1800" b="1" kern="1200" dirty="0" smtClean="0">
                          <a:solidFill>
                            <a:srgbClr val="C00000"/>
                          </a:solidFill>
                          <a:latin typeface="+mj-lt"/>
                          <a:ea typeface="+mn-ea"/>
                          <a:cs typeface="+mn-cs"/>
                        </a:rPr>
                        <a:t>-1.191.353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marR="0" lvl="0" indent="0" algn="l" defTabSz="914400" rtl="0" eaLnBrk="1" fontAlgn="auto" latinLnBrk="0" hangingPunct="1">
                        <a:lnSpc>
                          <a:spcPct val="114000"/>
                        </a:lnSpc>
                        <a:spcBef>
                          <a:spcPts val="0"/>
                        </a:spcBef>
                        <a:spcAft>
                          <a:spcPts val="0"/>
                        </a:spcAft>
                        <a:buClrTx/>
                        <a:buSzTx/>
                        <a:buFontTx/>
                        <a:buNone/>
                        <a:tabLst/>
                        <a:defRPr/>
                      </a:pPr>
                      <a:r>
                        <a:rPr lang="pl-PL" sz="1400" b="1" kern="1200" dirty="0" smtClean="0">
                          <a:solidFill>
                            <a:schemeClr val="tx1"/>
                          </a:solidFill>
                          <a:effectLst/>
                          <a:latin typeface="+mn-lt"/>
                          <a:ea typeface="+mn-ea"/>
                          <a:cs typeface="+mn-cs"/>
                        </a:rPr>
                        <a:t>„Zintegrowane Inwestycje Terytorialne - Wirtualny Warszawski Obszar Funkcjonalny”</a:t>
                      </a:r>
                      <a:r>
                        <a:rPr lang="pl-PL" sz="1400" b="0" kern="1200" dirty="0" smtClean="0">
                          <a:solidFill>
                            <a:schemeClr val="tx1"/>
                          </a:solidFill>
                          <a:effectLst/>
                          <a:latin typeface="+mn-lt"/>
                          <a:ea typeface="+mn-ea"/>
                          <a:cs typeface="+mn-cs"/>
                        </a:rPr>
                        <a:t> </a:t>
                      </a:r>
                      <a:br>
                        <a:rPr lang="pl-PL" sz="1400" b="0" kern="1200" dirty="0" smtClean="0">
                          <a:solidFill>
                            <a:schemeClr val="tx1"/>
                          </a:solidFill>
                          <a:effectLst/>
                          <a:latin typeface="+mn-lt"/>
                          <a:ea typeface="+mn-ea"/>
                          <a:cs typeface="+mn-cs"/>
                        </a:rPr>
                      </a:br>
                      <a:r>
                        <a:rPr lang="pl-PL" sz="1400" b="0" kern="1200" dirty="0" smtClean="0">
                          <a:solidFill>
                            <a:schemeClr val="tx1"/>
                          </a:solidFill>
                          <a:effectLst/>
                          <a:latin typeface="+mn-lt"/>
                          <a:ea typeface="+mn-ea"/>
                          <a:cs typeface="+mn-cs"/>
                        </a:rPr>
                        <a:t>(przeniesienie na 2024 r. i na 2025 r. do zadania pn. „Wydatki związane z realizacją i rozliczeniem projektów finansowanych z udziałem środków Unii Europejskiej i innych źródeł zagranicznych niepodlegających zwrotowi”)</a:t>
                      </a:r>
                      <a:endParaRPr lang="pl-PL" sz="1400" b="0" kern="1200" noProof="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885420510"/>
                  </a:ext>
                </a:extLst>
              </a:tr>
              <a:tr h="243146">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l-PL" sz="1200" b="1" i="0" u="none" strike="noStrike" kern="1200" cap="none" spc="0" normalizeH="0" baseline="0" noProof="0" dirty="0" smtClean="0">
                          <a:ln>
                            <a:noFill/>
                          </a:ln>
                          <a:solidFill>
                            <a:prstClr val="black"/>
                          </a:solidFill>
                          <a:effectLst/>
                          <a:uLnTx/>
                          <a:uFillTx/>
                          <a:latin typeface="Calibri" panose="020F0502020204030204"/>
                          <a:ea typeface="+mn-ea"/>
                          <a:cs typeface="+mn-cs"/>
                        </a:rPr>
                        <a:t>Inne zmniejszenia planu wydatków majątkowych w 2023 r.:</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lumMod val="95000"/>
                      </a:schemeClr>
                    </a:solidFill>
                  </a:tcPr>
                </a:tc>
                <a:tc hMerge="1">
                  <a:txBody>
                    <a:bodyPr/>
                    <a:lstStyle/>
                    <a:p>
                      <a:pPr marL="0" marR="0" lvl="0" indent="0" algn="l" defTabSz="914400" rtl="0" eaLnBrk="1" fontAlgn="auto" latinLnBrk="0" hangingPunct="1">
                        <a:lnSpc>
                          <a:spcPct val="114000"/>
                        </a:lnSpc>
                        <a:spcBef>
                          <a:spcPts val="0"/>
                        </a:spcBef>
                        <a:spcAft>
                          <a:spcPts val="0"/>
                        </a:spcAft>
                        <a:buClrTx/>
                        <a:buSzTx/>
                        <a:buFontTx/>
                        <a:buNone/>
                        <a:tabLst/>
                        <a:defRPr/>
                      </a:pPr>
                      <a:endParaRPr lang="pl-PL" sz="1400" b="0" kern="1200" noProof="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16177784"/>
                  </a:ext>
                </a:extLst>
              </a:tr>
              <a:tr h="694600">
                <a:tc>
                  <a:txBody>
                    <a:bodyPr/>
                    <a:lstStyle/>
                    <a:p>
                      <a:pPr algn="r"/>
                      <a:r>
                        <a:rPr lang="pl-PL" sz="1800" b="1" kern="1200" dirty="0" smtClean="0">
                          <a:solidFill>
                            <a:srgbClr val="C00000"/>
                          </a:solidFill>
                          <a:latin typeface="+mj-lt"/>
                          <a:ea typeface="+mn-ea"/>
                          <a:cs typeface="+mn-cs"/>
                        </a:rPr>
                        <a:t>-2.836.565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marR="0" lvl="0" indent="0" algn="l" defTabSz="914400" rtl="0" eaLnBrk="1" fontAlgn="auto" latinLnBrk="0" hangingPunct="1">
                        <a:lnSpc>
                          <a:spcPct val="114000"/>
                        </a:lnSpc>
                        <a:spcBef>
                          <a:spcPts val="0"/>
                        </a:spcBef>
                        <a:spcAft>
                          <a:spcPts val="0"/>
                        </a:spcAft>
                        <a:buClrTx/>
                        <a:buSzTx/>
                        <a:buFontTx/>
                        <a:buNone/>
                        <a:tabLst/>
                        <a:defRPr/>
                      </a:pPr>
                      <a:r>
                        <a:rPr lang="pl-PL" sz="1400" b="1" kern="1200" dirty="0" smtClean="0">
                          <a:solidFill>
                            <a:schemeClr val="tx1"/>
                          </a:solidFill>
                          <a:effectLst/>
                          <a:latin typeface="+mn-lt"/>
                          <a:ea typeface="+mn-ea"/>
                          <a:cs typeface="+mn-cs"/>
                        </a:rPr>
                        <a:t>Z tytułu zwrotu podatku od towarów i usług (VAT) </a:t>
                      </a:r>
                      <a:r>
                        <a:rPr lang="pl-PL" sz="1400" b="0" kern="1200" dirty="0" smtClean="0">
                          <a:solidFill>
                            <a:schemeClr val="tx1"/>
                          </a:solidFill>
                          <a:effectLst/>
                          <a:latin typeface="+mn-lt"/>
                          <a:ea typeface="+mn-ea"/>
                          <a:cs typeface="+mn-cs"/>
                        </a:rPr>
                        <a:t>w związku z realizacją zadania pn. „Projekt i budowa II linii metra, w tym: dokończenie budowy odcinka zachodniego od szlaku za stacją "Powstańców Śląskich" do stacji "Połczyńska" wraz ze Stacją </a:t>
                      </a:r>
                      <a:r>
                        <a:rPr lang="pl-PL" sz="1400" b="0" kern="1200" dirty="0" err="1" smtClean="0">
                          <a:solidFill>
                            <a:schemeClr val="tx1"/>
                          </a:solidFill>
                          <a:effectLst/>
                          <a:latin typeface="+mn-lt"/>
                          <a:ea typeface="+mn-ea"/>
                          <a:cs typeface="+mn-cs"/>
                        </a:rPr>
                        <a:t>Techniczno</a:t>
                      </a:r>
                      <a:r>
                        <a:rPr lang="pl-PL" sz="1400" b="0" kern="1200" dirty="0" smtClean="0">
                          <a:solidFill>
                            <a:schemeClr val="tx1"/>
                          </a:solidFill>
                          <a:effectLst/>
                          <a:latin typeface="+mn-lt"/>
                          <a:ea typeface="+mn-ea"/>
                          <a:cs typeface="+mn-cs"/>
                        </a:rPr>
                        <a:t> - Postojową "Mory"”</a:t>
                      </a:r>
                      <a:endParaRPr lang="pl-PL" sz="1400" b="0" kern="1200" noProof="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370833728"/>
                  </a:ext>
                </a:extLst>
              </a:tr>
              <a:tr h="482807">
                <a:tc>
                  <a:txBody>
                    <a:bodyPr/>
                    <a:lstStyle/>
                    <a:p>
                      <a:pPr algn="r"/>
                      <a:r>
                        <a:rPr lang="pl-PL" sz="1800" b="1" kern="1200" dirty="0" smtClean="0">
                          <a:solidFill>
                            <a:srgbClr val="C00000"/>
                          </a:solidFill>
                          <a:latin typeface="+mj-lt"/>
                          <a:ea typeface="+mn-ea"/>
                          <a:cs typeface="+mn-cs"/>
                        </a:rPr>
                        <a:t>-2.147.802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marR="0" lvl="0" indent="0" algn="l" defTabSz="914400" rtl="0" eaLnBrk="1" fontAlgn="auto" latinLnBrk="0" hangingPunct="1">
                        <a:lnSpc>
                          <a:spcPct val="114000"/>
                        </a:lnSpc>
                        <a:spcBef>
                          <a:spcPts val="0"/>
                        </a:spcBef>
                        <a:spcAft>
                          <a:spcPts val="0"/>
                        </a:spcAft>
                        <a:buClrTx/>
                        <a:buSzTx/>
                        <a:buFontTx/>
                        <a:buNone/>
                        <a:tabLst/>
                        <a:defRPr/>
                      </a:pPr>
                      <a:r>
                        <a:rPr lang="pl-PL" sz="1400" b="1" kern="1200" dirty="0" smtClean="0">
                          <a:solidFill>
                            <a:schemeClr val="tx1"/>
                          </a:solidFill>
                          <a:effectLst/>
                          <a:latin typeface="+mn-lt"/>
                          <a:ea typeface="+mn-ea"/>
                          <a:cs typeface="+mn-cs"/>
                        </a:rPr>
                        <a:t>„Budowa i wdrożenie zintegrowanego systemu wsparcia usług opiekuńczych opartego na narzędziach TIK na Terenie Warszawskiego Obszaru Funkcjonalnego - system e-opieka”</a:t>
                      </a:r>
                      <a:endParaRPr lang="pl-PL" sz="1400" b="1" kern="1200" noProof="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914983606"/>
                  </a:ext>
                </a:extLst>
              </a:tr>
              <a:tr h="318516">
                <a:tc>
                  <a:txBody>
                    <a:bodyPr/>
                    <a:lstStyle/>
                    <a:p>
                      <a:pPr algn="r"/>
                      <a:r>
                        <a:rPr lang="pl-PL" sz="1800" b="1" kern="1200" dirty="0" smtClean="0">
                          <a:solidFill>
                            <a:srgbClr val="C00000"/>
                          </a:solidFill>
                          <a:latin typeface="+mj-lt"/>
                          <a:ea typeface="+mn-ea"/>
                          <a:cs typeface="+mn-cs"/>
                        </a:rPr>
                        <a:t>-2.074.424 zł</a:t>
                      </a: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tcPr>
                </a:tc>
                <a:tc>
                  <a:txBody>
                    <a:bodyPr/>
                    <a:lstStyle/>
                    <a:p>
                      <a:pPr marL="0" marR="0" lvl="0" indent="0" algn="l" defTabSz="914400" rtl="0" eaLnBrk="1" fontAlgn="auto" latinLnBrk="0" hangingPunct="1">
                        <a:lnSpc>
                          <a:spcPct val="114000"/>
                        </a:lnSpc>
                        <a:spcBef>
                          <a:spcPts val="0"/>
                        </a:spcBef>
                        <a:spcAft>
                          <a:spcPts val="0"/>
                        </a:spcAft>
                        <a:buClrTx/>
                        <a:buSzTx/>
                        <a:buFontTx/>
                        <a:buNone/>
                        <a:tabLst/>
                        <a:defRPr/>
                      </a:pPr>
                      <a:r>
                        <a:rPr lang="pl-PL" sz="1400" b="1" kern="1200" dirty="0" smtClean="0">
                          <a:solidFill>
                            <a:schemeClr val="tx1"/>
                          </a:solidFill>
                          <a:effectLst/>
                          <a:latin typeface="+mn-lt"/>
                          <a:ea typeface="+mn-ea"/>
                          <a:cs typeface="+mn-cs"/>
                        </a:rPr>
                        <a:t>„Zintegrowane Inwestycje Terytorialne - Wirtualny Warszawski Obszar Funkcjonalny” </a:t>
                      </a:r>
                      <a:endParaRPr lang="pl-PL" sz="1400" b="1" kern="1200" noProof="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2073192603"/>
                  </a:ext>
                </a:extLst>
              </a:tr>
            </a:tbl>
          </a:graphicData>
        </a:graphic>
      </p:graphicFrame>
      <p:sp>
        <p:nvSpPr>
          <p:cNvPr id="8" name="pole tekstowe 13"/>
          <p:cNvSpPr txBox="1">
            <a:spLocks noChangeArrowheads="1"/>
          </p:cNvSpPr>
          <p:nvPr/>
        </p:nvSpPr>
        <p:spPr bwMode="auto">
          <a:xfrm>
            <a:off x="1775173" y="40224"/>
            <a:ext cx="864165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ts val="800"/>
              </a:spcBef>
              <a:spcAft>
                <a:spcPts val="800"/>
              </a:spcAft>
              <a:buNone/>
            </a:pPr>
            <a:r>
              <a:rPr lang="pl-PL" altLang="pl-PL" sz="1600" b="1" dirty="0" smtClean="0">
                <a:solidFill>
                  <a:schemeClr val="tx1">
                    <a:lumMod val="50000"/>
                    <a:lumOff val="50000"/>
                  </a:schemeClr>
                </a:solidFill>
                <a:latin typeface="+mj-lt"/>
              </a:rPr>
              <a:t>Autopoprawka A</a:t>
            </a:r>
            <a:endParaRPr lang="pl-PL" altLang="pl-PL" sz="1600" b="1" dirty="0">
              <a:solidFill>
                <a:schemeClr val="tx1">
                  <a:lumMod val="50000"/>
                  <a:lumOff val="50000"/>
                </a:schemeClr>
              </a:solidFill>
              <a:latin typeface="+mj-lt"/>
            </a:endParaRPr>
          </a:p>
        </p:txBody>
      </p:sp>
    </p:spTree>
    <p:extLst>
      <p:ext uri="{BB962C8B-B14F-4D97-AF65-F5344CB8AC3E}">
        <p14:creationId xmlns:p14="http://schemas.microsoft.com/office/powerpoint/2010/main" val="3398749947"/>
      </p:ext>
    </p:extLst>
  </p:cSld>
  <p:clrMapOvr>
    <a:masterClrMapping/>
  </p:clrMapOvr>
  <p:transition spd="slow">
    <p:cove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33</a:t>
            </a:fld>
            <a:endParaRPr lang="pl-PL" dirty="0"/>
          </a:p>
        </p:txBody>
      </p:sp>
      <p:sp>
        <p:nvSpPr>
          <p:cNvPr id="3" name="Tytuł 2"/>
          <p:cNvSpPr>
            <a:spLocks noGrp="1"/>
          </p:cNvSpPr>
          <p:nvPr>
            <p:ph type="title"/>
          </p:nvPr>
        </p:nvSpPr>
        <p:spPr>
          <a:xfrm>
            <a:off x="432000" y="216000"/>
            <a:ext cx="10531474" cy="742304"/>
          </a:xfrm>
        </p:spPr>
        <p:txBody>
          <a:bodyPr/>
          <a:lstStyle/>
          <a:p>
            <a:pPr>
              <a:lnSpc>
                <a:spcPct val="100000"/>
              </a:lnSpc>
              <a:spcBef>
                <a:spcPts val="800"/>
              </a:spcBef>
              <a:spcAft>
                <a:spcPts val="800"/>
              </a:spcAft>
            </a:pPr>
            <a:r>
              <a:rPr lang="pl-PL" altLang="pl-PL" sz="2400" b="1" dirty="0" smtClean="0">
                <a:latin typeface="+mj-lt"/>
              </a:rPr>
              <a:t>Zmniejszenie</a:t>
            </a:r>
            <a:r>
              <a:rPr lang="pl-PL" altLang="pl-PL" sz="2400" dirty="0" smtClean="0">
                <a:latin typeface="+mj-lt"/>
              </a:rPr>
              <a:t> </a:t>
            </a:r>
            <a:r>
              <a:rPr lang="pl-PL" altLang="pl-PL" sz="2400" dirty="0">
                <a:latin typeface="+mj-lt"/>
              </a:rPr>
              <a:t>planu </a:t>
            </a:r>
            <a:r>
              <a:rPr lang="pl-PL" altLang="pl-PL" sz="2400" b="1" dirty="0">
                <a:latin typeface="+mj-lt"/>
              </a:rPr>
              <a:t>wydatków </a:t>
            </a:r>
            <a:r>
              <a:rPr lang="pl-PL" altLang="pl-PL" sz="2400" b="1" dirty="0" smtClean="0">
                <a:latin typeface="+mj-lt"/>
              </a:rPr>
              <a:t>majątkowych</a:t>
            </a:r>
            <a:r>
              <a:rPr lang="pl-PL" altLang="pl-PL" sz="2400" dirty="0" smtClean="0">
                <a:latin typeface="+mj-lt"/>
              </a:rPr>
              <a:t> </a:t>
            </a:r>
            <a:r>
              <a:rPr lang="pl-PL" altLang="pl-PL" sz="2400" dirty="0">
                <a:latin typeface="+mj-lt"/>
              </a:rPr>
              <a:t>w </a:t>
            </a:r>
            <a:r>
              <a:rPr lang="pl-PL" altLang="pl-PL" sz="2400" dirty="0" smtClean="0">
                <a:latin typeface="+mj-lt"/>
              </a:rPr>
              <a:t>2023 </a:t>
            </a:r>
            <a:r>
              <a:rPr lang="pl-PL" altLang="pl-PL" sz="2400" dirty="0">
                <a:latin typeface="+mj-lt"/>
              </a:rPr>
              <a:t>r. o </a:t>
            </a:r>
            <a:r>
              <a:rPr lang="pl-PL" altLang="pl-PL" sz="2400" b="1" dirty="0" smtClean="0">
                <a:latin typeface="+mj-lt"/>
              </a:rPr>
              <a:t>94,8 </a:t>
            </a:r>
            <a:r>
              <a:rPr lang="pl-PL" altLang="pl-PL" sz="2400" b="1" dirty="0">
                <a:latin typeface="+mj-lt"/>
              </a:rPr>
              <a:t>mln zł</a:t>
            </a:r>
          </a:p>
        </p:txBody>
      </p:sp>
      <p:sp>
        <p:nvSpPr>
          <p:cNvPr id="7" name="Symbol zastępczy stopki 1"/>
          <p:cNvSpPr>
            <a:spLocks noGrp="1"/>
          </p:cNvSpPr>
          <p:nvPr>
            <p:ph type="ftr" sz="quarter" idx="3"/>
          </p:nvPr>
        </p:nvSpPr>
        <p:spPr>
          <a:xfrm>
            <a:off x="5572664" y="6602777"/>
            <a:ext cx="6088033" cy="272641"/>
          </a:xfrm>
          <a:prstGeom prst="rect">
            <a:avLst/>
          </a:prstGeom>
        </p:spPr>
        <p:txBody>
          <a:bodyPr/>
          <a:lstStyle/>
          <a:p>
            <a:r>
              <a:rPr lang="pl-PL" altLang="pl-PL" dirty="0">
                <a:latin typeface="Arial" charset="0"/>
              </a:rPr>
              <a:t>Projekty zmian budżetu na 2023 r. i WPF na lata </a:t>
            </a:r>
            <a:r>
              <a:rPr lang="pl-PL" altLang="pl-PL" dirty="0" smtClean="0">
                <a:latin typeface="Arial" charset="0"/>
              </a:rPr>
              <a:t>2023–2050</a:t>
            </a:r>
            <a:endParaRPr lang="pl-PL" dirty="0"/>
          </a:p>
        </p:txBody>
      </p:sp>
      <p:sp>
        <p:nvSpPr>
          <p:cNvPr id="9" name="pole tekstowe 13"/>
          <p:cNvSpPr txBox="1">
            <a:spLocks noChangeArrowheads="1"/>
          </p:cNvSpPr>
          <p:nvPr/>
        </p:nvSpPr>
        <p:spPr bwMode="auto">
          <a:xfrm>
            <a:off x="1775173" y="684000"/>
            <a:ext cx="864165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ts val="800"/>
              </a:spcBef>
              <a:spcAft>
                <a:spcPts val="800"/>
              </a:spcAft>
              <a:buNone/>
              <a:tabLst>
                <a:tab pos="715963" algn="l"/>
              </a:tabLst>
            </a:pPr>
            <a:r>
              <a:rPr lang="pl-PL" altLang="pl-PL" sz="1600" b="1" dirty="0">
                <a:latin typeface="+mj-lt"/>
              </a:rPr>
              <a:t>CZĘŚĆ </a:t>
            </a:r>
            <a:r>
              <a:rPr lang="pl-PL" altLang="pl-PL" sz="1600" b="1" dirty="0" smtClean="0">
                <a:latin typeface="+mj-lt"/>
              </a:rPr>
              <a:t>DZIELNICOWA:  </a:t>
            </a:r>
            <a:r>
              <a:rPr lang="pl-PL" altLang="pl-PL" sz="2400" b="1" dirty="0" smtClean="0">
                <a:solidFill>
                  <a:srgbClr val="C00000"/>
                </a:solidFill>
                <a:latin typeface="+mj-lt"/>
              </a:rPr>
              <a:t>-16,0 </a:t>
            </a:r>
            <a:r>
              <a:rPr lang="pl-PL" altLang="pl-PL" sz="2000" b="1" dirty="0">
                <a:solidFill>
                  <a:srgbClr val="C00000"/>
                </a:solidFill>
                <a:latin typeface="+mj-lt"/>
              </a:rPr>
              <a:t>mln zł</a:t>
            </a:r>
          </a:p>
        </p:txBody>
      </p:sp>
      <p:graphicFrame>
        <p:nvGraphicFramePr>
          <p:cNvPr id="8" name="Tabela 7"/>
          <p:cNvGraphicFramePr>
            <a:graphicFrameLocks noGrp="1"/>
          </p:cNvGraphicFramePr>
          <p:nvPr>
            <p:extLst>
              <p:ext uri="{D42A27DB-BD31-4B8C-83A1-F6EECF244321}">
                <p14:modId xmlns:p14="http://schemas.microsoft.com/office/powerpoint/2010/main" val="1937903626"/>
              </p:ext>
            </p:extLst>
          </p:nvPr>
        </p:nvGraphicFramePr>
        <p:xfrm>
          <a:off x="246706" y="1490622"/>
          <a:ext cx="11700000" cy="396238"/>
        </p:xfrm>
        <a:graphic>
          <a:graphicData uri="http://schemas.openxmlformats.org/drawingml/2006/table">
            <a:tbl>
              <a:tblPr firstRow="1" bandRow="1">
                <a:tableStyleId>{2D5ABB26-0587-4C30-8999-92F81FD0307C}</a:tableStyleId>
              </a:tblPr>
              <a:tblGrid>
                <a:gridCol w="2329321">
                  <a:extLst>
                    <a:ext uri="{9D8B030D-6E8A-4147-A177-3AD203B41FA5}">
                      <a16:colId xmlns:a16="http://schemas.microsoft.com/office/drawing/2014/main" val="20000"/>
                    </a:ext>
                  </a:extLst>
                </a:gridCol>
                <a:gridCol w="9370679">
                  <a:extLst>
                    <a:ext uri="{9D8B030D-6E8A-4147-A177-3AD203B41FA5}">
                      <a16:colId xmlns:a16="http://schemas.microsoft.com/office/drawing/2014/main" val="20001"/>
                    </a:ext>
                  </a:extLst>
                </a:gridCol>
              </a:tblGrid>
              <a:tr h="289564">
                <a:tc>
                  <a:txBody>
                    <a:bodyPr/>
                    <a:lstStyle/>
                    <a:p>
                      <a:pPr algn="r"/>
                      <a:r>
                        <a:rPr lang="pl-PL" sz="2000" b="1" kern="1200" dirty="0" smtClean="0">
                          <a:solidFill>
                            <a:srgbClr val="C00000"/>
                          </a:solidFill>
                          <a:effectLst/>
                          <a:latin typeface="+mn-lt"/>
                          <a:ea typeface="+mn-ea"/>
                          <a:cs typeface="+mn-cs"/>
                        </a:rPr>
                        <a:t>-16.041.261 zł</a:t>
                      </a:r>
                      <a:endParaRPr lang="pl-PL" sz="1800" b="1" dirty="0" smtClean="0">
                        <a:solidFill>
                          <a:srgbClr val="C00000"/>
                        </a:solidFill>
                      </a:endParaRPr>
                    </a:p>
                  </a:txBody>
                  <a:tcPr marL="91426" marR="91426" marT="45719" marB="45719" anchor="ctr">
                    <a:solidFill>
                      <a:srgbClr val="FEDDD5"/>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1500" b="1" kern="1200" baseline="0" dirty="0" smtClean="0">
                          <a:solidFill>
                            <a:schemeClr val="tx1"/>
                          </a:solidFill>
                          <a:latin typeface="+mn-lt"/>
                          <a:ea typeface="+mn-ea"/>
                          <a:cs typeface="+mn-cs"/>
                        </a:rPr>
                        <a:t>Wydatki majątkowe w części dzielnicowej, z tego:</a:t>
                      </a:r>
                    </a:p>
                  </a:txBody>
                  <a:tcPr marL="91426" marR="91426" marT="45719" marB="45719" anchor="ctr">
                    <a:solidFill>
                      <a:srgbClr val="FEDDD5"/>
                    </a:solidFill>
                  </a:tcPr>
                </a:tc>
                <a:extLst>
                  <a:ext uri="{0D108BD9-81ED-4DB2-BD59-A6C34878D82A}">
                    <a16:rowId xmlns:a16="http://schemas.microsoft.com/office/drawing/2014/main" val="81988169"/>
                  </a:ext>
                </a:extLst>
              </a:tr>
            </a:tbl>
          </a:graphicData>
        </a:graphic>
      </p:graphicFrame>
      <p:graphicFrame>
        <p:nvGraphicFramePr>
          <p:cNvPr id="11" name="Tabela 10"/>
          <p:cNvGraphicFramePr>
            <a:graphicFrameLocks noGrp="1"/>
          </p:cNvGraphicFramePr>
          <p:nvPr>
            <p:extLst>
              <p:ext uri="{D42A27DB-BD31-4B8C-83A1-F6EECF244321}">
                <p14:modId xmlns:p14="http://schemas.microsoft.com/office/powerpoint/2010/main" val="2132330264"/>
              </p:ext>
            </p:extLst>
          </p:nvPr>
        </p:nvGraphicFramePr>
        <p:xfrm>
          <a:off x="246706" y="1850622"/>
          <a:ext cx="5850000" cy="3743352"/>
        </p:xfrm>
        <a:graphic>
          <a:graphicData uri="http://schemas.openxmlformats.org/drawingml/2006/table">
            <a:tbl>
              <a:tblPr firstRow="1" bandRow="1">
                <a:tableStyleId>{2D5ABB26-0587-4C30-8999-92F81FD0307C}</a:tableStyleId>
              </a:tblPr>
              <a:tblGrid>
                <a:gridCol w="2816667">
                  <a:extLst>
                    <a:ext uri="{9D8B030D-6E8A-4147-A177-3AD203B41FA5}">
                      <a16:colId xmlns:a16="http://schemas.microsoft.com/office/drawing/2014/main" val="20000"/>
                    </a:ext>
                  </a:extLst>
                </a:gridCol>
                <a:gridCol w="3033333">
                  <a:extLst>
                    <a:ext uri="{9D8B030D-6E8A-4147-A177-3AD203B41FA5}">
                      <a16:colId xmlns:a16="http://schemas.microsoft.com/office/drawing/2014/main" val="20001"/>
                    </a:ext>
                  </a:extLst>
                </a:gridCol>
              </a:tblGrid>
              <a:tr h="415928">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600" b="1" i="0" u="none" strike="noStrike" kern="1200" cap="none" spc="0" normalizeH="0" baseline="0" noProof="0" dirty="0" smtClean="0">
                          <a:ln>
                            <a:noFill/>
                          </a:ln>
                          <a:solidFill>
                            <a:srgbClr val="C00000"/>
                          </a:solidFill>
                          <a:effectLst/>
                          <a:uLnTx/>
                          <a:uFillTx/>
                          <a:latin typeface="+mn-lt"/>
                          <a:ea typeface="+mn-ea"/>
                          <a:cs typeface="+mn-cs"/>
                        </a:rPr>
                        <a:t>-</a:t>
                      </a:r>
                      <a:r>
                        <a:rPr kumimoji="0" lang="pl-PL" sz="1600" b="1" i="0" u="none" strike="noStrike" kern="1200" cap="none" spc="0" normalizeH="0" baseline="0" dirty="0" smtClean="0">
                          <a:ln>
                            <a:noFill/>
                          </a:ln>
                          <a:solidFill>
                            <a:srgbClr val="C00000"/>
                          </a:solidFill>
                          <a:effectLst/>
                          <a:uLnTx/>
                          <a:uFillTx/>
                          <a:latin typeface="+mn-lt"/>
                          <a:ea typeface="+mn-ea"/>
                          <a:cs typeface="+mn-cs"/>
                        </a:rPr>
                        <a:t>3.995.924 zł</a:t>
                      </a:r>
                      <a:endParaRPr kumimoji="0" lang="pl-PL" sz="1600" b="1" i="0" u="none" strike="noStrike" kern="1200" cap="none" spc="0" normalizeH="0" baseline="0" noProof="0" dirty="0" smtClean="0">
                        <a:ln>
                          <a:noFill/>
                        </a:ln>
                        <a:solidFill>
                          <a:srgbClr val="C00000"/>
                        </a:solidFill>
                        <a:effectLst/>
                        <a:uLnTx/>
                        <a:uFillTx/>
                        <a:latin typeface="+mn-lt"/>
                        <a:ea typeface="+mn-ea"/>
                        <a:cs typeface="+mn-cs"/>
                      </a:endParaRPr>
                    </a:p>
                  </a:txBody>
                  <a:tcPr marL="91426" marR="91426" marT="45719" marB="45719" anchor="ctr">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smtClean="0">
                          <a:solidFill>
                            <a:schemeClr val="tx1"/>
                          </a:solidFill>
                          <a:latin typeface="+mj-lt"/>
                          <a:ea typeface="+mn-ea"/>
                          <a:cs typeface="+mn-cs"/>
                        </a:rPr>
                        <a:t>dz. Bemowo</a:t>
                      </a:r>
                    </a:p>
                  </a:txBody>
                  <a:tcPr marL="91426" marR="91426" marT="45719" marB="45719" anchor="ctr">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066953984"/>
                  </a:ext>
                </a:extLst>
              </a:tr>
              <a:tr h="415928">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600" b="1" i="0" u="none" strike="noStrike" kern="1200" cap="none" spc="0" normalizeH="0" baseline="0" noProof="0" dirty="0" smtClean="0">
                          <a:ln>
                            <a:noFill/>
                          </a:ln>
                          <a:solidFill>
                            <a:srgbClr val="C00000"/>
                          </a:solidFill>
                          <a:effectLst/>
                          <a:uLnTx/>
                          <a:uFillTx/>
                          <a:latin typeface="+mn-lt"/>
                          <a:ea typeface="+mn-ea"/>
                          <a:cs typeface="+mn-cs"/>
                        </a:rPr>
                        <a:t>-</a:t>
                      </a:r>
                      <a:r>
                        <a:rPr kumimoji="0" lang="pl-PL" sz="1600" b="1" i="0" u="none" strike="noStrike" kern="1200" cap="none" spc="0" normalizeH="0" baseline="0" dirty="0" smtClean="0">
                          <a:ln>
                            <a:noFill/>
                          </a:ln>
                          <a:solidFill>
                            <a:srgbClr val="C00000"/>
                          </a:solidFill>
                          <a:effectLst/>
                          <a:uLnTx/>
                          <a:uFillTx/>
                          <a:latin typeface="+mn-lt"/>
                          <a:ea typeface="+mn-ea"/>
                          <a:cs typeface="+mn-cs"/>
                        </a:rPr>
                        <a:t>1.301.836 zł</a:t>
                      </a:r>
                      <a:endParaRPr kumimoji="0" lang="pl-PL" sz="1600" b="1" i="0" u="none" strike="noStrike" kern="1200" cap="none" spc="0" normalizeH="0" baseline="0" noProof="0" dirty="0" smtClean="0">
                        <a:ln>
                          <a:noFill/>
                        </a:ln>
                        <a:solidFill>
                          <a:srgbClr val="C00000"/>
                        </a:solidFill>
                        <a:effectLst/>
                        <a:uLnTx/>
                        <a:uFillTx/>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l"/>
                      <a:r>
                        <a:rPr lang="pl-PL" sz="1400" b="1" i="0" kern="1200" baseline="0" dirty="0" smtClean="0">
                          <a:solidFill>
                            <a:schemeClr val="tx1"/>
                          </a:solidFill>
                          <a:latin typeface="+mj-lt"/>
                          <a:ea typeface="+mn-ea"/>
                          <a:cs typeface="+mn-cs"/>
                        </a:rPr>
                        <a:t>dz. Białołęka</a:t>
                      </a:r>
                      <a:endParaRPr lang="pl-PL" sz="1400" b="1" i="0" kern="1200" baseline="0" dirty="0">
                        <a:solidFill>
                          <a:schemeClr val="tx1"/>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791789361"/>
                  </a:ext>
                </a:extLst>
              </a:tr>
              <a:tr h="415928">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600" b="1" i="0" u="none" strike="noStrike" kern="1200" cap="none" spc="0" normalizeH="0" baseline="0" noProof="0" dirty="0" smtClean="0">
                          <a:ln>
                            <a:noFill/>
                          </a:ln>
                          <a:solidFill>
                            <a:schemeClr val="tx1"/>
                          </a:solidFill>
                          <a:effectLst/>
                          <a:uLnTx/>
                          <a:uFillTx/>
                          <a:latin typeface="+mj-lt"/>
                          <a:ea typeface="+mn-ea"/>
                          <a:cs typeface="+mn-cs"/>
                        </a:rPr>
                        <a:t>-</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smtClean="0">
                          <a:solidFill>
                            <a:schemeClr val="tx1"/>
                          </a:solidFill>
                          <a:latin typeface="+mj-lt"/>
                          <a:ea typeface="+mn-ea"/>
                          <a:cs typeface="+mn-cs"/>
                        </a:rPr>
                        <a:t>dz. Bielany</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191642534"/>
                  </a:ext>
                </a:extLst>
              </a:tr>
              <a:tr h="415928">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600" b="1" i="0" u="none" strike="noStrike" kern="1200" cap="none" spc="0" normalizeH="0" baseline="0" noProof="0" dirty="0" smtClean="0">
                          <a:ln>
                            <a:noFill/>
                          </a:ln>
                          <a:solidFill>
                            <a:srgbClr val="C00000"/>
                          </a:solidFill>
                          <a:effectLst/>
                          <a:uLnTx/>
                          <a:uFillTx/>
                          <a:latin typeface="+mn-lt"/>
                          <a:ea typeface="+mn-ea"/>
                          <a:cs typeface="+mn-cs"/>
                        </a:rPr>
                        <a:t>-</a:t>
                      </a:r>
                      <a:r>
                        <a:rPr kumimoji="0" lang="pl-PL" sz="1600" b="1" i="0" u="none" strike="noStrike" kern="1200" cap="none" spc="0" normalizeH="0" baseline="0" dirty="0" smtClean="0">
                          <a:ln>
                            <a:noFill/>
                          </a:ln>
                          <a:solidFill>
                            <a:srgbClr val="C00000"/>
                          </a:solidFill>
                          <a:effectLst/>
                          <a:uLnTx/>
                          <a:uFillTx/>
                          <a:latin typeface="+mn-lt"/>
                          <a:ea typeface="+mn-ea"/>
                          <a:cs typeface="+mn-cs"/>
                        </a:rPr>
                        <a:t>977.077 zł</a:t>
                      </a:r>
                      <a:endParaRPr kumimoji="0" lang="pl-PL" sz="1600" b="1" i="0" u="none" strike="noStrike" kern="1200" cap="none" spc="0" normalizeH="0" baseline="0" noProof="0" dirty="0" smtClean="0">
                        <a:ln>
                          <a:noFill/>
                        </a:ln>
                        <a:solidFill>
                          <a:srgbClr val="C00000"/>
                        </a:solidFill>
                        <a:effectLst/>
                        <a:uLnTx/>
                        <a:uFillTx/>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smtClean="0">
                          <a:solidFill>
                            <a:schemeClr val="tx1"/>
                          </a:solidFill>
                          <a:latin typeface="+mj-lt"/>
                          <a:ea typeface="+mn-ea"/>
                          <a:cs typeface="+mn-cs"/>
                        </a:rPr>
                        <a:t>dz. Mokotów</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366669745"/>
                  </a:ext>
                </a:extLst>
              </a:tr>
              <a:tr h="415928">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600" b="1" i="0" u="none" strike="noStrike" kern="1200" cap="none" spc="0" normalizeH="0" baseline="0" noProof="0" dirty="0" smtClean="0">
                          <a:ln>
                            <a:noFill/>
                          </a:ln>
                          <a:solidFill>
                            <a:schemeClr val="tx1"/>
                          </a:solidFill>
                          <a:effectLst/>
                          <a:uLnTx/>
                          <a:uFillTx/>
                          <a:latin typeface="+mn-lt"/>
                          <a:ea typeface="+mn-ea"/>
                          <a:cs typeface="+mn-cs"/>
                        </a:rPr>
                        <a:t>-</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smtClean="0">
                          <a:solidFill>
                            <a:schemeClr val="tx1"/>
                          </a:solidFill>
                          <a:latin typeface="+mj-lt"/>
                          <a:ea typeface="+mn-ea"/>
                          <a:cs typeface="+mn-cs"/>
                        </a:rPr>
                        <a:t>dz. Ochota</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416958369"/>
                  </a:ext>
                </a:extLst>
              </a:tr>
              <a:tr h="415928">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600" b="1" i="0" u="none" strike="noStrike" kern="1200" cap="none" spc="0" normalizeH="0" baseline="0" noProof="0" dirty="0" smtClean="0">
                          <a:ln>
                            <a:noFill/>
                          </a:ln>
                          <a:solidFill>
                            <a:srgbClr val="C00000"/>
                          </a:solidFill>
                          <a:effectLst/>
                          <a:uLnTx/>
                          <a:uFillTx/>
                          <a:latin typeface="+mn-lt"/>
                          <a:ea typeface="+mn-ea"/>
                          <a:cs typeface="+mn-cs"/>
                        </a:rPr>
                        <a:t>-</a:t>
                      </a:r>
                      <a:r>
                        <a:rPr kumimoji="0" lang="pl-PL" sz="1600" b="1" i="0" u="none" strike="noStrike" kern="1200" cap="none" spc="0" normalizeH="0" baseline="0" dirty="0" smtClean="0">
                          <a:ln>
                            <a:noFill/>
                          </a:ln>
                          <a:solidFill>
                            <a:srgbClr val="C00000"/>
                          </a:solidFill>
                          <a:effectLst/>
                          <a:uLnTx/>
                          <a:uFillTx/>
                          <a:latin typeface="+mn-lt"/>
                          <a:ea typeface="+mn-ea"/>
                          <a:cs typeface="+mn-cs"/>
                        </a:rPr>
                        <a:t>7.728.981 zł</a:t>
                      </a:r>
                      <a:endParaRPr kumimoji="0" lang="pl-PL" sz="1600" b="1" i="0" u="none" strike="noStrike" kern="1200" cap="none" spc="0" normalizeH="0" baseline="0" noProof="0" dirty="0" smtClean="0">
                        <a:ln>
                          <a:noFill/>
                        </a:ln>
                        <a:solidFill>
                          <a:srgbClr val="C00000"/>
                        </a:solidFill>
                        <a:effectLst/>
                        <a:uLnTx/>
                        <a:uFillTx/>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smtClean="0">
                          <a:solidFill>
                            <a:schemeClr val="tx1"/>
                          </a:solidFill>
                          <a:latin typeface="+mj-lt"/>
                          <a:ea typeface="+mn-ea"/>
                          <a:cs typeface="+mn-cs"/>
                        </a:rPr>
                        <a:t>dz. Praga–Południe</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717581818"/>
                  </a:ext>
                </a:extLst>
              </a:tr>
              <a:tr h="415928">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600" b="1" i="0" u="none" strike="noStrike" kern="1200" cap="none" spc="0" normalizeH="0" baseline="0" noProof="0" dirty="0" smtClean="0">
                          <a:ln>
                            <a:noFill/>
                          </a:ln>
                          <a:solidFill>
                            <a:srgbClr val="C00000"/>
                          </a:solidFill>
                          <a:effectLst/>
                          <a:uLnTx/>
                          <a:uFillTx/>
                          <a:latin typeface="+mn-lt"/>
                          <a:ea typeface="+mn-ea"/>
                          <a:cs typeface="+mn-cs"/>
                        </a:rPr>
                        <a:t>-</a:t>
                      </a:r>
                      <a:r>
                        <a:rPr kumimoji="0" lang="pl-PL" sz="1600" b="1" i="0" u="none" strike="noStrike" kern="1200" cap="none" spc="0" normalizeH="0" baseline="0" dirty="0" smtClean="0">
                          <a:ln>
                            <a:noFill/>
                          </a:ln>
                          <a:solidFill>
                            <a:srgbClr val="C00000"/>
                          </a:solidFill>
                          <a:effectLst/>
                          <a:uLnTx/>
                          <a:uFillTx/>
                          <a:latin typeface="+mn-lt"/>
                          <a:ea typeface="+mn-ea"/>
                          <a:cs typeface="+mn-cs"/>
                        </a:rPr>
                        <a:t>1.119.809 zł</a:t>
                      </a:r>
                      <a:endParaRPr kumimoji="0" lang="pl-PL" sz="1600" b="1" i="0" u="none" strike="noStrike" kern="1200" cap="none" spc="0" normalizeH="0" baseline="0" noProof="0" dirty="0" smtClean="0">
                        <a:ln>
                          <a:noFill/>
                        </a:ln>
                        <a:solidFill>
                          <a:srgbClr val="C00000"/>
                        </a:solidFill>
                        <a:effectLst/>
                        <a:uLnTx/>
                        <a:uFillTx/>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smtClean="0">
                          <a:solidFill>
                            <a:schemeClr val="tx1"/>
                          </a:solidFill>
                          <a:latin typeface="+mj-lt"/>
                          <a:ea typeface="+mn-ea"/>
                          <a:cs typeface="+mn-cs"/>
                        </a:rPr>
                        <a:t>dz. Praga–Północ</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309878716"/>
                  </a:ext>
                </a:extLst>
              </a:tr>
              <a:tr h="415928">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600" b="1" i="0" u="none" strike="noStrike" kern="1200" cap="none" spc="0" normalizeH="0" baseline="0" noProof="0" dirty="0" smtClean="0">
                          <a:ln>
                            <a:noFill/>
                          </a:ln>
                          <a:solidFill>
                            <a:schemeClr val="tx1"/>
                          </a:solidFill>
                          <a:effectLst/>
                          <a:uLnTx/>
                          <a:uFillTx/>
                          <a:latin typeface="+mj-lt"/>
                          <a:ea typeface="+mn-ea"/>
                          <a:cs typeface="+mn-cs"/>
                        </a:rPr>
                        <a:t>-</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smtClean="0">
                          <a:solidFill>
                            <a:schemeClr val="tx1"/>
                          </a:solidFill>
                          <a:latin typeface="+mj-lt"/>
                          <a:ea typeface="+mn-ea"/>
                          <a:cs typeface="+mn-cs"/>
                        </a:rPr>
                        <a:t>dz. Rembertów</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654259850"/>
                  </a:ext>
                </a:extLst>
              </a:tr>
              <a:tr h="415928">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600" b="1" i="0" u="none" strike="noStrike" kern="1200" cap="none" spc="0" normalizeH="0" baseline="0" noProof="0" dirty="0" smtClean="0">
                          <a:ln>
                            <a:noFill/>
                          </a:ln>
                          <a:solidFill>
                            <a:schemeClr val="tx1"/>
                          </a:solidFill>
                          <a:effectLst/>
                          <a:uLnTx/>
                          <a:uFillTx/>
                          <a:latin typeface="+mj-lt"/>
                          <a:ea typeface="+mn-ea"/>
                          <a:cs typeface="+mn-cs"/>
                        </a:rPr>
                        <a:t>-</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smtClean="0">
                          <a:solidFill>
                            <a:schemeClr val="tx1"/>
                          </a:solidFill>
                          <a:latin typeface="+mj-lt"/>
                          <a:ea typeface="+mn-ea"/>
                          <a:cs typeface="+mn-cs"/>
                        </a:rPr>
                        <a:t>dz. Śródmieście</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92005195"/>
                  </a:ext>
                </a:extLst>
              </a:tr>
            </a:tbl>
          </a:graphicData>
        </a:graphic>
      </p:graphicFrame>
      <p:graphicFrame>
        <p:nvGraphicFramePr>
          <p:cNvPr id="12" name="Tabela 11"/>
          <p:cNvGraphicFramePr>
            <a:graphicFrameLocks noGrp="1"/>
          </p:cNvGraphicFramePr>
          <p:nvPr>
            <p:extLst>
              <p:ext uri="{D42A27DB-BD31-4B8C-83A1-F6EECF244321}">
                <p14:modId xmlns:p14="http://schemas.microsoft.com/office/powerpoint/2010/main" val="3034770103"/>
              </p:ext>
            </p:extLst>
          </p:nvPr>
        </p:nvGraphicFramePr>
        <p:xfrm>
          <a:off x="6096706" y="1850622"/>
          <a:ext cx="5850000" cy="3743352"/>
        </p:xfrm>
        <a:graphic>
          <a:graphicData uri="http://schemas.openxmlformats.org/drawingml/2006/table">
            <a:tbl>
              <a:tblPr firstRow="1" bandRow="1">
                <a:tableStyleId>{2D5ABB26-0587-4C30-8999-92F81FD0307C}</a:tableStyleId>
              </a:tblPr>
              <a:tblGrid>
                <a:gridCol w="2816666">
                  <a:extLst>
                    <a:ext uri="{9D8B030D-6E8A-4147-A177-3AD203B41FA5}">
                      <a16:colId xmlns:a16="http://schemas.microsoft.com/office/drawing/2014/main" val="20000"/>
                    </a:ext>
                  </a:extLst>
                </a:gridCol>
                <a:gridCol w="3033334">
                  <a:extLst>
                    <a:ext uri="{9D8B030D-6E8A-4147-A177-3AD203B41FA5}">
                      <a16:colId xmlns:a16="http://schemas.microsoft.com/office/drawing/2014/main" val="20001"/>
                    </a:ext>
                  </a:extLst>
                </a:gridCol>
              </a:tblGrid>
              <a:tr h="415928">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600" b="1" i="0" u="none" strike="noStrike" kern="1200" cap="none" spc="0" normalizeH="0" baseline="0" noProof="0" dirty="0" smtClean="0">
                          <a:ln>
                            <a:noFill/>
                          </a:ln>
                          <a:solidFill>
                            <a:schemeClr val="tx1"/>
                          </a:solidFill>
                          <a:effectLst/>
                          <a:uLnTx/>
                          <a:uFillTx/>
                          <a:latin typeface="+mn-lt"/>
                          <a:ea typeface="+mn-ea"/>
                          <a:cs typeface="+mn-cs"/>
                        </a:rPr>
                        <a:t>-</a:t>
                      </a:r>
                    </a:p>
                  </a:txBody>
                  <a:tcPr marL="91426" marR="91426" marT="45719" marB="45719" anchor="ctr">
                    <a:lnT w="3175" cap="flat" cmpd="sng" algn="ctr">
                      <a:no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smtClean="0">
                          <a:solidFill>
                            <a:schemeClr val="tx1"/>
                          </a:solidFill>
                          <a:latin typeface="+mj-lt"/>
                          <a:ea typeface="+mn-ea"/>
                          <a:cs typeface="+mn-cs"/>
                        </a:rPr>
                        <a:t>dz. Targówek</a:t>
                      </a:r>
                    </a:p>
                  </a:txBody>
                  <a:tcPr marL="91426" marR="91426" marT="45719" marB="45719" anchor="ctr">
                    <a:lnT w="3175" cap="flat" cmpd="sng" algn="ctr">
                      <a:no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426940361"/>
                  </a:ext>
                </a:extLst>
              </a:tr>
              <a:tr h="415928">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600" b="1" i="0" u="none" strike="noStrike" kern="1200" cap="none" spc="0" normalizeH="0" baseline="0" noProof="0" dirty="0" smtClean="0">
                          <a:ln>
                            <a:noFill/>
                          </a:ln>
                          <a:solidFill>
                            <a:srgbClr val="C00000"/>
                          </a:solidFill>
                          <a:effectLst/>
                          <a:uLnTx/>
                          <a:uFillTx/>
                          <a:latin typeface="+mn-lt"/>
                          <a:ea typeface="+mn-ea"/>
                          <a:cs typeface="+mn-cs"/>
                        </a:rPr>
                        <a:t>-</a:t>
                      </a:r>
                      <a:r>
                        <a:rPr kumimoji="0" lang="pl-PL" sz="1600" b="1" i="0" u="none" strike="noStrike" kern="1200" cap="none" spc="0" normalizeH="0" baseline="0" dirty="0" smtClean="0">
                          <a:ln>
                            <a:noFill/>
                          </a:ln>
                          <a:solidFill>
                            <a:srgbClr val="C00000"/>
                          </a:solidFill>
                          <a:effectLst/>
                          <a:uLnTx/>
                          <a:uFillTx/>
                          <a:latin typeface="+mn-lt"/>
                          <a:ea typeface="+mn-ea"/>
                          <a:cs typeface="+mn-cs"/>
                        </a:rPr>
                        <a:t>95.440 zł</a:t>
                      </a:r>
                      <a:endParaRPr kumimoji="0" lang="pl-PL" sz="1600" b="1" i="0" u="none" strike="noStrike" kern="1200" cap="none" spc="0" normalizeH="0" baseline="0" noProof="0" dirty="0" smtClean="0">
                        <a:ln>
                          <a:noFill/>
                        </a:ln>
                        <a:solidFill>
                          <a:srgbClr val="C00000"/>
                        </a:solidFill>
                        <a:effectLst/>
                        <a:uLnTx/>
                        <a:uFillTx/>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smtClean="0">
                          <a:solidFill>
                            <a:schemeClr val="tx1"/>
                          </a:solidFill>
                          <a:latin typeface="+mj-lt"/>
                          <a:ea typeface="+mn-ea"/>
                          <a:cs typeface="+mn-cs"/>
                        </a:rPr>
                        <a:t>dz. Ursus</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597807684"/>
                  </a:ext>
                </a:extLst>
              </a:tr>
              <a:tr h="415928">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600" b="1" i="0" u="none" strike="noStrike" kern="1200" cap="none" spc="0" normalizeH="0" baseline="0" noProof="0" dirty="0" smtClean="0">
                          <a:ln>
                            <a:noFill/>
                          </a:ln>
                          <a:solidFill>
                            <a:srgbClr val="C00000"/>
                          </a:solidFill>
                          <a:effectLst/>
                          <a:uLnTx/>
                          <a:uFillTx/>
                          <a:latin typeface="+mn-lt"/>
                          <a:ea typeface="+mn-ea"/>
                          <a:cs typeface="+mn-cs"/>
                        </a:rPr>
                        <a:t>-</a:t>
                      </a:r>
                      <a:r>
                        <a:rPr kumimoji="0" lang="pl-PL" sz="1600" b="1" i="0" u="none" strike="noStrike" kern="1200" cap="none" spc="0" normalizeH="0" baseline="0" dirty="0" smtClean="0">
                          <a:ln>
                            <a:noFill/>
                          </a:ln>
                          <a:solidFill>
                            <a:srgbClr val="C00000"/>
                          </a:solidFill>
                          <a:effectLst/>
                          <a:uLnTx/>
                          <a:uFillTx/>
                          <a:latin typeface="+mn-lt"/>
                          <a:ea typeface="+mn-ea"/>
                          <a:cs typeface="+mn-cs"/>
                        </a:rPr>
                        <a:t>500.000 zł</a:t>
                      </a:r>
                      <a:endParaRPr kumimoji="0" lang="pl-PL" sz="1600" b="1" i="0" u="none" strike="noStrike" kern="1200" cap="none" spc="0" normalizeH="0" baseline="0" noProof="0" dirty="0" smtClean="0">
                        <a:ln>
                          <a:noFill/>
                        </a:ln>
                        <a:solidFill>
                          <a:srgbClr val="C00000"/>
                        </a:solidFill>
                        <a:effectLst/>
                        <a:uLnTx/>
                        <a:uFillTx/>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smtClean="0">
                          <a:solidFill>
                            <a:schemeClr val="tx1"/>
                          </a:solidFill>
                          <a:latin typeface="+mj-lt"/>
                          <a:ea typeface="+mn-ea"/>
                          <a:cs typeface="+mn-cs"/>
                        </a:rPr>
                        <a:t>dz. Ursynów</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255297735"/>
                  </a:ext>
                </a:extLst>
              </a:tr>
              <a:tr h="415928">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600" b="1" i="0" u="none" strike="noStrike" kern="1200" cap="none" spc="0" normalizeH="0" baseline="0" noProof="0" dirty="0" smtClean="0">
                          <a:ln>
                            <a:noFill/>
                          </a:ln>
                          <a:solidFill>
                            <a:srgbClr val="C00000"/>
                          </a:solidFill>
                          <a:effectLst/>
                          <a:uLnTx/>
                          <a:uFillTx/>
                          <a:latin typeface="+mn-lt"/>
                          <a:ea typeface="+mn-ea"/>
                          <a:cs typeface="+mn-cs"/>
                        </a:rPr>
                        <a:t>-</a:t>
                      </a:r>
                      <a:r>
                        <a:rPr kumimoji="0" lang="pl-PL" sz="1600" b="1" i="0" u="none" strike="noStrike" kern="1200" cap="none" spc="0" normalizeH="0" baseline="0" dirty="0" smtClean="0">
                          <a:ln>
                            <a:noFill/>
                          </a:ln>
                          <a:solidFill>
                            <a:srgbClr val="C00000"/>
                          </a:solidFill>
                          <a:effectLst/>
                          <a:uLnTx/>
                          <a:uFillTx/>
                          <a:latin typeface="+mn-lt"/>
                          <a:ea typeface="+mn-ea"/>
                          <a:cs typeface="+mn-cs"/>
                        </a:rPr>
                        <a:t>352.306 zł</a:t>
                      </a:r>
                      <a:endParaRPr kumimoji="0" lang="pl-PL" sz="1600" b="1" i="0" u="none" strike="noStrike" kern="1200" cap="none" spc="0" normalizeH="0" baseline="0" noProof="0" dirty="0" smtClean="0">
                        <a:ln>
                          <a:noFill/>
                        </a:ln>
                        <a:solidFill>
                          <a:srgbClr val="C00000"/>
                        </a:solidFill>
                        <a:effectLst/>
                        <a:uLnTx/>
                        <a:uFillTx/>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smtClean="0">
                          <a:solidFill>
                            <a:schemeClr val="tx1"/>
                          </a:solidFill>
                          <a:latin typeface="+mj-lt"/>
                          <a:ea typeface="+mn-ea"/>
                          <a:cs typeface="+mn-cs"/>
                        </a:rPr>
                        <a:t>dz. Wawer</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174442302"/>
                  </a:ext>
                </a:extLst>
              </a:tr>
              <a:tr h="415928">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600" b="1" i="0" u="none" strike="noStrike" kern="1200" cap="none" spc="0" normalizeH="0" baseline="0" noProof="0" dirty="0" smtClean="0">
                          <a:ln>
                            <a:noFill/>
                          </a:ln>
                          <a:solidFill>
                            <a:srgbClr val="385723"/>
                          </a:solidFill>
                          <a:effectLst/>
                          <a:uLnTx/>
                          <a:uFillTx/>
                          <a:latin typeface="+mn-lt"/>
                          <a:ea typeface="+mn-ea"/>
                          <a:cs typeface="+mn-cs"/>
                        </a:rPr>
                        <a:t>+</a:t>
                      </a:r>
                      <a:r>
                        <a:rPr kumimoji="0" lang="pl-PL" sz="1600" b="1" i="0" u="none" strike="noStrike" kern="1200" cap="none" spc="0" normalizeH="0" baseline="0" dirty="0" smtClean="0">
                          <a:ln>
                            <a:noFill/>
                          </a:ln>
                          <a:solidFill>
                            <a:srgbClr val="385723"/>
                          </a:solidFill>
                          <a:effectLst/>
                          <a:uLnTx/>
                          <a:uFillTx/>
                          <a:latin typeface="+mn-lt"/>
                          <a:ea typeface="+mn-ea"/>
                          <a:cs typeface="+mn-cs"/>
                        </a:rPr>
                        <a:t>1.207.052 zł</a:t>
                      </a:r>
                      <a:endParaRPr kumimoji="0" lang="pl-PL" sz="1600" b="1" i="0" u="none" strike="noStrike" kern="1200" cap="none" spc="0" normalizeH="0" baseline="0" noProof="0" dirty="0" smtClean="0">
                        <a:ln>
                          <a:noFill/>
                        </a:ln>
                        <a:solidFill>
                          <a:srgbClr val="385723"/>
                        </a:solidFill>
                        <a:effectLst/>
                        <a:uLnTx/>
                        <a:uFillTx/>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smtClean="0">
                          <a:solidFill>
                            <a:schemeClr val="tx1"/>
                          </a:solidFill>
                          <a:latin typeface="+mj-lt"/>
                          <a:ea typeface="+mn-ea"/>
                          <a:cs typeface="+mn-cs"/>
                        </a:rPr>
                        <a:t>dz. Wesoła</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474788209"/>
                  </a:ext>
                </a:extLst>
              </a:tr>
              <a:tr h="415928">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600" b="1" i="0" u="none" strike="noStrike" kern="1200" cap="none" spc="0" normalizeH="0" baseline="0" noProof="0" dirty="0" smtClean="0">
                          <a:ln>
                            <a:noFill/>
                          </a:ln>
                          <a:solidFill>
                            <a:schemeClr val="tx1"/>
                          </a:solidFill>
                          <a:effectLst/>
                          <a:uLnTx/>
                          <a:uFillTx/>
                          <a:latin typeface="+mn-lt"/>
                          <a:ea typeface="+mn-ea"/>
                          <a:cs typeface="+mn-cs"/>
                        </a:rPr>
                        <a:t>-</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smtClean="0">
                          <a:solidFill>
                            <a:schemeClr val="tx1"/>
                          </a:solidFill>
                          <a:latin typeface="+mj-lt"/>
                          <a:ea typeface="+mn-ea"/>
                          <a:cs typeface="+mn-cs"/>
                        </a:rPr>
                        <a:t>dz. Wilanów</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709283230"/>
                  </a:ext>
                </a:extLst>
              </a:tr>
              <a:tr h="415928">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600" b="1" i="0" u="none" strike="noStrike" kern="1200" cap="none" spc="0" normalizeH="0" baseline="0" noProof="0" dirty="0" smtClean="0">
                          <a:ln>
                            <a:noFill/>
                          </a:ln>
                          <a:solidFill>
                            <a:schemeClr val="tx1"/>
                          </a:solidFill>
                          <a:effectLst/>
                          <a:uLnTx/>
                          <a:uFillTx/>
                          <a:latin typeface="+mj-lt"/>
                          <a:ea typeface="+mn-ea"/>
                          <a:cs typeface="+mn-cs"/>
                        </a:rPr>
                        <a:t>-</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smtClean="0">
                          <a:solidFill>
                            <a:schemeClr val="tx1"/>
                          </a:solidFill>
                          <a:latin typeface="+mj-lt"/>
                          <a:ea typeface="+mn-ea"/>
                          <a:cs typeface="+mn-cs"/>
                        </a:rPr>
                        <a:t>dz. Włochy</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8926187"/>
                  </a:ext>
                </a:extLst>
              </a:tr>
              <a:tr h="415928">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600" b="1" i="0" u="none" strike="noStrike" kern="1200" cap="none" spc="0" normalizeH="0" baseline="0" noProof="0" dirty="0" smtClean="0">
                          <a:ln>
                            <a:noFill/>
                          </a:ln>
                          <a:solidFill>
                            <a:schemeClr val="tx1"/>
                          </a:solidFill>
                          <a:effectLst/>
                          <a:uLnTx/>
                          <a:uFillTx/>
                          <a:latin typeface="+mj-lt"/>
                          <a:ea typeface="+mn-ea"/>
                          <a:cs typeface="+mn-cs"/>
                        </a:rPr>
                        <a:t>-</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smtClean="0">
                          <a:solidFill>
                            <a:schemeClr val="tx1"/>
                          </a:solidFill>
                          <a:latin typeface="+mj-lt"/>
                          <a:ea typeface="+mn-ea"/>
                          <a:cs typeface="+mn-cs"/>
                        </a:rPr>
                        <a:t>dz. Wola</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238481906"/>
                  </a:ext>
                </a:extLst>
              </a:tr>
              <a:tr h="415928">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600" b="1" i="0" u="none" strike="noStrike" kern="1200" cap="none" spc="0" normalizeH="0" baseline="0" noProof="0" dirty="0" smtClean="0">
                          <a:ln>
                            <a:noFill/>
                          </a:ln>
                          <a:solidFill>
                            <a:srgbClr val="C00000"/>
                          </a:solidFill>
                          <a:effectLst/>
                          <a:uLnTx/>
                          <a:uFillTx/>
                          <a:latin typeface="+mn-lt"/>
                          <a:ea typeface="+mn-ea"/>
                          <a:cs typeface="+mn-cs"/>
                        </a:rPr>
                        <a:t>-</a:t>
                      </a:r>
                      <a:r>
                        <a:rPr kumimoji="0" lang="pl-PL" sz="1600" b="1" i="0" u="none" strike="noStrike" kern="1200" cap="none" spc="0" normalizeH="0" baseline="0" dirty="0" smtClean="0">
                          <a:ln>
                            <a:noFill/>
                          </a:ln>
                          <a:solidFill>
                            <a:srgbClr val="C00000"/>
                          </a:solidFill>
                          <a:effectLst/>
                          <a:uLnTx/>
                          <a:uFillTx/>
                          <a:latin typeface="+mn-lt"/>
                          <a:ea typeface="+mn-ea"/>
                          <a:cs typeface="+mn-cs"/>
                        </a:rPr>
                        <a:t>1.176.940 zł</a:t>
                      </a:r>
                      <a:endParaRPr kumimoji="0" lang="pl-PL" sz="1600" b="1" i="0" u="none" strike="noStrike" kern="1200" cap="none" spc="0" normalizeH="0" baseline="0" noProof="0" dirty="0" smtClean="0">
                        <a:ln>
                          <a:noFill/>
                        </a:ln>
                        <a:solidFill>
                          <a:srgbClr val="C00000"/>
                        </a:solidFill>
                        <a:effectLst/>
                        <a:uLnTx/>
                        <a:uFillTx/>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smtClean="0">
                          <a:solidFill>
                            <a:schemeClr val="tx1"/>
                          </a:solidFill>
                          <a:latin typeface="+mj-lt"/>
                          <a:ea typeface="+mn-ea"/>
                          <a:cs typeface="+mn-cs"/>
                        </a:rPr>
                        <a:t>dz. Żoliborz</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856274245"/>
                  </a:ext>
                </a:extLst>
              </a:tr>
            </a:tbl>
          </a:graphicData>
        </a:graphic>
      </p:graphicFrame>
      <p:sp>
        <p:nvSpPr>
          <p:cNvPr id="10" name="pole tekstowe 13"/>
          <p:cNvSpPr txBox="1">
            <a:spLocks noChangeArrowheads="1"/>
          </p:cNvSpPr>
          <p:nvPr/>
        </p:nvSpPr>
        <p:spPr bwMode="auto">
          <a:xfrm>
            <a:off x="1775173" y="40224"/>
            <a:ext cx="864165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ts val="800"/>
              </a:spcBef>
              <a:spcAft>
                <a:spcPts val="800"/>
              </a:spcAft>
              <a:buNone/>
            </a:pPr>
            <a:r>
              <a:rPr lang="pl-PL" altLang="pl-PL" sz="1600" b="1" dirty="0" smtClean="0">
                <a:solidFill>
                  <a:schemeClr val="tx1">
                    <a:lumMod val="50000"/>
                    <a:lumOff val="50000"/>
                  </a:schemeClr>
                </a:solidFill>
                <a:latin typeface="+mj-lt"/>
              </a:rPr>
              <a:t>Autopoprawka A</a:t>
            </a:r>
            <a:endParaRPr lang="pl-PL" altLang="pl-PL" sz="1600" b="1" dirty="0">
              <a:solidFill>
                <a:schemeClr val="tx1">
                  <a:lumMod val="50000"/>
                  <a:lumOff val="50000"/>
                </a:schemeClr>
              </a:solidFill>
              <a:latin typeface="+mj-lt"/>
            </a:endParaRPr>
          </a:p>
        </p:txBody>
      </p:sp>
    </p:spTree>
    <p:extLst>
      <p:ext uri="{BB962C8B-B14F-4D97-AF65-F5344CB8AC3E}">
        <p14:creationId xmlns:p14="http://schemas.microsoft.com/office/powerpoint/2010/main" val="1245658559"/>
      </p:ext>
    </p:extLst>
  </p:cSld>
  <p:clrMapOvr>
    <a:masterClrMapping/>
  </p:clrMapOvr>
  <p:transition spd="slow">
    <p:cove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34</a:t>
            </a:fld>
            <a:endParaRPr lang="pl-PL" dirty="0"/>
          </a:p>
        </p:txBody>
      </p:sp>
      <p:sp>
        <p:nvSpPr>
          <p:cNvPr id="3" name="Tytuł 2"/>
          <p:cNvSpPr>
            <a:spLocks noGrp="1"/>
          </p:cNvSpPr>
          <p:nvPr>
            <p:ph type="title"/>
          </p:nvPr>
        </p:nvSpPr>
        <p:spPr>
          <a:xfrm>
            <a:off x="423035" y="622608"/>
            <a:ext cx="10531474" cy="742304"/>
          </a:xfrm>
        </p:spPr>
        <p:txBody>
          <a:bodyPr/>
          <a:lstStyle/>
          <a:p>
            <a:pPr>
              <a:lnSpc>
                <a:spcPct val="100000"/>
              </a:lnSpc>
              <a:spcBef>
                <a:spcPts val="800"/>
              </a:spcBef>
              <a:spcAft>
                <a:spcPts val="800"/>
              </a:spcAft>
            </a:pPr>
            <a:r>
              <a:rPr lang="pl-PL" altLang="pl-PL" sz="2400" b="1" dirty="0" smtClean="0">
                <a:latin typeface="+mj-lt"/>
              </a:rPr>
              <a:t>Zmniejszenie</a:t>
            </a:r>
            <a:r>
              <a:rPr lang="pl-PL" altLang="pl-PL" sz="2400" dirty="0" smtClean="0">
                <a:latin typeface="+mj-lt"/>
              </a:rPr>
              <a:t> </a:t>
            </a:r>
            <a:r>
              <a:rPr lang="pl-PL" altLang="pl-PL" sz="2400" dirty="0">
                <a:latin typeface="+mj-lt"/>
              </a:rPr>
              <a:t>planu </a:t>
            </a:r>
            <a:r>
              <a:rPr lang="pl-PL" altLang="pl-PL" sz="2400" b="1" dirty="0">
                <a:latin typeface="+mj-lt"/>
              </a:rPr>
              <a:t>wydatków </a:t>
            </a:r>
            <a:r>
              <a:rPr lang="pl-PL" altLang="pl-PL" sz="2400" b="1" dirty="0" smtClean="0">
                <a:latin typeface="+mj-lt"/>
              </a:rPr>
              <a:t>majątkowych</a:t>
            </a:r>
            <a:r>
              <a:rPr lang="pl-PL" altLang="pl-PL" sz="2400" dirty="0" smtClean="0">
                <a:latin typeface="+mj-lt"/>
              </a:rPr>
              <a:t> </a:t>
            </a:r>
            <a:r>
              <a:rPr lang="pl-PL" altLang="pl-PL" sz="2400" dirty="0">
                <a:latin typeface="+mj-lt"/>
              </a:rPr>
              <a:t>w </a:t>
            </a:r>
            <a:r>
              <a:rPr lang="pl-PL" altLang="pl-PL" sz="2400" dirty="0" smtClean="0">
                <a:latin typeface="+mj-lt"/>
              </a:rPr>
              <a:t>2023 </a:t>
            </a:r>
            <a:r>
              <a:rPr lang="pl-PL" altLang="pl-PL" sz="2400" dirty="0">
                <a:latin typeface="+mj-lt"/>
              </a:rPr>
              <a:t>r. o </a:t>
            </a:r>
            <a:r>
              <a:rPr lang="pl-PL" altLang="pl-PL" sz="2400" b="1" dirty="0" smtClean="0">
                <a:latin typeface="+mj-lt"/>
              </a:rPr>
              <a:t>94,8 </a:t>
            </a:r>
            <a:r>
              <a:rPr lang="pl-PL" altLang="pl-PL" sz="2400" b="1" dirty="0">
                <a:latin typeface="+mj-lt"/>
              </a:rPr>
              <a:t>mln zł</a:t>
            </a:r>
          </a:p>
        </p:txBody>
      </p:sp>
      <p:sp>
        <p:nvSpPr>
          <p:cNvPr id="7" name="Symbol zastępczy stopki 1"/>
          <p:cNvSpPr>
            <a:spLocks noGrp="1"/>
          </p:cNvSpPr>
          <p:nvPr>
            <p:ph type="ftr" sz="quarter" idx="3"/>
          </p:nvPr>
        </p:nvSpPr>
        <p:spPr>
          <a:xfrm>
            <a:off x="5572664" y="6602777"/>
            <a:ext cx="6088033" cy="272641"/>
          </a:xfrm>
          <a:prstGeom prst="rect">
            <a:avLst/>
          </a:prstGeom>
        </p:spPr>
        <p:txBody>
          <a:bodyPr/>
          <a:lstStyle/>
          <a:p>
            <a:r>
              <a:rPr lang="pl-PL" altLang="pl-PL" dirty="0">
                <a:latin typeface="Arial" charset="0"/>
              </a:rPr>
              <a:t>Projekty zmian budżetu na 2023 r. i WPF na lata </a:t>
            </a:r>
            <a:r>
              <a:rPr lang="pl-PL" altLang="pl-PL" dirty="0" smtClean="0">
                <a:latin typeface="Arial" charset="0"/>
              </a:rPr>
              <a:t>2023–2050</a:t>
            </a:r>
            <a:endParaRPr lang="pl-PL" dirty="0"/>
          </a:p>
        </p:txBody>
      </p:sp>
      <p:sp>
        <p:nvSpPr>
          <p:cNvPr id="9" name="pole tekstowe 13"/>
          <p:cNvSpPr txBox="1">
            <a:spLocks noChangeArrowheads="1"/>
          </p:cNvSpPr>
          <p:nvPr/>
        </p:nvSpPr>
        <p:spPr bwMode="auto">
          <a:xfrm>
            <a:off x="1775173" y="1134080"/>
            <a:ext cx="864165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ts val="800"/>
              </a:spcBef>
              <a:spcAft>
                <a:spcPts val="800"/>
              </a:spcAft>
              <a:buNone/>
              <a:tabLst>
                <a:tab pos="715963" algn="l"/>
              </a:tabLst>
            </a:pPr>
            <a:r>
              <a:rPr lang="pl-PL" altLang="pl-PL" sz="1600" b="1" dirty="0" smtClean="0">
                <a:latin typeface="+mj-lt"/>
              </a:rPr>
              <a:t>POZOSTAŁE WYDATKI MAJĄTKOWE:  </a:t>
            </a:r>
            <a:r>
              <a:rPr lang="pl-PL" altLang="pl-PL" sz="2400" b="1" dirty="0" smtClean="0">
                <a:solidFill>
                  <a:srgbClr val="385723"/>
                </a:solidFill>
                <a:latin typeface="+mj-lt"/>
              </a:rPr>
              <a:t>+100 </a:t>
            </a:r>
            <a:r>
              <a:rPr lang="pl-PL" altLang="pl-PL" sz="2000" b="1" dirty="0">
                <a:solidFill>
                  <a:srgbClr val="385723"/>
                </a:solidFill>
                <a:latin typeface="+mj-lt"/>
              </a:rPr>
              <a:t>tys. zł</a:t>
            </a:r>
          </a:p>
        </p:txBody>
      </p:sp>
      <p:sp>
        <p:nvSpPr>
          <p:cNvPr id="10" name="pole tekstowe 13"/>
          <p:cNvSpPr txBox="1">
            <a:spLocks noChangeArrowheads="1"/>
          </p:cNvSpPr>
          <p:nvPr/>
        </p:nvSpPr>
        <p:spPr bwMode="auto">
          <a:xfrm>
            <a:off x="1775173" y="40224"/>
            <a:ext cx="864165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ts val="800"/>
              </a:spcBef>
              <a:spcAft>
                <a:spcPts val="800"/>
              </a:spcAft>
              <a:buNone/>
            </a:pPr>
            <a:r>
              <a:rPr lang="pl-PL" altLang="pl-PL" sz="1600" b="1" dirty="0" smtClean="0">
                <a:solidFill>
                  <a:schemeClr val="tx1">
                    <a:lumMod val="50000"/>
                    <a:lumOff val="50000"/>
                  </a:schemeClr>
                </a:solidFill>
                <a:latin typeface="+mj-lt"/>
              </a:rPr>
              <a:t>Autopoprawka A</a:t>
            </a:r>
            <a:endParaRPr lang="pl-PL" altLang="pl-PL" sz="1600" b="1" dirty="0">
              <a:solidFill>
                <a:schemeClr val="tx1">
                  <a:lumMod val="50000"/>
                  <a:lumOff val="50000"/>
                </a:schemeClr>
              </a:solidFill>
              <a:latin typeface="+mj-lt"/>
            </a:endParaRPr>
          </a:p>
        </p:txBody>
      </p:sp>
      <p:graphicFrame>
        <p:nvGraphicFramePr>
          <p:cNvPr id="13" name="Tabela 12"/>
          <p:cNvGraphicFramePr>
            <a:graphicFrameLocks noGrp="1"/>
          </p:cNvGraphicFramePr>
          <p:nvPr>
            <p:extLst>
              <p:ext uri="{D42A27DB-BD31-4B8C-83A1-F6EECF244321}">
                <p14:modId xmlns:p14="http://schemas.microsoft.com/office/powerpoint/2010/main" val="2451488420"/>
              </p:ext>
            </p:extLst>
          </p:nvPr>
        </p:nvGraphicFramePr>
        <p:xfrm>
          <a:off x="246000" y="2107216"/>
          <a:ext cx="11700000" cy="1469701"/>
        </p:xfrm>
        <a:graphic>
          <a:graphicData uri="http://schemas.openxmlformats.org/drawingml/2006/table">
            <a:tbl>
              <a:tblPr firstRow="1" bandRow="1">
                <a:tableStyleId>{2D5ABB26-0587-4C30-8999-92F81FD0307C}</a:tableStyleId>
              </a:tblPr>
              <a:tblGrid>
                <a:gridCol w="2268000">
                  <a:extLst>
                    <a:ext uri="{9D8B030D-6E8A-4147-A177-3AD203B41FA5}">
                      <a16:colId xmlns:a16="http://schemas.microsoft.com/office/drawing/2014/main" val="20000"/>
                    </a:ext>
                  </a:extLst>
                </a:gridCol>
                <a:gridCol w="9432000">
                  <a:extLst>
                    <a:ext uri="{9D8B030D-6E8A-4147-A177-3AD203B41FA5}">
                      <a16:colId xmlns:a16="http://schemas.microsoft.com/office/drawing/2014/main" val="20001"/>
                    </a:ext>
                  </a:extLst>
                </a:gridCol>
              </a:tblGrid>
              <a:tr h="1469701">
                <a:tc>
                  <a:txBody>
                    <a:bodyPr/>
                    <a:lstStyle/>
                    <a:p>
                      <a:pPr algn="r"/>
                      <a:r>
                        <a:rPr lang="pl-PL" sz="2400" b="1" kern="1200" dirty="0" smtClean="0">
                          <a:solidFill>
                            <a:srgbClr val="385723"/>
                          </a:solidFill>
                          <a:latin typeface="+mj-lt"/>
                          <a:ea typeface="+mn-ea"/>
                          <a:cs typeface="+mn-cs"/>
                        </a:rPr>
                        <a:t>+100.000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marR="0" lvl="0" indent="0" algn="l" defTabSz="914400" rtl="0" eaLnBrk="1" fontAlgn="auto" latinLnBrk="0" hangingPunct="1">
                        <a:lnSpc>
                          <a:spcPct val="114000"/>
                        </a:lnSpc>
                        <a:spcBef>
                          <a:spcPts val="0"/>
                        </a:spcBef>
                        <a:spcAft>
                          <a:spcPts val="0"/>
                        </a:spcAft>
                        <a:buClrTx/>
                        <a:buSzTx/>
                        <a:buFontTx/>
                        <a:buNone/>
                        <a:tabLst/>
                        <a:defRPr/>
                      </a:pPr>
                      <a:r>
                        <a:rPr lang="pl-PL" sz="1600" b="1" kern="1200" dirty="0" smtClean="0">
                          <a:solidFill>
                            <a:schemeClr val="tx1"/>
                          </a:solidFill>
                          <a:effectLst/>
                          <a:latin typeface="+mn-lt"/>
                          <a:ea typeface="+mn-ea"/>
                          <a:cs typeface="+mn-cs"/>
                        </a:rPr>
                        <a:t>Wpłaty na fundusz celowy dla Komendy Miejskiej Państwowej Straży Pożarnej </a:t>
                      </a:r>
                      <a:br>
                        <a:rPr lang="pl-PL" sz="1600" b="1" kern="1200" dirty="0" smtClean="0">
                          <a:solidFill>
                            <a:schemeClr val="tx1"/>
                          </a:solidFill>
                          <a:effectLst/>
                          <a:latin typeface="+mn-lt"/>
                          <a:ea typeface="+mn-ea"/>
                          <a:cs typeface="+mn-cs"/>
                        </a:rPr>
                      </a:br>
                      <a:r>
                        <a:rPr lang="pl-PL" sz="1600" b="0" kern="1200" dirty="0" smtClean="0">
                          <a:solidFill>
                            <a:schemeClr val="tx1"/>
                          </a:solidFill>
                          <a:effectLst/>
                          <a:latin typeface="+mn-lt"/>
                          <a:ea typeface="+mn-ea"/>
                          <a:cs typeface="+mn-cs"/>
                        </a:rPr>
                        <a:t>z przeznaczeniem na zakupy inwestycyjne dla Straży Pożarnej m.st. Warszawy </a:t>
                      </a:r>
                      <a:br>
                        <a:rPr lang="pl-PL" sz="1600" b="0" kern="1200" dirty="0" smtClean="0">
                          <a:solidFill>
                            <a:schemeClr val="tx1"/>
                          </a:solidFill>
                          <a:effectLst/>
                          <a:latin typeface="+mn-lt"/>
                          <a:ea typeface="+mn-ea"/>
                          <a:cs typeface="+mn-cs"/>
                        </a:rPr>
                      </a:br>
                      <a:r>
                        <a:rPr lang="pl-PL" sz="1600" b="0" kern="1200" dirty="0" smtClean="0">
                          <a:solidFill>
                            <a:schemeClr val="tx1"/>
                          </a:solidFill>
                          <a:effectLst/>
                          <a:latin typeface="+mn-lt"/>
                          <a:ea typeface="+mn-ea"/>
                          <a:cs typeface="+mn-cs"/>
                        </a:rPr>
                        <a:t>(przeniesienie środków z planu wydatków bieżących).</a:t>
                      </a:r>
                      <a:endParaRPr lang="pl-PL" sz="1600" b="0" kern="1200" noProof="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43625553"/>
                  </a:ext>
                </a:extLst>
              </a:tr>
            </a:tbl>
          </a:graphicData>
        </a:graphic>
      </p:graphicFrame>
    </p:spTree>
    <p:extLst>
      <p:ext uri="{BB962C8B-B14F-4D97-AF65-F5344CB8AC3E}">
        <p14:creationId xmlns:p14="http://schemas.microsoft.com/office/powerpoint/2010/main" val="2665692276"/>
      </p:ext>
    </p:extLst>
  </p:cSld>
  <p:clrMapOvr>
    <a:masterClrMapping/>
  </p:clrMapOvr>
  <p:transition spd="slow">
    <p:cove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4"/>
          <p:cNvSpPr>
            <a:spLocks noGrp="1"/>
          </p:cNvSpPr>
          <p:nvPr>
            <p:ph type="title"/>
          </p:nvPr>
        </p:nvSpPr>
        <p:spPr>
          <a:xfrm>
            <a:off x="350227" y="1438276"/>
            <a:ext cx="11491546" cy="2886074"/>
          </a:xfrm>
          <a:prstGeom prst="rect">
            <a:avLst/>
          </a:prstGeom>
        </p:spPr>
        <p:txBody>
          <a:bodyPr/>
          <a:lstStyle/>
          <a:p>
            <a:pPr>
              <a:lnSpc>
                <a:spcPct val="114000"/>
              </a:lnSpc>
              <a:spcBef>
                <a:spcPts val="600"/>
              </a:spcBef>
              <a:spcAft>
                <a:spcPts val="600"/>
              </a:spcAft>
              <a:defRPr/>
            </a:pPr>
            <a:r>
              <a:rPr lang="pl-PL" b="1" dirty="0" smtClean="0"/>
              <a:t>Autopoprawka A</a:t>
            </a:r>
            <a:r>
              <a:rPr lang="pl-PL" dirty="0" smtClean="0"/>
              <a:t/>
            </a:r>
            <a:br>
              <a:rPr lang="pl-PL" dirty="0" smtClean="0"/>
            </a:br>
            <a:r>
              <a:rPr lang="pl-PL" dirty="0" smtClean="0"/>
              <a:t>do projektu zmiany </a:t>
            </a:r>
            <a:br>
              <a:rPr lang="pl-PL" dirty="0" smtClean="0"/>
            </a:br>
            <a:r>
              <a:rPr lang="pl-PL" dirty="0" smtClean="0"/>
              <a:t>Wieloletniej Prognozy Finansowej</a:t>
            </a:r>
            <a:endParaRPr lang="pl-PL" altLang="pl-PL" sz="3200" dirty="0">
              <a:cs typeface="Arial" charset="0"/>
            </a:endParaRPr>
          </a:p>
        </p:txBody>
      </p:sp>
      <p:sp>
        <p:nvSpPr>
          <p:cNvPr id="2"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2023 r. i WPF na lata </a:t>
            </a:r>
            <a:r>
              <a:rPr lang="pl-PL" altLang="pl-PL" dirty="0" smtClean="0">
                <a:latin typeface="Arial" charset="0"/>
              </a:rPr>
              <a:t>2023–2050</a:t>
            </a:r>
            <a:endParaRPr lang="pl-PL" dirty="0"/>
          </a:p>
        </p:txBody>
      </p:sp>
      <p:sp>
        <p:nvSpPr>
          <p:cNvPr id="3" name="Symbol zastępczy numeru slajdu 2"/>
          <p:cNvSpPr>
            <a:spLocks noGrp="1"/>
          </p:cNvSpPr>
          <p:nvPr>
            <p:ph type="sldNum" sz="quarter" idx="4"/>
          </p:nvPr>
        </p:nvSpPr>
        <p:spPr>
          <a:xfrm>
            <a:off x="11678920" y="6565264"/>
            <a:ext cx="513080" cy="335915"/>
          </a:xfrm>
          <a:prstGeom prst="rect">
            <a:avLst/>
          </a:prstGeom>
        </p:spPr>
        <p:txBody>
          <a:bodyPr/>
          <a:lstStyle/>
          <a:p>
            <a:fld id="{2E27F4D3-B96E-4B1F-B7AA-4577FB9564B4}" type="slidenum">
              <a:rPr lang="pl-PL" smtClean="0"/>
              <a:pPr/>
              <a:t>35</a:t>
            </a:fld>
            <a:endParaRPr lang="pl-PL" dirty="0"/>
          </a:p>
        </p:txBody>
      </p:sp>
    </p:spTree>
    <p:extLst>
      <p:ext uri="{BB962C8B-B14F-4D97-AF65-F5344CB8AC3E}">
        <p14:creationId xmlns:p14="http://schemas.microsoft.com/office/powerpoint/2010/main" val="3328289621"/>
      </p:ext>
    </p:extLst>
  </p:cSld>
  <p:clrMapOvr>
    <a:masterClrMapping/>
  </p:clrMapOvr>
  <p:transition spd="slow">
    <p:cove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36</a:t>
            </a:fld>
            <a:endParaRPr lang="pl-PL" dirty="0"/>
          </a:p>
        </p:txBody>
      </p:sp>
      <p:sp>
        <p:nvSpPr>
          <p:cNvPr id="7" name="Symbol zastępczy stopki 1"/>
          <p:cNvSpPr>
            <a:spLocks noGrp="1"/>
          </p:cNvSpPr>
          <p:nvPr>
            <p:ph type="ftr" sz="quarter" idx="3"/>
          </p:nvPr>
        </p:nvSpPr>
        <p:spPr>
          <a:xfrm>
            <a:off x="5572664" y="6602777"/>
            <a:ext cx="6088033" cy="272641"/>
          </a:xfrm>
          <a:prstGeom prst="rect">
            <a:avLst/>
          </a:prstGeom>
        </p:spPr>
        <p:txBody>
          <a:bodyPr/>
          <a:lstStyle/>
          <a:p>
            <a:r>
              <a:rPr lang="pl-PL" altLang="pl-PL" dirty="0">
                <a:latin typeface="Arial" charset="0"/>
              </a:rPr>
              <a:t>Projekty zmian budżetu na 2023 r. i WPF na lata </a:t>
            </a:r>
            <a:r>
              <a:rPr lang="pl-PL" altLang="pl-PL" dirty="0" smtClean="0">
                <a:latin typeface="Arial" charset="0"/>
              </a:rPr>
              <a:t>2023–2050</a:t>
            </a:r>
            <a:endParaRPr lang="pl-PL" dirty="0"/>
          </a:p>
        </p:txBody>
      </p:sp>
      <p:sp>
        <p:nvSpPr>
          <p:cNvPr id="9" name="Tytuł 2"/>
          <p:cNvSpPr>
            <a:spLocks noGrp="1"/>
          </p:cNvSpPr>
          <p:nvPr>
            <p:ph type="title"/>
          </p:nvPr>
        </p:nvSpPr>
        <p:spPr>
          <a:xfrm>
            <a:off x="320697" y="504000"/>
            <a:ext cx="11537928" cy="945036"/>
          </a:xfrm>
        </p:spPr>
        <p:txBody>
          <a:bodyPr/>
          <a:lstStyle/>
          <a:p>
            <a:pPr algn="ctr">
              <a:spcBef>
                <a:spcPts val="600"/>
              </a:spcBef>
              <a:spcAft>
                <a:spcPts val="600"/>
              </a:spcAft>
            </a:pPr>
            <a:r>
              <a:rPr lang="pl-PL" altLang="pl-PL" sz="2400" dirty="0">
                <a:latin typeface="+mj-lt"/>
              </a:rPr>
              <a:t>Wieloletnia Prognoza </a:t>
            </a:r>
            <a:r>
              <a:rPr lang="pl-PL" altLang="pl-PL" sz="2400" dirty="0" smtClean="0">
                <a:latin typeface="+mj-lt"/>
              </a:rPr>
              <a:t>Finansowa </a:t>
            </a:r>
            <a:br>
              <a:rPr lang="pl-PL" altLang="pl-PL" sz="2400" dirty="0" smtClean="0">
                <a:latin typeface="+mj-lt"/>
              </a:rPr>
            </a:br>
            <a:r>
              <a:rPr lang="pl-PL" altLang="pl-PL" sz="2400" b="1" dirty="0" smtClean="0">
                <a:latin typeface="+mj-lt"/>
              </a:rPr>
              <a:t>Zmiany w prognozie dochodów</a:t>
            </a:r>
            <a:endParaRPr lang="pl-PL" altLang="pl-PL" sz="2400" b="1" dirty="0">
              <a:latin typeface="+mj-lt"/>
            </a:endParaRPr>
          </a:p>
        </p:txBody>
      </p:sp>
      <p:sp>
        <p:nvSpPr>
          <p:cNvPr id="6" name="pole tekstowe 13"/>
          <p:cNvSpPr txBox="1">
            <a:spLocks noChangeArrowheads="1"/>
          </p:cNvSpPr>
          <p:nvPr/>
        </p:nvSpPr>
        <p:spPr bwMode="auto">
          <a:xfrm>
            <a:off x="1775173" y="40224"/>
            <a:ext cx="864165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ts val="800"/>
              </a:spcBef>
              <a:spcAft>
                <a:spcPts val="800"/>
              </a:spcAft>
              <a:buNone/>
            </a:pPr>
            <a:r>
              <a:rPr lang="pl-PL" altLang="pl-PL" sz="1600" b="1" dirty="0" smtClean="0">
                <a:solidFill>
                  <a:schemeClr val="tx1">
                    <a:lumMod val="50000"/>
                    <a:lumOff val="50000"/>
                  </a:schemeClr>
                </a:solidFill>
                <a:latin typeface="+mj-lt"/>
              </a:rPr>
              <a:t>Autopoprawka A</a:t>
            </a:r>
            <a:endParaRPr lang="pl-PL" altLang="pl-PL" sz="1600" b="1" dirty="0">
              <a:solidFill>
                <a:schemeClr val="tx1">
                  <a:lumMod val="50000"/>
                  <a:lumOff val="50000"/>
                </a:schemeClr>
              </a:solidFill>
              <a:latin typeface="+mj-lt"/>
            </a:endParaRPr>
          </a:p>
        </p:txBody>
      </p:sp>
      <p:graphicFrame>
        <p:nvGraphicFramePr>
          <p:cNvPr id="8" name="Tabela 7"/>
          <p:cNvGraphicFramePr>
            <a:graphicFrameLocks noGrp="1"/>
          </p:cNvGraphicFramePr>
          <p:nvPr>
            <p:extLst>
              <p:ext uri="{D42A27DB-BD31-4B8C-83A1-F6EECF244321}">
                <p14:modId xmlns:p14="http://schemas.microsoft.com/office/powerpoint/2010/main" val="2144204543"/>
              </p:ext>
            </p:extLst>
          </p:nvPr>
        </p:nvGraphicFramePr>
        <p:xfrm>
          <a:off x="246001" y="1678157"/>
          <a:ext cx="11699999" cy="3361111"/>
        </p:xfrm>
        <a:graphic>
          <a:graphicData uri="http://schemas.openxmlformats.org/drawingml/2006/table">
            <a:tbl>
              <a:tblPr firstRow="1" bandRow="1">
                <a:tableStyleId>{2D5ABB26-0587-4C30-8999-92F81FD0307C}</a:tableStyleId>
              </a:tblPr>
              <a:tblGrid>
                <a:gridCol w="1375152">
                  <a:extLst>
                    <a:ext uri="{9D8B030D-6E8A-4147-A177-3AD203B41FA5}">
                      <a16:colId xmlns:a16="http://schemas.microsoft.com/office/drawing/2014/main" val="3288171132"/>
                    </a:ext>
                  </a:extLst>
                </a:gridCol>
                <a:gridCol w="1127425">
                  <a:extLst>
                    <a:ext uri="{9D8B030D-6E8A-4147-A177-3AD203B41FA5}">
                      <a16:colId xmlns:a16="http://schemas.microsoft.com/office/drawing/2014/main" val="20001"/>
                    </a:ext>
                  </a:extLst>
                </a:gridCol>
                <a:gridCol w="1127425">
                  <a:extLst>
                    <a:ext uri="{9D8B030D-6E8A-4147-A177-3AD203B41FA5}">
                      <a16:colId xmlns:a16="http://schemas.microsoft.com/office/drawing/2014/main" val="3393036705"/>
                    </a:ext>
                  </a:extLst>
                </a:gridCol>
                <a:gridCol w="1127425">
                  <a:extLst>
                    <a:ext uri="{9D8B030D-6E8A-4147-A177-3AD203B41FA5}">
                      <a16:colId xmlns:a16="http://schemas.microsoft.com/office/drawing/2014/main" val="785722401"/>
                    </a:ext>
                  </a:extLst>
                </a:gridCol>
                <a:gridCol w="1127425">
                  <a:extLst>
                    <a:ext uri="{9D8B030D-6E8A-4147-A177-3AD203B41FA5}">
                      <a16:colId xmlns:a16="http://schemas.microsoft.com/office/drawing/2014/main" val="1778449290"/>
                    </a:ext>
                  </a:extLst>
                </a:gridCol>
                <a:gridCol w="1127425">
                  <a:extLst>
                    <a:ext uri="{9D8B030D-6E8A-4147-A177-3AD203B41FA5}">
                      <a16:colId xmlns:a16="http://schemas.microsoft.com/office/drawing/2014/main" val="2059041665"/>
                    </a:ext>
                  </a:extLst>
                </a:gridCol>
                <a:gridCol w="1127425">
                  <a:extLst>
                    <a:ext uri="{9D8B030D-6E8A-4147-A177-3AD203B41FA5}">
                      <a16:colId xmlns:a16="http://schemas.microsoft.com/office/drawing/2014/main" val="1623264147"/>
                    </a:ext>
                  </a:extLst>
                </a:gridCol>
                <a:gridCol w="1127425">
                  <a:extLst>
                    <a:ext uri="{9D8B030D-6E8A-4147-A177-3AD203B41FA5}">
                      <a16:colId xmlns:a16="http://schemas.microsoft.com/office/drawing/2014/main" val="295558800"/>
                    </a:ext>
                  </a:extLst>
                </a:gridCol>
                <a:gridCol w="1127425">
                  <a:extLst>
                    <a:ext uri="{9D8B030D-6E8A-4147-A177-3AD203B41FA5}">
                      <a16:colId xmlns:a16="http://schemas.microsoft.com/office/drawing/2014/main" val="3889581010"/>
                    </a:ext>
                  </a:extLst>
                </a:gridCol>
                <a:gridCol w="1305447">
                  <a:extLst>
                    <a:ext uri="{9D8B030D-6E8A-4147-A177-3AD203B41FA5}">
                      <a16:colId xmlns:a16="http://schemas.microsoft.com/office/drawing/2014/main" val="3422950535"/>
                    </a:ext>
                  </a:extLst>
                </a:gridCol>
              </a:tblGrid>
              <a:tr h="826286">
                <a:tc>
                  <a:txBody>
                    <a:bodyPr/>
                    <a:lstStyle/>
                    <a:p>
                      <a:pPr algn="ctr"/>
                      <a:endParaRPr lang="pl-PL" sz="2000" dirty="0">
                        <a:latin typeface="+mj-lt"/>
                        <a:cs typeface="Calibri" panose="020F0502020204030204" pitchFamily="34" charset="0"/>
                      </a:endParaRP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2023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2024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2025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2026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kern="1200" dirty="0">
                          <a:solidFill>
                            <a:schemeClr val="tx1"/>
                          </a:solidFill>
                          <a:latin typeface="+mn-lt"/>
                          <a:ea typeface="+mn-ea"/>
                          <a:cs typeface="Calibri" panose="020F0502020204030204" pitchFamily="34" charset="0"/>
                        </a:rPr>
                        <a:t>2027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kern="1200" dirty="0">
                          <a:solidFill>
                            <a:schemeClr val="tx1"/>
                          </a:solidFill>
                          <a:latin typeface="+mn-lt"/>
                          <a:ea typeface="+mn-ea"/>
                          <a:cs typeface="Calibri" panose="020F0502020204030204" pitchFamily="34" charset="0"/>
                        </a:rPr>
                        <a:t>2028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kern="1200" dirty="0" smtClean="0">
                          <a:solidFill>
                            <a:schemeClr val="tx1"/>
                          </a:solidFill>
                          <a:latin typeface="+mn-lt"/>
                          <a:ea typeface="+mn-ea"/>
                          <a:cs typeface="Calibri" panose="020F0502020204030204" pitchFamily="34" charset="0"/>
                        </a:rPr>
                        <a:t>2033 </a:t>
                      </a:r>
                      <a:r>
                        <a:rPr lang="pl-PL" sz="2000" kern="1200" dirty="0">
                          <a:solidFill>
                            <a:schemeClr val="tx1"/>
                          </a:solidFill>
                          <a:latin typeface="+mn-lt"/>
                          <a:ea typeface="+mn-ea"/>
                          <a:cs typeface="Calibri" panose="020F0502020204030204" pitchFamily="34" charset="0"/>
                        </a:rPr>
                        <a:t>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algn="ctr"/>
                      <a:r>
                        <a:rPr lang="pl-PL" sz="2000" dirty="0">
                          <a:latin typeface="+mj-lt"/>
                          <a:cs typeface="Calibri" panose="020F0502020204030204" pitchFamily="34" charset="0"/>
                        </a:rPr>
                        <a:t>Łącznie</a:t>
                      </a:r>
                    </a:p>
                  </a:txBody>
                  <a:tcPr marL="91448" marR="91448" marT="45727" marB="45727" anchor="ctr">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302585">
                <a:tc gridSpan="10">
                  <a:txBody>
                    <a:bodyPr/>
                    <a:lstStyle/>
                    <a:p>
                      <a:pPr algn="ctr"/>
                      <a:r>
                        <a:rPr lang="pl-PL" sz="1400" dirty="0">
                          <a:latin typeface="+mj-lt"/>
                          <a:cs typeface="Calibri" panose="020F0502020204030204" pitchFamily="34" charset="0"/>
                        </a:rPr>
                        <a:t>w mln zł</a:t>
                      </a:r>
                    </a:p>
                  </a:txBody>
                  <a:tcPr marL="91448" marR="91448" marT="45727" marB="45727"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extLst>
                  <a:ext uri="{0D108BD9-81ED-4DB2-BD59-A6C34878D82A}">
                    <a16:rowId xmlns:a16="http://schemas.microsoft.com/office/drawing/2014/main" val="10001"/>
                  </a:ext>
                </a:extLst>
              </a:tr>
              <a:tr h="743337">
                <a:tc>
                  <a:txBody>
                    <a:bodyPr/>
                    <a:lstStyle/>
                    <a:p>
                      <a:pPr algn="l"/>
                      <a:r>
                        <a:rPr lang="pl-PL" sz="2000" b="0" dirty="0">
                          <a:latin typeface="+mj-lt"/>
                          <a:cs typeface="Calibri" panose="020F0502020204030204" pitchFamily="34" charset="0"/>
                        </a:rPr>
                        <a:t>Projekt</a:t>
                      </a:r>
                      <a:r>
                        <a:rPr lang="pl-PL" sz="2000" b="0" baseline="0" dirty="0">
                          <a:latin typeface="+mj-lt"/>
                          <a:cs typeface="Calibri" panose="020F0502020204030204" pitchFamily="34" charset="0"/>
                        </a:rPr>
                        <a:t> zmiany</a:t>
                      </a:r>
                      <a:endParaRPr lang="pl-PL" sz="2000" b="0" dirty="0">
                        <a:latin typeface="+mj-lt"/>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smtClean="0">
                          <a:solidFill>
                            <a:srgbClr val="385723"/>
                          </a:solidFill>
                          <a:latin typeface="+mj-lt"/>
                          <a:cs typeface="Calibri" panose="020F0502020204030204" pitchFamily="34" charset="0"/>
                        </a:rPr>
                        <a:t>+35,7</a:t>
                      </a:r>
                      <a:endParaRPr lang="pl-PL" sz="2000" b="1" dirty="0">
                        <a:solidFill>
                          <a:srgbClr val="385723"/>
                        </a:solidFill>
                        <a:latin typeface="+mj-lt"/>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smtClean="0">
                          <a:solidFill>
                            <a:srgbClr val="385723"/>
                          </a:solidFill>
                          <a:latin typeface="+mj-lt"/>
                          <a:ea typeface="+mn-ea"/>
                          <a:cs typeface="Calibri" panose="020F0502020204030204" pitchFamily="34" charset="0"/>
                        </a:rPr>
                        <a:t>+38,8</a:t>
                      </a:r>
                      <a:endParaRPr lang="pl-PL" sz="2000" b="1" kern="1200" dirty="0">
                        <a:solidFill>
                          <a:srgbClr val="385723"/>
                        </a:solidFill>
                        <a:latin typeface="+mj-lt"/>
                        <a:ea typeface="+mn-ea"/>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smtClean="0">
                          <a:solidFill>
                            <a:srgbClr val="385723"/>
                          </a:solidFill>
                          <a:latin typeface="+mj-lt"/>
                          <a:ea typeface="+mn-ea"/>
                          <a:cs typeface="Calibri" panose="020F0502020204030204" pitchFamily="34" charset="0"/>
                        </a:rPr>
                        <a:t>+19,1</a:t>
                      </a:r>
                      <a:endParaRPr lang="pl-PL" sz="2000" b="1" kern="1200" dirty="0">
                        <a:solidFill>
                          <a:srgbClr val="385723"/>
                        </a:solidFill>
                        <a:latin typeface="+mj-lt"/>
                        <a:ea typeface="+mn-ea"/>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smtClean="0">
                          <a:solidFill>
                            <a:srgbClr val="385723"/>
                          </a:solidFill>
                          <a:latin typeface="+mj-lt"/>
                          <a:ea typeface="+mn-ea"/>
                          <a:cs typeface="Calibri" panose="020F0502020204030204" pitchFamily="34" charset="0"/>
                        </a:rPr>
                        <a:t>+0,7</a:t>
                      </a:r>
                      <a:endParaRPr lang="pl-PL" sz="2000" b="1" kern="1200" dirty="0">
                        <a:solidFill>
                          <a:srgbClr val="385723"/>
                        </a:solidFill>
                        <a:latin typeface="+mj-lt"/>
                        <a:ea typeface="+mn-ea"/>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b="1" kern="1200" dirty="0" smtClean="0">
                          <a:solidFill>
                            <a:srgbClr val="385723"/>
                          </a:solidFill>
                          <a:latin typeface="+mn-lt"/>
                          <a:ea typeface="+mn-ea"/>
                          <a:cs typeface="Calibri" panose="020F0502020204030204" pitchFamily="34" charset="0"/>
                        </a:rPr>
                        <a:t>+0,02</a:t>
                      </a:r>
                      <a:endParaRPr lang="pl-PL" sz="2000" b="1" kern="1200" dirty="0">
                        <a:solidFill>
                          <a:srgbClr val="385723"/>
                        </a:solidFill>
                        <a:latin typeface="+mn-lt"/>
                        <a:ea typeface="+mn-ea"/>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b="1" kern="1200" dirty="0" smtClean="0">
                          <a:solidFill>
                            <a:srgbClr val="385723"/>
                          </a:solidFill>
                          <a:latin typeface="+mn-lt"/>
                          <a:ea typeface="+mn-ea"/>
                          <a:cs typeface="Calibri" panose="020F0502020204030204" pitchFamily="34" charset="0"/>
                        </a:rPr>
                        <a:t>+0,02</a:t>
                      </a:r>
                      <a:endParaRPr lang="pl-PL" sz="2000" b="1" kern="1200" dirty="0">
                        <a:solidFill>
                          <a:srgbClr val="385723"/>
                        </a:solidFill>
                        <a:latin typeface="+mn-lt"/>
                        <a:ea typeface="+mn-ea"/>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a:solidFill>
                            <a:schemeClr val="tx1"/>
                          </a:solidFill>
                          <a:latin typeface="+mj-lt"/>
                          <a:ea typeface="+mn-ea"/>
                          <a:cs typeface="Calibri" panose="020F0502020204030204" pitchFamily="34" charset="0"/>
                        </a:rPr>
                        <a:t>…</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b="1" kern="1200" dirty="0" smtClean="0">
                          <a:solidFill>
                            <a:srgbClr val="385723"/>
                          </a:solidFill>
                          <a:latin typeface="+mn-lt"/>
                          <a:ea typeface="+mn-ea"/>
                          <a:cs typeface="Calibri" panose="020F0502020204030204" pitchFamily="34" charset="0"/>
                        </a:rPr>
                        <a:t>+0,02</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smtClean="0">
                          <a:solidFill>
                            <a:srgbClr val="385723"/>
                          </a:solidFill>
                          <a:latin typeface="+mj-lt"/>
                          <a:ea typeface="+mn-ea"/>
                          <a:cs typeface="Calibri" panose="020F0502020204030204" pitchFamily="34" charset="0"/>
                        </a:rPr>
                        <a:t>+94,5</a:t>
                      </a:r>
                      <a:endParaRPr lang="pl-PL" sz="2000" b="1" kern="1200" dirty="0">
                        <a:solidFill>
                          <a:srgbClr val="385723"/>
                        </a:solidFill>
                        <a:latin typeface="+mj-lt"/>
                        <a:ea typeface="+mn-ea"/>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10002"/>
                  </a:ext>
                </a:extLst>
              </a:tr>
              <a:tr h="743337">
                <a:tc>
                  <a:txBody>
                    <a:bodyPr/>
                    <a:lstStyle/>
                    <a:p>
                      <a:pPr algn="l"/>
                      <a:r>
                        <a:rPr lang="pl-PL" sz="2000" b="0" dirty="0" err="1" smtClean="0">
                          <a:latin typeface="+mj-lt"/>
                          <a:cs typeface="Calibri" panose="020F0502020204030204" pitchFamily="34" charset="0"/>
                        </a:rPr>
                        <a:t>Autopop-rawka</a:t>
                      </a:r>
                      <a:r>
                        <a:rPr lang="pl-PL" sz="2000" b="0" dirty="0" smtClean="0">
                          <a:latin typeface="+mj-lt"/>
                          <a:cs typeface="Calibri" panose="020F0502020204030204" pitchFamily="34" charset="0"/>
                        </a:rPr>
                        <a:t> A</a:t>
                      </a:r>
                      <a:endParaRPr lang="pl-PL" sz="2000" b="0"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algn="ctr"/>
                      <a:r>
                        <a:rPr lang="pl-PL" sz="2000" b="1" dirty="0" smtClean="0">
                          <a:solidFill>
                            <a:srgbClr val="385723"/>
                          </a:solidFill>
                          <a:latin typeface="+mj-lt"/>
                          <a:cs typeface="Calibri" panose="020F0502020204030204" pitchFamily="34" charset="0"/>
                        </a:rPr>
                        <a:t>+45,6</a:t>
                      </a:r>
                      <a:endParaRPr lang="pl-PL" sz="2000" b="1" dirty="0">
                        <a:solidFill>
                          <a:srgbClr val="385723"/>
                        </a:solidFill>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r>
                        <a:rPr lang="pl-PL" sz="2000" b="1" kern="1200" dirty="0" smtClean="0">
                          <a:solidFill>
                            <a:srgbClr val="385723"/>
                          </a:solidFill>
                          <a:latin typeface="+mj-lt"/>
                          <a:ea typeface="+mn-ea"/>
                          <a:cs typeface="Calibri" panose="020F0502020204030204" pitchFamily="34" charset="0"/>
                        </a:rPr>
                        <a:t>+36,9</a:t>
                      </a:r>
                      <a:endParaRPr lang="pl-PL" sz="2000" b="1" kern="1200" dirty="0">
                        <a:solidFill>
                          <a:srgbClr val="385723"/>
                        </a:solidFill>
                        <a:latin typeface="+mj-lt"/>
                        <a:ea typeface="+mn-ea"/>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r>
                        <a:rPr lang="pl-PL" sz="2000" b="1" kern="1200" dirty="0" smtClean="0">
                          <a:solidFill>
                            <a:srgbClr val="C00000"/>
                          </a:solidFill>
                          <a:latin typeface="+mj-lt"/>
                          <a:ea typeface="+mn-ea"/>
                          <a:cs typeface="Calibri" panose="020F0502020204030204" pitchFamily="34" charset="0"/>
                        </a:rPr>
                        <a:t>-3,4</a:t>
                      </a:r>
                      <a:endParaRPr lang="pl-PL" sz="2000" b="1" kern="1200" dirty="0">
                        <a:solidFill>
                          <a:srgbClr val="C00000"/>
                        </a:solidFill>
                        <a:latin typeface="+mj-lt"/>
                        <a:ea typeface="+mn-ea"/>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endParaRPr lang="pl-PL" sz="2000" b="1" kern="1200" dirty="0">
                        <a:solidFill>
                          <a:srgbClr val="385723"/>
                        </a:solidFill>
                        <a:latin typeface="+mj-lt"/>
                        <a:ea typeface="+mn-ea"/>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pl-PL" sz="2000" b="1" kern="1200" dirty="0">
                        <a:solidFill>
                          <a:srgbClr val="385723"/>
                        </a:solidFill>
                        <a:latin typeface="+mn-lt"/>
                        <a:ea typeface="+mn-ea"/>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pl-PL" sz="2000" b="1" kern="1200" dirty="0">
                        <a:solidFill>
                          <a:srgbClr val="385723"/>
                        </a:solidFill>
                        <a:latin typeface="+mn-lt"/>
                        <a:ea typeface="+mn-ea"/>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b="1" kern="1200" dirty="0" smtClean="0">
                          <a:solidFill>
                            <a:schemeClr val="tx1"/>
                          </a:solidFill>
                          <a:latin typeface="+mn-lt"/>
                          <a:ea typeface="+mn-ea"/>
                          <a:cs typeface="Calibri" panose="020F0502020204030204" pitchFamily="34" charset="0"/>
                        </a:rPr>
                        <a:t>…</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pl-PL" sz="2000" b="1" kern="1200" dirty="0" smtClean="0">
                        <a:solidFill>
                          <a:srgbClr val="385723"/>
                        </a:solidFill>
                        <a:latin typeface="+mn-lt"/>
                        <a:ea typeface="+mn-ea"/>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r>
                        <a:rPr lang="pl-PL" sz="2000" b="1" kern="1200" dirty="0" smtClean="0">
                          <a:solidFill>
                            <a:srgbClr val="385723"/>
                          </a:solidFill>
                          <a:latin typeface="+mj-lt"/>
                          <a:ea typeface="+mn-ea"/>
                          <a:cs typeface="Calibri" panose="020F0502020204030204" pitchFamily="34" charset="0"/>
                        </a:rPr>
                        <a:t>+79,0</a:t>
                      </a:r>
                      <a:endParaRPr lang="pl-PL" sz="2000" b="1" kern="1200" dirty="0">
                        <a:solidFill>
                          <a:srgbClr val="385723"/>
                        </a:solidFill>
                        <a:latin typeface="+mj-lt"/>
                        <a:ea typeface="+mn-ea"/>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4088931719"/>
                  </a:ext>
                </a:extLst>
              </a:tr>
              <a:tr h="743337">
                <a:tc>
                  <a:txBody>
                    <a:bodyPr/>
                    <a:lstStyle/>
                    <a:p>
                      <a:pPr algn="l"/>
                      <a:r>
                        <a:rPr lang="pl-PL" sz="2000" b="0" dirty="0">
                          <a:latin typeface="+mj-lt"/>
                          <a:cs typeface="Calibri" panose="020F0502020204030204" pitchFamily="34" charset="0"/>
                        </a:rPr>
                        <a:t>Po zmianie</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smtClean="0">
                          <a:latin typeface="+mj-lt"/>
                          <a:cs typeface="Calibri" panose="020F0502020204030204" pitchFamily="34" charset="0"/>
                        </a:rPr>
                        <a:t>21.293</a:t>
                      </a:r>
                      <a:endParaRPr lang="pl-PL" sz="2000" b="1"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smtClean="0">
                          <a:latin typeface="+mj-lt"/>
                          <a:cs typeface="Calibri" panose="020F0502020204030204" pitchFamily="34" charset="0"/>
                        </a:rPr>
                        <a:t>20.351</a:t>
                      </a:r>
                      <a:endParaRPr lang="pl-PL" sz="2000" b="1"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smtClean="0">
                          <a:latin typeface="+mj-lt"/>
                          <a:cs typeface="Calibri" panose="020F0502020204030204" pitchFamily="34" charset="0"/>
                        </a:rPr>
                        <a:t>21.023</a:t>
                      </a:r>
                      <a:endParaRPr lang="pl-PL" sz="2000" b="1"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smtClean="0">
                          <a:latin typeface="+mj-lt"/>
                          <a:cs typeface="Calibri" panose="020F0502020204030204" pitchFamily="34" charset="0"/>
                        </a:rPr>
                        <a:t>21.181</a:t>
                      </a:r>
                      <a:endParaRPr lang="pl-PL" sz="2000" b="1"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b="1" kern="1200" dirty="0" smtClean="0">
                          <a:solidFill>
                            <a:schemeClr val="tx1"/>
                          </a:solidFill>
                          <a:latin typeface="+mn-lt"/>
                          <a:ea typeface="+mn-ea"/>
                          <a:cs typeface="Calibri" panose="020F0502020204030204" pitchFamily="34" charset="0"/>
                        </a:rPr>
                        <a:t>21.722</a:t>
                      </a:r>
                      <a:endParaRPr lang="pl-PL" sz="2000" b="1" kern="1200" dirty="0">
                        <a:solidFill>
                          <a:schemeClr val="tx1"/>
                        </a:solidFill>
                        <a:latin typeface="+mn-lt"/>
                        <a:ea typeface="+mn-ea"/>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b="1" kern="1200" dirty="0" smtClean="0">
                          <a:solidFill>
                            <a:schemeClr val="tx1"/>
                          </a:solidFill>
                          <a:latin typeface="+mn-lt"/>
                          <a:ea typeface="+mn-ea"/>
                          <a:cs typeface="Calibri" panose="020F0502020204030204" pitchFamily="34" charset="0"/>
                        </a:rPr>
                        <a:t>22.286</a:t>
                      </a:r>
                      <a:endParaRPr lang="pl-PL" sz="2000" b="1" kern="1200" dirty="0">
                        <a:solidFill>
                          <a:schemeClr val="tx1"/>
                        </a:solidFill>
                        <a:latin typeface="+mn-lt"/>
                        <a:ea typeface="+mn-ea"/>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b="1" kern="1200" dirty="0" smtClean="0">
                          <a:solidFill>
                            <a:schemeClr val="tx1"/>
                          </a:solidFill>
                          <a:latin typeface="+mn-lt"/>
                          <a:ea typeface="+mn-ea"/>
                          <a:cs typeface="Calibri" panose="020F0502020204030204" pitchFamily="34" charset="0"/>
                        </a:rPr>
                        <a:t>…</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b="1" kern="1200" dirty="0" smtClean="0">
                          <a:solidFill>
                            <a:schemeClr val="tx1"/>
                          </a:solidFill>
                          <a:latin typeface="+mn-lt"/>
                          <a:ea typeface="+mn-ea"/>
                          <a:cs typeface="Calibri" panose="020F0502020204030204" pitchFamily="34" charset="0"/>
                        </a:rPr>
                        <a:t>26.510</a:t>
                      </a:r>
                      <a:endParaRPr lang="pl-PL" sz="2000" b="1" kern="1200" dirty="0">
                        <a:solidFill>
                          <a:schemeClr val="tx1"/>
                        </a:solidFill>
                        <a:latin typeface="+mn-lt"/>
                        <a:ea typeface="+mn-ea"/>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smtClean="0">
                          <a:latin typeface="+mj-lt"/>
                          <a:cs typeface="Calibri" panose="020F0502020204030204" pitchFamily="34" charset="0"/>
                        </a:rPr>
                        <a:t>251.659</a:t>
                      </a:r>
                      <a:endParaRPr lang="pl-PL" sz="2000" b="1"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772664253"/>
                  </a:ext>
                </a:extLst>
              </a:tr>
            </a:tbl>
          </a:graphicData>
        </a:graphic>
      </p:graphicFrame>
    </p:spTree>
    <p:extLst>
      <p:ext uri="{BB962C8B-B14F-4D97-AF65-F5344CB8AC3E}">
        <p14:creationId xmlns:p14="http://schemas.microsoft.com/office/powerpoint/2010/main" val="3658137859"/>
      </p:ext>
    </p:extLst>
  </p:cSld>
  <p:clrMapOvr>
    <a:masterClrMapping/>
  </p:clrMapOvr>
  <p:transition spd="slow">
    <p:cove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37</a:t>
            </a:fld>
            <a:endParaRPr lang="pl-PL" dirty="0"/>
          </a:p>
        </p:txBody>
      </p:sp>
      <p:sp>
        <p:nvSpPr>
          <p:cNvPr id="7" name="Symbol zastępczy stopki 1"/>
          <p:cNvSpPr>
            <a:spLocks noGrp="1"/>
          </p:cNvSpPr>
          <p:nvPr>
            <p:ph type="ftr" sz="quarter" idx="3"/>
          </p:nvPr>
        </p:nvSpPr>
        <p:spPr>
          <a:xfrm>
            <a:off x="5572664" y="6602777"/>
            <a:ext cx="6088033" cy="272641"/>
          </a:xfrm>
          <a:prstGeom prst="rect">
            <a:avLst/>
          </a:prstGeom>
        </p:spPr>
        <p:txBody>
          <a:bodyPr/>
          <a:lstStyle/>
          <a:p>
            <a:r>
              <a:rPr lang="pl-PL" altLang="pl-PL" dirty="0">
                <a:latin typeface="Arial" charset="0"/>
              </a:rPr>
              <a:t>Projekty zmian budżetu na 2023 r. i WPF na lata </a:t>
            </a:r>
            <a:r>
              <a:rPr lang="pl-PL" altLang="pl-PL" dirty="0" smtClean="0">
                <a:latin typeface="Arial" charset="0"/>
              </a:rPr>
              <a:t>2023–2050</a:t>
            </a:r>
            <a:endParaRPr lang="pl-PL" dirty="0"/>
          </a:p>
        </p:txBody>
      </p:sp>
      <p:sp>
        <p:nvSpPr>
          <p:cNvPr id="8" name="Tytuł 2"/>
          <p:cNvSpPr>
            <a:spLocks noGrp="1"/>
          </p:cNvSpPr>
          <p:nvPr>
            <p:ph type="title"/>
          </p:nvPr>
        </p:nvSpPr>
        <p:spPr>
          <a:xfrm>
            <a:off x="303223" y="504000"/>
            <a:ext cx="11585553" cy="945036"/>
          </a:xfrm>
        </p:spPr>
        <p:txBody>
          <a:bodyPr/>
          <a:lstStyle/>
          <a:p>
            <a:pPr algn="ctr">
              <a:spcBef>
                <a:spcPts val="600"/>
              </a:spcBef>
              <a:spcAft>
                <a:spcPts val="600"/>
              </a:spcAft>
            </a:pPr>
            <a:r>
              <a:rPr lang="pl-PL" altLang="pl-PL" sz="2400" dirty="0">
                <a:latin typeface="+mj-lt"/>
              </a:rPr>
              <a:t>Wieloletnia Prognoza </a:t>
            </a:r>
            <a:r>
              <a:rPr lang="pl-PL" altLang="pl-PL" sz="2400" dirty="0" smtClean="0">
                <a:latin typeface="+mj-lt"/>
              </a:rPr>
              <a:t>Finansowa </a:t>
            </a:r>
            <a:br>
              <a:rPr lang="pl-PL" altLang="pl-PL" sz="2400" dirty="0" smtClean="0">
                <a:latin typeface="+mj-lt"/>
              </a:rPr>
            </a:br>
            <a:r>
              <a:rPr lang="pl-PL" altLang="pl-PL" sz="2400" b="1" dirty="0" smtClean="0">
                <a:latin typeface="+mj-lt"/>
              </a:rPr>
              <a:t>Zmiany w prognozie wydatków bieżących</a:t>
            </a:r>
            <a:endParaRPr lang="pl-PL" altLang="pl-PL" sz="2400" b="1" dirty="0">
              <a:latin typeface="+mj-lt"/>
            </a:endParaRPr>
          </a:p>
        </p:txBody>
      </p:sp>
      <p:sp>
        <p:nvSpPr>
          <p:cNvPr id="6" name="pole tekstowe 13"/>
          <p:cNvSpPr txBox="1">
            <a:spLocks noChangeArrowheads="1"/>
          </p:cNvSpPr>
          <p:nvPr/>
        </p:nvSpPr>
        <p:spPr bwMode="auto">
          <a:xfrm>
            <a:off x="1775173" y="40224"/>
            <a:ext cx="864165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ts val="800"/>
              </a:spcBef>
              <a:spcAft>
                <a:spcPts val="800"/>
              </a:spcAft>
              <a:buNone/>
            </a:pPr>
            <a:r>
              <a:rPr lang="pl-PL" altLang="pl-PL" sz="1600" b="1" dirty="0" smtClean="0">
                <a:solidFill>
                  <a:schemeClr val="tx1">
                    <a:lumMod val="50000"/>
                    <a:lumOff val="50000"/>
                  </a:schemeClr>
                </a:solidFill>
                <a:latin typeface="+mj-lt"/>
              </a:rPr>
              <a:t>Autopoprawka A</a:t>
            </a:r>
            <a:endParaRPr lang="pl-PL" altLang="pl-PL" sz="1600" b="1" dirty="0">
              <a:solidFill>
                <a:schemeClr val="tx1">
                  <a:lumMod val="50000"/>
                  <a:lumOff val="50000"/>
                </a:schemeClr>
              </a:solidFill>
              <a:latin typeface="+mj-lt"/>
            </a:endParaRPr>
          </a:p>
        </p:txBody>
      </p:sp>
      <p:graphicFrame>
        <p:nvGraphicFramePr>
          <p:cNvPr id="10" name="Tabela 9"/>
          <p:cNvGraphicFramePr>
            <a:graphicFrameLocks noGrp="1"/>
          </p:cNvGraphicFramePr>
          <p:nvPr>
            <p:extLst>
              <p:ext uri="{D42A27DB-BD31-4B8C-83A1-F6EECF244321}">
                <p14:modId xmlns:p14="http://schemas.microsoft.com/office/powerpoint/2010/main" val="2816366215"/>
              </p:ext>
            </p:extLst>
          </p:nvPr>
        </p:nvGraphicFramePr>
        <p:xfrm>
          <a:off x="246001" y="1678157"/>
          <a:ext cx="11699999" cy="3361111"/>
        </p:xfrm>
        <a:graphic>
          <a:graphicData uri="http://schemas.openxmlformats.org/drawingml/2006/table">
            <a:tbl>
              <a:tblPr firstRow="1" bandRow="1">
                <a:tableStyleId>{2D5ABB26-0587-4C30-8999-92F81FD0307C}</a:tableStyleId>
              </a:tblPr>
              <a:tblGrid>
                <a:gridCol w="1375152">
                  <a:extLst>
                    <a:ext uri="{9D8B030D-6E8A-4147-A177-3AD203B41FA5}">
                      <a16:colId xmlns:a16="http://schemas.microsoft.com/office/drawing/2014/main" val="3288171132"/>
                    </a:ext>
                  </a:extLst>
                </a:gridCol>
                <a:gridCol w="1127425">
                  <a:extLst>
                    <a:ext uri="{9D8B030D-6E8A-4147-A177-3AD203B41FA5}">
                      <a16:colId xmlns:a16="http://schemas.microsoft.com/office/drawing/2014/main" val="20001"/>
                    </a:ext>
                  </a:extLst>
                </a:gridCol>
                <a:gridCol w="1127425">
                  <a:extLst>
                    <a:ext uri="{9D8B030D-6E8A-4147-A177-3AD203B41FA5}">
                      <a16:colId xmlns:a16="http://schemas.microsoft.com/office/drawing/2014/main" val="3393036705"/>
                    </a:ext>
                  </a:extLst>
                </a:gridCol>
                <a:gridCol w="1127425">
                  <a:extLst>
                    <a:ext uri="{9D8B030D-6E8A-4147-A177-3AD203B41FA5}">
                      <a16:colId xmlns:a16="http://schemas.microsoft.com/office/drawing/2014/main" val="785722401"/>
                    </a:ext>
                  </a:extLst>
                </a:gridCol>
                <a:gridCol w="1127425">
                  <a:extLst>
                    <a:ext uri="{9D8B030D-6E8A-4147-A177-3AD203B41FA5}">
                      <a16:colId xmlns:a16="http://schemas.microsoft.com/office/drawing/2014/main" val="1778449290"/>
                    </a:ext>
                  </a:extLst>
                </a:gridCol>
                <a:gridCol w="1127425">
                  <a:extLst>
                    <a:ext uri="{9D8B030D-6E8A-4147-A177-3AD203B41FA5}">
                      <a16:colId xmlns:a16="http://schemas.microsoft.com/office/drawing/2014/main" val="2059041665"/>
                    </a:ext>
                  </a:extLst>
                </a:gridCol>
                <a:gridCol w="1127425">
                  <a:extLst>
                    <a:ext uri="{9D8B030D-6E8A-4147-A177-3AD203B41FA5}">
                      <a16:colId xmlns:a16="http://schemas.microsoft.com/office/drawing/2014/main" val="1623264147"/>
                    </a:ext>
                  </a:extLst>
                </a:gridCol>
                <a:gridCol w="1127425">
                  <a:extLst>
                    <a:ext uri="{9D8B030D-6E8A-4147-A177-3AD203B41FA5}">
                      <a16:colId xmlns:a16="http://schemas.microsoft.com/office/drawing/2014/main" val="295558800"/>
                    </a:ext>
                  </a:extLst>
                </a:gridCol>
                <a:gridCol w="1127425">
                  <a:extLst>
                    <a:ext uri="{9D8B030D-6E8A-4147-A177-3AD203B41FA5}">
                      <a16:colId xmlns:a16="http://schemas.microsoft.com/office/drawing/2014/main" val="3889581010"/>
                    </a:ext>
                  </a:extLst>
                </a:gridCol>
                <a:gridCol w="1305447">
                  <a:extLst>
                    <a:ext uri="{9D8B030D-6E8A-4147-A177-3AD203B41FA5}">
                      <a16:colId xmlns:a16="http://schemas.microsoft.com/office/drawing/2014/main" val="3422950535"/>
                    </a:ext>
                  </a:extLst>
                </a:gridCol>
              </a:tblGrid>
              <a:tr h="826286">
                <a:tc>
                  <a:txBody>
                    <a:bodyPr/>
                    <a:lstStyle/>
                    <a:p>
                      <a:pPr algn="ctr"/>
                      <a:endParaRPr lang="pl-PL" sz="2000" dirty="0">
                        <a:latin typeface="+mj-lt"/>
                        <a:cs typeface="Calibri" panose="020F0502020204030204" pitchFamily="34" charset="0"/>
                      </a:endParaRP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2023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2024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2025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2026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kern="1200" dirty="0">
                          <a:solidFill>
                            <a:schemeClr val="tx1"/>
                          </a:solidFill>
                          <a:latin typeface="+mn-lt"/>
                          <a:ea typeface="+mn-ea"/>
                          <a:cs typeface="Calibri" panose="020F0502020204030204" pitchFamily="34" charset="0"/>
                        </a:rPr>
                        <a:t>2027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kern="1200" dirty="0">
                          <a:solidFill>
                            <a:schemeClr val="tx1"/>
                          </a:solidFill>
                          <a:latin typeface="+mn-lt"/>
                          <a:ea typeface="+mn-ea"/>
                          <a:cs typeface="Calibri" panose="020F0502020204030204" pitchFamily="34" charset="0"/>
                        </a:rPr>
                        <a:t>2028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kern="1200" dirty="0" smtClean="0">
                          <a:solidFill>
                            <a:schemeClr val="tx1"/>
                          </a:solidFill>
                          <a:latin typeface="+mn-lt"/>
                          <a:ea typeface="+mn-ea"/>
                          <a:cs typeface="Calibri" panose="020F0502020204030204" pitchFamily="34" charset="0"/>
                        </a:rPr>
                        <a:t>2033 </a:t>
                      </a:r>
                      <a:r>
                        <a:rPr lang="pl-PL" sz="2000" kern="1200" dirty="0">
                          <a:solidFill>
                            <a:schemeClr val="tx1"/>
                          </a:solidFill>
                          <a:latin typeface="+mn-lt"/>
                          <a:ea typeface="+mn-ea"/>
                          <a:cs typeface="Calibri" panose="020F0502020204030204" pitchFamily="34" charset="0"/>
                        </a:rPr>
                        <a:t>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algn="ctr"/>
                      <a:r>
                        <a:rPr lang="pl-PL" sz="2000" dirty="0">
                          <a:latin typeface="+mj-lt"/>
                          <a:cs typeface="Calibri" panose="020F0502020204030204" pitchFamily="34" charset="0"/>
                        </a:rPr>
                        <a:t>Łącznie</a:t>
                      </a:r>
                    </a:p>
                  </a:txBody>
                  <a:tcPr marL="91448" marR="91448" marT="45727" marB="45727" anchor="ctr">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302585">
                <a:tc gridSpan="10">
                  <a:txBody>
                    <a:bodyPr/>
                    <a:lstStyle/>
                    <a:p>
                      <a:pPr algn="ctr"/>
                      <a:r>
                        <a:rPr lang="pl-PL" sz="1400" dirty="0">
                          <a:latin typeface="+mj-lt"/>
                          <a:cs typeface="Calibri" panose="020F0502020204030204" pitchFamily="34" charset="0"/>
                        </a:rPr>
                        <a:t>w mln zł</a:t>
                      </a:r>
                    </a:p>
                  </a:txBody>
                  <a:tcPr marL="91448" marR="91448" marT="45727" marB="45727"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extLst>
                  <a:ext uri="{0D108BD9-81ED-4DB2-BD59-A6C34878D82A}">
                    <a16:rowId xmlns:a16="http://schemas.microsoft.com/office/drawing/2014/main" val="10001"/>
                  </a:ext>
                </a:extLst>
              </a:tr>
              <a:tr h="743337">
                <a:tc>
                  <a:txBody>
                    <a:bodyPr/>
                    <a:lstStyle/>
                    <a:p>
                      <a:pPr algn="l"/>
                      <a:r>
                        <a:rPr lang="pl-PL" sz="2000" b="0" dirty="0">
                          <a:latin typeface="+mj-lt"/>
                          <a:cs typeface="Calibri" panose="020F0502020204030204" pitchFamily="34" charset="0"/>
                        </a:rPr>
                        <a:t>Projekt</a:t>
                      </a:r>
                      <a:r>
                        <a:rPr lang="pl-PL" sz="2000" b="0" baseline="0" dirty="0">
                          <a:latin typeface="+mj-lt"/>
                          <a:cs typeface="Calibri" panose="020F0502020204030204" pitchFamily="34" charset="0"/>
                        </a:rPr>
                        <a:t> zmiany</a:t>
                      </a:r>
                      <a:endParaRPr lang="pl-PL" sz="2000" b="0" dirty="0">
                        <a:latin typeface="+mj-lt"/>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smtClean="0">
                          <a:solidFill>
                            <a:srgbClr val="C00000"/>
                          </a:solidFill>
                          <a:latin typeface="+mj-lt"/>
                          <a:cs typeface="Calibri" panose="020F0502020204030204" pitchFamily="34" charset="0"/>
                        </a:rPr>
                        <a:t>-60,8</a:t>
                      </a:r>
                      <a:endParaRPr lang="pl-PL" sz="2000" b="1" dirty="0">
                        <a:solidFill>
                          <a:srgbClr val="C00000"/>
                        </a:solidFill>
                        <a:latin typeface="+mj-lt"/>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smtClean="0">
                          <a:solidFill>
                            <a:srgbClr val="385723"/>
                          </a:solidFill>
                          <a:latin typeface="+mj-lt"/>
                          <a:ea typeface="+mn-ea"/>
                          <a:cs typeface="Calibri" panose="020F0502020204030204" pitchFamily="34" charset="0"/>
                        </a:rPr>
                        <a:t>+19,0</a:t>
                      </a:r>
                      <a:endParaRPr lang="pl-PL" sz="2000" b="1" kern="1200" dirty="0">
                        <a:solidFill>
                          <a:srgbClr val="385723"/>
                        </a:solidFill>
                        <a:latin typeface="+mj-lt"/>
                        <a:ea typeface="+mn-ea"/>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smtClean="0">
                          <a:solidFill>
                            <a:srgbClr val="385723"/>
                          </a:solidFill>
                          <a:latin typeface="+mj-lt"/>
                          <a:ea typeface="+mn-ea"/>
                          <a:cs typeface="Calibri" panose="020F0502020204030204" pitchFamily="34" charset="0"/>
                        </a:rPr>
                        <a:t>+1,2</a:t>
                      </a:r>
                      <a:endParaRPr lang="pl-PL" sz="2000" b="1" kern="1200" dirty="0">
                        <a:solidFill>
                          <a:srgbClr val="385723"/>
                        </a:solidFill>
                        <a:latin typeface="+mj-lt"/>
                        <a:ea typeface="+mn-ea"/>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smtClean="0">
                          <a:solidFill>
                            <a:srgbClr val="385723"/>
                          </a:solidFill>
                          <a:latin typeface="+mj-lt"/>
                          <a:ea typeface="+mn-ea"/>
                          <a:cs typeface="Calibri" panose="020F0502020204030204" pitchFamily="34" charset="0"/>
                        </a:rPr>
                        <a:t>+0,02</a:t>
                      </a:r>
                      <a:endParaRPr lang="pl-PL" sz="2000" b="1" kern="1200" dirty="0">
                        <a:solidFill>
                          <a:srgbClr val="385723"/>
                        </a:solidFill>
                        <a:latin typeface="+mj-lt"/>
                        <a:ea typeface="+mn-ea"/>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b="1" kern="1200" dirty="0" smtClean="0">
                          <a:solidFill>
                            <a:srgbClr val="385723"/>
                          </a:solidFill>
                          <a:latin typeface="+mn-lt"/>
                          <a:ea typeface="+mn-ea"/>
                          <a:cs typeface="Calibri" panose="020F0502020204030204" pitchFamily="34" charset="0"/>
                        </a:rPr>
                        <a:t>+0,02</a:t>
                      </a:r>
                      <a:endParaRPr lang="pl-PL" sz="2000" b="1" kern="1200" dirty="0">
                        <a:solidFill>
                          <a:srgbClr val="385723"/>
                        </a:solidFill>
                        <a:latin typeface="+mn-lt"/>
                        <a:ea typeface="+mn-ea"/>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b="1" kern="1200" dirty="0" smtClean="0">
                          <a:solidFill>
                            <a:srgbClr val="385723"/>
                          </a:solidFill>
                          <a:latin typeface="+mn-lt"/>
                          <a:ea typeface="+mn-ea"/>
                          <a:cs typeface="Calibri" panose="020F0502020204030204" pitchFamily="34" charset="0"/>
                        </a:rPr>
                        <a:t>+0,02</a:t>
                      </a:r>
                      <a:endParaRPr lang="pl-PL" sz="2000" b="1" kern="1200" dirty="0">
                        <a:solidFill>
                          <a:srgbClr val="385723"/>
                        </a:solidFill>
                        <a:latin typeface="+mn-lt"/>
                        <a:ea typeface="+mn-ea"/>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a:solidFill>
                            <a:schemeClr val="tx1"/>
                          </a:solidFill>
                          <a:latin typeface="+mj-lt"/>
                          <a:ea typeface="+mn-ea"/>
                          <a:cs typeface="Calibri" panose="020F0502020204030204" pitchFamily="34" charset="0"/>
                        </a:rPr>
                        <a:t>…</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b="1" kern="1200" dirty="0" smtClean="0">
                          <a:solidFill>
                            <a:srgbClr val="385723"/>
                          </a:solidFill>
                          <a:latin typeface="+mn-lt"/>
                          <a:ea typeface="+mn-ea"/>
                          <a:cs typeface="Calibri" panose="020F0502020204030204" pitchFamily="34" charset="0"/>
                        </a:rPr>
                        <a:t>+0,02</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smtClean="0">
                          <a:solidFill>
                            <a:srgbClr val="C00000"/>
                          </a:solidFill>
                          <a:latin typeface="+mj-lt"/>
                          <a:ea typeface="+mn-ea"/>
                          <a:cs typeface="Calibri" panose="020F0502020204030204" pitchFamily="34" charset="0"/>
                        </a:rPr>
                        <a:t>-40,5</a:t>
                      </a:r>
                      <a:endParaRPr lang="pl-PL" sz="2000" b="1" kern="1200" dirty="0">
                        <a:solidFill>
                          <a:srgbClr val="C00000"/>
                        </a:solidFill>
                        <a:latin typeface="+mj-lt"/>
                        <a:ea typeface="+mn-ea"/>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10002"/>
                  </a:ext>
                </a:extLst>
              </a:tr>
              <a:tr h="74333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2000" b="0" kern="1200" dirty="0" err="1" smtClean="0">
                          <a:solidFill>
                            <a:schemeClr val="tx1"/>
                          </a:solidFill>
                          <a:latin typeface="+mn-lt"/>
                          <a:ea typeface="+mn-ea"/>
                          <a:cs typeface="Calibri" panose="020F0502020204030204" pitchFamily="34" charset="0"/>
                        </a:rPr>
                        <a:t>Autopop-rawka</a:t>
                      </a:r>
                      <a:r>
                        <a:rPr lang="pl-PL" sz="2000" b="0" kern="1200" dirty="0" smtClean="0">
                          <a:solidFill>
                            <a:schemeClr val="tx1"/>
                          </a:solidFill>
                          <a:latin typeface="+mn-lt"/>
                          <a:ea typeface="+mn-ea"/>
                          <a:cs typeface="Calibri" panose="020F0502020204030204" pitchFamily="34" charset="0"/>
                        </a:rPr>
                        <a:t> A</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algn="ctr"/>
                      <a:r>
                        <a:rPr lang="pl-PL" sz="2000" b="1" dirty="0" smtClean="0">
                          <a:solidFill>
                            <a:srgbClr val="C00000"/>
                          </a:solidFill>
                          <a:latin typeface="+mj-lt"/>
                          <a:cs typeface="Calibri" panose="020F0502020204030204" pitchFamily="34" charset="0"/>
                        </a:rPr>
                        <a:t>-7,3</a:t>
                      </a:r>
                      <a:endParaRPr lang="pl-PL" sz="2000" b="1" dirty="0">
                        <a:solidFill>
                          <a:srgbClr val="C00000"/>
                        </a:solidFill>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r>
                        <a:rPr lang="pl-PL" sz="2000" b="1" kern="1200" dirty="0" smtClean="0">
                          <a:solidFill>
                            <a:srgbClr val="385723"/>
                          </a:solidFill>
                          <a:latin typeface="+mj-lt"/>
                          <a:ea typeface="+mn-ea"/>
                          <a:cs typeface="Calibri" panose="020F0502020204030204" pitchFamily="34" charset="0"/>
                        </a:rPr>
                        <a:t>+6,4</a:t>
                      </a:r>
                      <a:endParaRPr lang="pl-PL" sz="2000" b="1" kern="1200" dirty="0">
                        <a:solidFill>
                          <a:srgbClr val="385723"/>
                        </a:solidFill>
                        <a:latin typeface="+mj-lt"/>
                        <a:ea typeface="+mn-ea"/>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r>
                        <a:rPr lang="pl-PL" sz="2000" b="1" kern="1200" dirty="0" smtClean="0">
                          <a:solidFill>
                            <a:srgbClr val="385723"/>
                          </a:solidFill>
                          <a:latin typeface="+mj-lt"/>
                          <a:ea typeface="+mn-ea"/>
                          <a:cs typeface="Calibri" panose="020F0502020204030204" pitchFamily="34" charset="0"/>
                        </a:rPr>
                        <a:t>+0,08</a:t>
                      </a:r>
                      <a:endParaRPr lang="pl-PL" sz="2000" b="1" kern="1200" dirty="0">
                        <a:solidFill>
                          <a:srgbClr val="385723"/>
                        </a:solidFill>
                        <a:latin typeface="+mj-lt"/>
                        <a:ea typeface="+mn-ea"/>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r>
                        <a:rPr lang="pl-PL" sz="2000" b="1" kern="1200" dirty="0" smtClean="0">
                          <a:solidFill>
                            <a:srgbClr val="385723"/>
                          </a:solidFill>
                          <a:latin typeface="+mj-lt"/>
                          <a:ea typeface="+mn-ea"/>
                          <a:cs typeface="Calibri" panose="020F0502020204030204" pitchFamily="34" charset="0"/>
                        </a:rPr>
                        <a:t>+9,7</a:t>
                      </a:r>
                      <a:endParaRPr lang="pl-PL" sz="2000" b="1" kern="1200" dirty="0">
                        <a:solidFill>
                          <a:srgbClr val="385723"/>
                        </a:solidFill>
                        <a:latin typeface="+mj-lt"/>
                        <a:ea typeface="+mn-ea"/>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b="1" kern="1200" dirty="0" smtClean="0">
                          <a:solidFill>
                            <a:srgbClr val="385723"/>
                          </a:solidFill>
                          <a:latin typeface="+mn-lt"/>
                          <a:ea typeface="+mn-ea"/>
                          <a:cs typeface="Calibri" panose="020F0502020204030204" pitchFamily="34" charset="0"/>
                        </a:rPr>
                        <a:t>+9,7</a:t>
                      </a:r>
                      <a:endParaRPr lang="pl-PL" sz="2000" b="1" kern="1200" dirty="0">
                        <a:solidFill>
                          <a:srgbClr val="385723"/>
                        </a:solidFill>
                        <a:latin typeface="+mn-lt"/>
                        <a:ea typeface="+mn-ea"/>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pl-PL" sz="2000" b="1" kern="1200" dirty="0">
                        <a:solidFill>
                          <a:srgbClr val="385723"/>
                        </a:solidFill>
                        <a:latin typeface="+mn-lt"/>
                        <a:ea typeface="+mn-ea"/>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b="1" kern="1200" dirty="0" smtClean="0">
                          <a:solidFill>
                            <a:schemeClr val="tx1"/>
                          </a:solidFill>
                          <a:latin typeface="+mn-lt"/>
                          <a:ea typeface="+mn-ea"/>
                          <a:cs typeface="Calibri" panose="020F0502020204030204" pitchFamily="34" charset="0"/>
                        </a:rPr>
                        <a:t>…</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pl-PL" sz="2000" b="1" kern="1200" dirty="0" smtClean="0">
                        <a:solidFill>
                          <a:srgbClr val="385723"/>
                        </a:solidFill>
                        <a:latin typeface="+mn-lt"/>
                        <a:ea typeface="+mn-ea"/>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r>
                        <a:rPr lang="pl-PL" sz="2000" b="1" kern="1200" dirty="0" smtClean="0">
                          <a:solidFill>
                            <a:srgbClr val="385723"/>
                          </a:solidFill>
                          <a:latin typeface="+mj-lt"/>
                          <a:ea typeface="+mn-ea"/>
                          <a:cs typeface="Calibri" panose="020F0502020204030204" pitchFamily="34" charset="0"/>
                        </a:rPr>
                        <a:t>+18,5</a:t>
                      </a:r>
                      <a:endParaRPr lang="pl-PL" sz="2000" b="1" kern="1200" dirty="0">
                        <a:solidFill>
                          <a:srgbClr val="385723"/>
                        </a:solidFill>
                        <a:latin typeface="+mj-lt"/>
                        <a:ea typeface="+mn-ea"/>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4178737373"/>
                  </a:ext>
                </a:extLst>
              </a:tr>
              <a:tr h="743337">
                <a:tc>
                  <a:txBody>
                    <a:bodyPr/>
                    <a:lstStyle/>
                    <a:p>
                      <a:pPr algn="l"/>
                      <a:r>
                        <a:rPr lang="pl-PL" sz="2000" b="0" dirty="0">
                          <a:latin typeface="+mj-lt"/>
                          <a:cs typeface="Calibri" panose="020F0502020204030204" pitchFamily="34" charset="0"/>
                        </a:rPr>
                        <a:t>Po zmianie</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smtClean="0">
                          <a:latin typeface="+mj-lt"/>
                          <a:cs typeface="Calibri" panose="020F0502020204030204" pitchFamily="34" charset="0"/>
                        </a:rPr>
                        <a:t>21.469</a:t>
                      </a:r>
                      <a:endParaRPr lang="pl-PL" sz="2000" b="1"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smtClean="0">
                          <a:latin typeface="+mj-lt"/>
                          <a:cs typeface="Calibri" panose="020F0502020204030204" pitchFamily="34" charset="0"/>
                        </a:rPr>
                        <a:t>20.524</a:t>
                      </a:r>
                      <a:endParaRPr lang="pl-PL" sz="2000" b="1"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smtClean="0">
                          <a:latin typeface="+mj-lt"/>
                          <a:cs typeface="Calibri" panose="020F0502020204030204" pitchFamily="34" charset="0"/>
                        </a:rPr>
                        <a:t>19.111</a:t>
                      </a:r>
                      <a:endParaRPr lang="pl-PL" sz="2000" b="1"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smtClean="0">
                          <a:latin typeface="+mj-lt"/>
                          <a:cs typeface="Calibri" panose="020F0502020204030204" pitchFamily="34" charset="0"/>
                        </a:rPr>
                        <a:t>19.791</a:t>
                      </a:r>
                      <a:endParaRPr lang="pl-PL" sz="2000" b="1"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b="1" kern="1200" dirty="0" smtClean="0">
                          <a:solidFill>
                            <a:schemeClr val="tx1"/>
                          </a:solidFill>
                          <a:latin typeface="+mn-lt"/>
                          <a:ea typeface="+mn-ea"/>
                          <a:cs typeface="Calibri" panose="020F0502020204030204" pitchFamily="34" charset="0"/>
                        </a:rPr>
                        <a:t>19.793</a:t>
                      </a:r>
                      <a:endParaRPr lang="pl-PL" sz="2000" b="1" kern="1200" dirty="0">
                        <a:solidFill>
                          <a:schemeClr val="tx1"/>
                        </a:solidFill>
                        <a:latin typeface="+mn-lt"/>
                        <a:ea typeface="+mn-ea"/>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b="1" kern="1200" dirty="0" smtClean="0">
                          <a:solidFill>
                            <a:schemeClr val="tx1"/>
                          </a:solidFill>
                          <a:latin typeface="+mn-lt"/>
                          <a:ea typeface="+mn-ea"/>
                          <a:cs typeface="Calibri" panose="020F0502020204030204" pitchFamily="34" charset="0"/>
                        </a:rPr>
                        <a:t>20.735</a:t>
                      </a:r>
                      <a:endParaRPr lang="pl-PL" sz="2000" b="1" kern="1200" dirty="0">
                        <a:solidFill>
                          <a:schemeClr val="tx1"/>
                        </a:solidFill>
                        <a:latin typeface="+mn-lt"/>
                        <a:ea typeface="+mn-ea"/>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b="1" kern="1200" dirty="0" smtClean="0">
                          <a:solidFill>
                            <a:schemeClr val="tx1"/>
                          </a:solidFill>
                          <a:latin typeface="+mn-lt"/>
                          <a:ea typeface="+mn-ea"/>
                          <a:cs typeface="Calibri" panose="020F0502020204030204" pitchFamily="34" charset="0"/>
                        </a:rPr>
                        <a:t>…</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b="1" kern="1200" dirty="0" smtClean="0">
                          <a:solidFill>
                            <a:schemeClr val="tx1"/>
                          </a:solidFill>
                          <a:latin typeface="+mn-lt"/>
                          <a:ea typeface="+mn-ea"/>
                          <a:cs typeface="Calibri" panose="020F0502020204030204" pitchFamily="34" charset="0"/>
                        </a:rPr>
                        <a:t>23.512</a:t>
                      </a:r>
                      <a:endParaRPr lang="pl-PL" sz="2000" b="1" kern="1200" dirty="0">
                        <a:solidFill>
                          <a:schemeClr val="tx1"/>
                        </a:solidFill>
                        <a:latin typeface="+mn-lt"/>
                        <a:ea typeface="+mn-ea"/>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smtClean="0">
                          <a:latin typeface="+mj-lt"/>
                          <a:cs typeface="Calibri" panose="020F0502020204030204" pitchFamily="34" charset="0"/>
                        </a:rPr>
                        <a:t>233.639</a:t>
                      </a:r>
                      <a:endParaRPr lang="pl-PL" sz="2000" b="1"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772664253"/>
                  </a:ext>
                </a:extLst>
              </a:tr>
            </a:tbl>
          </a:graphicData>
        </a:graphic>
      </p:graphicFrame>
    </p:spTree>
    <p:extLst>
      <p:ext uri="{BB962C8B-B14F-4D97-AF65-F5344CB8AC3E}">
        <p14:creationId xmlns:p14="http://schemas.microsoft.com/office/powerpoint/2010/main" val="152790000"/>
      </p:ext>
    </p:extLst>
  </p:cSld>
  <p:clrMapOvr>
    <a:masterClrMapping/>
  </p:clrMapOvr>
  <p:transition spd="slow">
    <p:cove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38</a:t>
            </a:fld>
            <a:endParaRPr lang="pl-PL" dirty="0"/>
          </a:p>
        </p:txBody>
      </p:sp>
      <p:sp>
        <p:nvSpPr>
          <p:cNvPr id="7" name="Symbol zastępczy stopki 1"/>
          <p:cNvSpPr>
            <a:spLocks noGrp="1"/>
          </p:cNvSpPr>
          <p:nvPr>
            <p:ph type="ftr" sz="quarter" idx="3"/>
          </p:nvPr>
        </p:nvSpPr>
        <p:spPr>
          <a:xfrm>
            <a:off x="5572664" y="6602777"/>
            <a:ext cx="6088033" cy="272641"/>
          </a:xfrm>
          <a:prstGeom prst="rect">
            <a:avLst/>
          </a:prstGeom>
        </p:spPr>
        <p:txBody>
          <a:bodyPr/>
          <a:lstStyle/>
          <a:p>
            <a:r>
              <a:rPr lang="pl-PL" altLang="pl-PL" dirty="0">
                <a:latin typeface="Arial" charset="0"/>
              </a:rPr>
              <a:t>Projekty zmian budżetu na 2023 r. i WPF na lata </a:t>
            </a:r>
            <a:r>
              <a:rPr lang="pl-PL" altLang="pl-PL" dirty="0" smtClean="0">
                <a:latin typeface="Arial" charset="0"/>
              </a:rPr>
              <a:t>2023–2050</a:t>
            </a:r>
            <a:endParaRPr lang="pl-PL" dirty="0"/>
          </a:p>
        </p:txBody>
      </p:sp>
      <p:sp>
        <p:nvSpPr>
          <p:cNvPr id="9" name="Tytuł 2"/>
          <p:cNvSpPr>
            <a:spLocks noGrp="1"/>
          </p:cNvSpPr>
          <p:nvPr>
            <p:ph type="title"/>
          </p:nvPr>
        </p:nvSpPr>
        <p:spPr>
          <a:xfrm>
            <a:off x="320697" y="504000"/>
            <a:ext cx="11537928" cy="945036"/>
          </a:xfrm>
        </p:spPr>
        <p:txBody>
          <a:bodyPr/>
          <a:lstStyle/>
          <a:p>
            <a:pPr algn="ctr">
              <a:spcBef>
                <a:spcPts val="600"/>
              </a:spcBef>
              <a:spcAft>
                <a:spcPts val="600"/>
              </a:spcAft>
            </a:pPr>
            <a:r>
              <a:rPr lang="pl-PL" altLang="pl-PL" sz="2400" dirty="0">
                <a:latin typeface="+mj-lt"/>
              </a:rPr>
              <a:t>Wieloletnia Prognoza </a:t>
            </a:r>
            <a:r>
              <a:rPr lang="pl-PL" altLang="pl-PL" sz="2400" dirty="0" smtClean="0">
                <a:latin typeface="+mj-lt"/>
              </a:rPr>
              <a:t>Finansowa </a:t>
            </a:r>
            <a:br>
              <a:rPr lang="pl-PL" altLang="pl-PL" sz="2400" dirty="0" smtClean="0">
                <a:latin typeface="+mj-lt"/>
              </a:rPr>
            </a:br>
            <a:r>
              <a:rPr lang="pl-PL" altLang="pl-PL" sz="2400" b="1" dirty="0" smtClean="0">
                <a:latin typeface="+mj-lt"/>
              </a:rPr>
              <a:t>Zmiany w prognozie wydatków majątkowych</a:t>
            </a:r>
            <a:endParaRPr lang="pl-PL" altLang="pl-PL" sz="2400" b="1" dirty="0">
              <a:latin typeface="+mj-lt"/>
            </a:endParaRPr>
          </a:p>
        </p:txBody>
      </p:sp>
      <p:sp>
        <p:nvSpPr>
          <p:cNvPr id="6" name="pole tekstowe 13"/>
          <p:cNvSpPr txBox="1">
            <a:spLocks noChangeArrowheads="1"/>
          </p:cNvSpPr>
          <p:nvPr/>
        </p:nvSpPr>
        <p:spPr bwMode="auto">
          <a:xfrm>
            <a:off x="1775173" y="40224"/>
            <a:ext cx="864165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ts val="800"/>
              </a:spcBef>
              <a:spcAft>
                <a:spcPts val="800"/>
              </a:spcAft>
              <a:buNone/>
            </a:pPr>
            <a:r>
              <a:rPr lang="pl-PL" altLang="pl-PL" sz="1600" b="1" dirty="0" smtClean="0">
                <a:solidFill>
                  <a:schemeClr val="tx1">
                    <a:lumMod val="50000"/>
                    <a:lumOff val="50000"/>
                  </a:schemeClr>
                </a:solidFill>
                <a:latin typeface="+mj-lt"/>
              </a:rPr>
              <a:t>Autopoprawka A</a:t>
            </a:r>
            <a:endParaRPr lang="pl-PL" altLang="pl-PL" sz="1600" b="1" dirty="0">
              <a:solidFill>
                <a:schemeClr val="tx1">
                  <a:lumMod val="50000"/>
                  <a:lumOff val="50000"/>
                </a:schemeClr>
              </a:solidFill>
              <a:latin typeface="+mj-lt"/>
            </a:endParaRPr>
          </a:p>
        </p:txBody>
      </p:sp>
      <p:graphicFrame>
        <p:nvGraphicFramePr>
          <p:cNvPr id="8" name="Tabela 7"/>
          <p:cNvGraphicFramePr>
            <a:graphicFrameLocks noGrp="1"/>
          </p:cNvGraphicFramePr>
          <p:nvPr>
            <p:extLst>
              <p:ext uri="{D42A27DB-BD31-4B8C-83A1-F6EECF244321}">
                <p14:modId xmlns:p14="http://schemas.microsoft.com/office/powerpoint/2010/main" val="3844090226"/>
              </p:ext>
            </p:extLst>
          </p:nvPr>
        </p:nvGraphicFramePr>
        <p:xfrm>
          <a:off x="1661292" y="1643419"/>
          <a:ext cx="8869417" cy="3361111"/>
        </p:xfrm>
        <a:graphic>
          <a:graphicData uri="http://schemas.openxmlformats.org/drawingml/2006/table">
            <a:tbl>
              <a:tblPr firstRow="1" bandRow="1">
                <a:tableStyleId>{2D5ABB26-0587-4C30-8999-92F81FD0307C}</a:tableStyleId>
              </a:tblPr>
              <a:tblGrid>
                <a:gridCol w="1309417">
                  <a:extLst>
                    <a:ext uri="{9D8B030D-6E8A-4147-A177-3AD203B41FA5}">
                      <a16:colId xmlns:a16="http://schemas.microsoft.com/office/drawing/2014/main" val="3288171132"/>
                    </a:ext>
                  </a:extLst>
                </a:gridCol>
                <a:gridCol w="1260000">
                  <a:extLst>
                    <a:ext uri="{9D8B030D-6E8A-4147-A177-3AD203B41FA5}">
                      <a16:colId xmlns:a16="http://schemas.microsoft.com/office/drawing/2014/main" val="20001"/>
                    </a:ext>
                  </a:extLst>
                </a:gridCol>
                <a:gridCol w="1260000">
                  <a:extLst>
                    <a:ext uri="{9D8B030D-6E8A-4147-A177-3AD203B41FA5}">
                      <a16:colId xmlns:a16="http://schemas.microsoft.com/office/drawing/2014/main" val="3393036705"/>
                    </a:ext>
                  </a:extLst>
                </a:gridCol>
                <a:gridCol w="1260000">
                  <a:extLst>
                    <a:ext uri="{9D8B030D-6E8A-4147-A177-3AD203B41FA5}">
                      <a16:colId xmlns:a16="http://schemas.microsoft.com/office/drawing/2014/main" val="785722401"/>
                    </a:ext>
                  </a:extLst>
                </a:gridCol>
                <a:gridCol w="1260000">
                  <a:extLst>
                    <a:ext uri="{9D8B030D-6E8A-4147-A177-3AD203B41FA5}">
                      <a16:colId xmlns:a16="http://schemas.microsoft.com/office/drawing/2014/main" val="1778449290"/>
                    </a:ext>
                  </a:extLst>
                </a:gridCol>
                <a:gridCol w="1260000">
                  <a:extLst>
                    <a:ext uri="{9D8B030D-6E8A-4147-A177-3AD203B41FA5}">
                      <a16:colId xmlns:a16="http://schemas.microsoft.com/office/drawing/2014/main" val="3828342496"/>
                    </a:ext>
                  </a:extLst>
                </a:gridCol>
                <a:gridCol w="1260000">
                  <a:extLst>
                    <a:ext uri="{9D8B030D-6E8A-4147-A177-3AD203B41FA5}">
                      <a16:colId xmlns:a16="http://schemas.microsoft.com/office/drawing/2014/main" val="3422950535"/>
                    </a:ext>
                  </a:extLst>
                </a:gridCol>
              </a:tblGrid>
              <a:tr h="826286">
                <a:tc>
                  <a:txBody>
                    <a:bodyPr/>
                    <a:lstStyle/>
                    <a:p>
                      <a:pPr algn="ctr"/>
                      <a:endParaRPr lang="pl-PL" sz="2000" dirty="0">
                        <a:latin typeface="+mj-lt"/>
                        <a:cs typeface="Calibri" panose="020F0502020204030204" pitchFamily="34" charset="0"/>
                      </a:endParaRP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2023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2024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2025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2026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2027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algn="ctr"/>
                      <a:r>
                        <a:rPr lang="pl-PL" sz="2000" dirty="0">
                          <a:latin typeface="+mj-lt"/>
                          <a:cs typeface="Calibri" panose="020F0502020204030204" pitchFamily="34" charset="0"/>
                        </a:rPr>
                        <a:t>Łącznie</a:t>
                      </a:r>
                    </a:p>
                  </a:txBody>
                  <a:tcPr marL="91448" marR="91448" marT="45727" marB="45727" anchor="ctr">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302585">
                <a:tc gridSpan="7">
                  <a:txBody>
                    <a:bodyPr/>
                    <a:lstStyle/>
                    <a:p>
                      <a:pPr algn="ctr"/>
                      <a:r>
                        <a:rPr lang="pl-PL" sz="1400" dirty="0">
                          <a:latin typeface="+mj-lt"/>
                          <a:cs typeface="Calibri" panose="020F0502020204030204" pitchFamily="34" charset="0"/>
                        </a:rPr>
                        <a:t>w mln zł</a:t>
                      </a:r>
                    </a:p>
                  </a:txBody>
                  <a:tcPr marL="91448" marR="91448" marT="45727" marB="45727"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extLst>
                  <a:ext uri="{0D108BD9-81ED-4DB2-BD59-A6C34878D82A}">
                    <a16:rowId xmlns:a16="http://schemas.microsoft.com/office/drawing/2014/main" val="10001"/>
                  </a:ext>
                </a:extLst>
              </a:tr>
              <a:tr h="743337">
                <a:tc>
                  <a:txBody>
                    <a:bodyPr/>
                    <a:lstStyle/>
                    <a:p>
                      <a:pPr algn="l"/>
                      <a:r>
                        <a:rPr lang="pl-PL" sz="2000" b="0" dirty="0">
                          <a:latin typeface="+mj-lt"/>
                          <a:cs typeface="Calibri" panose="020F0502020204030204" pitchFamily="34" charset="0"/>
                        </a:rPr>
                        <a:t>Projekt</a:t>
                      </a:r>
                      <a:r>
                        <a:rPr lang="pl-PL" sz="2000" b="0" baseline="0" dirty="0">
                          <a:latin typeface="+mj-lt"/>
                          <a:cs typeface="Calibri" panose="020F0502020204030204" pitchFamily="34" charset="0"/>
                        </a:rPr>
                        <a:t> zmiany</a:t>
                      </a:r>
                      <a:endParaRPr lang="pl-PL" sz="2000" b="0" dirty="0">
                        <a:latin typeface="+mj-lt"/>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200" b="1" kern="1200" dirty="0" smtClean="0">
                          <a:solidFill>
                            <a:srgbClr val="C00000"/>
                          </a:solidFill>
                          <a:latin typeface="+mj-lt"/>
                          <a:ea typeface="+mn-ea"/>
                          <a:cs typeface="Calibri" panose="020F0502020204030204" pitchFamily="34" charset="0"/>
                        </a:rPr>
                        <a:t>-152,6</a:t>
                      </a:r>
                      <a:endParaRPr lang="pl-PL" sz="2200" b="1" kern="1200" dirty="0">
                        <a:solidFill>
                          <a:srgbClr val="C00000"/>
                        </a:solidFill>
                        <a:latin typeface="+mj-lt"/>
                        <a:ea typeface="+mn-ea"/>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200" b="1" kern="1200" dirty="0" smtClean="0">
                          <a:solidFill>
                            <a:srgbClr val="C00000"/>
                          </a:solidFill>
                          <a:latin typeface="+mj-lt"/>
                          <a:ea typeface="+mn-ea"/>
                          <a:cs typeface="Calibri" panose="020F0502020204030204" pitchFamily="34" charset="0"/>
                        </a:rPr>
                        <a:t>-38,3</a:t>
                      </a:r>
                      <a:endParaRPr lang="pl-PL" sz="2200" b="1" kern="1200" dirty="0">
                        <a:solidFill>
                          <a:srgbClr val="C00000"/>
                        </a:solidFill>
                        <a:latin typeface="+mj-lt"/>
                        <a:ea typeface="+mn-ea"/>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200" b="1" kern="1200" dirty="0" smtClean="0">
                          <a:solidFill>
                            <a:srgbClr val="385723"/>
                          </a:solidFill>
                          <a:latin typeface="+mj-lt"/>
                          <a:ea typeface="+mn-ea"/>
                          <a:cs typeface="Calibri" panose="020F0502020204030204" pitchFamily="34" charset="0"/>
                        </a:rPr>
                        <a:t>+173,8</a:t>
                      </a:r>
                      <a:endParaRPr lang="pl-PL" sz="2200" b="1" kern="1200" dirty="0">
                        <a:solidFill>
                          <a:srgbClr val="385723"/>
                        </a:solidFill>
                        <a:latin typeface="+mj-lt"/>
                        <a:ea typeface="+mn-ea"/>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200" b="1" kern="1200" dirty="0" smtClean="0">
                          <a:solidFill>
                            <a:srgbClr val="385723"/>
                          </a:solidFill>
                          <a:latin typeface="+mj-lt"/>
                          <a:ea typeface="+mn-ea"/>
                          <a:cs typeface="Calibri" panose="020F0502020204030204" pitchFamily="34" charset="0"/>
                        </a:rPr>
                        <a:t>+76,7</a:t>
                      </a:r>
                      <a:endParaRPr lang="pl-PL" sz="2200" b="1" kern="1200" dirty="0">
                        <a:solidFill>
                          <a:srgbClr val="385723"/>
                        </a:solidFill>
                        <a:latin typeface="+mj-lt"/>
                        <a:ea typeface="+mn-ea"/>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200" b="1" kern="1200" dirty="0">
                          <a:solidFill>
                            <a:srgbClr val="C00000"/>
                          </a:solidFill>
                          <a:latin typeface="+mj-lt"/>
                          <a:ea typeface="+mn-ea"/>
                          <a:cs typeface="Calibri" panose="020F0502020204030204" pitchFamily="34" charset="0"/>
                        </a:rPr>
                        <a:t>-</a:t>
                      </a:r>
                      <a:r>
                        <a:rPr lang="pl-PL" sz="2200" b="1" kern="1200" dirty="0" smtClean="0">
                          <a:solidFill>
                            <a:srgbClr val="C00000"/>
                          </a:solidFill>
                          <a:latin typeface="+mj-lt"/>
                          <a:ea typeface="+mn-ea"/>
                          <a:cs typeface="Calibri" panose="020F0502020204030204" pitchFamily="34" charset="0"/>
                        </a:rPr>
                        <a:t>1,5</a:t>
                      </a:r>
                      <a:endParaRPr lang="pl-PL" sz="2200" b="1" kern="1200" dirty="0">
                        <a:solidFill>
                          <a:srgbClr val="C00000"/>
                        </a:solidFill>
                        <a:latin typeface="+mj-lt"/>
                        <a:ea typeface="+mn-ea"/>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200" b="1" kern="1200" dirty="0" smtClean="0">
                          <a:solidFill>
                            <a:srgbClr val="385723"/>
                          </a:solidFill>
                          <a:latin typeface="+mj-lt"/>
                          <a:ea typeface="+mn-ea"/>
                          <a:cs typeface="Calibri" panose="020F0502020204030204" pitchFamily="34" charset="0"/>
                        </a:rPr>
                        <a:t>+58,1</a:t>
                      </a:r>
                      <a:endParaRPr lang="pl-PL" sz="2200" b="1" kern="1200" dirty="0">
                        <a:solidFill>
                          <a:srgbClr val="385723"/>
                        </a:solidFill>
                        <a:latin typeface="+mj-lt"/>
                        <a:ea typeface="+mn-ea"/>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10002"/>
                  </a:ext>
                </a:extLst>
              </a:tr>
              <a:tr h="74333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2000" b="0" kern="1200" dirty="0" err="1" smtClean="0">
                          <a:solidFill>
                            <a:schemeClr val="tx1"/>
                          </a:solidFill>
                          <a:latin typeface="+mn-lt"/>
                          <a:ea typeface="+mn-ea"/>
                          <a:cs typeface="Calibri" panose="020F0502020204030204" pitchFamily="34" charset="0"/>
                        </a:rPr>
                        <a:t>Autopop-rawka</a:t>
                      </a:r>
                      <a:r>
                        <a:rPr lang="pl-PL" sz="2000" b="0" kern="1200" dirty="0" smtClean="0">
                          <a:solidFill>
                            <a:schemeClr val="tx1"/>
                          </a:solidFill>
                          <a:latin typeface="+mn-lt"/>
                          <a:ea typeface="+mn-ea"/>
                          <a:cs typeface="Calibri" panose="020F0502020204030204" pitchFamily="34" charset="0"/>
                        </a:rPr>
                        <a:t> A</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r>
                        <a:rPr lang="pl-PL" sz="2200" b="1" kern="1200" dirty="0" smtClean="0">
                          <a:solidFill>
                            <a:srgbClr val="C00000"/>
                          </a:solidFill>
                          <a:latin typeface="+mj-lt"/>
                          <a:ea typeface="+mn-ea"/>
                          <a:cs typeface="Calibri" panose="020F0502020204030204" pitchFamily="34" charset="0"/>
                        </a:rPr>
                        <a:t>-94,8</a:t>
                      </a:r>
                      <a:endParaRPr lang="pl-PL" sz="2200" b="1" kern="1200" dirty="0">
                        <a:solidFill>
                          <a:srgbClr val="C00000"/>
                        </a:solidFill>
                        <a:latin typeface="+mj-lt"/>
                        <a:ea typeface="+mn-ea"/>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r>
                        <a:rPr lang="pl-PL" sz="2200" b="1" kern="1200" dirty="0" smtClean="0">
                          <a:solidFill>
                            <a:srgbClr val="C00000"/>
                          </a:solidFill>
                          <a:latin typeface="+mj-lt"/>
                          <a:ea typeface="+mn-ea"/>
                          <a:cs typeface="Calibri" panose="020F0502020204030204" pitchFamily="34" charset="0"/>
                        </a:rPr>
                        <a:t>-63,0</a:t>
                      </a:r>
                      <a:endParaRPr lang="pl-PL" sz="2200" b="1" kern="1200" dirty="0">
                        <a:solidFill>
                          <a:srgbClr val="C00000"/>
                        </a:solidFill>
                        <a:latin typeface="+mj-lt"/>
                        <a:ea typeface="+mn-ea"/>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r>
                        <a:rPr lang="pl-PL" sz="2200" b="1" kern="1200" dirty="0" smtClean="0">
                          <a:solidFill>
                            <a:srgbClr val="385723"/>
                          </a:solidFill>
                          <a:latin typeface="+mj-lt"/>
                          <a:ea typeface="+mn-ea"/>
                          <a:cs typeface="Calibri" panose="020F0502020204030204" pitchFamily="34" charset="0"/>
                        </a:rPr>
                        <a:t>+51,9</a:t>
                      </a:r>
                      <a:endParaRPr lang="pl-PL" sz="2200" b="1" kern="1200" dirty="0">
                        <a:solidFill>
                          <a:srgbClr val="385723"/>
                        </a:solidFill>
                        <a:latin typeface="+mj-lt"/>
                        <a:ea typeface="+mn-ea"/>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r>
                        <a:rPr lang="pl-PL" sz="2200" b="1" kern="1200" dirty="0" smtClean="0">
                          <a:solidFill>
                            <a:srgbClr val="C00000"/>
                          </a:solidFill>
                          <a:latin typeface="+mj-lt"/>
                          <a:ea typeface="+mn-ea"/>
                          <a:cs typeface="Calibri" panose="020F0502020204030204" pitchFamily="34" charset="0"/>
                        </a:rPr>
                        <a:t>-2,5</a:t>
                      </a:r>
                      <a:endParaRPr lang="pl-PL" sz="2200" b="1" kern="1200" dirty="0">
                        <a:solidFill>
                          <a:srgbClr val="C00000"/>
                        </a:solidFill>
                        <a:latin typeface="+mj-lt"/>
                        <a:ea typeface="+mn-ea"/>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r>
                        <a:rPr lang="pl-PL" sz="2200" b="1" kern="1200" dirty="0" smtClean="0">
                          <a:solidFill>
                            <a:srgbClr val="385723"/>
                          </a:solidFill>
                          <a:latin typeface="+mj-lt"/>
                          <a:ea typeface="+mn-ea"/>
                          <a:cs typeface="Calibri" panose="020F0502020204030204" pitchFamily="34" charset="0"/>
                        </a:rPr>
                        <a:t>+141,7</a:t>
                      </a:r>
                      <a:endParaRPr lang="pl-PL" sz="2200" b="1" kern="1200" dirty="0">
                        <a:solidFill>
                          <a:srgbClr val="385723"/>
                        </a:solidFill>
                        <a:latin typeface="+mj-lt"/>
                        <a:ea typeface="+mn-ea"/>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r>
                        <a:rPr lang="pl-PL" sz="2200" b="1" kern="1200" dirty="0" smtClean="0">
                          <a:solidFill>
                            <a:srgbClr val="385723"/>
                          </a:solidFill>
                          <a:latin typeface="+mj-lt"/>
                          <a:ea typeface="+mn-ea"/>
                          <a:cs typeface="Calibri" panose="020F0502020204030204" pitchFamily="34" charset="0"/>
                        </a:rPr>
                        <a:t>+33,3</a:t>
                      </a:r>
                      <a:endParaRPr lang="pl-PL" sz="2200" b="1" kern="1200" dirty="0">
                        <a:solidFill>
                          <a:srgbClr val="385723"/>
                        </a:solidFill>
                        <a:latin typeface="+mj-lt"/>
                        <a:ea typeface="+mn-ea"/>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2299796961"/>
                  </a:ext>
                </a:extLst>
              </a:tr>
              <a:tr h="743337">
                <a:tc>
                  <a:txBody>
                    <a:bodyPr/>
                    <a:lstStyle/>
                    <a:p>
                      <a:pPr algn="l"/>
                      <a:r>
                        <a:rPr lang="pl-PL" sz="2000" b="0" dirty="0">
                          <a:latin typeface="+mj-lt"/>
                          <a:cs typeface="Calibri" panose="020F0502020204030204" pitchFamily="34" charset="0"/>
                        </a:rPr>
                        <a:t>Po zmianie</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200" b="1" dirty="0" smtClean="0">
                          <a:latin typeface="+mj-lt"/>
                          <a:cs typeface="Calibri" panose="020F0502020204030204" pitchFamily="34" charset="0"/>
                        </a:rPr>
                        <a:t>3.864</a:t>
                      </a:r>
                      <a:endParaRPr lang="pl-PL" sz="2200" b="1"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200" b="1" dirty="0" smtClean="0">
                          <a:latin typeface="+mj-lt"/>
                          <a:cs typeface="Calibri" panose="020F0502020204030204" pitchFamily="34" charset="0"/>
                        </a:rPr>
                        <a:t>3.307</a:t>
                      </a:r>
                      <a:endParaRPr lang="pl-PL" sz="2200" b="1"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200" b="1" dirty="0" smtClean="0">
                          <a:latin typeface="+mj-lt"/>
                          <a:cs typeface="Calibri" panose="020F0502020204030204" pitchFamily="34" charset="0"/>
                        </a:rPr>
                        <a:t>2.858</a:t>
                      </a:r>
                      <a:endParaRPr lang="pl-PL" sz="2200" b="1"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200" b="1" dirty="0" smtClean="0">
                          <a:latin typeface="+mj-lt"/>
                          <a:cs typeface="Calibri" panose="020F0502020204030204" pitchFamily="34" charset="0"/>
                        </a:rPr>
                        <a:t>2.297</a:t>
                      </a:r>
                      <a:endParaRPr lang="pl-PL" sz="2200" b="1"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200" b="1" dirty="0" smtClean="0">
                          <a:latin typeface="+mj-lt"/>
                          <a:cs typeface="Calibri" panose="020F0502020204030204" pitchFamily="34" charset="0"/>
                        </a:rPr>
                        <a:t>1.931</a:t>
                      </a:r>
                      <a:endParaRPr lang="pl-PL" sz="2200" b="1"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200" b="1" dirty="0" smtClean="0">
                          <a:latin typeface="+mj-lt"/>
                          <a:cs typeface="Calibri" panose="020F0502020204030204" pitchFamily="34" charset="0"/>
                        </a:rPr>
                        <a:t>14.257</a:t>
                      </a:r>
                      <a:endParaRPr lang="pl-PL" sz="2200" b="1"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772664253"/>
                  </a:ext>
                </a:extLst>
              </a:tr>
            </a:tbl>
          </a:graphicData>
        </a:graphic>
      </p:graphicFrame>
    </p:spTree>
    <p:extLst>
      <p:ext uri="{BB962C8B-B14F-4D97-AF65-F5344CB8AC3E}">
        <p14:creationId xmlns:p14="http://schemas.microsoft.com/office/powerpoint/2010/main" val="864168729"/>
      </p:ext>
    </p:extLst>
  </p:cSld>
  <p:clrMapOvr>
    <a:masterClrMapping/>
  </p:clrMapOvr>
  <p:transition spd="slow">
    <p:cove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39</a:t>
            </a:fld>
            <a:endParaRPr lang="pl-PL" dirty="0"/>
          </a:p>
        </p:txBody>
      </p:sp>
      <p:sp>
        <p:nvSpPr>
          <p:cNvPr id="7" name="Symbol zastępczy stopki 1"/>
          <p:cNvSpPr>
            <a:spLocks noGrp="1"/>
          </p:cNvSpPr>
          <p:nvPr>
            <p:ph type="ftr" sz="quarter" idx="3"/>
          </p:nvPr>
        </p:nvSpPr>
        <p:spPr>
          <a:xfrm>
            <a:off x="5572664" y="6602777"/>
            <a:ext cx="6088033" cy="272641"/>
          </a:xfrm>
          <a:prstGeom prst="rect">
            <a:avLst/>
          </a:prstGeom>
        </p:spPr>
        <p:txBody>
          <a:bodyPr/>
          <a:lstStyle/>
          <a:p>
            <a:r>
              <a:rPr lang="pl-PL" altLang="pl-PL" dirty="0">
                <a:latin typeface="Arial" charset="0"/>
              </a:rPr>
              <a:t>Projekty zmian budżetu na 2023 r. i WPF na lata </a:t>
            </a:r>
            <a:r>
              <a:rPr lang="pl-PL" altLang="pl-PL" dirty="0" smtClean="0">
                <a:latin typeface="Arial" charset="0"/>
              </a:rPr>
              <a:t>2023–2050</a:t>
            </a:r>
            <a:endParaRPr lang="pl-PL" dirty="0"/>
          </a:p>
        </p:txBody>
      </p:sp>
      <p:graphicFrame>
        <p:nvGraphicFramePr>
          <p:cNvPr id="6" name="Tabela 5"/>
          <p:cNvGraphicFramePr>
            <a:graphicFrameLocks noGrp="1"/>
          </p:cNvGraphicFramePr>
          <p:nvPr>
            <p:extLst>
              <p:ext uri="{D42A27DB-BD31-4B8C-83A1-F6EECF244321}">
                <p14:modId xmlns:p14="http://schemas.microsoft.com/office/powerpoint/2010/main" val="2766125419"/>
              </p:ext>
            </p:extLst>
          </p:nvPr>
        </p:nvGraphicFramePr>
        <p:xfrm>
          <a:off x="696000" y="1079999"/>
          <a:ext cx="10804047" cy="3533285"/>
        </p:xfrm>
        <a:graphic>
          <a:graphicData uri="http://schemas.openxmlformats.org/drawingml/2006/table">
            <a:tbl>
              <a:tblPr firstRow="1" bandRow="1">
                <a:tableStyleId>{2D5ABB26-0587-4C30-8999-92F81FD0307C}</a:tableStyleId>
              </a:tblPr>
              <a:tblGrid>
                <a:gridCol w="689261">
                  <a:extLst>
                    <a:ext uri="{9D8B030D-6E8A-4147-A177-3AD203B41FA5}">
                      <a16:colId xmlns:a16="http://schemas.microsoft.com/office/drawing/2014/main" val="20000"/>
                    </a:ext>
                  </a:extLst>
                </a:gridCol>
                <a:gridCol w="1656000">
                  <a:extLst>
                    <a:ext uri="{9D8B030D-6E8A-4147-A177-3AD203B41FA5}">
                      <a16:colId xmlns:a16="http://schemas.microsoft.com/office/drawing/2014/main" val="2293524519"/>
                    </a:ext>
                  </a:extLst>
                </a:gridCol>
                <a:gridCol w="6948000">
                  <a:extLst>
                    <a:ext uri="{9D8B030D-6E8A-4147-A177-3AD203B41FA5}">
                      <a16:colId xmlns:a16="http://schemas.microsoft.com/office/drawing/2014/main" val="3460433117"/>
                    </a:ext>
                  </a:extLst>
                </a:gridCol>
                <a:gridCol w="1510786">
                  <a:extLst>
                    <a:ext uri="{9D8B030D-6E8A-4147-A177-3AD203B41FA5}">
                      <a16:colId xmlns:a16="http://schemas.microsoft.com/office/drawing/2014/main" val="1071488265"/>
                    </a:ext>
                  </a:extLst>
                </a:gridCol>
              </a:tblGrid>
              <a:tr h="636532">
                <a:tc>
                  <a:txBody>
                    <a:bodyPr/>
                    <a:lstStyle/>
                    <a:p>
                      <a:pPr algn="r"/>
                      <a:r>
                        <a:rPr lang="pl-PL" sz="1800" b="1" dirty="0" smtClean="0">
                          <a:solidFill>
                            <a:schemeClr val="tx1"/>
                          </a:solidFill>
                        </a:rPr>
                        <a:t>21</a:t>
                      </a:r>
                    </a:p>
                  </a:txBody>
                  <a:tcPr marL="91426" marR="91426" marT="45719" marB="45719" anchor="ctr"/>
                </a:tc>
                <a:tc gridSpan="3">
                  <a:txBody>
                    <a:bodyPr/>
                    <a:lstStyle/>
                    <a:p>
                      <a:pPr algn="l"/>
                      <a:r>
                        <a:rPr lang="pl-PL" sz="1800" b="1" kern="1200" baseline="0" dirty="0" smtClean="0">
                          <a:solidFill>
                            <a:schemeClr val="tx1"/>
                          </a:solidFill>
                          <a:latin typeface="+mn-lt"/>
                          <a:ea typeface="+mn-ea"/>
                          <a:cs typeface="+mn-cs"/>
                        </a:rPr>
                        <a:t>zwiększeń</a:t>
                      </a:r>
                      <a:r>
                        <a:rPr lang="pl-PL" sz="1800" b="0" kern="1200" baseline="0" dirty="0" smtClean="0">
                          <a:solidFill>
                            <a:schemeClr val="tx1"/>
                          </a:solidFill>
                          <a:latin typeface="+mn-lt"/>
                          <a:ea typeface="+mn-ea"/>
                          <a:cs typeface="+mn-cs"/>
                        </a:rPr>
                        <a:t> limitów przedsięwzięć majątkowych</a:t>
                      </a:r>
                      <a:endParaRPr lang="pl-PL" sz="1800" b="0" kern="1200" baseline="0" dirty="0">
                        <a:solidFill>
                          <a:schemeClr val="tx1"/>
                        </a:solidFill>
                        <a:latin typeface="+mn-lt"/>
                        <a:ea typeface="+mn-ea"/>
                        <a:cs typeface="+mn-cs"/>
                      </a:endParaRPr>
                    </a:p>
                  </a:txBody>
                  <a:tcPr marL="91426" marR="91426" marT="45719" marB="45719" anchor="ctr"/>
                </a:tc>
                <a:tc hMerge="1">
                  <a:txBody>
                    <a:bodyPr/>
                    <a:lstStyle/>
                    <a:p>
                      <a:endParaRPr lang="pl-PL"/>
                    </a:p>
                  </a:txBody>
                  <a:tcPr/>
                </a:tc>
                <a:tc hMerge="1">
                  <a:txBody>
                    <a:bodyPr/>
                    <a:lstStyle/>
                    <a:p>
                      <a:endParaRPr lang="pl-PL"/>
                    </a:p>
                  </a:txBody>
                  <a:tcPr/>
                </a:tc>
                <a:extLst>
                  <a:ext uri="{0D108BD9-81ED-4DB2-BD59-A6C34878D82A}">
                    <a16:rowId xmlns:a16="http://schemas.microsoft.com/office/drawing/2014/main" val="10001"/>
                  </a:ext>
                </a:extLst>
              </a:tr>
              <a:tr h="397833">
                <a:tc>
                  <a:txBody>
                    <a:bodyPr/>
                    <a:lstStyle/>
                    <a:p>
                      <a:pPr algn="r"/>
                      <a:endParaRPr lang="pl-PL" sz="1200" b="1" dirty="0" smtClean="0">
                        <a:solidFill>
                          <a:schemeClr val="tx1"/>
                        </a:solidFill>
                      </a:endParaRPr>
                    </a:p>
                  </a:txBody>
                  <a:tcPr marL="91426" marR="91426" marT="45719" marB="45719" anchor="ctr"/>
                </a:tc>
                <a:tc>
                  <a:txBody>
                    <a:bodyPr/>
                    <a:lstStyle/>
                    <a:p>
                      <a:pPr lvl="0" algn="ctr"/>
                      <a:r>
                        <a:rPr lang="pl-PL" sz="1300" b="0" dirty="0" smtClean="0">
                          <a:solidFill>
                            <a:schemeClr val="tx1"/>
                          </a:solidFill>
                        </a:rPr>
                        <a:t>w tym:</a:t>
                      </a:r>
                      <a:endParaRPr lang="pl-PL" sz="1300" b="0" dirty="0">
                        <a:solidFill>
                          <a:schemeClr val="tx1"/>
                        </a:solidFill>
                      </a:endParaRPr>
                    </a:p>
                  </a:txBody>
                  <a:tcPr marL="91426" marR="91426" marT="45719" marB="45719" anchor="ctr"/>
                </a:tc>
                <a:tc>
                  <a:txBody>
                    <a:bodyPr/>
                    <a:lstStyle/>
                    <a:p>
                      <a:pPr algn="just"/>
                      <a:endParaRPr lang="pl-PL" sz="1100" b="0" dirty="0">
                        <a:solidFill>
                          <a:schemeClr val="tx1"/>
                        </a:solidFill>
                      </a:endParaRPr>
                    </a:p>
                  </a:txBody>
                  <a:tcPr marL="91426" marR="91426" marT="45719" marB="45719" anchor="ctr"/>
                </a:tc>
                <a:tc>
                  <a:txBody>
                    <a:bodyPr/>
                    <a:lstStyle/>
                    <a:p>
                      <a:pPr algn="ctr"/>
                      <a:r>
                        <a:rPr lang="pl-PL" sz="1400" dirty="0" smtClean="0"/>
                        <a:t>do kwoty</a:t>
                      </a:r>
                      <a:endParaRPr lang="pl-PL" sz="1400" dirty="0"/>
                    </a:p>
                  </a:txBody>
                  <a:tcPr marL="91426" marR="91426" marT="45719" marB="45719" anchor="ctr"/>
                </a:tc>
                <a:extLst>
                  <a:ext uri="{0D108BD9-81ED-4DB2-BD59-A6C34878D82A}">
                    <a16:rowId xmlns:a16="http://schemas.microsoft.com/office/drawing/2014/main" val="498292005"/>
                  </a:ext>
                </a:extLst>
              </a:tr>
              <a:tr h="624730">
                <a:tc>
                  <a:txBody>
                    <a:bodyPr/>
                    <a:lstStyle/>
                    <a:p>
                      <a:pPr algn="r"/>
                      <a:endParaRPr lang="pl-PL" sz="1200" b="1" dirty="0" smtClean="0">
                        <a:solidFill>
                          <a:schemeClr val="tx1"/>
                        </a:solidFill>
                      </a:endParaRPr>
                    </a:p>
                  </a:txBody>
                  <a:tcPr marL="91426" marR="91426" marT="45719" marB="45719" anchor="ctr"/>
                </a:tc>
                <a:tc>
                  <a:txBody>
                    <a:bodyPr/>
                    <a:lstStyle/>
                    <a:p>
                      <a:pPr marL="0" lvl="1" indent="0" algn="r"/>
                      <a:r>
                        <a:rPr lang="pl-PL" sz="1600" b="1" dirty="0" smtClean="0">
                          <a:solidFill>
                            <a:schemeClr val="tx1"/>
                          </a:solidFill>
                        </a:rPr>
                        <a:t>+3,7</a:t>
                      </a:r>
                      <a:r>
                        <a:rPr lang="pl-PL" sz="1600" b="1" baseline="0" dirty="0" smtClean="0">
                          <a:solidFill>
                            <a:schemeClr val="tx1"/>
                          </a:solidFill>
                        </a:rPr>
                        <a:t> </a:t>
                      </a:r>
                      <a:r>
                        <a:rPr lang="pl-PL" sz="1600" b="1" dirty="0" smtClean="0">
                          <a:solidFill>
                            <a:schemeClr val="tx1"/>
                          </a:solidFill>
                        </a:rPr>
                        <a:t>mln</a:t>
                      </a:r>
                      <a:r>
                        <a:rPr lang="pl-PL" sz="1600" b="1" baseline="0" dirty="0" smtClean="0">
                          <a:solidFill>
                            <a:schemeClr val="tx1"/>
                          </a:solidFill>
                        </a:rPr>
                        <a:t> zł</a:t>
                      </a:r>
                      <a:endParaRPr lang="pl-PL" sz="1600" b="1" dirty="0">
                        <a:solidFill>
                          <a:schemeClr val="tx1"/>
                        </a:solidFill>
                      </a:endParaRPr>
                    </a:p>
                  </a:txBody>
                  <a:tcPr marL="91426" marR="91426" marT="45719" marB="45719" anchor="ctr">
                    <a:lnB w="3175" cap="flat" cmpd="sng" algn="ctr">
                      <a:solidFill>
                        <a:schemeClr val="tx1"/>
                      </a:solidFill>
                      <a:prstDash val="sysDot"/>
                      <a:round/>
                      <a:headEnd type="none" w="med" len="med"/>
                      <a:tailEnd type="none" w="med" len="med"/>
                    </a:lnB>
                  </a:tcPr>
                </a:tc>
                <a:tc>
                  <a:txBody>
                    <a:bodyPr/>
                    <a:lstStyle/>
                    <a:p>
                      <a:pPr marL="0" lvl="0" algn="l" defTabSz="914400" rtl="0" eaLnBrk="1" latinLnBrk="0" hangingPunct="1"/>
                      <a:r>
                        <a:rPr lang="pl-PL" sz="1300" kern="1200" dirty="0" smtClean="0">
                          <a:solidFill>
                            <a:schemeClr val="tx1"/>
                          </a:solidFill>
                          <a:effectLst/>
                          <a:latin typeface="+mn-lt"/>
                          <a:ea typeface="+mn-ea"/>
                          <a:cs typeface="+mn-cs"/>
                        </a:rPr>
                        <a:t>Modernizacja i rozbudowa Przedszkola z Oddziałami Integracyjnymi nr 65 </a:t>
                      </a:r>
                      <a:r>
                        <a:rPr lang="pl-PL" sz="1300" kern="1200" dirty="0" err="1" smtClean="0">
                          <a:solidFill>
                            <a:schemeClr val="tx1"/>
                          </a:solidFill>
                          <a:effectLst/>
                          <a:latin typeface="+mn-lt"/>
                          <a:ea typeface="+mn-ea"/>
                          <a:cs typeface="+mn-cs"/>
                        </a:rPr>
                        <a:t>Tarchominek</a:t>
                      </a:r>
                      <a:r>
                        <a:rPr lang="pl-PL" sz="1300" kern="1200" dirty="0" smtClean="0">
                          <a:solidFill>
                            <a:schemeClr val="tx1"/>
                          </a:solidFill>
                          <a:effectLst/>
                          <a:latin typeface="+mn-lt"/>
                          <a:ea typeface="+mn-ea"/>
                          <a:cs typeface="+mn-cs"/>
                        </a:rPr>
                        <a:t> przy ul. </a:t>
                      </a:r>
                      <a:r>
                        <a:rPr lang="pl-PL" sz="1300" kern="1200" dirty="0" err="1" smtClean="0">
                          <a:solidFill>
                            <a:schemeClr val="tx1"/>
                          </a:solidFill>
                          <a:effectLst/>
                          <a:latin typeface="+mn-lt"/>
                          <a:ea typeface="+mn-ea"/>
                          <a:cs typeface="+mn-cs"/>
                        </a:rPr>
                        <a:t>Pancera</a:t>
                      </a:r>
                      <a:r>
                        <a:rPr lang="pl-PL" sz="1300" kern="1200" dirty="0" smtClean="0">
                          <a:solidFill>
                            <a:schemeClr val="tx1"/>
                          </a:solidFill>
                          <a:effectLst/>
                          <a:latin typeface="+mn-lt"/>
                          <a:ea typeface="+mn-ea"/>
                          <a:cs typeface="+mn-cs"/>
                        </a:rPr>
                        <a:t> 3 (Białołęka).</a:t>
                      </a:r>
                    </a:p>
                  </a:txBody>
                  <a:tcPr marL="91426" marR="91426" marT="45719" marB="45719" anchor="ctr">
                    <a:lnB w="3175" cap="flat" cmpd="sng" algn="ctr">
                      <a:solidFill>
                        <a:schemeClr val="tx1"/>
                      </a:solidFill>
                      <a:prstDash val="sysDot"/>
                      <a:round/>
                      <a:headEnd type="none" w="med" len="med"/>
                      <a:tailEnd type="none" w="med" len="med"/>
                    </a:lnB>
                  </a:tcPr>
                </a:tc>
                <a:tc>
                  <a:txBody>
                    <a:bodyPr/>
                    <a:lstStyle/>
                    <a:p>
                      <a:pPr lvl="0" algn="r"/>
                      <a:r>
                        <a:rPr lang="pl-PL" sz="1600" kern="1200" dirty="0" smtClean="0">
                          <a:solidFill>
                            <a:schemeClr val="tx1"/>
                          </a:solidFill>
                          <a:effectLst/>
                          <a:latin typeface="+mn-lt"/>
                          <a:ea typeface="+mn-ea"/>
                          <a:cs typeface="+mn-cs"/>
                        </a:rPr>
                        <a:t>14,3 mln zł</a:t>
                      </a:r>
                      <a:endParaRPr lang="pl-PL" sz="1600" kern="1200" dirty="0">
                        <a:solidFill>
                          <a:schemeClr val="tx1"/>
                        </a:solidFill>
                        <a:effectLst/>
                        <a:latin typeface="+mn-lt"/>
                        <a:ea typeface="+mn-ea"/>
                        <a:cs typeface="+mn-cs"/>
                      </a:endParaRPr>
                    </a:p>
                  </a:txBody>
                  <a:tcPr marL="91426" marR="91426" marT="45719" marB="45719" anchor="ctr">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707898659"/>
                  </a:ext>
                </a:extLst>
              </a:tr>
              <a:tr h="624730">
                <a:tc>
                  <a:txBody>
                    <a:bodyPr/>
                    <a:lstStyle/>
                    <a:p>
                      <a:pPr algn="r"/>
                      <a:endParaRPr lang="pl-PL" sz="1200" b="1" dirty="0" smtClean="0">
                        <a:solidFill>
                          <a:schemeClr val="tx1"/>
                        </a:solidFill>
                      </a:endParaRPr>
                    </a:p>
                  </a:txBody>
                  <a:tcPr marL="91426" marR="91426" marT="45719" marB="45719" anchor="ctr"/>
                </a:tc>
                <a:tc>
                  <a:txBody>
                    <a:bodyPr/>
                    <a:lstStyle/>
                    <a:p>
                      <a:pPr marL="0" lvl="1" indent="0" algn="r"/>
                      <a:r>
                        <a:rPr lang="pl-PL" sz="1600" b="1" dirty="0" smtClean="0">
                          <a:solidFill>
                            <a:schemeClr val="tx1"/>
                          </a:solidFill>
                        </a:rPr>
                        <a:t>+1,3</a:t>
                      </a:r>
                      <a:r>
                        <a:rPr lang="pl-PL" sz="1600" b="1" baseline="0" dirty="0" smtClean="0">
                          <a:solidFill>
                            <a:schemeClr val="tx1"/>
                          </a:solidFill>
                        </a:rPr>
                        <a:t> </a:t>
                      </a:r>
                      <a:r>
                        <a:rPr lang="pl-PL" sz="1600" b="1" dirty="0" smtClean="0">
                          <a:solidFill>
                            <a:schemeClr val="tx1"/>
                          </a:solidFill>
                        </a:rPr>
                        <a:t>mln</a:t>
                      </a:r>
                      <a:r>
                        <a:rPr lang="pl-PL" sz="1600" b="1" baseline="0" dirty="0" smtClean="0">
                          <a:solidFill>
                            <a:schemeClr val="tx1"/>
                          </a:solidFill>
                        </a:rPr>
                        <a:t> zł</a:t>
                      </a:r>
                      <a:endParaRPr lang="pl-PL" sz="1600" b="1" dirty="0">
                        <a:solidFill>
                          <a:schemeClr val="tx1"/>
                        </a:solidFill>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r>
                        <a:rPr lang="pl-PL" sz="1300" kern="1200" dirty="0" smtClean="0">
                          <a:solidFill>
                            <a:schemeClr val="tx1"/>
                          </a:solidFill>
                          <a:effectLst/>
                          <a:latin typeface="+mn-lt"/>
                          <a:ea typeface="+mn-ea"/>
                          <a:cs typeface="+mn-cs"/>
                        </a:rPr>
                        <a:t>Budowa zespołu szkolno-przedszkolnego na terenie osiedla Chrzanów (Bemowo).</a:t>
                      </a:r>
                      <a:endParaRPr lang="pl-PL" sz="130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lgn="r"/>
                      <a:r>
                        <a:rPr lang="pl-PL" sz="1600" kern="1200" dirty="0" smtClean="0">
                          <a:solidFill>
                            <a:schemeClr val="tx1"/>
                          </a:solidFill>
                          <a:effectLst/>
                          <a:latin typeface="+mn-lt"/>
                          <a:ea typeface="+mn-ea"/>
                          <a:cs typeface="+mn-cs"/>
                        </a:rPr>
                        <a:t>96,4 mln zł</a:t>
                      </a:r>
                      <a:endParaRPr lang="pl-PL" sz="160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4136637905"/>
                  </a:ext>
                </a:extLst>
              </a:tr>
              <a:tr h="624730">
                <a:tc>
                  <a:txBody>
                    <a:bodyPr/>
                    <a:lstStyle/>
                    <a:p>
                      <a:endParaRPr lang="pl-PL" dirty="0"/>
                    </a:p>
                  </a:txBody>
                  <a:tcPr marL="91426" marR="91426" marT="45719" marB="45719"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600" b="1" dirty="0" smtClean="0">
                          <a:solidFill>
                            <a:schemeClr val="tx1"/>
                          </a:solidFill>
                        </a:rPr>
                        <a:t>+1,1 mln</a:t>
                      </a:r>
                      <a:r>
                        <a:rPr lang="pl-PL" sz="1600" b="1" baseline="0" dirty="0" smtClean="0">
                          <a:solidFill>
                            <a:schemeClr val="tx1"/>
                          </a:solidFill>
                        </a:rPr>
                        <a:t> zł</a:t>
                      </a:r>
                      <a:endParaRPr lang="pl-PL" sz="1600" b="1" dirty="0" smtClean="0">
                        <a:solidFill>
                          <a:schemeClr val="tx1"/>
                        </a:solidFill>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lvl="0" algn="l" defTabSz="914400" rtl="0" eaLnBrk="1" latinLnBrk="0" hangingPunct="1"/>
                      <a:r>
                        <a:rPr lang="pl-PL" sz="1300" kern="1200" dirty="0" smtClean="0">
                          <a:solidFill>
                            <a:schemeClr val="tx1"/>
                          </a:solidFill>
                          <a:effectLst/>
                          <a:latin typeface="+mn-lt"/>
                          <a:ea typeface="+mn-ea"/>
                          <a:cs typeface="+mn-cs"/>
                        </a:rPr>
                        <a:t>Przebudowa ul. J. Kazimierza.</a:t>
                      </a:r>
                      <a:endParaRPr lang="pl-PL" sz="130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lgn="r"/>
                      <a:r>
                        <a:rPr lang="pl-PL" sz="1600" kern="1200" dirty="0" smtClean="0">
                          <a:solidFill>
                            <a:schemeClr val="tx1"/>
                          </a:solidFill>
                          <a:effectLst/>
                          <a:latin typeface="+mn-lt"/>
                          <a:ea typeface="+mn-ea"/>
                          <a:cs typeface="+mn-cs"/>
                        </a:rPr>
                        <a:t>36,2 mln zł</a:t>
                      </a:r>
                      <a:endParaRPr lang="pl-PL" sz="160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650940556"/>
                  </a:ext>
                </a:extLst>
              </a:tr>
              <a:tr h="624730">
                <a:tc>
                  <a:txBody>
                    <a:bodyPr/>
                    <a:lstStyle/>
                    <a:p>
                      <a:pPr algn="r"/>
                      <a:endParaRPr lang="pl-PL" sz="1200" b="1" dirty="0" smtClean="0">
                        <a:solidFill>
                          <a:schemeClr val="tx1"/>
                        </a:solidFill>
                      </a:endParaRPr>
                    </a:p>
                  </a:txBody>
                  <a:tcPr marL="91426" marR="91426" marT="45719" marB="45719" anchor="ctr"/>
                </a:tc>
                <a:tc>
                  <a:txBody>
                    <a:bodyPr/>
                    <a:lstStyle/>
                    <a:p>
                      <a:pPr marL="0" marR="0" lvl="1" indent="0" algn="r" defTabSz="914400" rtl="0" eaLnBrk="1" fontAlgn="auto" latinLnBrk="0" hangingPunct="1">
                        <a:lnSpc>
                          <a:spcPct val="100000"/>
                        </a:lnSpc>
                        <a:spcBef>
                          <a:spcPts val="0"/>
                        </a:spcBef>
                        <a:spcAft>
                          <a:spcPts val="0"/>
                        </a:spcAft>
                        <a:buClrTx/>
                        <a:buSzTx/>
                        <a:buFontTx/>
                        <a:buNone/>
                        <a:tabLst/>
                        <a:defRPr/>
                      </a:pPr>
                      <a:r>
                        <a:rPr lang="pl-PL" sz="1600" b="1" dirty="0" smtClean="0">
                          <a:solidFill>
                            <a:schemeClr val="tx1"/>
                          </a:solidFill>
                        </a:rPr>
                        <a:t>+0,4 mln </a:t>
                      </a:r>
                      <a:r>
                        <a:rPr lang="pl-PL" sz="1600" b="1" baseline="0" dirty="0" smtClean="0">
                          <a:solidFill>
                            <a:schemeClr val="tx1"/>
                          </a:solidFill>
                        </a:rPr>
                        <a:t>zł</a:t>
                      </a:r>
                      <a:endParaRPr lang="pl-PL" sz="1600" b="1" dirty="0" smtClean="0">
                        <a:solidFill>
                          <a:schemeClr val="tx1"/>
                        </a:solidFill>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r>
                        <a:rPr lang="pl-PL" sz="1300" kern="1200" dirty="0" smtClean="0">
                          <a:solidFill>
                            <a:schemeClr val="tx1"/>
                          </a:solidFill>
                          <a:effectLst/>
                          <a:latin typeface="+mn-lt"/>
                          <a:ea typeface="+mn-ea"/>
                          <a:cs typeface="+mn-cs"/>
                        </a:rPr>
                        <a:t>Rozwój sieci tras rowerowych.</a:t>
                      </a:r>
                      <a:endParaRPr lang="pl-PL" sz="130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lgn="r"/>
                      <a:r>
                        <a:rPr lang="pl-PL" sz="1600" kern="1200" dirty="0" smtClean="0">
                          <a:solidFill>
                            <a:schemeClr val="tx1"/>
                          </a:solidFill>
                          <a:effectLst/>
                          <a:latin typeface="+mn-lt"/>
                          <a:ea typeface="+mn-ea"/>
                          <a:cs typeface="+mn-cs"/>
                        </a:rPr>
                        <a:t>2,4 mln zł</a:t>
                      </a:r>
                      <a:endParaRPr lang="pl-PL" sz="160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510149788"/>
                  </a:ext>
                </a:extLst>
              </a:tr>
            </a:tbl>
          </a:graphicData>
        </a:graphic>
      </p:graphicFrame>
      <p:sp>
        <p:nvSpPr>
          <p:cNvPr id="8" name="pole tekstowe 13"/>
          <p:cNvSpPr txBox="1">
            <a:spLocks noChangeArrowheads="1"/>
          </p:cNvSpPr>
          <p:nvPr/>
        </p:nvSpPr>
        <p:spPr bwMode="auto">
          <a:xfrm>
            <a:off x="1775173" y="40224"/>
            <a:ext cx="864165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ts val="800"/>
              </a:spcBef>
              <a:spcAft>
                <a:spcPts val="800"/>
              </a:spcAft>
              <a:buNone/>
            </a:pPr>
            <a:r>
              <a:rPr lang="pl-PL" altLang="pl-PL" sz="1600" b="1" dirty="0" smtClean="0">
                <a:solidFill>
                  <a:schemeClr val="tx1">
                    <a:lumMod val="50000"/>
                    <a:lumOff val="50000"/>
                  </a:schemeClr>
                </a:solidFill>
                <a:latin typeface="+mj-lt"/>
              </a:rPr>
              <a:t>Autopoprawka A</a:t>
            </a:r>
            <a:endParaRPr lang="pl-PL" altLang="pl-PL" sz="1600" b="1" dirty="0">
              <a:solidFill>
                <a:schemeClr val="tx1">
                  <a:lumMod val="50000"/>
                  <a:lumOff val="50000"/>
                </a:schemeClr>
              </a:solidFill>
              <a:latin typeface="+mj-lt"/>
            </a:endParaRPr>
          </a:p>
        </p:txBody>
      </p:sp>
      <p:sp>
        <p:nvSpPr>
          <p:cNvPr id="9" name="Tytuł 2"/>
          <p:cNvSpPr txBox="1">
            <a:spLocks/>
          </p:cNvSpPr>
          <p:nvPr/>
        </p:nvSpPr>
        <p:spPr>
          <a:xfrm>
            <a:off x="432000" y="216000"/>
            <a:ext cx="6975475" cy="742304"/>
          </a:xfrm>
          <a:prstGeom prst="rect">
            <a:avLst/>
          </a:prstGeom>
        </p:spPr>
        <p:txBody>
          <a:bodyPr anchor="ctr"/>
          <a:lstStyle>
            <a:lvl1pPr algn="l" defTabSz="914400" rtl="0" eaLnBrk="1" latinLnBrk="0" hangingPunct="1">
              <a:lnSpc>
                <a:spcPct val="90000"/>
              </a:lnSpc>
              <a:spcBef>
                <a:spcPct val="0"/>
              </a:spcBef>
              <a:buNone/>
              <a:defRPr sz="2500" kern="1200">
                <a:solidFill>
                  <a:schemeClr val="tx1"/>
                </a:solidFill>
                <a:latin typeface="Engram Warsaw" pitchFamily="50" charset="-18"/>
                <a:ea typeface="+mj-ea"/>
                <a:cs typeface="+mj-cs"/>
              </a:defRPr>
            </a:lvl1pPr>
          </a:lstStyle>
          <a:p>
            <a:pPr>
              <a:spcBef>
                <a:spcPts val="800"/>
              </a:spcBef>
              <a:spcAft>
                <a:spcPts val="800"/>
              </a:spcAft>
            </a:pPr>
            <a:r>
              <a:rPr lang="pl-PL" altLang="pl-PL" sz="2800" dirty="0" smtClean="0">
                <a:latin typeface="+mj-lt"/>
              </a:rPr>
              <a:t>Wydatki majątkowe</a:t>
            </a:r>
            <a:endParaRPr lang="pl-PL" altLang="pl-PL" sz="2800" dirty="0">
              <a:latin typeface="+mj-lt"/>
            </a:endParaRPr>
          </a:p>
        </p:txBody>
      </p:sp>
    </p:spTree>
    <p:extLst>
      <p:ext uri="{BB962C8B-B14F-4D97-AF65-F5344CB8AC3E}">
        <p14:creationId xmlns:p14="http://schemas.microsoft.com/office/powerpoint/2010/main" val="2321673431"/>
      </p:ext>
    </p:extLst>
  </p:cSld>
  <p:clrMapOvr>
    <a:masterClrMapping/>
  </p:clrMapOvr>
  <p:transition spd="slow">
    <p:cove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4</a:t>
            </a:fld>
            <a:endParaRPr lang="pl-PL" dirty="0"/>
          </a:p>
        </p:txBody>
      </p:sp>
      <p:sp>
        <p:nvSpPr>
          <p:cNvPr id="3" name="Tytuł 2"/>
          <p:cNvSpPr>
            <a:spLocks noGrp="1"/>
          </p:cNvSpPr>
          <p:nvPr>
            <p:ph type="title"/>
          </p:nvPr>
        </p:nvSpPr>
        <p:spPr>
          <a:xfrm>
            <a:off x="432000" y="72000"/>
            <a:ext cx="9439155" cy="742304"/>
          </a:xfrm>
        </p:spPr>
        <p:txBody>
          <a:bodyPr/>
          <a:lstStyle/>
          <a:p>
            <a:pPr>
              <a:spcBef>
                <a:spcPts val="800"/>
              </a:spcBef>
              <a:spcAft>
                <a:spcPts val="800"/>
              </a:spcAft>
            </a:pPr>
            <a:r>
              <a:rPr lang="pl-PL" altLang="pl-PL" sz="2400" b="1" dirty="0"/>
              <a:t>Zwiększenie</a:t>
            </a:r>
            <a:r>
              <a:rPr lang="pl-PL" altLang="pl-PL" sz="2400" dirty="0"/>
              <a:t> planu </a:t>
            </a:r>
            <a:r>
              <a:rPr lang="pl-PL" altLang="pl-PL" sz="2400" b="1" dirty="0"/>
              <a:t>dochodów</a:t>
            </a:r>
            <a:r>
              <a:rPr lang="pl-PL" altLang="pl-PL" sz="2400" dirty="0"/>
              <a:t> w 2023 r. o </a:t>
            </a:r>
            <a:r>
              <a:rPr lang="pl-PL" altLang="pl-PL" sz="2400" b="1" dirty="0" smtClean="0"/>
              <a:t>35,7 </a:t>
            </a:r>
            <a:r>
              <a:rPr lang="pl-PL" altLang="pl-PL" sz="2400" b="1" dirty="0"/>
              <a:t>mln zł</a:t>
            </a:r>
          </a:p>
        </p:txBody>
      </p:sp>
      <p:sp>
        <p:nvSpPr>
          <p:cNvPr id="7" name="Symbol zastępczy stopki 1"/>
          <p:cNvSpPr>
            <a:spLocks noGrp="1"/>
          </p:cNvSpPr>
          <p:nvPr>
            <p:ph type="ftr" sz="quarter" idx="3"/>
          </p:nvPr>
        </p:nvSpPr>
        <p:spPr>
          <a:xfrm>
            <a:off x="5572664" y="6602777"/>
            <a:ext cx="6088033" cy="272641"/>
          </a:xfrm>
          <a:prstGeom prst="rect">
            <a:avLst/>
          </a:prstGeom>
        </p:spPr>
        <p:txBody>
          <a:bodyPr/>
          <a:lstStyle/>
          <a:p>
            <a:r>
              <a:rPr lang="pl-PL" altLang="pl-PL" dirty="0">
                <a:latin typeface="Arial" charset="0"/>
              </a:rPr>
              <a:t>Projekty zmian budżetu na 2023 r. i WPF na lata 2023–2050 na sesję Rady m.st. W–wy</a:t>
            </a:r>
            <a:endParaRPr lang="pl-PL" dirty="0"/>
          </a:p>
        </p:txBody>
      </p:sp>
      <p:graphicFrame>
        <p:nvGraphicFramePr>
          <p:cNvPr id="6" name="Tabela 5"/>
          <p:cNvGraphicFramePr>
            <a:graphicFrameLocks noGrp="1"/>
          </p:cNvGraphicFramePr>
          <p:nvPr>
            <p:extLst>
              <p:ext uri="{D42A27DB-BD31-4B8C-83A1-F6EECF244321}">
                <p14:modId xmlns:p14="http://schemas.microsoft.com/office/powerpoint/2010/main" val="3536216833"/>
              </p:ext>
            </p:extLst>
          </p:nvPr>
        </p:nvGraphicFramePr>
        <p:xfrm>
          <a:off x="235460" y="1036800"/>
          <a:ext cx="11700000" cy="4445827"/>
        </p:xfrm>
        <a:graphic>
          <a:graphicData uri="http://schemas.openxmlformats.org/drawingml/2006/table">
            <a:tbl>
              <a:tblPr firstRow="1" bandRow="1">
                <a:tableStyleId>{2D5ABB26-0587-4C30-8999-92F81FD0307C}</a:tableStyleId>
              </a:tblPr>
              <a:tblGrid>
                <a:gridCol w="2329321">
                  <a:extLst>
                    <a:ext uri="{9D8B030D-6E8A-4147-A177-3AD203B41FA5}">
                      <a16:colId xmlns:a16="http://schemas.microsoft.com/office/drawing/2014/main" val="20000"/>
                    </a:ext>
                  </a:extLst>
                </a:gridCol>
                <a:gridCol w="9370679">
                  <a:extLst>
                    <a:ext uri="{9D8B030D-6E8A-4147-A177-3AD203B41FA5}">
                      <a16:colId xmlns:a16="http://schemas.microsoft.com/office/drawing/2014/main" val="20001"/>
                    </a:ext>
                  </a:extLst>
                </a:gridCol>
              </a:tblGrid>
              <a:tr h="432000">
                <a:tc>
                  <a:txBody>
                    <a:bodyPr/>
                    <a:lstStyle/>
                    <a:p>
                      <a:pPr algn="r"/>
                      <a:r>
                        <a:rPr lang="pl-PL" sz="2000" b="1" baseline="0" dirty="0" smtClean="0">
                          <a:solidFill>
                            <a:srgbClr val="C00000"/>
                          </a:solidFill>
                          <a:latin typeface="+mj-lt"/>
                          <a:cs typeface="Calibri" panose="020F0502020204030204" pitchFamily="34" charset="0"/>
                        </a:rPr>
                        <a:t>-4.058.970 </a:t>
                      </a:r>
                      <a:r>
                        <a:rPr lang="pl-PL" sz="2000" b="1" baseline="0" dirty="0">
                          <a:solidFill>
                            <a:srgbClr val="C00000"/>
                          </a:solidFill>
                          <a:latin typeface="+mj-lt"/>
                          <a:cs typeface="Calibri" panose="020F0502020204030204" pitchFamily="34" charset="0"/>
                        </a:rPr>
                        <a:t>zł</a:t>
                      </a:r>
                      <a:endParaRPr lang="pl-PL" sz="2000" b="1" dirty="0">
                        <a:solidFill>
                          <a:srgbClr val="C00000"/>
                        </a:solidFill>
                        <a:latin typeface="+mj-lt"/>
                        <a:cs typeface="Calibri" panose="020F0502020204030204" pitchFamily="34" charset="0"/>
                      </a:endParaRPr>
                    </a:p>
                  </a:txBody>
                  <a:tcPr marL="91426" marR="91426" marT="45719" marB="45719" anchor="ctr">
                    <a:lnT w="12700" cap="flat" cmpd="sng" algn="ctr">
                      <a:noFill/>
                      <a:prstDash val="sysDot"/>
                      <a:round/>
                      <a:headEnd type="none" w="med" len="med"/>
                      <a:tailEnd type="none" w="med" len="med"/>
                    </a:lnT>
                    <a:solidFill>
                      <a:srgbClr val="FEDDD5"/>
                    </a:solidFill>
                  </a:tcPr>
                </a:tc>
                <a:tc>
                  <a:txBody>
                    <a:bodyPr/>
                    <a:lstStyle/>
                    <a:p>
                      <a:pPr algn="l"/>
                      <a:r>
                        <a:rPr lang="pl-PL" sz="1600" b="1" kern="1200" baseline="0" dirty="0">
                          <a:solidFill>
                            <a:schemeClr val="tx1"/>
                          </a:solidFill>
                          <a:latin typeface="+mj-lt"/>
                          <a:ea typeface="+mn-ea"/>
                          <a:cs typeface="Calibri" panose="020F0502020204030204" pitchFamily="34" charset="0"/>
                        </a:rPr>
                        <a:t>Część </a:t>
                      </a:r>
                      <a:r>
                        <a:rPr lang="pl-PL" sz="1600" b="1" kern="1200" baseline="0" dirty="0" err="1" smtClean="0">
                          <a:solidFill>
                            <a:schemeClr val="tx1"/>
                          </a:solidFill>
                          <a:latin typeface="+mj-lt"/>
                          <a:ea typeface="+mn-ea"/>
                          <a:cs typeface="Calibri" panose="020F0502020204030204" pitchFamily="34" charset="0"/>
                        </a:rPr>
                        <a:t>ogólnomiejska</a:t>
                      </a:r>
                      <a:r>
                        <a:rPr lang="pl-PL" sz="1600" b="1" kern="1200" baseline="0" dirty="0" smtClean="0">
                          <a:solidFill>
                            <a:schemeClr val="tx1"/>
                          </a:solidFill>
                          <a:latin typeface="+mj-lt"/>
                          <a:ea typeface="+mn-ea"/>
                          <a:cs typeface="Calibri" panose="020F0502020204030204" pitchFamily="34" charset="0"/>
                        </a:rPr>
                        <a:t> – główne pozycje:</a:t>
                      </a:r>
                      <a:endParaRPr lang="pl-PL" sz="1600" b="1" kern="1200" baseline="0" dirty="0">
                        <a:solidFill>
                          <a:schemeClr val="tx1"/>
                        </a:solidFill>
                        <a:latin typeface="+mj-lt"/>
                        <a:ea typeface="+mn-ea"/>
                        <a:cs typeface="Calibri" panose="020F0502020204030204" pitchFamily="34" charset="0"/>
                      </a:endParaRPr>
                    </a:p>
                  </a:txBody>
                  <a:tcPr marL="91426" marR="91426" marT="45719" marB="45719" anchor="ctr">
                    <a:lnT w="12700" cap="flat" cmpd="sng" algn="ctr">
                      <a:noFill/>
                      <a:prstDash val="sysDot"/>
                      <a:round/>
                      <a:headEnd type="none" w="med" len="med"/>
                      <a:tailEnd type="none" w="med" len="med"/>
                    </a:lnT>
                    <a:solidFill>
                      <a:srgbClr val="FEDDD5"/>
                    </a:solidFill>
                  </a:tcPr>
                </a:tc>
                <a:extLst>
                  <a:ext uri="{0D108BD9-81ED-4DB2-BD59-A6C34878D82A}">
                    <a16:rowId xmlns:a16="http://schemas.microsoft.com/office/drawing/2014/main" val="10001"/>
                  </a:ext>
                </a:extLst>
              </a:tr>
              <a:tr h="0">
                <a:tc>
                  <a:txBody>
                    <a:bodyPr/>
                    <a:lstStyle/>
                    <a:p>
                      <a:pPr algn="r"/>
                      <a:r>
                        <a:rPr lang="pl-PL" sz="1800" b="1" dirty="0" smtClean="0">
                          <a:solidFill>
                            <a:srgbClr val="C00000"/>
                          </a:solidFill>
                          <a:latin typeface="+mj-lt"/>
                          <a:cs typeface="Calibri" panose="020F0502020204030204" pitchFamily="34" charset="0"/>
                        </a:rPr>
                        <a:t>-49.943.390 </a:t>
                      </a:r>
                      <a:r>
                        <a:rPr lang="pl-PL" sz="1800" b="1" baseline="0" dirty="0" smtClean="0">
                          <a:solidFill>
                            <a:srgbClr val="C00000"/>
                          </a:solidFill>
                          <a:latin typeface="+mj-lt"/>
                          <a:cs typeface="Calibri" panose="020F0502020204030204" pitchFamily="34" charset="0"/>
                        </a:rPr>
                        <a:t>zł</a:t>
                      </a:r>
                      <a:endParaRPr lang="pl-PL" sz="1100" b="1" dirty="0">
                        <a:solidFill>
                          <a:srgbClr val="C00000"/>
                        </a:solidFill>
                        <a:latin typeface="+mj-lt"/>
                        <a:cs typeface="Calibri" panose="020F0502020204030204" pitchFamily="34" charset="0"/>
                      </a:endParaRPr>
                    </a:p>
                  </a:txBody>
                  <a:tcPr marL="91426" marR="91426" marT="45719" marB="45719" anchor="ctr">
                    <a:lnB w="3175" cap="flat" cmpd="sng" algn="ctr">
                      <a:solidFill>
                        <a:schemeClr val="tx1"/>
                      </a:solidFill>
                      <a:prstDash val="sysDot"/>
                      <a:round/>
                      <a:headEnd type="none" w="med" len="med"/>
                      <a:tailEnd type="none" w="med" len="med"/>
                    </a:lnB>
                  </a:tcPr>
                </a:tc>
                <a:tc>
                  <a:txBody>
                    <a:bodyPr/>
                    <a:lstStyle/>
                    <a:p>
                      <a:pPr algn="l">
                        <a:lnSpc>
                          <a:spcPct val="114000"/>
                        </a:lnSpc>
                      </a:pPr>
                      <a:r>
                        <a:rPr lang="pl-PL" sz="1400" b="1" dirty="0" smtClean="0">
                          <a:effectLst/>
                          <a:latin typeface="+mj-lt"/>
                          <a:ea typeface="Times New Roman" panose="02020603050405020304" pitchFamily="18" charset="0"/>
                        </a:rPr>
                        <a:t>Zarząd Transportu Miejskiego </a:t>
                      </a:r>
                      <a:r>
                        <a:rPr lang="pl-PL" sz="1400" b="0" dirty="0" smtClean="0">
                          <a:effectLst/>
                          <a:latin typeface="+mj-lt"/>
                          <a:ea typeface="Times New Roman" panose="02020603050405020304" pitchFamily="18" charset="0"/>
                        </a:rPr>
                        <a:t>z tytułu zwrotu podatku od towarów i usług VAT z jednoczesnym zmniejszeniem planu wydatków bieżących Zarządu Transportu Miejskiego.</a:t>
                      </a:r>
                      <a:endParaRPr lang="pl-PL" sz="1400" b="0" kern="1200" baseline="0" dirty="0">
                        <a:solidFill>
                          <a:schemeClr val="tx1"/>
                        </a:solidFill>
                        <a:latin typeface="+mj-lt"/>
                        <a:ea typeface="+mn-ea"/>
                        <a:cs typeface="Calibri" panose="020F0502020204030204" pitchFamily="34" charset="0"/>
                      </a:endParaRPr>
                    </a:p>
                  </a:txBody>
                  <a:tcPr marL="91426" marR="91426" marT="45719" marB="45719" anchor="ctr">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71255824"/>
                  </a:ext>
                </a:extLst>
              </a:tr>
              <a:tr h="0">
                <a:tc>
                  <a:txBody>
                    <a:bodyPr/>
                    <a:lstStyle/>
                    <a:p>
                      <a:pPr algn="r"/>
                      <a:r>
                        <a:rPr lang="pl-PL" sz="1800" b="1" kern="1200" dirty="0" smtClean="0">
                          <a:solidFill>
                            <a:srgbClr val="C00000"/>
                          </a:solidFill>
                          <a:latin typeface="+mj-lt"/>
                          <a:ea typeface="+mn-ea"/>
                          <a:cs typeface="Calibri" panose="020F0502020204030204" pitchFamily="34" charset="0"/>
                        </a:rPr>
                        <a:t>-16.082.898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l">
                        <a:lnSpc>
                          <a:spcPct val="114000"/>
                        </a:lnSpc>
                      </a:pPr>
                      <a:r>
                        <a:rPr lang="pl-PL" sz="1400" b="1" dirty="0" smtClean="0">
                          <a:effectLst/>
                          <a:latin typeface="+mj-lt"/>
                          <a:ea typeface="Times New Roman" panose="02020603050405020304" pitchFamily="18" charset="0"/>
                        </a:rPr>
                        <a:t>Fundusz Przeciwdziałania COVID-19 </a:t>
                      </a:r>
                      <a:r>
                        <a:rPr lang="pl-PL" sz="1400" b="0" dirty="0" smtClean="0">
                          <a:effectLst/>
                          <a:latin typeface="+mj-lt"/>
                          <a:ea typeface="Times New Roman" panose="02020603050405020304" pitchFamily="18" charset="0"/>
                        </a:rPr>
                        <a:t>z </a:t>
                      </a:r>
                      <a:r>
                        <a:rPr lang="pl-PL" sz="1400" b="0" dirty="0" err="1" smtClean="0">
                          <a:effectLst/>
                          <a:latin typeface="+mj-lt"/>
                          <a:ea typeface="Times New Roman" panose="02020603050405020304" pitchFamily="18" charset="0"/>
                        </a:rPr>
                        <a:t>przezniem</a:t>
                      </a:r>
                      <a:r>
                        <a:rPr lang="pl-PL" sz="1400" b="0" dirty="0" smtClean="0">
                          <a:effectLst/>
                          <a:latin typeface="+mj-lt"/>
                          <a:ea typeface="Times New Roman" panose="02020603050405020304" pitchFamily="18" charset="0"/>
                        </a:rPr>
                        <a:t> głównie na wypłaty dodatku elektrycznego dla gospodarstw domowych oraz jego obsługę (15.786.055 zł).</a:t>
                      </a:r>
                      <a:endParaRPr lang="pl-PL" sz="1400" b="0" kern="1200" baseline="0" dirty="0">
                        <a:solidFill>
                          <a:schemeClr val="tx1"/>
                        </a:solidFill>
                        <a:latin typeface="+mj-lt"/>
                        <a:ea typeface="+mn-ea"/>
                        <a:cs typeface="Calibri" panose="020F0502020204030204" pitchFamily="34" charset="0"/>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13487220"/>
                  </a:ext>
                </a:extLst>
              </a:tr>
              <a:tr h="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800" b="1" kern="1200" dirty="0" smtClean="0">
                          <a:solidFill>
                            <a:srgbClr val="C00000"/>
                          </a:solidFill>
                          <a:latin typeface="+mj-lt"/>
                          <a:ea typeface="+mn-ea"/>
                          <a:cs typeface="Calibri" panose="020F0502020204030204" pitchFamily="34" charset="0"/>
                        </a:rPr>
                        <a:t>-13.300.000 </a:t>
                      </a:r>
                      <a:r>
                        <a:rPr lang="pl-PL" sz="1800" b="1" kern="1200" dirty="0">
                          <a:solidFill>
                            <a:srgbClr val="C00000"/>
                          </a:solidFill>
                          <a:latin typeface="+mj-lt"/>
                          <a:ea typeface="+mn-ea"/>
                          <a:cs typeface="Calibri" panose="020F0502020204030204" pitchFamily="34" charset="0"/>
                        </a:rPr>
                        <a:t>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l">
                        <a:lnSpc>
                          <a:spcPct val="114000"/>
                        </a:lnSpc>
                      </a:pPr>
                      <a:r>
                        <a:rPr lang="pl-PL" sz="1400" b="1" dirty="0" smtClean="0">
                          <a:effectLst/>
                          <a:latin typeface="+mj-lt"/>
                          <a:ea typeface="Times New Roman" panose="02020603050405020304" pitchFamily="18" charset="0"/>
                        </a:rPr>
                        <a:t>Środki finansowe pochodzące z budżetu Województwa Mazowieckiego</a:t>
                      </a:r>
                      <a:r>
                        <a:rPr lang="pl-PL" sz="1400" b="0" dirty="0" smtClean="0">
                          <a:effectLst/>
                          <a:latin typeface="+mj-lt"/>
                          <a:ea typeface="Times New Roman" panose="02020603050405020304" pitchFamily="18" charset="0"/>
                        </a:rPr>
                        <a:t>, głównie w związku </a:t>
                      </a:r>
                      <a:br>
                        <a:rPr lang="pl-PL" sz="1400" b="0" dirty="0" smtClean="0">
                          <a:effectLst/>
                          <a:latin typeface="+mj-lt"/>
                          <a:ea typeface="Times New Roman" panose="02020603050405020304" pitchFamily="18" charset="0"/>
                        </a:rPr>
                      </a:br>
                      <a:r>
                        <a:rPr lang="pl-PL" sz="1400" b="0" dirty="0" smtClean="0">
                          <a:effectLst/>
                          <a:latin typeface="+mj-lt"/>
                          <a:ea typeface="Times New Roman" panose="02020603050405020304" pitchFamily="18" charset="0"/>
                        </a:rPr>
                        <a:t>z przesunięciem środków na 2024 r. na dofinansowanie realizacji zadań w ramach Instrumentu Wsparcia Zadań Ważnych dla Równomiernego Rozwoju Województwa Mazowieckiego m.in.: „Otwarta Kołowa 18 - uporządkowanie terenu, przebudowa boisk, zakup hali pneumatycznej i wyposażenie na terenie sportowo-kulturalnym przy ul. Kołowej” (4.000.000 zł), „Rozbudowa Domu Kultury "Zacisze" przy ul. Blokowej 1” (2.600.000 zł), „Budowa parku aktywności rodzinnej” (2.000.000 zł), „Termomodernizacja budynku przy </a:t>
                      </a:r>
                      <a:br>
                        <a:rPr lang="pl-PL" sz="1400" b="0" dirty="0" smtClean="0">
                          <a:effectLst/>
                          <a:latin typeface="+mj-lt"/>
                          <a:ea typeface="Times New Roman" panose="02020603050405020304" pitchFamily="18" charset="0"/>
                        </a:rPr>
                      </a:br>
                      <a:r>
                        <a:rPr lang="pl-PL" sz="1400" b="0" dirty="0" smtClean="0">
                          <a:effectLst/>
                          <a:latin typeface="+mj-lt"/>
                          <a:ea typeface="Times New Roman" panose="02020603050405020304" pitchFamily="18" charset="0"/>
                        </a:rPr>
                        <a:t>ul. Żelaznej 64” (1.000.000 zł), „Informatyzacja i bezpieczeństwo cyfrowe w Warszawskim Centrum Opieki Medycznej "Kopernik"” (700.000 zł).</a:t>
                      </a:r>
                      <a:endParaRPr lang="pl-PL" sz="1400" b="0" kern="1200" baseline="0" dirty="0">
                        <a:solidFill>
                          <a:schemeClr val="tx1"/>
                        </a:solidFill>
                        <a:latin typeface="+mj-lt"/>
                        <a:ea typeface="+mn-ea"/>
                        <a:cs typeface="Calibri" panose="020F0502020204030204" pitchFamily="34" charset="0"/>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674169580"/>
                  </a:ext>
                </a:extLst>
              </a:tr>
              <a:tr h="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800" b="1" kern="1200" dirty="0" smtClean="0">
                          <a:solidFill>
                            <a:srgbClr val="C00000"/>
                          </a:solidFill>
                          <a:latin typeface="+mj-lt"/>
                          <a:ea typeface="+mn-ea"/>
                          <a:cs typeface="Calibri" panose="020F0502020204030204" pitchFamily="34" charset="0"/>
                        </a:rPr>
                        <a:t>-11.337.386 zł</a:t>
                      </a: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tcPr>
                </a:tc>
                <a:tc>
                  <a:txBody>
                    <a:bodyPr/>
                    <a:lstStyle/>
                    <a:p>
                      <a:pPr algn="l">
                        <a:lnSpc>
                          <a:spcPct val="114000"/>
                        </a:lnSpc>
                      </a:pPr>
                      <a:r>
                        <a:rPr lang="pl-PL" sz="1400" b="1" dirty="0" smtClean="0">
                          <a:effectLst/>
                          <a:latin typeface="+mj-lt"/>
                          <a:ea typeface="Times New Roman" panose="02020603050405020304" pitchFamily="18" charset="0"/>
                        </a:rPr>
                        <a:t>Sprzedaż paliwa stałego dla gospodarstw domowych </a:t>
                      </a:r>
                      <a:r>
                        <a:rPr lang="pl-PL" sz="1400" b="0" dirty="0" smtClean="0">
                          <a:effectLst/>
                          <a:latin typeface="+mj-lt"/>
                          <a:ea typeface="Times New Roman" panose="02020603050405020304" pitchFamily="18" charset="0"/>
                        </a:rPr>
                        <a:t>(sprzedaż węgla jako towaru) w związku </a:t>
                      </a:r>
                      <a:br>
                        <a:rPr lang="pl-PL" sz="1400" b="0" dirty="0" smtClean="0">
                          <a:effectLst/>
                          <a:latin typeface="+mj-lt"/>
                          <a:ea typeface="Times New Roman" panose="02020603050405020304" pitchFamily="18" charset="0"/>
                        </a:rPr>
                      </a:br>
                      <a:r>
                        <a:rPr lang="pl-PL" sz="1400" b="0" dirty="0" smtClean="0">
                          <a:effectLst/>
                          <a:latin typeface="+mj-lt"/>
                          <a:ea typeface="Times New Roman" panose="02020603050405020304" pitchFamily="18" charset="0"/>
                        </a:rPr>
                        <a:t>z zakończeniem realizacji zadania polegającego na zakupie preferencyjnym paliwa stałego dla gospodarstw domowych.</a:t>
                      </a:r>
                      <a:endParaRPr lang="pl-PL" sz="1400" b="0" kern="1200" baseline="0" dirty="0">
                        <a:solidFill>
                          <a:schemeClr val="tx1"/>
                        </a:solidFill>
                        <a:latin typeface="+mj-lt"/>
                        <a:ea typeface="+mn-ea"/>
                        <a:cs typeface="Calibri" panose="020F0502020204030204" pitchFamily="34" charset="0"/>
                      </a:endParaRP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3918980875"/>
                  </a:ext>
                </a:extLst>
              </a:tr>
            </a:tbl>
          </a:graphicData>
        </a:graphic>
      </p:graphicFrame>
      <p:sp>
        <p:nvSpPr>
          <p:cNvPr id="9" name="pole tekstowe 13"/>
          <p:cNvSpPr txBox="1">
            <a:spLocks noChangeArrowheads="1"/>
          </p:cNvSpPr>
          <p:nvPr/>
        </p:nvSpPr>
        <p:spPr bwMode="auto">
          <a:xfrm>
            <a:off x="1764633" y="576000"/>
            <a:ext cx="864165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ts val="800"/>
              </a:spcBef>
              <a:spcAft>
                <a:spcPts val="800"/>
              </a:spcAft>
              <a:buNone/>
              <a:tabLst>
                <a:tab pos="715963" algn="l"/>
              </a:tabLst>
            </a:pPr>
            <a:r>
              <a:rPr lang="pl-PL" altLang="pl-PL" sz="1600" b="1" dirty="0">
                <a:latin typeface="+mj-lt"/>
              </a:rPr>
              <a:t>CZĘŚĆ OGÓLNOMIEJSKA:  </a:t>
            </a:r>
            <a:r>
              <a:rPr lang="pl-PL" altLang="pl-PL" sz="2400" b="1" dirty="0" smtClean="0">
                <a:solidFill>
                  <a:srgbClr val="C00000"/>
                </a:solidFill>
                <a:latin typeface="+mj-lt"/>
              </a:rPr>
              <a:t>-4,1 </a:t>
            </a:r>
            <a:r>
              <a:rPr lang="pl-PL" altLang="pl-PL" sz="2000" b="1" dirty="0">
                <a:solidFill>
                  <a:srgbClr val="C00000"/>
                </a:solidFill>
                <a:latin typeface="+mj-lt"/>
              </a:rPr>
              <a:t>mln zł</a:t>
            </a:r>
          </a:p>
        </p:txBody>
      </p:sp>
    </p:spTree>
    <p:extLst>
      <p:ext uri="{BB962C8B-B14F-4D97-AF65-F5344CB8AC3E}">
        <p14:creationId xmlns:p14="http://schemas.microsoft.com/office/powerpoint/2010/main" val="2754210181"/>
      </p:ext>
    </p:extLst>
  </p:cSld>
  <p:clrMapOvr>
    <a:masterClrMapping/>
  </p:clrMapOvr>
  <p:transition spd="slow">
    <p:cove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40</a:t>
            </a:fld>
            <a:endParaRPr lang="pl-PL" dirty="0"/>
          </a:p>
        </p:txBody>
      </p:sp>
      <p:sp>
        <p:nvSpPr>
          <p:cNvPr id="7" name="Symbol zastępczy stopki 1"/>
          <p:cNvSpPr>
            <a:spLocks noGrp="1"/>
          </p:cNvSpPr>
          <p:nvPr>
            <p:ph type="ftr" sz="quarter" idx="3"/>
          </p:nvPr>
        </p:nvSpPr>
        <p:spPr>
          <a:xfrm>
            <a:off x="5572664" y="6602777"/>
            <a:ext cx="6088033" cy="272641"/>
          </a:xfrm>
          <a:prstGeom prst="rect">
            <a:avLst/>
          </a:prstGeom>
        </p:spPr>
        <p:txBody>
          <a:bodyPr/>
          <a:lstStyle/>
          <a:p>
            <a:r>
              <a:rPr lang="pl-PL" altLang="pl-PL" dirty="0">
                <a:latin typeface="Arial" charset="0"/>
              </a:rPr>
              <a:t>Projekty zmian budżetu na 2023 r. i WPF na lata </a:t>
            </a:r>
            <a:r>
              <a:rPr lang="pl-PL" altLang="pl-PL" dirty="0" smtClean="0">
                <a:latin typeface="Arial" charset="0"/>
              </a:rPr>
              <a:t>2023–2050</a:t>
            </a:r>
            <a:endParaRPr lang="pl-PL" dirty="0"/>
          </a:p>
        </p:txBody>
      </p:sp>
      <p:graphicFrame>
        <p:nvGraphicFramePr>
          <p:cNvPr id="6" name="Tabela 5"/>
          <p:cNvGraphicFramePr>
            <a:graphicFrameLocks noGrp="1"/>
          </p:cNvGraphicFramePr>
          <p:nvPr>
            <p:extLst>
              <p:ext uri="{D42A27DB-BD31-4B8C-83A1-F6EECF244321}">
                <p14:modId xmlns:p14="http://schemas.microsoft.com/office/powerpoint/2010/main" val="1299478177"/>
              </p:ext>
            </p:extLst>
          </p:nvPr>
        </p:nvGraphicFramePr>
        <p:xfrm>
          <a:off x="696000" y="1079999"/>
          <a:ext cx="10804047" cy="3590614"/>
        </p:xfrm>
        <a:graphic>
          <a:graphicData uri="http://schemas.openxmlformats.org/drawingml/2006/table">
            <a:tbl>
              <a:tblPr firstRow="1" bandRow="1">
                <a:tableStyleId>{2D5ABB26-0587-4C30-8999-92F81FD0307C}</a:tableStyleId>
              </a:tblPr>
              <a:tblGrid>
                <a:gridCol w="689261">
                  <a:extLst>
                    <a:ext uri="{9D8B030D-6E8A-4147-A177-3AD203B41FA5}">
                      <a16:colId xmlns:a16="http://schemas.microsoft.com/office/drawing/2014/main" val="20000"/>
                    </a:ext>
                  </a:extLst>
                </a:gridCol>
                <a:gridCol w="1656000">
                  <a:extLst>
                    <a:ext uri="{9D8B030D-6E8A-4147-A177-3AD203B41FA5}">
                      <a16:colId xmlns:a16="http://schemas.microsoft.com/office/drawing/2014/main" val="2293524519"/>
                    </a:ext>
                  </a:extLst>
                </a:gridCol>
                <a:gridCol w="6948000">
                  <a:extLst>
                    <a:ext uri="{9D8B030D-6E8A-4147-A177-3AD203B41FA5}">
                      <a16:colId xmlns:a16="http://schemas.microsoft.com/office/drawing/2014/main" val="3460433117"/>
                    </a:ext>
                  </a:extLst>
                </a:gridCol>
                <a:gridCol w="1510786">
                  <a:extLst>
                    <a:ext uri="{9D8B030D-6E8A-4147-A177-3AD203B41FA5}">
                      <a16:colId xmlns:a16="http://schemas.microsoft.com/office/drawing/2014/main" val="1071488265"/>
                    </a:ext>
                  </a:extLst>
                </a:gridCol>
              </a:tblGrid>
              <a:tr h="776348">
                <a:tc>
                  <a:txBody>
                    <a:bodyPr/>
                    <a:lstStyle/>
                    <a:p>
                      <a:pPr algn="r"/>
                      <a:r>
                        <a:rPr lang="pl-PL" sz="1800" b="1" dirty="0" smtClean="0">
                          <a:solidFill>
                            <a:schemeClr val="tx1"/>
                          </a:solidFill>
                        </a:rPr>
                        <a:t>15</a:t>
                      </a:r>
                    </a:p>
                  </a:txBody>
                  <a:tcPr marL="91426" marR="91426" marT="45719" marB="45719" anchor="ctr"/>
                </a:tc>
                <a:tc gridSpan="3">
                  <a:txBody>
                    <a:bodyPr/>
                    <a:lstStyle/>
                    <a:p>
                      <a:pPr algn="l"/>
                      <a:r>
                        <a:rPr lang="pl-PL" sz="1800" b="1" kern="1200" baseline="0" dirty="0" smtClean="0">
                          <a:solidFill>
                            <a:schemeClr val="tx1"/>
                          </a:solidFill>
                          <a:latin typeface="+mn-lt"/>
                          <a:ea typeface="+mn-ea"/>
                          <a:cs typeface="+mn-cs"/>
                        </a:rPr>
                        <a:t>zmniejszeń</a:t>
                      </a:r>
                      <a:r>
                        <a:rPr lang="pl-PL" sz="1800" b="0" kern="1200" baseline="0" dirty="0" smtClean="0">
                          <a:solidFill>
                            <a:schemeClr val="tx1"/>
                          </a:solidFill>
                          <a:latin typeface="+mn-lt"/>
                          <a:ea typeface="+mn-ea"/>
                          <a:cs typeface="+mn-cs"/>
                        </a:rPr>
                        <a:t> limitów przedsięwzięć majątkowych</a:t>
                      </a:r>
                      <a:endParaRPr lang="pl-PL" sz="1800" b="0" kern="1200" baseline="0" dirty="0">
                        <a:solidFill>
                          <a:schemeClr val="tx1"/>
                        </a:solidFill>
                        <a:latin typeface="+mn-lt"/>
                        <a:ea typeface="+mn-ea"/>
                        <a:cs typeface="+mn-cs"/>
                      </a:endParaRPr>
                    </a:p>
                  </a:txBody>
                  <a:tcPr marL="91426" marR="91426" marT="45719" marB="45719" anchor="ctr"/>
                </a:tc>
                <a:tc hMerge="1">
                  <a:txBody>
                    <a:bodyPr/>
                    <a:lstStyle/>
                    <a:p>
                      <a:endParaRPr lang="pl-PL"/>
                    </a:p>
                  </a:txBody>
                  <a:tcPr/>
                </a:tc>
                <a:tc hMerge="1">
                  <a:txBody>
                    <a:bodyPr/>
                    <a:lstStyle/>
                    <a:p>
                      <a:endParaRPr lang="pl-PL"/>
                    </a:p>
                  </a:txBody>
                  <a:tcPr/>
                </a:tc>
                <a:extLst>
                  <a:ext uri="{0D108BD9-81ED-4DB2-BD59-A6C34878D82A}">
                    <a16:rowId xmlns:a16="http://schemas.microsoft.com/office/drawing/2014/main" val="10001"/>
                  </a:ext>
                </a:extLst>
              </a:tr>
              <a:tr h="485218">
                <a:tc>
                  <a:txBody>
                    <a:bodyPr/>
                    <a:lstStyle/>
                    <a:p>
                      <a:pPr algn="r"/>
                      <a:endParaRPr lang="pl-PL" sz="1200" b="1" dirty="0" smtClean="0">
                        <a:solidFill>
                          <a:schemeClr val="tx1"/>
                        </a:solidFill>
                      </a:endParaRPr>
                    </a:p>
                  </a:txBody>
                  <a:tcPr marL="91426" marR="91426" marT="45719" marB="45719" anchor="ctr"/>
                </a:tc>
                <a:tc>
                  <a:txBody>
                    <a:bodyPr/>
                    <a:lstStyle/>
                    <a:p>
                      <a:pPr lvl="0" algn="ctr"/>
                      <a:r>
                        <a:rPr lang="pl-PL" sz="1300" b="0" dirty="0" smtClean="0">
                          <a:solidFill>
                            <a:schemeClr val="tx1"/>
                          </a:solidFill>
                        </a:rPr>
                        <a:t>w tym:</a:t>
                      </a:r>
                      <a:endParaRPr lang="pl-PL" sz="1300" b="0" dirty="0">
                        <a:solidFill>
                          <a:schemeClr val="tx1"/>
                        </a:solidFill>
                      </a:endParaRPr>
                    </a:p>
                  </a:txBody>
                  <a:tcPr marL="91426" marR="91426" marT="45719" marB="45719" anchor="ctr"/>
                </a:tc>
                <a:tc>
                  <a:txBody>
                    <a:bodyPr/>
                    <a:lstStyle/>
                    <a:p>
                      <a:pPr algn="just"/>
                      <a:endParaRPr lang="pl-PL" sz="1100" b="0" dirty="0">
                        <a:solidFill>
                          <a:schemeClr val="tx1"/>
                        </a:solidFill>
                      </a:endParaRPr>
                    </a:p>
                  </a:txBody>
                  <a:tcPr marL="91426" marR="91426" marT="45719" marB="45719" anchor="ctr"/>
                </a:tc>
                <a:tc>
                  <a:txBody>
                    <a:bodyPr/>
                    <a:lstStyle/>
                    <a:p>
                      <a:pPr algn="ctr"/>
                      <a:r>
                        <a:rPr lang="pl-PL" sz="1400" dirty="0" smtClean="0"/>
                        <a:t>do kwoty</a:t>
                      </a:r>
                      <a:endParaRPr lang="pl-PL" sz="1400" dirty="0"/>
                    </a:p>
                  </a:txBody>
                  <a:tcPr marL="91426" marR="91426" marT="45719" marB="45719" anchor="ctr"/>
                </a:tc>
                <a:extLst>
                  <a:ext uri="{0D108BD9-81ED-4DB2-BD59-A6C34878D82A}">
                    <a16:rowId xmlns:a16="http://schemas.microsoft.com/office/drawing/2014/main" val="498292005"/>
                  </a:ext>
                </a:extLst>
              </a:tr>
              <a:tr h="582262">
                <a:tc>
                  <a:txBody>
                    <a:bodyPr/>
                    <a:lstStyle/>
                    <a:p>
                      <a:pPr algn="r"/>
                      <a:endParaRPr lang="pl-PL" sz="1200" b="1" dirty="0" smtClean="0">
                        <a:solidFill>
                          <a:schemeClr val="tx1"/>
                        </a:solidFill>
                      </a:endParaRPr>
                    </a:p>
                  </a:txBody>
                  <a:tcPr marL="91426" marR="91426" marT="45719" marB="45719" anchor="ctr"/>
                </a:tc>
                <a:tc>
                  <a:txBody>
                    <a:bodyPr/>
                    <a:lstStyle/>
                    <a:p>
                      <a:pPr marL="0" lvl="1" indent="0" algn="r"/>
                      <a:r>
                        <a:rPr lang="pl-PL" sz="1600" b="1" dirty="0" smtClean="0">
                          <a:solidFill>
                            <a:schemeClr val="tx1"/>
                          </a:solidFill>
                        </a:rPr>
                        <a:t>-67,8</a:t>
                      </a:r>
                      <a:r>
                        <a:rPr lang="pl-PL" sz="1600" b="1" baseline="0" dirty="0" smtClean="0">
                          <a:solidFill>
                            <a:schemeClr val="tx1"/>
                          </a:solidFill>
                        </a:rPr>
                        <a:t> </a:t>
                      </a:r>
                      <a:r>
                        <a:rPr lang="pl-PL" sz="1600" b="1" dirty="0" smtClean="0">
                          <a:solidFill>
                            <a:schemeClr val="tx1"/>
                          </a:solidFill>
                        </a:rPr>
                        <a:t>mln</a:t>
                      </a:r>
                      <a:r>
                        <a:rPr lang="pl-PL" sz="1600" b="1" baseline="0" dirty="0" smtClean="0">
                          <a:solidFill>
                            <a:schemeClr val="tx1"/>
                          </a:solidFill>
                        </a:rPr>
                        <a:t> zł</a:t>
                      </a:r>
                      <a:endParaRPr lang="pl-PL" sz="1600" b="1" dirty="0">
                        <a:solidFill>
                          <a:schemeClr val="tx1"/>
                        </a:solidFill>
                      </a:endParaRPr>
                    </a:p>
                  </a:txBody>
                  <a:tcPr marL="91426" marR="91426" marT="45719" marB="45719" anchor="ctr">
                    <a:lnB w="3175" cap="flat" cmpd="sng" algn="ctr">
                      <a:solidFill>
                        <a:schemeClr val="tx1"/>
                      </a:solidFill>
                      <a:prstDash val="sysDot"/>
                      <a:round/>
                      <a:headEnd type="none" w="med" len="med"/>
                      <a:tailEnd type="none" w="med" len="med"/>
                    </a:lnB>
                  </a:tcPr>
                </a:tc>
                <a:tc>
                  <a:txBody>
                    <a:bodyPr/>
                    <a:lstStyle/>
                    <a:p>
                      <a:pPr marL="0" lvl="0" algn="l" defTabSz="914400" rtl="0" eaLnBrk="1" latinLnBrk="0" hangingPunct="1"/>
                      <a:r>
                        <a:rPr lang="pl-PL" sz="1300" kern="1200" dirty="0" smtClean="0">
                          <a:solidFill>
                            <a:schemeClr val="tx1"/>
                          </a:solidFill>
                          <a:effectLst/>
                          <a:latin typeface="+mn-lt"/>
                          <a:ea typeface="+mn-ea"/>
                          <a:cs typeface="+mn-cs"/>
                        </a:rPr>
                        <a:t>Projekt i budowa II linii metra, w tym: kontynuacja budowy odcinka zachodniego od szlaku za stacją "Księcia Janusza" do stacji "Powstańców Śląskich„.</a:t>
                      </a:r>
                    </a:p>
                  </a:txBody>
                  <a:tcPr marL="91426" marR="91426" marT="45719" marB="45719" anchor="ctr">
                    <a:lnB w="3175" cap="flat" cmpd="sng" algn="ctr">
                      <a:solidFill>
                        <a:schemeClr val="tx1"/>
                      </a:solidFill>
                      <a:prstDash val="sysDot"/>
                      <a:round/>
                      <a:headEnd type="none" w="med" len="med"/>
                      <a:tailEnd type="none" w="med" len="med"/>
                    </a:lnB>
                  </a:tcPr>
                </a:tc>
                <a:tc>
                  <a:txBody>
                    <a:bodyPr/>
                    <a:lstStyle/>
                    <a:p>
                      <a:pPr lvl="0" algn="r"/>
                      <a:r>
                        <a:rPr lang="pl-PL" sz="1600" kern="1200" dirty="0" smtClean="0">
                          <a:solidFill>
                            <a:schemeClr val="tx1"/>
                          </a:solidFill>
                          <a:effectLst/>
                          <a:latin typeface="+mn-lt"/>
                          <a:ea typeface="+mn-ea"/>
                          <a:cs typeface="+mn-cs"/>
                        </a:rPr>
                        <a:t>17,9 mln zł</a:t>
                      </a:r>
                      <a:endParaRPr lang="pl-PL" sz="1600" kern="1200" dirty="0">
                        <a:solidFill>
                          <a:schemeClr val="tx1"/>
                        </a:solidFill>
                        <a:effectLst/>
                        <a:latin typeface="+mn-lt"/>
                        <a:ea typeface="+mn-ea"/>
                        <a:cs typeface="+mn-cs"/>
                      </a:endParaRPr>
                    </a:p>
                  </a:txBody>
                  <a:tcPr marL="91426" marR="91426" marT="45719" marB="45719" anchor="ctr">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707898659"/>
                  </a:ext>
                </a:extLst>
              </a:tr>
              <a:tr h="582262">
                <a:tc>
                  <a:txBody>
                    <a:bodyPr/>
                    <a:lstStyle/>
                    <a:p>
                      <a:pPr algn="r"/>
                      <a:endParaRPr lang="pl-PL" sz="1200" b="1" dirty="0" smtClean="0">
                        <a:solidFill>
                          <a:schemeClr val="tx1"/>
                        </a:solidFill>
                      </a:endParaRPr>
                    </a:p>
                  </a:txBody>
                  <a:tcPr marL="91426" marR="91426" marT="45719" marB="45719" anchor="ctr"/>
                </a:tc>
                <a:tc>
                  <a:txBody>
                    <a:bodyPr/>
                    <a:lstStyle/>
                    <a:p>
                      <a:pPr marL="0" lvl="1" indent="0" algn="r"/>
                      <a:r>
                        <a:rPr lang="pl-PL" sz="1600" b="1" dirty="0" smtClean="0">
                          <a:solidFill>
                            <a:schemeClr val="tx1"/>
                          </a:solidFill>
                        </a:rPr>
                        <a:t>-61,1</a:t>
                      </a:r>
                      <a:r>
                        <a:rPr lang="pl-PL" sz="1600" b="1" baseline="0" dirty="0" smtClean="0">
                          <a:solidFill>
                            <a:schemeClr val="tx1"/>
                          </a:solidFill>
                        </a:rPr>
                        <a:t> </a:t>
                      </a:r>
                      <a:r>
                        <a:rPr lang="pl-PL" sz="1600" b="1" dirty="0" smtClean="0">
                          <a:solidFill>
                            <a:schemeClr val="tx1"/>
                          </a:solidFill>
                        </a:rPr>
                        <a:t>mln</a:t>
                      </a:r>
                      <a:r>
                        <a:rPr lang="pl-PL" sz="1600" b="1" baseline="0" dirty="0" smtClean="0">
                          <a:solidFill>
                            <a:schemeClr val="tx1"/>
                          </a:solidFill>
                        </a:rPr>
                        <a:t> zł</a:t>
                      </a:r>
                      <a:endParaRPr lang="pl-PL" sz="1600" b="1" dirty="0">
                        <a:solidFill>
                          <a:schemeClr val="tx1"/>
                        </a:solidFill>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r>
                        <a:rPr lang="pl-PL" sz="1300" kern="1200" dirty="0" smtClean="0">
                          <a:solidFill>
                            <a:schemeClr val="tx1"/>
                          </a:solidFill>
                          <a:effectLst/>
                          <a:latin typeface="+mn-lt"/>
                          <a:ea typeface="+mn-ea"/>
                          <a:cs typeface="+mn-cs"/>
                        </a:rPr>
                        <a:t>Projekt i budowa II linii metra, w tym: dokończenie budowy odcinka wschodniego - północnego II linii metra (do stacji "Bródno").</a:t>
                      </a:r>
                      <a:endParaRPr lang="pl-PL" sz="130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lgn="r"/>
                      <a:r>
                        <a:rPr lang="pl-PL" sz="1600" kern="1200" dirty="0" smtClean="0">
                          <a:solidFill>
                            <a:schemeClr val="tx1"/>
                          </a:solidFill>
                          <a:effectLst/>
                          <a:latin typeface="+mn-lt"/>
                          <a:ea typeface="+mn-ea"/>
                          <a:cs typeface="+mn-cs"/>
                        </a:rPr>
                        <a:t>39,5 mln zł</a:t>
                      </a:r>
                      <a:endParaRPr lang="pl-PL" sz="160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4136637905"/>
                  </a:ext>
                </a:extLst>
              </a:tr>
              <a:tr h="582262">
                <a:tc>
                  <a:txBody>
                    <a:bodyPr/>
                    <a:lstStyle/>
                    <a:p>
                      <a:endParaRPr lang="pl-PL" dirty="0"/>
                    </a:p>
                  </a:txBody>
                  <a:tcPr marL="91426" marR="91426" marT="45719" marB="45719"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600" b="1" dirty="0" smtClean="0">
                          <a:solidFill>
                            <a:schemeClr val="tx1"/>
                          </a:solidFill>
                        </a:rPr>
                        <a:t>-3,5 mln</a:t>
                      </a:r>
                      <a:r>
                        <a:rPr lang="pl-PL" sz="1600" b="1" baseline="0" dirty="0" smtClean="0">
                          <a:solidFill>
                            <a:schemeClr val="tx1"/>
                          </a:solidFill>
                        </a:rPr>
                        <a:t> zł</a:t>
                      </a:r>
                      <a:endParaRPr lang="pl-PL" sz="1600" b="1" dirty="0" smtClean="0">
                        <a:solidFill>
                          <a:schemeClr val="tx1"/>
                        </a:solidFill>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lvl="0" algn="l" defTabSz="914400" rtl="0" eaLnBrk="1" latinLnBrk="0" hangingPunct="1"/>
                      <a:r>
                        <a:rPr lang="pl-PL" sz="1300" kern="1200" dirty="0" smtClean="0">
                          <a:solidFill>
                            <a:schemeClr val="tx1"/>
                          </a:solidFill>
                          <a:effectLst/>
                          <a:latin typeface="+mn-lt"/>
                          <a:ea typeface="+mn-ea"/>
                          <a:cs typeface="+mn-cs"/>
                        </a:rPr>
                        <a:t>Program rozwoju edukacji.</a:t>
                      </a:r>
                      <a:endParaRPr lang="pl-PL" sz="130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lgn="r"/>
                      <a:r>
                        <a:rPr lang="pl-PL" sz="1600" kern="1200" dirty="0" smtClean="0">
                          <a:solidFill>
                            <a:schemeClr val="tx1"/>
                          </a:solidFill>
                          <a:effectLst/>
                          <a:latin typeface="+mn-lt"/>
                          <a:ea typeface="+mn-ea"/>
                          <a:cs typeface="+mn-cs"/>
                        </a:rPr>
                        <a:t>35,9 mln zł</a:t>
                      </a:r>
                      <a:endParaRPr lang="pl-PL" sz="160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650940556"/>
                  </a:ext>
                </a:extLst>
              </a:tr>
              <a:tr h="582262">
                <a:tc>
                  <a:txBody>
                    <a:bodyPr/>
                    <a:lstStyle/>
                    <a:p>
                      <a:pPr algn="r"/>
                      <a:endParaRPr lang="pl-PL" sz="1200" b="1" dirty="0" smtClean="0">
                        <a:solidFill>
                          <a:schemeClr val="tx1"/>
                        </a:solidFill>
                      </a:endParaRPr>
                    </a:p>
                  </a:txBody>
                  <a:tcPr marL="91426" marR="91426" marT="45719" marB="45719" anchor="ctr"/>
                </a:tc>
                <a:tc>
                  <a:txBody>
                    <a:bodyPr/>
                    <a:lstStyle/>
                    <a:p>
                      <a:pPr marL="0" marR="0" lvl="1" indent="0" algn="r" defTabSz="914400" rtl="0" eaLnBrk="1" fontAlgn="auto" latinLnBrk="0" hangingPunct="1">
                        <a:lnSpc>
                          <a:spcPct val="100000"/>
                        </a:lnSpc>
                        <a:spcBef>
                          <a:spcPts val="0"/>
                        </a:spcBef>
                        <a:spcAft>
                          <a:spcPts val="0"/>
                        </a:spcAft>
                        <a:buClrTx/>
                        <a:buSzTx/>
                        <a:buFontTx/>
                        <a:buNone/>
                        <a:tabLst/>
                        <a:defRPr/>
                      </a:pPr>
                      <a:r>
                        <a:rPr lang="pl-PL" sz="1600" b="1" dirty="0" smtClean="0">
                          <a:solidFill>
                            <a:schemeClr val="tx1"/>
                          </a:solidFill>
                        </a:rPr>
                        <a:t>-3,3 mln </a:t>
                      </a:r>
                      <a:r>
                        <a:rPr lang="pl-PL" sz="1600" b="1" baseline="0" dirty="0" smtClean="0">
                          <a:solidFill>
                            <a:schemeClr val="tx1"/>
                          </a:solidFill>
                        </a:rPr>
                        <a:t>zł</a:t>
                      </a:r>
                      <a:endParaRPr lang="pl-PL" sz="1600" b="1" dirty="0" smtClean="0">
                        <a:solidFill>
                          <a:schemeClr val="tx1"/>
                        </a:solidFill>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r>
                        <a:rPr lang="pl-PL" sz="1300" kern="1200" dirty="0" smtClean="0">
                          <a:solidFill>
                            <a:schemeClr val="tx1"/>
                          </a:solidFill>
                          <a:effectLst/>
                          <a:latin typeface="+mn-lt"/>
                          <a:ea typeface="+mn-ea"/>
                          <a:cs typeface="+mn-cs"/>
                        </a:rPr>
                        <a:t>Zintegrowane Inwestycje Terytorialne  -  Wirtualny Warszawski Obszar Funkcjonalny.</a:t>
                      </a:r>
                      <a:endParaRPr lang="pl-PL" sz="130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lgn="r"/>
                      <a:r>
                        <a:rPr lang="pl-PL" sz="1600" kern="1200" dirty="0" smtClean="0">
                          <a:solidFill>
                            <a:schemeClr val="tx1"/>
                          </a:solidFill>
                          <a:effectLst/>
                          <a:latin typeface="+mn-lt"/>
                          <a:ea typeface="+mn-ea"/>
                          <a:cs typeface="+mn-cs"/>
                        </a:rPr>
                        <a:t>9,0 mln zł</a:t>
                      </a:r>
                      <a:endParaRPr lang="pl-PL" sz="160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510149788"/>
                  </a:ext>
                </a:extLst>
              </a:tr>
            </a:tbl>
          </a:graphicData>
        </a:graphic>
      </p:graphicFrame>
      <p:sp>
        <p:nvSpPr>
          <p:cNvPr id="8" name="pole tekstowe 13"/>
          <p:cNvSpPr txBox="1">
            <a:spLocks noChangeArrowheads="1"/>
          </p:cNvSpPr>
          <p:nvPr/>
        </p:nvSpPr>
        <p:spPr bwMode="auto">
          <a:xfrm>
            <a:off x="1775173" y="40224"/>
            <a:ext cx="864165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ts val="800"/>
              </a:spcBef>
              <a:spcAft>
                <a:spcPts val="800"/>
              </a:spcAft>
              <a:buNone/>
            </a:pPr>
            <a:r>
              <a:rPr lang="pl-PL" altLang="pl-PL" sz="1600" b="1" dirty="0" smtClean="0">
                <a:solidFill>
                  <a:schemeClr val="tx1">
                    <a:lumMod val="50000"/>
                    <a:lumOff val="50000"/>
                  </a:schemeClr>
                </a:solidFill>
                <a:latin typeface="+mj-lt"/>
              </a:rPr>
              <a:t>Autopoprawka A</a:t>
            </a:r>
            <a:endParaRPr lang="pl-PL" altLang="pl-PL" sz="1600" b="1" dirty="0">
              <a:solidFill>
                <a:schemeClr val="tx1">
                  <a:lumMod val="50000"/>
                  <a:lumOff val="50000"/>
                </a:schemeClr>
              </a:solidFill>
              <a:latin typeface="+mj-lt"/>
            </a:endParaRPr>
          </a:p>
        </p:txBody>
      </p:sp>
      <p:sp>
        <p:nvSpPr>
          <p:cNvPr id="9" name="Tytuł 2"/>
          <p:cNvSpPr txBox="1">
            <a:spLocks/>
          </p:cNvSpPr>
          <p:nvPr/>
        </p:nvSpPr>
        <p:spPr>
          <a:xfrm>
            <a:off x="432000" y="216000"/>
            <a:ext cx="6975475" cy="742304"/>
          </a:xfrm>
          <a:prstGeom prst="rect">
            <a:avLst/>
          </a:prstGeom>
        </p:spPr>
        <p:txBody>
          <a:bodyPr anchor="ctr"/>
          <a:lstStyle>
            <a:lvl1pPr algn="l" defTabSz="914400" rtl="0" eaLnBrk="1" latinLnBrk="0" hangingPunct="1">
              <a:lnSpc>
                <a:spcPct val="90000"/>
              </a:lnSpc>
              <a:spcBef>
                <a:spcPct val="0"/>
              </a:spcBef>
              <a:buNone/>
              <a:defRPr sz="2500" kern="1200">
                <a:solidFill>
                  <a:schemeClr val="tx1"/>
                </a:solidFill>
                <a:latin typeface="Engram Warsaw" pitchFamily="50" charset="-18"/>
                <a:ea typeface="+mj-ea"/>
                <a:cs typeface="+mj-cs"/>
              </a:defRPr>
            </a:lvl1pPr>
          </a:lstStyle>
          <a:p>
            <a:pPr>
              <a:spcBef>
                <a:spcPts val="800"/>
              </a:spcBef>
              <a:spcAft>
                <a:spcPts val="800"/>
              </a:spcAft>
            </a:pPr>
            <a:r>
              <a:rPr lang="pl-PL" altLang="pl-PL" sz="2800" dirty="0" smtClean="0">
                <a:latin typeface="+mj-lt"/>
              </a:rPr>
              <a:t>Wydatki majątkowe</a:t>
            </a:r>
            <a:endParaRPr lang="pl-PL" altLang="pl-PL" sz="2800" dirty="0">
              <a:latin typeface="+mj-lt"/>
            </a:endParaRPr>
          </a:p>
        </p:txBody>
      </p:sp>
    </p:spTree>
    <p:extLst>
      <p:ext uri="{BB962C8B-B14F-4D97-AF65-F5344CB8AC3E}">
        <p14:creationId xmlns:p14="http://schemas.microsoft.com/office/powerpoint/2010/main" val="4124622281"/>
      </p:ext>
    </p:extLst>
  </p:cSld>
  <p:clrMapOvr>
    <a:masterClrMapping/>
  </p:clrMapOvr>
  <p:transition spd="slow">
    <p:cove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41</a:t>
            </a:fld>
            <a:endParaRPr lang="pl-PL" dirty="0"/>
          </a:p>
        </p:txBody>
      </p:sp>
      <p:sp>
        <p:nvSpPr>
          <p:cNvPr id="7" name="Symbol zastępczy stopki 1"/>
          <p:cNvSpPr>
            <a:spLocks noGrp="1"/>
          </p:cNvSpPr>
          <p:nvPr>
            <p:ph type="ftr" sz="quarter" idx="3"/>
          </p:nvPr>
        </p:nvSpPr>
        <p:spPr>
          <a:xfrm>
            <a:off x="5572664" y="6602777"/>
            <a:ext cx="6088033" cy="272641"/>
          </a:xfrm>
          <a:prstGeom prst="rect">
            <a:avLst/>
          </a:prstGeom>
        </p:spPr>
        <p:txBody>
          <a:bodyPr/>
          <a:lstStyle/>
          <a:p>
            <a:r>
              <a:rPr lang="pl-PL" altLang="pl-PL" dirty="0">
                <a:latin typeface="Arial" charset="0"/>
              </a:rPr>
              <a:t>Projekty zmian budżetu na 2023 r. i WPF na lata </a:t>
            </a:r>
            <a:r>
              <a:rPr lang="pl-PL" altLang="pl-PL" dirty="0" smtClean="0">
                <a:latin typeface="Arial" charset="0"/>
              </a:rPr>
              <a:t>2023–2050</a:t>
            </a:r>
            <a:endParaRPr lang="pl-PL" dirty="0"/>
          </a:p>
        </p:txBody>
      </p:sp>
      <p:graphicFrame>
        <p:nvGraphicFramePr>
          <p:cNvPr id="6" name="Tabela 5"/>
          <p:cNvGraphicFramePr>
            <a:graphicFrameLocks noGrp="1"/>
          </p:cNvGraphicFramePr>
          <p:nvPr>
            <p:extLst>
              <p:ext uri="{D42A27DB-BD31-4B8C-83A1-F6EECF244321}">
                <p14:modId xmlns:p14="http://schemas.microsoft.com/office/powerpoint/2010/main" val="1146261235"/>
              </p:ext>
            </p:extLst>
          </p:nvPr>
        </p:nvGraphicFramePr>
        <p:xfrm>
          <a:off x="696000" y="1080000"/>
          <a:ext cx="10804047" cy="3781834"/>
        </p:xfrm>
        <a:graphic>
          <a:graphicData uri="http://schemas.openxmlformats.org/drawingml/2006/table">
            <a:tbl>
              <a:tblPr firstRow="1" bandRow="1">
                <a:tableStyleId>{2D5ABB26-0587-4C30-8999-92F81FD0307C}</a:tableStyleId>
              </a:tblPr>
              <a:tblGrid>
                <a:gridCol w="689261">
                  <a:extLst>
                    <a:ext uri="{9D8B030D-6E8A-4147-A177-3AD203B41FA5}">
                      <a16:colId xmlns:a16="http://schemas.microsoft.com/office/drawing/2014/main" val="20000"/>
                    </a:ext>
                  </a:extLst>
                </a:gridCol>
                <a:gridCol w="1656000">
                  <a:extLst>
                    <a:ext uri="{9D8B030D-6E8A-4147-A177-3AD203B41FA5}">
                      <a16:colId xmlns:a16="http://schemas.microsoft.com/office/drawing/2014/main" val="2293524519"/>
                    </a:ext>
                  </a:extLst>
                </a:gridCol>
                <a:gridCol w="6948000">
                  <a:extLst>
                    <a:ext uri="{9D8B030D-6E8A-4147-A177-3AD203B41FA5}">
                      <a16:colId xmlns:a16="http://schemas.microsoft.com/office/drawing/2014/main" val="3460433117"/>
                    </a:ext>
                  </a:extLst>
                </a:gridCol>
                <a:gridCol w="1510786">
                  <a:extLst>
                    <a:ext uri="{9D8B030D-6E8A-4147-A177-3AD203B41FA5}">
                      <a16:colId xmlns:a16="http://schemas.microsoft.com/office/drawing/2014/main" val="1071488265"/>
                    </a:ext>
                  </a:extLst>
                </a:gridCol>
              </a:tblGrid>
              <a:tr h="569222">
                <a:tc>
                  <a:txBody>
                    <a:bodyPr/>
                    <a:lstStyle/>
                    <a:p>
                      <a:pPr algn="r"/>
                      <a:r>
                        <a:rPr lang="pl-PL" sz="1800" b="1" dirty="0" smtClean="0">
                          <a:solidFill>
                            <a:schemeClr val="tx1"/>
                          </a:solidFill>
                        </a:rPr>
                        <a:t>49</a:t>
                      </a:r>
                    </a:p>
                  </a:txBody>
                  <a:tcPr marL="91426" marR="91426" marT="45719" marB="45719" anchor="ctr"/>
                </a:tc>
                <a:tc gridSpan="3">
                  <a:txBody>
                    <a:bodyPr/>
                    <a:lstStyle/>
                    <a:p>
                      <a:pPr algn="l"/>
                      <a:r>
                        <a:rPr lang="pl-PL" sz="1800" b="1" kern="1200" baseline="0" dirty="0" smtClean="0">
                          <a:solidFill>
                            <a:schemeClr val="tx1"/>
                          </a:solidFill>
                          <a:latin typeface="+mn-lt"/>
                          <a:ea typeface="+mn-ea"/>
                          <a:cs typeface="+mn-cs"/>
                        </a:rPr>
                        <a:t>zmian harmonogramów </a:t>
                      </a:r>
                      <a:r>
                        <a:rPr lang="pl-PL" sz="1800" b="0" kern="1200" baseline="0" dirty="0" smtClean="0">
                          <a:solidFill>
                            <a:schemeClr val="tx1"/>
                          </a:solidFill>
                          <a:latin typeface="+mn-lt"/>
                          <a:ea typeface="+mn-ea"/>
                          <a:cs typeface="+mn-cs"/>
                        </a:rPr>
                        <a:t>finansowania i realizacji przedsięwzięć majątkowych</a:t>
                      </a:r>
                      <a:endParaRPr lang="pl-PL" sz="1800" b="0" kern="1200" baseline="0" dirty="0">
                        <a:solidFill>
                          <a:schemeClr val="tx1"/>
                        </a:solidFill>
                        <a:latin typeface="+mn-lt"/>
                        <a:ea typeface="+mn-ea"/>
                        <a:cs typeface="+mn-cs"/>
                      </a:endParaRPr>
                    </a:p>
                  </a:txBody>
                  <a:tcPr marL="91426" marR="91426" marT="45719" marB="45719" anchor="ctr"/>
                </a:tc>
                <a:tc hMerge="1">
                  <a:txBody>
                    <a:bodyPr/>
                    <a:lstStyle/>
                    <a:p>
                      <a:endParaRPr lang="pl-PL"/>
                    </a:p>
                  </a:txBody>
                  <a:tcPr/>
                </a:tc>
                <a:tc hMerge="1">
                  <a:txBody>
                    <a:bodyPr/>
                    <a:lstStyle/>
                    <a:p>
                      <a:endParaRPr lang="pl-PL"/>
                    </a:p>
                  </a:txBody>
                  <a:tcPr/>
                </a:tc>
                <a:extLst>
                  <a:ext uri="{0D108BD9-81ED-4DB2-BD59-A6C34878D82A}">
                    <a16:rowId xmlns:a16="http://schemas.microsoft.com/office/drawing/2014/main" val="10001"/>
                  </a:ext>
                </a:extLst>
              </a:tr>
              <a:tr h="355764">
                <a:tc>
                  <a:txBody>
                    <a:bodyPr/>
                    <a:lstStyle/>
                    <a:p>
                      <a:pPr algn="r"/>
                      <a:endParaRPr lang="pl-PL" sz="1200" b="1" dirty="0" smtClean="0">
                        <a:solidFill>
                          <a:schemeClr val="tx1"/>
                        </a:solidFill>
                      </a:endParaRPr>
                    </a:p>
                  </a:txBody>
                  <a:tcPr marL="91426" marR="91426" marT="45719" marB="45719" anchor="ctr"/>
                </a:tc>
                <a:tc>
                  <a:txBody>
                    <a:bodyPr/>
                    <a:lstStyle/>
                    <a:p>
                      <a:pPr lvl="0" algn="ctr"/>
                      <a:r>
                        <a:rPr lang="pl-PL" sz="1300" b="0" dirty="0" smtClean="0">
                          <a:solidFill>
                            <a:schemeClr val="tx1"/>
                          </a:solidFill>
                        </a:rPr>
                        <a:t>w tym:</a:t>
                      </a:r>
                      <a:endParaRPr lang="pl-PL" sz="1300" b="0" dirty="0">
                        <a:solidFill>
                          <a:schemeClr val="tx1"/>
                        </a:solidFill>
                      </a:endParaRPr>
                    </a:p>
                  </a:txBody>
                  <a:tcPr marL="91426" marR="91426" marT="45719" marB="45719" anchor="ctr"/>
                </a:tc>
                <a:tc>
                  <a:txBody>
                    <a:bodyPr/>
                    <a:lstStyle/>
                    <a:p>
                      <a:pPr algn="just"/>
                      <a:endParaRPr lang="pl-PL" sz="1100" b="0" dirty="0">
                        <a:solidFill>
                          <a:schemeClr val="tx1"/>
                        </a:solidFill>
                      </a:endParaRPr>
                    </a:p>
                  </a:txBody>
                  <a:tcPr marL="91426" marR="91426" marT="45719" marB="45719" anchor="ctr"/>
                </a:tc>
                <a:tc>
                  <a:txBody>
                    <a:bodyPr/>
                    <a:lstStyle/>
                    <a:p>
                      <a:pPr algn="ctr"/>
                      <a:r>
                        <a:rPr lang="pl-PL" sz="1400" dirty="0" smtClean="0"/>
                        <a:t>do kwoty</a:t>
                      </a:r>
                      <a:endParaRPr lang="pl-PL" sz="1400" dirty="0"/>
                    </a:p>
                  </a:txBody>
                  <a:tcPr marL="91426" marR="91426" marT="45719" marB="45719" anchor="ctr"/>
                </a:tc>
                <a:extLst>
                  <a:ext uri="{0D108BD9-81ED-4DB2-BD59-A6C34878D82A}">
                    <a16:rowId xmlns:a16="http://schemas.microsoft.com/office/drawing/2014/main" val="498292005"/>
                  </a:ext>
                </a:extLst>
              </a:tr>
              <a:tr h="714212">
                <a:tc>
                  <a:txBody>
                    <a:bodyPr/>
                    <a:lstStyle/>
                    <a:p>
                      <a:pPr algn="r"/>
                      <a:endParaRPr lang="pl-PL" sz="1200" b="1" dirty="0" smtClean="0">
                        <a:solidFill>
                          <a:schemeClr val="tx1"/>
                        </a:solidFill>
                      </a:endParaRPr>
                    </a:p>
                  </a:txBody>
                  <a:tcPr marL="91426" marR="91426" marT="45719" marB="45719" anchor="ctr"/>
                </a:tc>
                <a:tc>
                  <a:txBody>
                    <a:bodyPr/>
                    <a:lstStyle/>
                    <a:p>
                      <a:pPr marL="0" lvl="1" indent="0" algn="r"/>
                      <a:r>
                        <a:rPr lang="pl-PL" sz="1600" b="1" dirty="0" smtClean="0">
                          <a:solidFill>
                            <a:schemeClr val="tx1"/>
                          </a:solidFill>
                        </a:rPr>
                        <a:t>±4,8</a:t>
                      </a:r>
                      <a:r>
                        <a:rPr lang="pl-PL" sz="1600" b="1" baseline="0" dirty="0" smtClean="0">
                          <a:solidFill>
                            <a:schemeClr val="tx1"/>
                          </a:solidFill>
                        </a:rPr>
                        <a:t> </a:t>
                      </a:r>
                      <a:r>
                        <a:rPr lang="pl-PL" sz="1600" b="1" dirty="0" smtClean="0">
                          <a:solidFill>
                            <a:schemeClr val="tx1"/>
                          </a:solidFill>
                        </a:rPr>
                        <a:t>mln</a:t>
                      </a:r>
                      <a:r>
                        <a:rPr lang="pl-PL" sz="1600" b="1" baseline="0" dirty="0" smtClean="0">
                          <a:solidFill>
                            <a:schemeClr val="tx1"/>
                          </a:solidFill>
                        </a:rPr>
                        <a:t> zł</a:t>
                      </a:r>
                      <a:endParaRPr lang="pl-PL" sz="1600" b="1" dirty="0">
                        <a:solidFill>
                          <a:schemeClr val="tx1"/>
                        </a:solidFill>
                      </a:endParaRPr>
                    </a:p>
                  </a:txBody>
                  <a:tcPr marL="91426" marR="91426" marT="45719" marB="45719" anchor="ctr">
                    <a:lnB w="3175" cap="flat" cmpd="sng" algn="ctr">
                      <a:solidFill>
                        <a:schemeClr val="tx1"/>
                      </a:solidFill>
                      <a:prstDash val="sysDot"/>
                      <a:round/>
                      <a:headEnd type="none" w="med" len="med"/>
                      <a:tailEnd type="none" w="med" len="med"/>
                    </a:lnB>
                  </a:tcPr>
                </a:tc>
                <a:tc>
                  <a:txBody>
                    <a:bodyPr/>
                    <a:lstStyle/>
                    <a:p>
                      <a:pPr marL="0" lvl="0" algn="l" defTabSz="914400" rtl="0" eaLnBrk="1" latinLnBrk="0" hangingPunct="1"/>
                      <a:r>
                        <a:rPr lang="pl-PL" sz="1300" kern="1200" dirty="0" smtClean="0">
                          <a:solidFill>
                            <a:schemeClr val="tx1"/>
                          </a:solidFill>
                          <a:effectLst/>
                          <a:latin typeface="+mn-lt"/>
                          <a:ea typeface="+mn-ea"/>
                          <a:cs typeface="+mn-cs"/>
                        </a:rPr>
                        <a:t>Projekt i budowa II linii metra, w tym: odcinek wschodni - północny: od szlaku za stacją "Dworzec Wileński" do stacji "Targówek 2" – przeniesienie z 2023 r. na 2024 r.</a:t>
                      </a:r>
                    </a:p>
                  </a:txBody>
                  <a:tcPr marL="91426" marR="91426" marT="45719" marB="45719" anchor="ctr">
                    <a:lnB w="3175" cap="flat" cmpd="sng" algn="ctr">
                      <a:solidFill>
                        <a:schemeClr val="tx1"/>
                      </a:solidFill>
                      <a:prstDash val="sysDot"/>
                      <a:round/>
                      <a:headEnd type="none" w="med" len="med"/>
                      <a:tailEnd type="none" w="med" len="med"/>
                    </a:lnB>
                  </a:tcPr>
                </a:tc>
                <a:tc>
                  <a:txBody>
                    <a:bodyPr/>
                    <a:lstStyle/>
                    <a:p>
                      <a:pPr lvl="0" algn="r"/>
                      <a:r>
                        <a:rPr lang="pl-PL" sz="1600" kern="1200" dirty="0" smtClean="0">
                          <a:solidFill>
                            <a:schemeClr val="tx1"/>
                          </a:solidFill>
                          <a:effectLst/>
                          <a:latin typeface="+mn-lt"/>
                          <a:ea typeface="+mn-ea"/>
                          <a:cs typeface="+mn-cs"/>
                        </a:rPr>
                        <a:t>24,1 mln zł</a:t>
                      </a:r>
                      <a:endParaRPr lang="pl-PL" sz="1600" kern="1200" dirty="0">
                        <a:solidFill>
                          <a:schemeClr val="tx1"/>
                        </a:solidFill>
                        <a:effectLst/>
                        <a:latin typeface="+mn-lt"/>
                        <a:ea typeface="+mn-ea"/>
                        <a:cs typeface="+mn-cs"/>
                      </a:endParaRPr>
                    </a:p>
                  </a:txBody>
                  <a:tcPr marL="91426" marR="91426" marT="45719" marB="45719" anchor="ctr">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707898659"/>
                  </a:ext>
                </a:extLst>
              </a:tr>
              <a:tr h="714212">
                <a:tc>
                  <a:txBody>
                    <a:bodyPr/>
                    <a:lstStyle/>
                    <a:p>
                      <a:pPr algn="r"/>
                      <a:endParaRPr lang="pl-PL" sz="1200" b="1" dirty="0" smtClean="0">
                        <a:solidFill>
                          <a:schemeClr val="tx1"/>
                        </a:solidFill>
                      </a:endParaRPr>
                    </a:p>
                  </a:txBody>
                  <a:tcPr marL="91426" marR="91426" marT="45719" marB="45719" anchor="ctr"/>
                </a:tc>
                <a:tc>
                  <a:txBody>
                    <a:bodyPr/>
                    <a:lstStyle/>
                    <a:p>
                      <a:pPr marL="0" marR="0" lvl="1" indent="0" algn="r" defTabSz="914400" rtl="0" eaLnBrk="1" fontAlgn="auto" latinLnBrk="0" hangingPunct="1">
                        <a:lnSpc>
                          <a:spcPct val="100000"/>
                        </a:lnSpc>
                        <a:spcBef>
                          <a:spcPts val="0"/>
                        </a:spcBef>
                        <a:spcAft>
                          <a:spcPts val="0"/>
                        </a:spcAft>
                        <a:buClrTx/>
                        <a:buSzTx/>
                        <a:buFontTx/>
                        <a:buNone/>
                        <a:tabLst/>
                        <a:defRPr/>
                      </a:pPr>
                      <a:r>
                        <a:rPr kumimoji="0" lang="pl-PL" sz="1600" b="1" i="0" u="none" strike="noStrike" kern="1200" cap="none" spc="0" normalizeH="0" baseline="0" noProof="0" dirty="0" smtClean="0">
                          <a:ln>
                            <a:noFill/>
                          </a:ln>
                          <a:solidFill>
                            <a:prstClr val="black"/>
                          </a:solidFill>
                          <a:effectLst/>
                          <a:uLnTx/>
                          <a:uFillTx/>
                          <a:latin typeface="Engram Warsaw"/>
                          <a:ea typeface="+mn-ea"/>
                          <a:cs typeface="+mn-cs"/>
                        </a:rPr>
                        <a:t>±3,5 mln zł</a:t>
                      </a:r>
                      <a:endParaRPr kumimoji="0" lang="pl-PL" sz="1600" b="1" i="0" u="none" strike="noStrike" kern="1200" cap="none" spc="0" normalizeH="0" baseline="0" noProof="0" dirty="0">
                        <a:ln>
                          <a:noFill/>
                        </a:ln>
                        <a:solidFill>
                          <a:prstClr val="black"/>
                        </a:solidFill>
                        <a:effectLst/>
                        <a:uLnTx/>
                        <a:uFillTx/>
                        <a:latin typeface="Engram Warsaw"/>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r>
                        <a:rPr lang="pl-PL" sz="1300" kern="1200" dirty="0" smtClean="0">
                          <a:solidFill>
                            <a:schemeClr val="tx1"/>
                          </a:solidFill>
                          <a:effectLst/>
                          <a:latin typeface="+mn-lt"/>
                          <a:ea typeface="+mn-ea"/>
                          <a:cs typeface="+mn-cs"/>
                        </a:rPr>
                        <a:t>Projekt i budowa II linii metra, w tym: odcinek zachodni: od szlaku za stacją "Rondo Daszyńskiego" do stacji "Księcia Janusza" – przeniesienie z 2023 r. na 2024 r.</a:t>
                      </a:r>
                      <a:endParaRPr lang="pl-PL" sz="130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lgn="r"/>
                      <a:r>
                        <a:rPr lang="pl-PL" sz="1600" kern="1200" dirty="0" smtClean="0">
                          <a:solidFill>
                            <a:schemeClr val="tx1"/>
                          </a:solidFill>
                          <a:effectLst/>
                          <a:latin typeface="+mn-lt"/>
                          <a:ea typeface="+mn-ea"/>
                          <a:cs typeface="+mn-cs"/>
                        </a:rPr>
                        <a:t>80,5 mln zł</a:t>
                      </a:r>
                      <a:endParaRPr lang="pl-PL" sz="160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4136637905"/>
                  </a:ext>
                </a:extLst>
              </a:tr>
              <a:tr h="714212">
                <a:tc>
                  <a:txBody>
                    <a:bodyPr/>
                    <a:lstStyle/>
                    <a:p>
                      <a:endParaRPr lang="pl-PL" dirty="0"/>
                    </a:p>
                  </a:txBody>
                  <a:tcPr marL="91426" marR="91426" marT="45719" marB="45719" anchor="ctr"/>
                </a:tc>
                <a:tc>
                  <a:txBody>
                    <a:bodyPr/>
                    <a:lstStyle/>
                    <a:p>
                      <a:pPr marL="0" marR="0" lvl="1" indent="0" algn="r" defTabSz="914400" rtl="0" eaLnBrk="1" fontAlgn="auto" latinLnBrk="0" hangingPunct="1">
                        <a:lnSpc>
                          <a:spcPct val="100000"/>
                        </a:lnSpc>
                        <a:spcBef>
                          <a:spcPts val="0"/>
                        </a:spcBef>
                        <a:spcAft>
                          <a:spcPts val="0"/>
                        </a:spcAft>
                        <a:buClrTx/>
                        <a:buSzTx/>
                        <a:buFontTx/>
                        <a:buNone/>
                        <a:tabLst/>
                        <a:defRPr/>
                      </a:pPr>
                      <a:r>
                        <a:rPr kumimoji="0" lang="pl-PL" sz="1600" b="1" i="0" u="none" strike="noStrike" kern="1200" cap="none" spc="0" normalizeH="0" baseline="0" noProof="0" dirty="0" smtClean="0">
                          <a:ln>
                            <a:noFill/>
                          </a:ln>
                          <a:solidFill>
                            <a:prstClr val="black"/>
                          </a:solidFill>
                          <a:effectLst/>
                          <a:uLnTx/>
                          <a:uFillTx/>
                          <a:latin typeface="Engram Warsaw"/>
                          <a:ea typeface="+mn-ea"/>
                          <a:cs typeface="+mn-cs"/>
                        </a:rPr>
                        <a:t>±1,6 mln zł</a:t>
                      </a:r>
                      <a:endParaRPr kumimoji="0" lang="pl-PL" sz="1600" b="1" i="0" u="none" strike="noStrike" kern="1200" cap="none" spc="0" normalizeH="0" baseline="0" noProof="0" dirty="0">
                        <a:ln>
                          <a:noFill/>
                        </a:ln>
                        <a:solidFill>
                          <a:prstClr val="black"/>
                        </a:solidFill>
                        <a:effectLst/>
                        <a:uLnTx/>
                        <a:uFillTx/>
                        <a:latin typeface="Engram Warsaw"/>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lvl="0" algn="l" defTabSz="914400" rtl="0" eaLnBrk="1" latinLnBrk="0" hangingPunct="1"/>
                      <a:r>
                        <a:rPr lang="pl-PL" sz="1300" kern="1200" dirty="0" smtClean="0">
                          <a:solidFill>
                            <a:schemeClr val="tx1"/>
                          </a:solidFill>
                          <a:effectLst/>
                          <a:latin typeface="+mn-lt"/>
                          <a:ea typeface="+mn-ea"/>
                          <a:cs typeface="+mn-cs"/>
                        </a:rPr>
                        <a:t>Modernizacja Amfiteatru  (</a:t>
                      </a:r>
                      <a:r>
                        <a:rPr lang="pl-PL" sz="1300" kern="1200" dirty="0" err="1" smtClean="0">
                          <a:solidFill>
                            <a:schemeClr val="tx1"/>
                          </a:solidFill>
                          <a:effectLst/>
                          <a:latin typeface="+mn-lt"/>
                          <a:ea typeface="+mn-ea"/>
                          <a:cs typeface="+mn-cs"/>
                        </a:rPr>
                        <a:t>Bemowskie</a:t>
                      </a:r>
                      <a:r>
                        <a:rPr lang="pl-PL" sz="1300" kern="1200" dirty="0" smtClean="0">
                          <a:solidFill>
                            <a:schemeClr val="tx1"/>
                          </a:solidFill>
                          <a:effectLst/>
                          <a:latin typeface="+mn-lt"/>
                          <a:ea typeface="+mn-ea"/>
                          <a:cs typeface="+mn-cs"/>
                        </a:rPr>
                        <a:t> Centrum Kultury) – przeniesienie z 2023 r. na 2024 r.</a:t>
                      </a:r>
                      <a:endParaRPr lang="pl-PL" sz="130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lgn="r"/>
                      <a:r>
                        <a:rPr lang="pl-PL" sz="1600" kern="1200" dirty="0" smtClean="0">
                          <a:solidFill>
                            <a:schemeClr val="tx1"/>
                          </a:solidFill>
                          <a:effectLst/>
                          <a:latin typeface="+mn-lt"/>
                          <a:ea typeface="+mn-ea"/>
                          <a:cs typeface="+mn-cs"/>
                        </a:rPr>
                        <a:t>2,3 mln zł</a:t>
                      </a:r>
                      <a:endParaRPr lang="pl-PL" sz="160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650940556"/>
                  </a:ext>
                </a:extLst>
              </a:tr>
              <a:tr h="714212">
                <a:tc>
                  <a:txBody>
                    <a:bodyPr/>
                    <a:lstStyle/>
                    <a:p>
                      <a:endParaRPr lang="pl-PL" dirty="0"/>
                    </a:p>
                  </a:txBody>
                  <a:tcPr marL="91426" marR="91426" marT="45719" marB="45719" anchor="ctr"/>
                </a:tc>
                <a:tc>
                  <a:txBody>
                    <a:bodyPr/>
                    <a:lstStyle/>
                    <a:p>
                      <a:pPr marL="0" marR="0" lvl="1" indent="0" algn="r" defTabSz="914400" rtl="0" eaLnBrk="1" fontAlgn="auto" latinLnBrk="0" hangingPunct="1">
                        <a:lnSpc>
                          <a:spcPct val="100000"/>
                        </a:lnSpc>
                        <a:spcBef>
                          <a:spcPts val="0"/>
                        </a:spcBef>
                        <a:spcAft>
                          <a:spcPts val="0"/>
                        </a:spcAft>
                        <a:buClrTx/>
                        <a:buSzTx/>
                        <a:buFontTx/>
                        <a:buNone/>
                        <a:tabLst/>
                        <a:defRPr/>
                      </a:pPr>
                      <a:r>
                        <a:rPr kumimoji="0" lang="pl-PL" sz="1600" b="1" i="0" u="none" strike="noStrike" kern="1200" cap="none" spc="0" normalizeH="0" baseline="0" noProof="0" dirty="0" smtClean="0">
                          <a:ln>
                            <a:noFill/>
                          </a:ln>
                          <a:solidFill>
                            <a:prstClr val="black"/>
                          </a:solidFill>
                          <a:effectLst/>
                          <a:uLnTx/>
                          <a:uFillTx/>
                          <a:latin typeface="Engram Warsaw"/>
                          <a:ea typeface="+mn-ea"/>
                          <a:cs typeface="+mn-cs"/>
                        </a:rPr>
                        <a:t>±1,8 mln zł</a:t>
                      </a:r>
                      <a:endParaRPr kumimoji="0" lang="pl-PL" sz="1600" b="1" i="0" u="none" strike="noStrike" kern="1200" cap="none" spc="0" normalizeH="0" baseline="0" noProof="0" dirty="0">
                        <a:ln>
                          <a:noFill/>
                        </a:ln>
                        <a:solidFill>
                          <a:prstClr val="black"/>
                        </a:solidFill>
                        <a:effectLst/>
                        <a:uLnTx/>
                        <a:uFillTx/>
                        <a:latin typeface="Engram Warsaw"/>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r>
                        <a:rPr lang="pl-PL" sz="1300" kern="1200" dirty="0" smtClean="0">
                          <a:solidFill>
                            <a:schemeClr val="tx1"/>
                          </a:solidFill>
                          <a:effectLst/>
                          <a:latin typeface="+mn-lt"/>
                          <a:ea typeface="+mn-ea"/>
                          <a:cs typeface="+mn-cs"/>
                        </a:rPr>
                        <a:t>Budowa ul. Czerniowieckiej na odcinku od ul. Bukowińskiej do ul. Puławskiej oraz przebudowa ul. Czerniowieckiej na odcinku od ul. Bukowińskiej do ul. Ikara (Mokotów) – przeniesienie z 2023-2024 na 2025 r.</a:t>
                      </a:r>
                      <a:endParaRPr lang="pl-PL" sz="130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lgn="r"/>
                      <a:r>
                        <a:rPr lang="pl-PL" sz="1600" kern="1200" dirty="0" smtClean="0">
                          <a:solidFill>
                            <a:schemeClr val="tx1"/>
                          </a:solidFill>
                          <a:effectLst/>
                          <a:latin typeface="+mn-lt"/>
                          <a:ea typeface="+mn-ea"/>
                          <a:cs typeface="+mn-cs"/>
                        </a:rPr>
                        <a:t>4,1 mln zł</a:t>
                      </a:r>
                      <a:endParaRPr lang="pl-PL" sz="160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486420111"/>
                  </a:ext>
                </a:extLst>
              </a:tr>
            </a:tbl>
          </a:graphicData>
        </a:graphic>
      </p:graphicFrame>
      <p:sp>
        <p:nvSpPr>
          <p:cNvPr id="8" name="pole tekstowe 13"/>
          <p:cNvSpPr txBox="1">
            <a:spLocks noChangeArrowheads="1"/>
          </p:cNvSpPr>
          <p:nvPr/>
        </p:nvSpPr>
        <p:spPr bwMode="auto">
          <a:xfrm>
            <a:off x="1775173" y="40224"/>
            <a:ext cx="864165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ts val="800"/>
              </a:spcBef>
              <a:spcAft>
                <a:spcPts val="800"/>
              </a:spcAft>
              <a:buNone/>
            </a:pPr>
            <a:r>
              <a:rPr lang="pl-PL" altLang="pl-PL" sz="1600" b="1" dirty="0" smtClean="0">
                <a:solidFill>
                  <a:schemeClr val="tx1">
                    <a:lumMod val="50000"/>
                    <a:lumOff val="50000"/>
                  </a:schemeClr>
                </a:solidFill>
                <a:latin typeface="+mj-lt"/>
              </a:rPr>
              <a:t>Autopoprawka A</a:t>
            </a:r>
            <a:endParaRPr lang="pl-PL" altLang="pl-PL" sz="1600" b="1" dirty="0">
              <a:solidFill>
                <a:schemeClr val="tx1">
                  <a:lumMod val="50000"/>
                  <a:lumOff val="50000"/>
                </a:schemeClr>
              </a:solidFill>
              <a:latin typeface="+mj-lt"/>
            </a:endParaRPr>
          </a:p>
        </p:txBody>
      </p:sp>
      <p:sp>
        <p:nvSpPr>
          <p:cNvPr id="9" name="Tytuł 2"/>
          <p:cNvSpPr txBox="1">
            <a:spLocks/>
          </p:cNvSpPr>
          <p:nvPr/>
        </p:nvSpPr>
        <p:spPr>
          <a:xfrm>
            <a:off x="432000" y="216000"/>
            <a:ext cx="6975475" cy="742304"/>
          </a:xfrm>
          <a:prstGeom prst="rect">
            <a:avLst/>
          </a:prstGeom>
        </p:spPr>
        <p:txBody>
          <a:bodyPr anchor="ctr"/>
          <a:lstStyle>
            <a:lvl1pPr algn="l" defTabSz="914400" rtl="0" eaLnBrk="1" latinLnBrk="0" hangingPunct="1">
              <a:lnSpc>
                <a:spcPct val="90000"/>
              </a:lnSpc>
              <a:spcBef>
                <a:spcPct val="0"/>
              </a:spcBef>
              <a:buNone/>
              <a:defRPr sz="2500" kern="1200">
                <a:solidFill>
                  <a:schemeClr val="tx1"/>
                </a:solidFill>
                <a:latin typeface="Engram Warsaw" pitchFamily="50" charset="-18"/>
                <a:ea typeface="+mj-ea"/>
                <a:cs typeface="+mj-cs"/>
              </a:defRPr>
            </a:lvl1pPr>
          </a:lstStyle>
          <a:p>
            <a:pPr>
              <a:spcBef>
                <a:spcPts val="800"/>
              </a:spcBef>
              <a:spcAft>
                <a:spcPts val="800"/>
              </a:spcAft>
            </a:pPr>
            <a:r>
              <a:rPr lang="pl-PL" altLang="pl-PL" sz="2800" dirty="0" smtClean="0">
                <a:latin typeface="+mj-lt"/>
              </a:rPr>
              <a:t>Wydatki majątkowe</a:t>
            </a:r>
            <a:endParaRPr lang="pl-PL" altLang="pl-PL" sz="2800" dirty="0">
              <a:latin typeface="+mj-lt"/>
            </a:endParaRPr>
          </a:p>
        </p:txBody>
      </p:sp>
    </p:spTree>
    <p:extLst>
      <p:ext uri="{BB962C8B-B14F-4D97-AF65-F5344CB8AC3E}">
        <p14:creationId xmlns:p14="http://schemas.microsoft.com/office/powerpoint/2010/main" val="216728194"/>
      </p:ext>
    </p:extLst>
  </p:cSld>
  <p:clrMapOvr>
    <a:masterClrMapping/>
  </p:clrMapOvr>
  <p:transition spd="slow">
    <p:cover/>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42</a:t>
            </a:fld>
            <a:endParaRPr lang="pl-PL" dirty="0"/>
          </a:p>
        </p:txBody>
      </p:sp>
      <p:sp>
        <p:nvSpPr>
          <p:cNvPr id="7" name="Symbol zastępczy stopki 1"/>
          <p:cNvSpPr>
            <a:spLocks noGrp="1"/>
          </p:cNvSpPr>
          <p:nvPr>
            <p:ph type="ftr" sz="quarter" idx="3"/>
          </p:nvPr>
        </p:nvSpPr>
        <p:spPr>
          <a:xfrm>
            <a:off x="5572664" y="6602777"/>
            <a:ext cx="6088033" cy="272641"/>
          </a:xfrm>
          <a:prstGeom prst="rect">
            <a:avLst/>
          </a:prstGeom>
        </p:spPr>
        <p:txBody>
          <a:bodyPr/>
          <a:lstStyle/>
          <a:p>
            <a:r>
              <a:rPr lang="pl-PL" altLang="pl-PL" dirty="0">
                <a:latin typeface="Arial" charset="0"/>
              </a:rPr>
              <a:t>Projekty zmian budżetu na 2023 r. i WPF na lata </a:t>
            </a:r>
            <a:r>
              <a:rPr lang="pl-PL" altLang="pl-PL" dirty="0" smtClean="0">
                <a:latin typeface="Arial" charset="0"/>
              </a:rPr>
              <a:t>2023–2050</a:t>
            </a:r>
            <a:endParaRPr lang="pl-PL" dirty="0"/>
          </a:p>
        </p:txBody>
      </p:sp>
      <p:graphicFrame>
        <p:nvGraphicFramePr>
          <p:cNvPr id="6" name="Tabela 5"/>
          <p:cNvGraphicFramePr>
            <a:graphicFrameLocks noGrp="1"/>
          </p:cNvGraphicFramePr>
          <p:nvPr>
            <p:extLst>
              <p:ext uri="{D42A27DB-BD31-4B8C-83A1-F6EECF244321}">
                <p14:modId xmlns:p14="http://schemas.microsoft.com/office/powerpoint/2010/main" val="2724950898"/>
              </p:ext>
            </p:extLst>
          </p:nvPr>
        </p:nvGraphicFramePr>
        <p:xfrm>
          <a:off x="669106" y="1246078"/>
          <a:ext cx="10516568" cy="1954936"/>
        </p:xfrm>
        <a:graphic>
          <a:graphicData uri="http://schemas.openxmlformats.org/drawingml/2006/table">
            <a:tbl>
              <a:tblPr firstRow="1" bandRow="1">
                <a:tableStyleId>{2D5ABB26-0587-4C30-8999-92F81FD0307C}</a:tableStyleId>
              </a:tblPr>
              <a:tblGrid>
                <a:gridCol w="801353">
                  <a:extLst>
                    <a:ext uri="{9D8B030D-6E8A-4147-A177-3AD203B41FA5}">
                      <a16:colId xmlns:a16="http://schemas.microsoft.com/office/drawing/2014/main" val="20000"/>
                    </a:ext>
                  </a:extLst>
                </a:gridCol>
                <a:gridCol w="1656000">
                  <a:extLst>
                    <a:ext uri="{9D8B030D-6E8A-4147-A177-3AD203B41FA5}">
                      <a16:colId xmlns:a16="http://schemas.microsoft.com/office/drawing/2014/main" val="2293524519"/>
                    </a:ext>
                  </a:extLst>
                </a:gridCol>
                <a:gridCol w="8059215">
                  <a:extLst>
                    <a:ext uri="{9D8B030D-6E8A-4147-A177-3AD203B41FA5}">
                      <a16:colId xmlns:a16="http://schemas.microsoft.com/office/drawing/2014/main" val="3460433117"/>
                    </a:ext>
                  </a:extLst>
                </a:gridCol>
              </a:tblGrid>
              <a:tr h="823130">
                <a:tc>
                  <a:txBody>
                    <a:bodyPr/>
                    <a:lstStyle/>
                    <a:p>
                      <a:pPr algn="r"/>
                      <a:r>
                        <a:rPr lang="pl-PL" sz="1800" b="1" dirty="0" smtClean="0">
                          <a:solidFill>
                            <a:schemeClr val="tx1"/>
                          </a:solidFill>
                        </a:rPr>
                        <a:t>4</a:t>
                      </a:r>
                    </a:p>
                  </a:txBody>
                  <a:tcPr marL="91426" marR="91426" marT="45719" marB="45719" anchor="ctr"/>
                </a:tc>
                <a:tc gridSpan="2">
                  <a:txBody>
                    <a:bodyPr/>
                    <a:lstStyle/>
                    <a:p>
                      <a:pPr algn="l"/>
                      <a:r>
                        <a:rPr lang="pl-PL" sz="1800" b="1" kern="1200" baseline="0" dirty="0" smtClean="0">
                          <a:solidFill>
                            <a:schemeClr val="tx1"/>
                          </a:solidFill>
                          <a:latin typeface="+mn-lt"/>
                          <a:ea typeface="+mn-ea"/>
                          <a:cs typeface="+mn-cs"/>
                        </a:rPr>
                        <a:t>nowe</a:t>
                      </a:r>
                      <a:r>
                        <a:rPr lang="pl-PL" sz="1800" b="0" kern="1200" baseline="0" dirty="0" smtClean="0">
                          <a:solidFill>
                            <a:schemeClr val="tx1"/>
                          </a:solidFill>
                          <a:latin typeface="+mn-lt"/>
                          <a:ea typeface="+mn-ea"/>
                          <a:cs typeface="+mn-cs"/>
                        </a:rPr>
                        <a:t> przedsięwzięcia majątkowe</a:t>
                      </a:r>
                      <a:endParaRPr lang="pl-PL" sz="1800" b="0" kern="1200" baseline="0" dirty="0">
                        <a:solidFill>
                          <a:schemeClr val="tx1"/>
                        </a:solidFill>
                        <a:latin typeface="+mn-lt"/>
                        <a:ea typeface="+mn-ea"/>
                        <a:cs typeface="+mn-cs"/>
                      </a:endParaRPr>
                    </a:p>
                  </a:txBody>
                  <a:tcPr marL="91426" marR="91426" marT="45719" marB="45719" anchor="ctr"/>
                </a:tc>
                <a:tc hMerge="1">
                  <a:txBody>
                    <a:bodyPr/>
                    <a:lstStyle/>
                    <a:p>
                      <a:endParaRPr lang="pl-PL"/>
                    </a:p>
                  </a:txBody>
                  <a:tcPr/>
                </a:tc>
                <a:extLst>
                  <a:ext uri="{0D108BD9-81ED-4DB2-BD59-A6C34878D82A}">
                    <a16:rowId xmlns:a16="http://schemas.microsoft.com/office/drawing/2014/main" val="10001"/>
                  </a:ext>
                </a:extLst>
              </a:tr>
              <a:tr h="514458">
                <a:tc>
                  <a:txBody>
                    <a:bodyPr/>
                    <a:lstStyle/>
                    <a:p>
                      <a:pPr algn="r"/>
                      <a:endParaRPr lang="pl-PL" sz="1200" b="1" dirty="0" smtClean="0">
                        <a:solidFill>
                          <a:schemeClr val="tx1"/>
                        </a:solidFill>
                      </a:endParaRPr>
                    </a:p>
                  </a:txBody>
                  <a:tcPr marL="91426" marR="91426" marT="45719" marB="45719" anchor="ctr"/>
                </a:tc>
                <a:tc>
                  <a:txBody>
                    <a:bodyPr/>
                    <a:lstStyle/>
                    <a:p>
                      <a:pPr lvl="0" algn="ctr"/>
                      <a:r>
                        <a:rPr lang="pl-PL" sz="1300" b="0" dirty="0" smtClean="0">
                          <a:solidFill>
                            <a:schemeClr val="tx1"/>
                          </a:solidFill>
                        </a:rPr>
                        <a:t>w tym:</a:t>
                      </a:r>
                      <a:endParaRPr lang="pl-PL" sz="1300" b="0" dirty="0">
                        <a:solidFill>
                          <a:schemeClr val="tx1"/>
                        </a:solidFill>
                      </a:endParaRPr>
                    </a:p>
                  </a:txBody>
                  <a:tcPr marL="91426" marR="91426" marT="45719" marB="45719" anchor="ctr"/>
                </a:tc>
                <a:tc>
                  <a:txBody>
                    <a:bodyPr/>
                    <a:lstStyle/>
                    <a:p>
                      <a:pPr algn="just"/>
                      <a:endParaRPr lang="pl-PL" sz="1100" b="0" dirty="0">
                        <a:solidFill>
                          <a:schemeClr val="tx1"/>
                        </a:solidFill>
                      </a:endParaRPr>
                    </a:p>
                  </a:txBody>
                  <a:tcPr marL="91426" marR="91426" marT="45719" marB="45719" anchor="ctr"/>
                </a:tc>
                <a:extLst>
                  <a:ext uri="{0D108BD9-81ED-4DB2-BD59-A6C34878D82A}">
                    <a16:rowId xmlns:a16="http://schemas.microsoft.com/office/drawing/2014/main" val="498292005"/>
                  </a:ext>
                </a:extLst>
              </a:tr>
              <a:tr h="617348">
                <a:tc>
                  <a:txBody>
                    <a:bodyPr/>
                    <a:lstStyle/>
                    <a:p>
                      <a:pPr algn="r"/>
                      <a:endParaRPr lang="pl-PL" sz="1200" b="1" dirty="0" smtClean="0">
                        <a:solidFill>
                          <a:schemeClr val="tx1"/>
                        </a:solidFill>
                      </a:endParaRPr>
                    </a:p>
                  </a:txBody>
                  <a:tcPr marL="91426" marR="91426" marT="45719" marB="45719" anchor="ctr">
                    <a:lnB w="12700" cap="flat" cmpd="sng" algn="ctr">
                      <a:noFill/>
                      <a:prstDash val="solid"/>
                      <a:round/>
                      <a:headEnd type="none" w="med" len="med"/>
                      <a:tailEnd type="none" w="med" len="med"/>
                    </a:lnB>
                  </a:tcPr>
                </a:tc>
                <a:tc>
                  <a:txBody>
                    <a:bodyPr/>
                    <a:lstStyle/>
                    <a:p>
                      <a:pPr marL="0" lvl="1" indent="0" algn="r"/>
                      <a:r>
                        <a:rPr lang="pl-PL" sz="1600" b="1" baseline="0" dirty="0" smtClean="0">
                          <a:solidFill>
                            <a:schemeClr val="tx1"/>
                          </a:solidFill>
                        </a:rPr>
                        <a:t>3,5 </a:t>
                      </a:r>
                      <a:r>
                        <a:rPr lang="pl-PL" sz="1600" b="1" dirty="0" smtClean="0">
                          <a:solidFill>
                            <a:schemeClr val="tx1"/>
                          </a:solidFill>
                        </a:rPr>
                        <a:t>mln</a:t>
                      </a:r>
                      <a:r>
                        <a:rPr lang="pl-PL" sz="1600" b="1" baseline="0" dirty="0" smtClean="0">
                          <a:solidFill>
                            <a:schemeClr val="tx1"/>
                          </a:solidFill>
                        </a:rPr>
                        <a:t> zł</a:t>
                      </a:r>
                      <a:endParaRPr lang="pl-PL" sz="1600" b="1" dirty="0">
                        <a:solidFill>
                          <a:schemeClr val="tx1"/>
                        </a:solidFill>
                      </a:endParaRPr>
                    </a:p>
                  </a:txBody>
                  <a:tcPr marL="91426" marR="91426" marT="45719" marB="45719" anchor="ctr">
                    <a:lnB w="12700" cap="flat" cmpd="sng" algn="ctr">
                      <a:noFill/>
                      <a:prstDash val="solid"/>
                      <a:round/>
                      <a:headEnd type="none" w="med" len="med"/>
                      <a:tailEnd type="none" w="med" len="med"/>
                    </a:lnB>
                  </a:tcPr>
                </a:tc>
                <a:tc>
                  <a:txBody>
                    <a:bodyPr/>
                    <a:lstStyle/>
                    <a:p>
                      <a:pPr marL="0" lvl="0" algn="l" defTabSz="914400" rtl="0" eaLnBrk="1" latinLnBrk="0" hangingPunct="1"/>
                      <a:r>
                        <a:rPr lang="pl-PL" sz="1300" kern="1200" dirty="0" smtClean="0">
                          <a:solidFill>
                            <a:schemeClr val="tx1"/>
                          </a:solidFill>
                          <a:effectLst/>
                          <a:latin typeface="+mn-lt"/>
                          <a:ea typeface="+mn-ea"/>
                          <a:cs typeface="+mn-cs"/>
                        </a:rPr>
                        <a:t>Budowa nowego boiska wielofunkcyjnego wraz z zadaszeniem o stałej konstrukcji przy Szkole Podstawowej Specjalnej nr 331 przy ul. Jana Brożka 26 w Warszawie.</a:t>
                      </a:r>
                    </a:p>
                  </a:txBody>
                  <a:tcPr marL="91426" marR="91426" marT="45719" marB="45719" anchor="ctr">
                    <a:lnB w="12700" cap="flat" cmpd="sng" algn="ctr">
                      <a:noFill/>
                      <a:prstDash val="solid"/>
                      <a:round/>
                      <a:headEnd type="none" w="med" len="med"/>
                      <a:tailEnd type="none" w="med" len="med"/>
                    </a:lnB>
                  </a:tcPr>
                </a:tc>
                <a:extLst>
                  <a:ext uri="{0D108BD9-81ED-4DB2-BD59-A6C34878D82A}">
                    <a16:rowId xmlns:a16="http://schemas.microsoft.com/office/drawing/2014/main" val="707898659"/>
                  </a:ext>
                </a:extLst>
              </a:tr>
            </a:tbl>
          </a:graphicData>
        </a:graphic>
      </p:graphicFrame>
      <p:sp>
        <p:nvSpPr>
          <p:cNvPr id="8" name="pole tekstowe 13"/>
          <p:cNvSpPr txBox="1">
            <a:spLocks noChangeArrowheads="1"/>
          </p:cNvSpPr>
          <p:nvPr/>
        </p:nvSpPr>
        <p:spPr bwMode="auto">
          <a:xfrm>
            <a:off x="1775173" y="40224"/>
            <a:ext cx="864165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ts val="800"/>
              </a:spcBef>
              <a:spcAft>
                <a:spcPts val="800"/>
              </a:spcAft>
              <a:buNone/>
            </a:pPr>
            <a:r>
              <a:rPr lang="pl-PL" altLang="pl-PL" sz="1600" b="1" dirty="0" smtClean="0">
                <a:solidFill>
                  <a:schemeClr val="tx1">
                    <a:lumMod val="50000"/>
                    <a:lumOff val="50000"/>
                  </a:schemeClr>
                </a:solidFill>
                <a:latin typeface="+mj-lt"/>
              </a:rPr>
              <a:t>Autopoprawka A</a:t>
            </a:r>
            <a:endParaRPr lang="pl-PL" altLang="pl-PL" sz="1600" b="1" dirty="0">
              <a:solidFill>
                <a:schemeClr val="tx1">
                  <a:lumMod val="50000"/>
                  <a:lumOff val="50000"/>
                </a:schemeClr>
              </a:solidFill>
              <a:latin typeface="+mj-lt"/>
            </a:endParaRPr>
          </a:p>
        </p:txBody>
      </p:sp>
      <p:sp>
        <p:nvSpPr>
          <p:cNvPr id="9" name="Tytuł 2"/>
          <p:cNvSpPr txBox="1">
            <a:spLocks/>
          </p:cNvSpPr>
          <p:nvPr/>
        </p:nvSpPr>
        <p:spPr>
          <a:xfrm>
            <a:off x="432000" y="216000"/>
            <a:ext cx="6975475" cy="742304"/>
          </a:xfrm>
          <a:prstGeom prst="rect">
            <a:avLst/>
          </a:prstGeom>
        </p:spPr>
        <p:txBody>
          <a:bodyPr anchor="ctr"/>
          <a:lstStyle>
            <a:lvl1pPr algn="l" defTabSz="914400" rtl="0" eaLnBrk="1" latinLnBrk="0" hangingPunct="1">
              <a:lnSpc>
                <a:spcPct val="90000"/>
              </a:lnSpc>
              <a:spcBef>
                <a:spcPct val="0"/>
              </a:spcBef>
              <a:buNone/>
              <a:defRPr sz="2500" kern="1200">
                <a:solidFill>
                  <a:schemeClr val="tx1"/>
                </a:solidFill>
                <a:latin typeface="Engram Warsaw" pitchFamily="50" charset="-18"/>
                <a:ea typeface="+mj-ea"/>
                <a:cs typeface="+mj-cs"/>
              </a:defRPr>
            </a:lvl1pPr>
          </a:lstStyle>
          <a:p>
            <a:pPr>
              <a:spcBef>
                <a:spcPts val="800"/>
              </a:spcBef>
              <a:spcAft>
                <a:spcPts val="800"/>
              </a:spcAft>
            </a:pPr>
            <a:r>
              <a:rPr lang="pl-PL" altLang="pl-PL" sz="2800" dirty="0" smtClean="0">
                <a:latin typeface="+mj-lt"/>
              </a:rPr>
              <a:t>Wydatki majątkowe</a:t>
            </a:r>
            <a:endParaRPr lang="pl-PL" altLang="pl-PL" sz="2800" dirty="0">
              <a:latin typeface="+mj-lt"/>
            </a:endParaRPr>
          </a:p>
        </p:txBody>
      </p:sp>
    </p:spTree>
    <p:extLst>
      <p:ext uri="{BB962C8B-B14F-4D97-AF65-F5344CB8AC3E}">
        <p14:creationId xmlns:p14="http://schemas.microsoft.com/office/powerpoint/2010/main" val="1531953683"/>
      </p:ext>
    </p:extLst>
  </p:cSld>
  <p:clrMapOvr>
    <a:masterClrMapping/>
  </p:clrMapOvr>
  <p:transition spd="slow">
    <p:cover/>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4"/>
          <p:cNvSpPr>
            <a:spLocks noGrp="1"/>
          </p:cNvSpPr>
          <p:nvPr>
            <p:ph type="title"/>
          </p:nvPr>
        </p:nvSpPr>
        <p:spPr>
          <a:xfrm>
            <a:off x="703118" y="1162050"/>
            <a:ext cx="10515600" cy="3829050"/>
          </a:xfrm>
          <a:prstGeom prst="rect">
            <a:avLst/>
          </a:prstGeom>
        </p:spPr>
        <p:txBody>
          <a:bodyPr/>
          <a:lstStyle/>
          <a:p>
            <a:r>
              <a:rPr lang="pl-PL" b="1" dirty="0" smtClean="0"/>
              <a:t>Podsumowanie</a:t>
            </a:r>
            <a:br>
              <a:rPr lang="pl-PL" b="1" dirty="0" smtClean="0"/>
            </a:br>
            <a:r>
              <a:rPr lang="pl-PL" dirty="0" smtClean="0"/>
              <a:t>projekt z autopoprawkami A </a:t>
            </a:r>
            <a:r>
              <a:rPr lang="pl-PL" dirty="0"/>
              <a:t/>
            </a:r>
            <a:br>
              <a:rPr lang="pl-PL" dirty="0"/>
            </a:br>
            <a:endParaRPr lang="pl-PL" dirty="0"/>
          </a:p>
        </p:txBody>
      </p:sp>
      <p:sp>
        <p:nvSpPr>
          <p:cNvPr id="2"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2023 r. i WPF na lata 2023–2050 na sesję Rady m.st. W–wy</a:t>
            </a:r>
            <a:endParaRPr lang="pl-PL" dirty="0"/>
          </a:p>
        </p:txBody>
      </p:sp>
      <p:sp>
        <p:nvSpPr>
          <p:cNvPr id="3" name="Symbol zastępczy numeru slajdu 2"/>
          <p:cNvSpPr>
            <a:spLocks noGrp="1"/>
          </p:cNvSpPr>
          <p:nvPr>
            <p:ph type="sldNum" sz="quarter" idx="4"/>
          </p:nvPr>
        </p:nvSpPr>
        <p:spPr>
          <a:xfrm>
            <a:off x="11678920" y="6565264"/>
            <a:ext cx="513080" cy="335915"/>
          </a:xfrm>
          <a:prstGeom prst="rect">
            <a:avLst/>
          </a:prstGeom>
        </p:spPr>
        <p:txBody>
          <a:bodyPr/>
          <a:lstStyle/>
          <a:p>
            <a:fld id="{2E27F4D3-B96E-4B1F-B7AA-4577FB9564B4}" type="slidenum">
              <a:rPr lang="pl-PL" smtClean="0"/>
              <a:pPr/>
              <a:t>43</a:t>
            </a:fld>
            <a:endParaRPr lang="pl-PL" dirty="0"/>
          </a:p>
        </p:txBody>
      </p:sp>
    </p:spTree>
    <p:extLst>
      <p:ext uri="{BB962C8B-B14F-4D97-AF65-F5344CB8AC3E}">
        <p14:creationId xmlns:p14="http://schemas.microsoft.com/office/powerpoint/2010/main" val="4102254832"/>
      </p:ext>
    </p:extLst>
  </p:cSld>
  <p:clrMapOvr>
    <a:masterClrMapping/>
  </p:clrMapOvr>
  <p:transition spd="slow">
    <p:cover/>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44</a:t>
            </a:fld>
            <a:endParaRPr lang="pl-PL" dirty="0"/>
          </a:p>
        </p:txBody>
      </p:sp>
      <p:sp>
        <p:nvSpPr>
          <p:cNvPr id="7" name="Symbol zastępczy stopki 1"/>
          <p:cNvSpPr>
            <a:spLocks noGrp="1"/>
          </p:cNvSpPr>
          <p:nvPr>
            <p:ph type="ftr" sz="quarter" idx="3"/>
          </p:nvPr>
        </p:nvSpPr>
        <p:spPr>
          <a:xfrm>
            <a:off x="5572664" y="6602777"/>
            <a:ext cx="6088033" cy="272641"/>
          </a:xfrm>
          <a:prstGeom prst="rect">
            <a:avLst/>
          </a:prstGeom>
        </p:spPr>
        <p:txBody>
          <a:bodyPr/>
          <a:lstStyle/>
          <a:p>
            <a:r>
              <a:rPr lang="pl-PL" altLang="pl-PL" dirty="0">
                <a:latin typeface="Arial" charset="0"/>
              </a:rPr>
              <a:t>Projekty zmian budżetu na 2023 r. i WPF na lata 2023–2050 na sesję Rady m.st. W–wy</a:t>
            </a:r>
            <a:endParaRPr lang="pl-PL" dirty="0"/>
          </a:p>
        </p:txBody>
      </p:sp>
      <p:graphicFrame>
        <p:nvGraphicFramePr>
          <p:cNvPr id="8" name="Tabela 7"/>
          <p:cNvGraphicFramePr>
            <a:graphicFrameLocks noGrp="1"/>
          </p:cNvGraphicFramePr>
          <p:nvPr>
            <p:extLst>
              <p:ext uri="{D42A27DB-BD31-4B8C-83A1-F6EECF244321}">
                <p14:modId xmlns:p14="http://schemas.microsoft.com/office/powerpoint/2010/main" val="2195365201"/>
              </p:ext>
            </p:extLst>
          </p:nvPr>
        </p:nvGraphicFramePr>
        <p:xfrm>
          <a:off x="634460" y="1570582"/>
          <a:ext cx="10445916" cy="3361111"/>
        </p:xfrm>
        <a:graphic>
          <a:graphicData uri="http://schemas.openxmlformats.org/drawingml/2006/table">
            <a:tbl>
              <a:tblPr firstRow="1" bandRow="1">
                <a:tableStyleId>{2D5ABB26-0587-4C30-8999-92F81FD0307C}</a:tableStyleId>
              </a:tblPr>
              <a:tblGrid>
                <a:gridCol w="1607664">
                  <a:extLst>
                    <a:ext uri="{9D8B030D-6E8A-4147-A177-3AD203B41FA5}">
                      <a16:colId xmlns:a16="http://schemas.microsoft.com/office/drawing/2014/main" val="3288171132"/>
                    </a:ext>
                  </a:extLst>
                </a:gridCol>
                <a:gridCol w="1473042">
                  <a:extLst>
                    <a:ext uri="{9D8B030D-6E8A-4147-A177-3AD203B41FA5}">
                      <a16:colId xmlns:a16="http://schemas.microsoft.com/office/drawing/2014/main" val="20001"/>
                    </a:ext>
                  </a:extLst>
                </a:gridCol>
                <a:gridCol w="1473042">
                  <a:extLst>
                    <a:ext uri="{9D8B030D-6E8A-4147-A177-3AD203B41FA5}">
                      <a16:colId xmlns:a16="http://schemas.microsoft.com/office/drawing/2014/main" val="3393036705"/>
                    </a:ext>
                  </a:extLst>
                </a:gridCol>
                <a:gridCol w="1473042">
                  <a:extLst>
                    <a:ext uri="{9D8B030D-6E8A-4147-A177-3AD203B41FA5}">
                      <a16:colId xmlns:a16="http://schemas.microsoft.com/office/drawing/2014/main" val="785722401"/>
                    </a:ext>
                  </a:extLst>
                </a:gridCol>
                <a:gridCol w="1473042">
                  <a:extLst>
                    <a:ext uri="{9D8B030D-6E8A-4147-A177-3AD203B41FA5}">
                      <a16:colId xmlns:a16="http://schemas.microsoft.com/office/drawing/2014/main" val="1778449290"/>
                    </a:ext>
                  </a:extLst>
                </a:gridCol>
                <a:gridCol w="1473042">
                  <a:extLst>
                    <a:ext uri="{9D8B030D-6E8A-4147-A177-3AD203B41FA5}">
                      <a16:colId xmlns:a16="http://schemas.microsoft.com/office/drawing/2014/main" val="2059041665"/>
                    </a:ext>
                  </a:extLst>
                </a:gridCol>
                <a:gridCol w="1473042">
                  <a:extLst>
                    <a:ext uri="{9D8B030D-6E8A-4147-A177-3AD203B41FA5}">
                      <a16:colId xmlns:a16="http://schemas.microsoft.com/office/drawing/2014/main" val="3422950535"/>
                    </a:ext>
                  </a:extLst>
                </a:gridCol>
              </a:tblGrid>
              <a:tr h="826286">
                <a:tc>
                  <a:txBody>
                    <a:bodyPr/>
                    <a:lstStyle/>
                    <a:p>
                      <a:pPr algn="ctr"/>
                      <a:endParaRPr lang="pl-PL" sz="2000" dirty="0">
                        <a:latin typeface="+mj-lt"/>
                        <a:cs typeface="Calibri" panose="020F0502020204030204" pitchFamily="34" charset="0"/>
                      </a:endParaRP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2023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2024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2025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2026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kern="1200" dirty="0">
                          <a:solidFill>
                            <a:schemeClr val="tx1"/>
                          </a:solidFill>
                          <a:latin typeface="+mn-lt"/>
                          <a:ea typeface="+mn-ea"/>
                          <a:cs typeface="Calibri" panose="020F0502020204030204" pitchFamily="34" charset="0"/>
                        </a:rPr>
                        <a:t>2027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algn="ctr"/>
                      <a:r>
                        <a:rPr lang="pl-PL" sz="2000" dirty="0">
                          <a:latin typeface="+mj-lt"/>
                          <a:cs typeface="Calibri" panose="020F0502020204030204" pitchFamily="34" charset="0"/>
                        </a:rPr>
                        <a:t>Łącznie</a:t>
                      </a:r>
                    </a:p>
                  </a:txBody>
                  <a:tcPr marL="91448" marR="91448" marT="45727" marB="45727" anchor="ctr">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302585">
                <a:tc gridSpan="7">
                  <a:txBody>
                    <a:bodyPr/>
                    <a:lstStyle/>
                    <a:p>
                      <a:pPr algn="ctr"/>
                      <a:r>
                        <a:rPr lang="pl-PL" sz="1400" dirty="0">
                          <a:latin typeface="+mj-lt"/>
                          <a:cs typeface="Calibri" panose="020F0502020204030204" pitchFamily="34" charset="0"/>
                        </a:rPr>
                        <a:t>w mln zł</a:t>
                      </a:r>
                    </a:p>
                  </a:txBody>
                  <a:tcPr marL="91448" marR="91448" marT="45727" marB="45727"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extLst>
                  <a:ext uri="{0D108BD9-81ED-4DB2-BD59-A6C34878D82A}">
                    <a16:rowId xmlns:a16="http://schemas.microsoft.com/office/drawing/2014/main" val="10001"/>
                  </a:ext>
                </a:extLst>
              </a:tr>
              <a:tr h="743337">
                <a:tc>
                  <a:txBody>
                    <a:bodyPr/>
                    <a:lstStyle/>
                    <a:p>
                      <a:pPr algn="l"/>
                      <a:r>
                        <a:rPr lang="pl-PL" sz="1800" b="0" dirty="0">
                          <a:latin typeface="+mj-lt"/>
                          <a:cs typeface="Calibri" panose="020F0502020204030204" pitchFamily="34" charset="0"/>
                        </a:rPr>
                        <a:t>Projekt</a:t>
                      </a:r>
                      <a:r>
                        <a:rPr lang="pl-PL" sz="1800" b="0" baseline="0" dirty="0">
                          <a:latin typeface="+mj-lt"/>
                          <a:cs typeface="Calibri" panose="020F0502020204030204" pitchFamily="34" charset="0"/>
                        </a:rPr>
                        <a:t> zmiany</a:t>
                      </a:r>
                      <a:endParaRPr lang="pl-PL" sz="1800" b="0" dirty="0">
                        <a:latin typeface="+mj-lt"/>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200" b="1" kern="1200" dirty="0" smtClean="0">
                          <a:solidFill>
                            <a:srgbClr val="385723"/>
                          </a:solidFill>
                          <a:latin typeface="+mj-lt"/>
                          <a:ea typeface="+mn-ea"/>
                          <a:cs typeface="Calibri" panose="020F0502020204030204" pitchFamily="34" charset="0"/>
                        </a:rPr>
                        <a:t>+249,2</a:t>
                      </a:r>
                      <a:endParaRPr lang="pl-PL" sz="2200" b="1" kern="1200" dirty="0">
                        <a:solidFill>
                          <a:srgbClr val="385723"/>
                        </a:solidFill>
                        <a:latin typeface="+mj-lt"/>
                        <a:ea typeface="+mn-ea"/>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200" b="1" kern="1200" dirty="0" smtClean="0">
                          <a:solidFill>
                            <a:srgbClr val="385723"/>
                          </a:solidFill>
                          <a:latin typeface="+mj-lt"/>
                          <a:ea typeface="+mn-ea"/>
                          <a:cs typeface="Calibri" panose="020F0502020204030204" pitchFamily="34" charset="0"/>
                        </a:rPr>
                        <a:t>+58,1</a:t>
                      </a:r>
                      <a:endParaRPr lang="pl-PL" sz="2200" b="1" kern="1200" dirty="0">
                        <a:solidFill>
                          <a:srgbClr val="385723"/>
                        </a:solidFill>
                        <a:latin typeface="+mj-lt"/>
                        <a:ea typeface="+mn-ea"/>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200" b="1" kern="1200" dirty="0" smtClean="0">
                          <a:solidFill>
                            <a:srgbClr val="C00000"/>
                          </a:solidFill>
                          <a:latin typeface="+mj-lt"/>
                          <a:ea typeface="+mn-ea"/>
                          <a:cs typeface="Calibri" panose="020F0502020204030204" pitchFamily="34" charset="0"/>
                        </a:rPr>
                        <a:t>-155,9</a:t>
                      </a:r>
                      <a:endParaRPr lang="pl-PL" sz="2200" b="1" kern="1200" dirty="0">
                        <a:solidFill>
                          <a:srgbClr val="C00000"/>
                        </a:solidFill>
                        <a:latin typeface="+mj-lt"/>
                        <a:ea typeface="+mn-ea"/>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200" b="1" kern="1200" dirty="0" smtClean="0">
                          <a:solidFill>
                            <a:srgbClr val="C00000"/>
                          </a:solidFill>
                          <a:latin typeface="+mj-lt"/>
                          <a:ea typeface="+mn-ea"/>
                          <a:cs typeface="Calibri" panose="020F0502020204030204" pitchFamily="34" charset="0"/>
                        </a:rPr>
                        <a:t>-76,0</a:t>
                      </a:r>
                      <a:endParaRPr lang="pl-PL" sz="2200" b="1" kern="1200" dirty="0">
                        <a:solidFill>
                          <a:srgbClr val="C00000"/>
                        </a:solidFill>
                        <a:latin typeface="+mj-lt"/>
                        <a:ea typeface="+mn-ea"/>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200" b="1" kern="1200" dirty="0" smtClean="0">
                          <a:solidFill>
                            <a:srgbClr val="385723"/>
                          </a:solidFill>
                          <a:latin typeface="+mj-lt"/>
                          <a:ea typeface="+mn-ea"/>
                          <a:cs typeface="Calibri" panose="020F0502020204030204" pitchFamily="34" charset="0"/>
                        </a:rPr>
                        <a:t>+1,5</a:t>
                      </a:r>
                      <a:endParaRPr lang="pl-PL" sz="2200" b="1" kern="1200" dirty="0">
                        <a:solidFill>
                          <a:srgbClr val="385723"/>
                        </a:solidFill>
                        <a:latin typeface="+mj-lt"/>
                        <a:ea typeface="+mn-ea"/>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smtClean="0">
                          <a:solidFill>
                            <a:srgbClr val="385723"/>
                          </a:solidFill>
                          <a:latin typeface="+mn-lt"/>
                          <a:ea typeface="+mn-ea"/>
                          <a:cs typeface="Calibri" panose="020F0502020204030204" pitchFamily="34" charset="0"/>
                        </a:rPr>
                        <a:t>+76,8</a:t>
                      </a:r>
                      <a:endParaRPr lang="pl-PL" sz="2000" b="1" kern="1200" dirty="0">
                        <a:solidFill>
                          <a:srgbClr val="385723"/>
                        </a:solidFill>
                        <a:latin typeface="+mn-lt"/>
                        <a:ea typeface="+mn-ea"/>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10002"/>
                  </a:ext>
                </a:extLst>
              </a:tr>
              <a:tr h="74333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1800" b="0" kern="1200" dirty="0" err="1" smtClean="0">
                          <a:solidFill>
                            <a:schemeClr val="tx1"/>
                          </a:solidFill>
                          <a:latin typeface="+mn-lt"/>
                          <a:ea typeface="+mn-ea"/>
                          <a:cs typeface="Calibri" panose="020F0502020204030204" pitchFamily="34" charset="0"/>
                        </a:rPr>
                        <a:t>Autopop-rawki</a:t>
                      </a:r>
                      <a:r>
                        <a:rPr lang="pl-PL" sz="1800" b="0" kern="1200" dirty="0" smtClean="0">
                          <a:solidFill>
                            <a:schemeClr val="tx1"/>
                          </a:solidFill>
                          <a:latin typeface="+mn-lt"/>
                          <a:ea typeface="+mn-ea"/>
                          <a:cs typeface="Calibri" panose="020F0502020204030204" pitchFamily="34" charset="0"/>
                        </a:rPr>
                        <a:t> A</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algn="ctr"/>
                      <a:r>
                        <a:rPr lang="pl-PL" sz="2200" b="1" kern="1200" dirty="0" smtClean="0">
                          <a:solidFill>
                            <a:srgbClr val="385723"/>
                          </a:solidFill>
                          <a:latin typeface="+mj-lt"/>
                          <a:ea typeface="+mn-ea"/>
                          <a:cs typeface="Calibri" panose="020F0502020204030204" pitchFamily="34" charset="0"/>
                        </a:rPr>
                        <a:t>+147,7</a:t>
                      </a:r>
                      <a:endParaRPr lang="pl-PL" sz="2200" b="1" kern="1200" dirty="0">
                        <a:solidFill>
                          <a:srgbClr val="385723"/>
                        </a:solidFill>
                        <a:latin typeface="+mj-lt"/>
                        <a:ea typeface="+mn-ea"/>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r>
                        <a:rPr lang="pl-PL" sz="2200" b="1" kern="1200" dirty="0" smtClean="0">
                          <a:solidFill>
                            <a:srgbClr val="385723"/>
                          </a:solidFill>
                          <a:latin typeface="+mj-lt"/>
                          <a:ea typeface="+mn-ea"/>
                          <a:cs typeface="Calibri" panose="020F0502020204030204" pitchFamily="34" charset="0"/>
                        </a:rPr>
                        <a:t>+93,5</a:t>
                      </a:r>
                      <a:endParaRPr lang="pl-PL" sz="2200" b="1" kern="1200" dirty="0">
                        <a:solidFill>
                          <a:srgbClr val="385723"/>
                        </a:solidFill>
                        <a:latin typeface="+mj-lt"/>
                        <a:ea typeface="+mn-ea"/>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r>
                        <a:rPr lang="pl-PL" sz="2200" b="1" kern="1200" dirty="0" smtClean="0">
                          <a:solidFill>
                            <a:srgbClr val="C00000"/>
                          </a:solidFill>
                          <a:latin typeface="+mj-lt"/>
                          <a:ea typeface="+mn-ea"/>
                          <a:cs typeface="Calibri" panose="020F0502020204030204" pitchFamily="34" charset="0"/>
                        </a:rPr>
                        <a:t>-55,4</a:t>
                      </a:r>
                      <a:endParaRPr lang="pl-PL" sz="2200" b="1" kern="1200" dirty="0">
                        <a:solidFill>
                          <a:srgbClr val="C00000"/>
                        </a:solidFill>
                        <a:latin typeface="+mj-lt"/>
                        <a:ea typeface="+mn-ea"/>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r>
                        <a:rPr lang="pl-PL" sz="2200" b="1" kern="1200" dirty="0" smtClean="0">
                          <a:solidFill>
                            <a:srgbClr val="C00000"/>
                          </a:solidFill>
                          <a:latin typeface="+mj-lt"/>
                          <a:ea typeface="+mn-ea"/>
                          <a:cs typeface="Calibri" panose="020F0502020204030204" pitchFamily="34" charset="0"/>
                        </a:rPr>
                        <a:t>-7,2</a:t>
                      </a:r>
                      <a:endParaRPr lang="pl-PL" sz="2200" b="1" kern="1200" dirty="0">
                        <a:solidFill>
                          <a:srgbClr val="C00000"/>
                        </a:solidFill>
                        <a:latin typeface="+mj-lt"/>
                        <a:ea typeface="+mn-ea"/>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r>
                        <a:rPr lang="pl-PL" sz="2200" b="1" kern="1200" dirty="0" smtClean="0">
                          <a:solidFill>
                            <a:srgbClr val="C00000"/>
                          </a:solidFill>
                          <a:latin typeface="+mj-lt"/>
                          <a:ea typeface="+mn-ea"/>
                          <a:cs typeface="Calibri" panose="020F0502020204030204" pitchFamily="34" charset="0"/>
                        </a:rPr>
                        <a:t>-151,3</a:t>
                      </a:r>
                      <a:endParaRPr lang="pl-PL" sz="2200" b="1" kern="1200" dirty="0">
                        <a:solidFill>
                          <a:srgbClr val="C00000"/>
                        </a:solidFill>
                        <a:latin typeface="+mj-lt"/>
                        <a:ea typeface="+mn-ea"/>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r>
                        <a:rPr lang="pl-PL" sz="2000" b="1" kern="1200" dirty="0" smtClean="0">
                          <a:solidFill>
                            <a:srgbClr val="385723"/>
                          </a:solidFill>
                          <a:latin typeface="+mn-lt"/>
                          <a:ea typeface="+mn-ea"/>
                          <a:cs typeface="Calibri" panose="020F0502020204030204" pitchFamily="34" charset="0"/>
                        </a:rPr>
                        <a:t>+27,2</a:t>
                      </a:r>
                      <a:endParaRPr lang="pl-PL" sz="2000" b="1" kern="1200" dirty="0">
                        <a:solidFill>
                          <a:srgbClr val="385723"/>
                        </a:solidFill>
                        <a:latin typeface="+mn-lt"/>
                        <a:ea typeface="+mn-ea"/>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3366666085"/>
                  </a:ext>
                </a:extLst>
              </a:tr>
              <a:tr h="743337">
                <a:tc>
                  <a:txBody>
                    <a:bodyPr/>
                    <a:lstStyle/>
                    <a:p>
                      <a:pPr algn="l"/>
                      <a:r>
                        <a:rPr lang="pl-PL" sz="1800" b="0" dirty="0">
                          <a:latin typeface="+mj-lt"/>
                          <a:cs typeface="Calibri" panose="020F0502020204030204" pitchFamily="34" charset="0"/>
                        </a:rPr>
                        <a:t>Po zmianie</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200" b="1" dirty="0" smtClean="0">
                          <a:latin typeface="+mj-lt"/>
                          <a:cs typeface="Calibri" panose="020F0502020204030204" pitchFamily="34" charset="0"/>
                        </a:rPr>
                        <a:t>-4.041</a:t>
                      </a:r>
                      <a:endParaRPr lang="pl-PL" sz="2200" b="1"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200" b="1" dirty="0" smtClean="0">
                          <a:latin typeface="+mj-lt"/>
                          <a:cs typeface="Calibri" panose="020F0502020204030204" pitchFamily="34" charset="0"/>
                        </a:rPr>
                        <a:t>-3.480</a:t>
                      </a:r>
                      <a:endParaRPr lang="pl-PL" sz="2200" b="1"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200" b="1" dirty="0" smtClean="0">
                          <a:latin typeface="+mj-lt"/>
                          <a:cs typeface="Calibri" panose="020F0502020204030204" pitchFamily="34" charset="0"/>
                        </a:rPr>
                        <a:t>-946</a:t>
                      </a:r>
                      <a:endParaRPr lang="pl-PL" sz="2200" b="1"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200" b="1" dirty="0" smtClean="0">
                          <a:latin typeface="+mj-lt"/>
                          <a:cs typeface="Calibri" panose="020F0502020204030204" pitchFamily="34" charset="0"/>
                        </a:rPr>
                        <a:t>-906</a:t>
                      </a:r>
                      <a:endParaRPr lang="pl-PL" sz="2200" b="1"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200" b="1" dirty="0" smtClean="0">
                          <a:latin typeface="+mj-lt"/>
                          <a:cs typeface="Calibri" panose="020F0502020204030204" pitchFamily="34" charset="0"/>
                        </a:rPr>
                        <a:t>-2,3</a:t>
                      </a:r>
                      <a:endParaRPr lang="pl-PL" sz="2200" b="1"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smtClean="0">
                          <a:latin typeface="+mj-lt"/>
                          <a:cs typeface="Calibri" panose="020F0502020204030204" pitchFamily="34" charset="0"/>
                        </a:rPr>
                        <a:t>-9.376</a:t>
                      </a:r>
                      <a:endParaRPr lang="pl-PL" sz="2000" b="1"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772664253"/>
                  </a:ext>
                </a:extLst>
              </a:tr>
            </a:tbl>
          </a:graphicData>
        </a:graphic>
      </p:graphicFrame>
      <p:sp>
        <p:nvSpPr>
          <p:cNvPr id="9" name="Tytuł 2"/>
          <p:cNvSpPr>
            <a:spLocks noGrp="1"/>
          </p:cNvSpPr>
          <p:nvPr>
            <p:ph type="title"/>
          </p:nvPr>
        </p:nvSpPr>
        <p:spPr>
          <a:xfrm>
            <a:off x="320697" y="229340"/>
            <a:ext cx="11537928" cy="945036"/>
          </a:xfrm>
        </p:spPr>
        <p:txBody>
          <a:bodyPr/>
          <a:lstStyle/>
          <a:p>
            <a:pPr algn="ctr">
              <a:spcBef>
                <a:spcPts val="600"/>
              </a:spcBef>
              <a:spcAft>
                <a:spcPts val="600"/>
              </a:spcAft>
            </a:pPr>
            <a:r>
              <a:rPr lang="pl-PL" altLang="pl-PL" sz="2400" dirty="0">
                <a:latin typeface="+mj-lt"/>
              </a:rPr>
              <a:t>Wieloletnia Prognoza Finansowa </a:t>
            </a:r>
            <a:br>
              <a:rPr lang="pl-PL" altLang="pl-PL" sz="2400" dirty="0">
                <a:latin typeface="+mj-lt"/>
              </a:rPr>
            </a:br>
            <a:r>
              <a:rPr lang="pl-PL" altLang="pl-PL" sz="2400" b="1" dirty="0"/>
              <a:t>Zmiany w prognozie wyniku budżetu</a:t>
            </a:r>
            <a:endParaRPr lang="pl-PL" altLang="pl-PL" sz="2400" b="1" dirty="0">
              <a:latin typeface="+mj-lt"/>
            </a:endParaRPr>
          </a:p>
        </p:txBody>
      </p:sp>
    </p:spTree>
    <p:extLst>
      <p:ext uri="{BB962C8B-B14F-4D97-AF65-F5344CB8AC3E}">
        <p14:creationId xmlns:p14="http://schemas.microsoft.com/office/powerpoint/2010/main" val="1471588731"/>
      </p:ext>
    </p:extLst>
  </p:cSld>
  <p:clrMapOvr>
    <a:masterClrMapping/>
  </p:clrMapOvr>
  <p:transition spd="slow">
    <p:cover/>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45</a:t>
            </a:fld>
            <a:endParaRPr lang="pl-PL" dirty="0"/>
          </a:p>
        </p:txBody>
      </p:sp>
      <p:sp>
        <p:nvSpPr>
          <p:cNvPr id="7" name="Symbol zastępczy stopki 1"/>
          <p:cNvSpPr>
            <a:spLocks noGrp="1"/>
          </p:cNvSpPr>
          <p:nvPr>
            <p:ph type="ftr" sz="quarter" idx="3"/>
          </p:nvPr>
        </p:nvSpPr>
        <p:spPr>
          <a:xfrm>
            <a:off x="5572664" y="6602777"/>
            <a:ext cx="6088033" cy="272641"/>
          </a:xfrm>
          <a:prstGeom prst="rect">
            <a:avLst/>
          </a:prstGeom>
        </p:spPr>
        <p:txBody>
          <a:bodyPr/>
          <a:lstStyle/>
          <a:p>
            <a:r>
              <a:rPr lang="pl-PL" altLang="pl-PL" dirty="0">
                <a:latin typeface="Arial" charset="0"/>
              </a:rPr>
              <a:t>Projekty zmian budżetu na 2023 r. i WPF na lata 2023–2050 na sesję Rady m.st. W–wy</a:t>
            </a:r>
            <a:endParaRPr lang="pl-PL" dirty="0"/>
          </a:p>
        </p:txBody>
      </p:sp>
      <p:sp>
        <p:nvSpPr>
          <p:cNvPr id="9" name="Tytuł 2"/>
          <p:cNvSpPr>
            <a:spLocks noGrp="1"/>
          </p:cNvSpPr>
          <p:nvPr>
            <p:ph type="title"/>
          </p:nvPr>
        </p:nvSpPr>
        <p:spPr>
          <a:xfrm>
            <a:off x="320697" y="133606"/>
            <a:ext cx="11537928" cy="945036"/>
          </a:xfrm>
        </p:spPr>
        <p:txBody>
          <a:bodyPr/>
          <a:lstStyle/>
          <a:p>
            <a:pPr algn="ctr">
              <a:spcBef>
                <a:spcPts val="600"/>
              </a:spcBef>
              <a:spcAft>
                <a:spcPts val="600"/>
              </a:spcAft>
            </a:pPr>
            <a:r>
              <a:rPr lang="pl-PL" altLang="pl-PL" sz="2400" dirty="0">
                <a:latin typeface="+mj-lt"/>
              </a:rPr>
              <a:t>Wieloletnia Prognoza Finansowa </a:t>
            </a:r>
            <a:br>
              <a:rPr lang="pl-PL" altLang="pl-PL" sz="2400" dirty="0">
                <a:latin typeface="+mj-lt"/>
              </a:rPr>
            </a:br>
            <a:r>
              <a:rPr lang="pl-PL" altLang="pl-PL" sz="2400" b="1" dirty="0">
                <a:latin typeface="+mj-lt"/>
              </a:rPr>
              <a:t>Zmiany w programie kredytowym</a:t>
            </a:r>
          </a:p>
        </p:txBody>
      </p:sp>
      <p:graphicFrame>
        <p:nvGraphicFramePr>
          <p:cNvPr id="10" name="Tabela 9"/>
          <p:cNvGraphicFramePr>
            <a:graphicFrameLocks noGrp="1"/>
          </p:cNvGraphicFramePr>
          <p:nvPr>
            <p:extLst>
              <p:ext uri="{D42A27DB-BD31-4B8C-83A1-F6EECF244321}">
                <p14:modId xmlns:p14="http://schemas.microsoft.com/office/powerpoint/2010/main" val="3239026438"/>
              </p:ext>
            </p:extLst>
          </p:nvPr>
        </p:nvGraphicFramePr>
        <p:xfrm>
          <a:off x="591025" y="1602805"/>
          <a:ext cx="10799998" cy="3145806"/>
        </p:xfrm>
        <a:graphic>
          <a:graphicData uri="http://schemas.openxmlformats.org/drawingml/2006/table">
            <a:tbl>
              <a:tblPr firstRow="1" bandRow="1">
                <a:tableStyleId>{2D5ABB26-0587-4C30-8999-92F81FD0307C}</a:tableStyleId>
              </a:tblPr>
              <a:tblGrid>
                <a:gridCol w="1785567">
                  <a:extLst>
                    <a:ext uri="{9D8B030D-6E8A-4147-A177-3AD203B41FA5}">
                      <a16:colId xmlns:a16="http://schemas.microsoft.com/office/drawing/2014/main" val="3288171132"/>
                    </a:ext>
                  </a:extLst>
                </a:gridCol>
                <a:gridCol w="1463885">
                  <a:extLst>
                    <a:ext uri="{9D8B030D-6E8A-4147-A177-3AD203B41FA5}">
                      <a16:colId xmlns:a16="http://schemas.microsoft.com/office/drawing/2014/main" val="20001"/>
                    </a:ext>
                  </a:extLst>
                </a:gridCol>
                <a:gridCol w="1463885">
                  <a:extLst>
                    <a:ext uri="{9D8B030D-6E8A-4147-A177-3AD203B41FA5}">
                      <a16:colId xmlns:a16="http://schemas.microsoft.com/office/drawing/2014/main" val="3393036705"/>
                    </a:ext>
                  </a:extLst>
                </a:gridCol>
                <a:gridCol w="1463885">
                  <a:extLst>
                    <a:ext uri="{9D8B030D-6E8A-4147-A177-3AD203B41FA5}">
                      <a16:colId xmlns:a16="http://schemas.microsoft.com/office/drawing/2014/main" val="785722401"/>
                    </a:ext>
                  </a:extLst>
                </a:gridCol>
                <a:gridCol w="1463885">
                  <a:extLst>
                    <a:ext uri="{9D8B030D-6E8A-4147-A177-3AD203B41FA5}">
                      <a16:colId xmlns:a16="http://schemas.microsoft.com/office/drawing/2014/main" val="1778449290"/>
                    </a:ext>
                  </a:extLst>
                </a:gridCol>
                <a:gridCol w="1463885">
                  <a:extLst>
                    <a:ext uri="{9D8B030D-6E8A-4147-A177-3AD203B41FA5}">
                      <a16:colId xmlns:a16="http://schemas.microsoft.com/office/drawing/2014/main" val="3828342496"/>
                    </a:ext>
                  </a:extLst>
                </a:gridCol>
                <a:gridCol w="1695006">
                  <a:extLst>
                    <a:ext uri="{9D8B030D-6E8A-4147-A177-3AD203B41FA5}">
                      <a16:colId xmlns:a16="http://schemas.microsoft.com/office/drawing/2014/main" val="3422950535"/>
                    </a:ext>
                  </a:extLst>
                </a:gridCol>
              </a:tblGrid>
              <a:tr h="739451">
                <a:tc>
                  <a:txBody>
                    <a:bodyPr/>
                    <a:lstStyle/>
                    <a:p>
                      <a:pPr algn="ctr"/>
                      <a:endParaRPr lang="pl-PL" sz="2000" dirty="0">
                        <a:latin typeface="+mj-lt"/>
                        <a:cs typeface="Calibri" panose="020F0502020204030204" pitchFamily="34" charset="0"/>
                      </a:endParaRP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2023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2024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2025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2026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2027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algn="ctr"/>
                      <a:r>
                        <a:rPr lang="pl-PL" sz="2000" dirty="0">
                          <a:latin typeface="+mj-lt"/>
                          <a:cs typeface="Calibri" panose="020F0502020204030204" pitchFamily="34" charset="0"/>
                        </a:rPr>
                        <a:t>Łącznie</a:t>
                      </a:r>
                    </a:p>
                  </a:txBody>
                  <a:tcPr marL="91448" marR="91448" marT="45727" marB="45727" anchor="ctr">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310924">
                <a:tc gridSpan="7">
                  <a:txBody>
                    <a:bodyPr/>
                    <a:lstStyle/>
                    <a:p>
                      <a:pPr algn="ctr"/>
                      <a:r>
                        <a:rPr lang="pl-PL" sz="1400" dirty="0">
                          <a:latin typeface="+mj-lt"/>
                          <a:cs typeface="Calibri" panose="020F0502020204030204" pitchFamily="34" charset="0"/>
                        </a:rPr>
                        <a:t>w mln zł</a:t>
                      </a:r>
                    </a:p>
                  </a:txBody>
                  <a:tcPr marL="91448" marR="91448" marT="45727" marB="45727"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extLst>
                  <a:ext uri="{0D108BD9-81ED-4DB2-BD59-A6C34878D82A}">
                    <a16:rowId xmlns:a16="http://schemas.microsoft.com/office/drawing/2014/main" val="10001"/>
                  </a:ext>
                </a:extLst>
              </a:tr>
              <a:tr h="715106">
                <a:tc>
                  <a:txBody>
                    <a:bodyPr/>
                    <a:lstStyle/>
                    <a:p>
                      <a:pPr algn="l"/>
                      <a:r>
                        <a:rPr lang="pl-PL" sz="2000" b="0" dirty="0">
                          <a:latin typeface="+mj-lt"/>
                          <a:cs typeface="Calibri" panose="020F0502020204030204" pitchFamily="34" charset="0"/>
                        </a:rPr>
                        <a:t>Projekt</a:t>
                      </a:r>
                      <a:r>
                        <a:rPr lang="pl-PL" sz="2000" b="0" baseline="0" dirty="0">
                          <a:latin typeface="+mj-lt"/>
                          <a:cs typeface="Calibri" panose="020F0502020204030204" pitchFamily="34" charset="0"/>
                        </a:rPr>
                        <a:t> zmiany</a:t>
                      </a:r>
                      <a:endParaRPr lang="pl-PL" sz="2000" b="0" dirty="0">
                        <a:latin typeface="+mj-lt"/>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200" b="1" kern="1200" dirty="0" smtClean="0">
                          <a:solidFill>
                            <a:srgbClr val="C00000"/>
                          </a:solidFill>
                          <a:latin typeface="+mj-lt"/>
                          <a:ea typeface="+mn-ea"/>
                          <a:cs typeface="Calibri" panose="020F0502020204030204" pitchFamily="34" charset="0"/>
                        </a:rPr>
                        <a:t>-158,4</a:t>
                      </a:r>
                      <a:endParaRPr lang="pl-PL" sz="2200" b="1" kern="1200" dirty="0">
                        <a:solidFill>
                          <a:srgbClr val="C00000"/>
                        </a:solidFill>
                        <a:latin typeface="+mj-lt"/>
                        <a:ea typeface="+mn-ea"/>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200" b="1" kern="1200" dirty="0" smtClean="0">
                          <a:solidFill>
                            <a:srgbClr val="C00000"/>
                          </a:solidFill>
                          <a:latin typeface="+mj-lt"/>
                          <a:ea typeface="+mn-ea"/>
                          <a:cs typeface="Calibri" panose="020F0502020204030204" pitchFamily="34" charset="0"/>
                        </a:rPr>
                        <a:t>-58,5</a:t>
                      </a:r>
                      <a:endParaRPr lang="pl-PL" sz="2200" b="1" kern="1200" dirty="0">
                        <a:solidFill>
                          <a:srgbClr val="C00000"/>
                        </a:solidFill>
                        <a:latin typeface="+mj-lt"/>
                        <a:ea typeface="+mn-ea"/>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200" b="1" kern="1200" dirty="0" smtClean="0">
                          <a:solidFill>
                            <a:srgbClr val="385723"/>
                          </a:solidFill>
                          <a:latin typeface="+mj-lt"/>
                          <a:ea typeface="+mn-ea"/>
                          <a:cs typeface="Calibri" panose="020F0502020204030204" pitchFamily="34" charset="0"/>
                        </a:rPr>
                        <a:t>+142,4</a:t>
                      </a:r>
                      <a:endParaRPr lang="pl-PL" sz="2200" b="1" kern="1200" dirty="0">
                        <a:solidFill>
                          <a:srgbClr val="385723"/>
                        </a:solidFill>
                        <a:latin typeface="+mj-lt"/>
                        <a:ea typeface="+mn-ea"/>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200" b="1" kern="1200" dirty="0" smtClean="0">
                          <a:solidFill>
                            <a:srgbClr val="385723"/>
                          </a:solidFill>
                          <a:latin typeface="+mj-lt"/>
                          <a:ea typeface="+mn-ea"/>
                          <a:cs typeface="Calibri" panose="020F0502020204030204" pitchFamily="34" charset="0"/>
                        </a:rPr>
                        <a:t>+76,0</a:t>
                      </a:r>
                      <a:endParaRPr lang="pl-PL" sz="2200" b="1" kern="1200" dirty="0">
                        <a:solidFill>
                          <a:srgbClr val="385723"/>
                        </a:solidFill>
                        <a:latin typeface="+mj-lt"/>
                        <a:ea typeface="+mn-ea"/>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200" b="1" kern="1200" dirty="0">
                          <a:solidFill>
                            <a:srgbClr val="C00000"/>
                          </a:solidFill>
                          <a:latin typeface="+mj-lt"/>
                          <a:ea typeface="+mn-ea"/>
                          <a:cs typeface="Calibri" panose="020F0502020204030204" pitchFamily="34" charset="0"/>
                        </a:rPr>
                        <a:t>-</a:t>
                      </a:r>
                      <a:r>
                        <a:rPr lang="pl-PL" sz="2200" b="1" kern="1200" dirty="0" smtClean="0">
                          <a:solidFill>
                            <a:srgbClr val="C00000"/>
                          </a:solidFill>
                          <a:latin typeface="+mj-lt"/>
                          <a:ea typeface="+mn-ea"/>
                          <a:cs typeface="Calibri" panose="020F0502020204030204" pitchFamily="34" charset="0"/>
                        </a:rPr>
                        <a:t>1,5</a:t>
                      </a:r>
                      <a:endParaRPr lang="pl-PL" sz="2200" b="1" kern="1200" dirty="0">
                        <a:solidFill>
                          <a:srgbClr val="C00000"/>
                        </a:solidFill>
                        <a:latin typeface="+mj-lt"/>
                        <a:ea typeface="+mn-ea"/>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200" b="1" kern="1200" dirty="0" smtClean="0">
                          <a:solidFill>
                            <a:schemeClr val="tx1"/>
                          </a:solidFill>
                          <a:latin typeface="+mj-lt"/>
                          <a:ea typeface="+mn-ea"/>
                          <a:cs typeface="Calibri" panose="020F0502020204030204" pitchFamily="34" charset="0"/>
                        </a:rPr>
                        <a:t>0</a:t>
                      </a:r>
                      <a:endParaRPr lang="pl-PL" sz="2200" b="1" kern="1200" dirty="0">
                        <a:solidFill>
                          <a:schemeClr val="tx1"/>
                        </a:solidFill>
                        <a:latin typeface="+mj-lt"/>
                        <a:ea typeface="+mn-ea"/>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10002"/>
                  </a:ext>
                </a:extLst>
              </a:tr>
              <a:tr h="71510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2000" b="0" kern="1200" dirty="0" err="1" smtClean="0">
                          <a:solidFill>
                            <a:schemeClr val="tx1"/>
                          </a:solidFill>
                          <a:latin typeface="+mn-lt"/>
                          <a:ea typeface="+mn-ea"/>
                          <a:cs typeface="Calibri" panose="020F0502020204030204" pitchFamily="34" charset="0"/>
                        </a:rPr>
                        <a:t>Autopop-rawki</a:t>
                      </a:r>
                      <a:r>
                        <a:rPr lang="pl-PL" sz="2000" b="0" kern="1200" dirty="0" smtClean="0">
                          <a:solidFill>
                            <a:schemeClr val="tx1"/>
                          </a:solidFill>
                          <a:latin typeface="+mn-lt"/>
                          <a:ea typeface="+mn-ea"/>
                          <a:cs typeface="Calibri" panose="020F0502020204030204" pitchFamily="34" charset="0"/>
                        </a:rPr>
                        <a:t> A</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algn="ctr"/>
                      <a:r>
                        <a:rPr lang="pl-PL" sz="2200" b="1" kern="1200" dirty="0" smtClean="0">
                          <a:solidFill>
                            <a:srgbClr val="C00000"/>
                          </a:solidFill>
                          <a:latin typeface="+mj-lt"/>
                          <a:ea typeface="+mn-ea"/>
                          <a:cs typeface="Calibri" panose="020F0502020204030204" pitchFamily="34" charset="0"/>
                        </a:rPr>
                        <a:t>-120,4</a:t>
                      </a:r>
                      <a:endParaRPr lang="pl-PL" sz="2200" b="1" kern="1200" dirty="0">
                        <a:solidFill>
                          <a:srgbClr val="C00000"/>
                        </a:solidFill>
                        <a:latin typeface="+mj-lt"/>
                        <a:ea typeface="+mn-ea"/>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r>
                        <a:rPr lang="pl-PL" sz="2200" b="1" kern="1200" dirty="0" smtClean="0">
                          <a:solidFill>
                            <a:srgbClr val="C00000"/>
                          </a:solidFill>
                          <a:latin typeface="+mj-lt"/>
                          <a:ea typeface="+mn-ea"/>
                          <a:cs typeface="Calibri" panose="020F0502020204030204" pitchFamily="34" charset="0"/>
                        </a:rPr>
                        <a:t>-93,5</a:t>
                      </a:r>
                      <a:endParaRPr lang="pl-PL" sz="2200" b="1" kern="1200" dirty="0">
                        <a:solidFill>
                          <a:srgbClr val="C00000"/>
                        </a:solidFill>
                        <a:latin typeface="+mj-lt"/>
                        <a:ea typeface="+mn-ea"/>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r>
                        <a:rPr lang="pl-PL" sz="2200" b="1" kern="1200" dirty="0" smtClean="0">
                          <a:solidFill>
                            <a:srgbClr val="385723"/>
                          </a:solidFill>
                          <a:latin typeface="+mj-lt"/>
                          <a:ea typeface="+mn-ea"/>
                          <a:cs typeface="Calibri" panose="020F0502020204030204" pitchFamily="34" charset="0"/>
                        </a:rPr>
                        <a:t>+55,4</a:t>
                      </a:r>
                      <a:endParaRPr lang="pl-PL" sz="2200" b="1" kern="1200" dirty="0">
                        <a:solidFill>
                          <a:srgbClr val="385723"/>
                        </a:solidFill>
                        <a:latin typeface="+mj-lt"/>
                        <a:ea typeface="+mn-ea"/>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r>
                        <a:rPr lang="pl-PL" sz="2200" b="1" kern="1200" dirty="0" smtClean="0">
                          <a:solidFill>
                            <a:srgbClr val="385723"/>
                          </a:solidFill>
                          <a:latin typeface="+mj-lt"/>
                          <a:ea typeface="+mn-ea"/>
                          <a:cs typeface="Calibri" panose="020F0502020204030204" pitchFamily="34" charset="0"/>
                        </a:rPr>
                        <a:t>+7,2</a:t>
                      </a:r>
                      <a:endParaRPr lang="pl-PL" sz="2200" b="1" kern="1200" dirty="0">
                        <a:solidFill>
                          <a:srgbClr val="385723"/>
                        </a:solidFill>
                        <a:latin typeface="+mj-lt"/>
                        <a:ea typeface="+mn-ea"/>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r>
                        <a:rPr lang="pl-PL" sz="2200" b="1" kern="1200" dirty="0" smtClean="0">
                          <a:solidFill>
                            <a:srgbClr val="385723"/>
                          </a:solidFill>
                          <a:latin typeface="+mj-lt"/>
                          <a:ea typeface="+mn-ea"/>
                          <a:cs typeface="Calibri" panose="020F0502020204030204" pitchFamily="34" charset="0"/>
                        </a:rPr>
                        <a:t>+151,3</a:t>
                      </a:r>
                      <a:endParaRPr lang="pl-PL" sz="2200" b="1" kern="1200" dirty="0">
                        <a:solidFill>
                          <a:srgbClr val="385723"/>
                        </a:solidFill>
                        <a:latin typeface="+mj-lt"/>
                        <a:ea typeface="+mn-ea"/>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r>
                        <a:rPr lang="pl-PL" sz="2200" b="1" kern="1200" dirty="0" smtClean="0">
                          <a:solidFill>
                            <a:schemeClr val="tx1"/>
                          </a:solidFill>
                          <a:latin typeface="+mj-lt"/>
                          <a:ea typeface="+mn-ea"/>
                          <a:cs typeface="Calibri" panose="020F0502020204030204" pitchFamily="34" charset="0"/>
                        </a:rPr>
                        <a:t>0</a:t>
                      </a:r>
                      <a:endParaRPr lang="pl-PL" sz="2200" b="1" kern="1200" dirty="0">
                        <a:solidFill>
                          <a:schemeClr val="tx1"/>
                        </a:solidFill>
                        <a:latin typeface="+mj-lt"/>
                        <a:ea typeface="+mn-ea"/>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4180766474"/>
                  </a:ext>
                </a:extLst>
              </a:tr>
              <a:tr h="665219">
                <a:tc>
                  <a:txBody>
                    <a:bodyPr/>
                    <a:lstStyle/>
                    <a:p>
                      <a:pPr algn="l"/>
                      <a:r>
                        <a:rPr lang="pl-PL" sz="2000" b="0" dirty="0" smtClean="0">
                          <a:latin typeface="+mj-lt"/>
                          <a:cs typeface="Calibri" panose="020F0502020204030204" pitchFamily="34" charset="0"/>
                        </a:rPr>
                        <a:t>Po </a:t>
                      </a:r>
                      <a:r>
                        <a:rPr lang="pl-PL" sz="2000" b="0" dirty="0">
                          <a:latin typeface="+mj-lt"/>
                          <a:cs typeface="Calibri" panose="020F0502020204030204" pitchFamily="34" charset="0"/>
                        </a:rPr>
                        <a:t>zmianie</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200" b="1" dirty="0" smtClean="0">
                          <a:latin typeface="+mj-lt"/>
                          <a:cs typeface="Calibri" panose="020F0502020204030204" pitchFamily="34" charset="0"/>
                        </a:rPr>
                        <a:t>613</a:t>
                      </a:r>
                      <a:endParaRPr lang="pl-PL" sz="2200" b="1"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200" b="1" dirty="0" smtClean="0">
                          <a:latin typeface="+mj-lt"/>
                          <a:cs typeface="Calibri" panose="020F0502020204030204" pitchFamily="34" charset="0"/>
                        </a:rPr>
                        <a:t>3.593</a:t>
                      </a:r>
                      <a:endParaRPr lang="pl-PL" sz="2200" b="1"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200" b="1" dirty="0" smtClean="0">
                          <a:latin typeface="+mj-lt"/>
                          <a:cs typeface="Calibri" panose="020F0502020204030204" pitchFamily="34" charset="0"/>
                        </a:rPr>
                        <a:t>1.399</a:t>
                      </a:r>
                      <a:endParaRPr lang="pl-PL" sz="2200" b="1"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200" b="1" dirty="0" smtClean="0">
                          <a:latin typeface="+mj-lt"/>
                          <a:cs typeface="Calibri" panose="020F0502020204030204" pitchFamily="34" charset="0"/>
                        </a:rPr>
                        <a:t>1.316</a:t>
                      </a:r>
                      <a:endParaRPr lang="pl-PL" sz="2200" b="1"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200" b="1" dirty="0" smtClean="0">
                          <a:latin typeface="+mj-lt"/>
                          <a:cs typeface="Calibri" panose="020F0502020204030204" pitchFamily="34" charset="0"/>
                        </a:rPr>
                        <a:t>438</a:t>
                      </a:r>
                      <a:endParaRPr lang="pl-PL" sz="2200" b="1"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200" b="1" dirty="0" smtClean="0">
                          <a:latin typeface="+mj-lt"/>
                          <a:cs typeface="Calibri" panose="020F0502020204030204" pitchFamily="34" charset="0"/>
                        </a:rPr>
                        <a:t>7.361</a:t>
                      </a:r>
                      <a:endParaRPr lang="pl-PL" sz="2200" b="1"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772664253"/>
                  </a:ext>
                </a:extLst>
              </a:tr>
            </a:tbl>
          </a:graphicData>
        </a:graphic>
      </p:graphicFrame>
      <p:sp>
        <p:nvSpPr>
          <p:cNvPr id="11" name="Tytuł 2"/>
          <p:cNvSpPr txBox="1">
            <a:spLocks/>
          </p:cNvSpPr>
          <p:nvPr/>
        </p:nvSpPr>
        <p:spPr>
          <a:xfrm>
            <a:off x="577237" y="4925184"/>
            <a:ext cx="11024848" cy="455710"/>
          </a:xfrm>
          <a:prstGeom prst="rect">
            <a:avLst/>
          </a:prstGeom>
        </p:spPr>
        <p:txBody>
          <a:bodyPr anchor="ctr"/>
          <a:lstStyle>
            <a:lvl1pPr algn="l" defTabSz="914400" rtl="0" eaLnBrk="1" latinLnBrk="0" hangingPunct="1">
              <a:lnSpc>
                <a:spcPct val="90000"/>
              </a:lnSpc>
              <a:spcBef>
                <a:spcPct val="0"/>
              </a:spcBef>
              <a:buNone/>
              <a:defRPr sz="2500" kern="1200">
                <a:solidFill>
                  <a:schemeClr val="tx1"/>
                </a:solidFill>
                <a:latin typeface="Engram Warsaw" pitchFamily="50" charset="-18"/>
                <a:ea typeface="+mj-ea"/>
                <a:cs typeface="+mj-cs"/>
              </a:defRPr>
            </a:lvl1pPr>
          </a:lstStyle>
          <a:p>
            <a:pPr>
              <a:spcBef>
                <a:spcPts val="600"/>
              </a:spcBef>
              <a:spcAft>
                <a:spcPts val="600"/>
              </a:spcAft>
            </a:pPr>
            <a:r>
              <a:rPr lang="pl-PL" altLang="pl-PL" sz="1400" dirty="0" smtClean="0">
                <a:latin typeface="+mj-lt"/>
              </a:rPr>
              <a:t>W związku ze zmianami w programie kredytowym istnieje konieczność odpowiedniego skorygowania uchwał </a:t>
            </a:r>
            <a:br>
              <a:rPr lang="pl-PL" altLang="pl-PL" sz="1400" dirty="0" smtClean="0">
                <a:latin typeface="+mj-lt"/>
              </a:rPr>
            </a:br>
            <a:r>
              <a:rPr lang="pl-PL" altLang="pl-PL" sz="1400" dirty="0" smtClean="0">
                <a:latin typeface="+mj-lt"/>
              </a:rPr>
              <a:t>Rady m.st. Warszawy w sprawie zaciągnięcia długoterminowego kredytu w Europejskim Banku Inwestycyjnym.  </a:t>
            </a:r>
            <a:endParaRPr lang="pl-PL" altLang="pl-PL" sz="1400" b="1" dirty="0">
              <a:latin typeface="+mj-lt"/>
            </a:endParaRPr>
          </a:p>
        </p:txBody>
      </p:sp>
    </p:spTree>
    <p:extLst>
      <p:ext uri="{BB962C8B-B14F-4D97-AF65-F5344CB8AC3E}">
        <p14:creationId xmlns:p14="http://schemas.microsoft.com/office/powerpoint/2010/main" val="740235865"/>
      </p:ext>
    </p:extLst>
  </p:cSld>
  <p:clrMapOvr>
    <a:masterClrMapping/>
  </p:clrMapOvr>
  <p:transition spd="slow">
    <p:cover/>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4"/>
          <p:cNvSpPr>
            <a:spLocks noGrp="1"/>
          </p:cNvSpPr>
          <p:nvPr>
            <p:ph type="title"/>
          </p:nvPr>
        </p:nvSpPr>
        <p:spPr>
          <a:xfrm>
            <a:off x="350227" y="2171700"/>
            <a:ext cx="11491546" cy="1773815"/>
          </a:xfrm>
          <a:prstGeom prst="rect">
            <a:avLst/>
          </a:prstGeom>
        </p:spPr>
        <p:txBody>
          <a:bodyPr/>
          <a:lstStyle/>
          <a:p>
            <a:pPr>
              <a:lnSpc>
                <a:spcPct val="114000"/>
              </a:lnSpc>
              <a:spcBef>
                <a:spcPts val="600"/>
              </a:spcBef>
              <a:spcAft>
                <a:spcPts val="600"/>
              </a:spcAft>
              <a:defRPr/>
            </a:pPr>
            <a:r>
              <a:rPr lang="pl-PL" b="1" dirty="0" smtClean="0"/>
              <a:t>Autopoprawki B</a:t>
            </a:r>
            <a:r>
              <a:rPr lang="pl-PL" dirty="0" smtClean="0"/>
              <a:t/>
            </a:r>
            <a:br>
              <a:rPr lang="pl-PL" dirty="0" smtClean="0"/>
            </a:br>
            <a:r>
              <a:rPr lang="pl-PL" dirty="0" smtClean="0"/>
              <a:t>do projektu zmiany budżetu i WPF</a:t>
            </a:r>
            <a:endParaRPr lang="pl-PL" altLang="pl-PL" sz="3200" dirty="0">
              <a:cs typeface="Arial" charset="0"/>
            </a:endParaRPr>
          </a:p>
        </p:txBody>
      </p:sp>
      <p:sp>
        <p:nvSpPr>
          <p:cNvPr id="2"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2023 r. i WPF na lata </a:t>
            </a:r>
            <a:r>
              <a:rPr lang="pl-PL" altLang="pl-PL" dirty="0" smtClean="0">
                <a:latin typeface="Arial" charset="0"/>
              </a:rPr>
              <a:t>2023–2050</a:t>
            </a:r>
            <a:endParaRPr lang="pl-PL" dirty="0"/>
          </a:p>
        </p:txBody>
      </p:sp>
      <p:sp>
        <p:nvSpPr>
          <p:cNvPr id="3" name="Symbol zastępczy numeru slajdu 2"/>
          <p:cNvSpPr>
            <a:spLocks noGrp="1"/>
          </p:cNvSpPr>
          <p:nvPr>
            <p:ph type="sldNum" sz="quarter" idx="4"/>
          </p:nvPr>
        </p:nvSpPr>
        <p:spPr>
          <a:xfrm>
            <a:off x="11678920" y="6565264"/>
            <a:ext cx="513080" cy="335915"/>
          </a:xfrm>
          <a:prstGeom prst="rect">
            <a:avLst/>
          </a:prstGeom>
        </p:spPr>
        <p:txBody>
          <a:bodyPr/>
          <a:lstStyle/>
          <a:p>
            <a:fld id="{2E27F4D3-B96E-4B1F-B7AA-4577FB9564B4}" type="slidenum">
              <a:rPr lang="pl-PL" smtClean="0"/>
              <a:pPr/>
              <a:t>46</a:t>
            </a:fld>
            <a:endParaRPr lang="pl-PL" dirty="0"/>
          </a:p>
        </p:txBody>
      </p:sp>
    </p:spTree>
    <p:extLst>
      <p:ext uri="{BB962C8B-B14F-4D97-AF65-F5344CB8AC3E}">
        <p14:creationId xmlns:p14="http://schemas.microsoft.com/office/powerpoint/2010/main" val="1359589616"/>
      </p:ext>
    </p:extLst>
  </p:cSld>
  <p:clrMapOvr>
    <a:masterClrMapping/>
  </p:clrMapOvr>
  <p:transition spd="slow">
    <p:cover/>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47</a:t>
            </a:fld>
            <a:endParaRPr lang="pl-PL" dirty="0"/>
          </a:p>
        </p:txBody>
      </p:sp>
      <p:sp>
        <p:nvSpPr>
          <p:cNvPr id="7" name="Symbol zastępczy stopki 1"/>
          <p:cNvSpPr>
            <a:spLocks noGrp="1"/>
          </p:cNvSpPr>
          <p:nvPr>
            <p:ph type="ftr" sz="quarter" idx="3"/>
          </p:nvPr>
        </p:nvSpPr>
        <p:spPr>
          <a:xfrm>
            <a:off x="5572664" y="6602777"/>
            <a:ext cx="6088033" cy="272641"/>
          </a:xfrm>
          <a:prstGeom prst="rect">
            <a:avLst/>
          </a:prstGeom>
        </p:spPr>
        <p:txBody>
          <a:bodyPr/>
          <a:lstStyle/>
          <a:p>
            <a:r>
              <a:rPr lang="pl-PL" altLang="pl-PL" dirty="0">
                <a:latin typeface="Arial" charset="0"/>
              </a:rPr>
              <a:t>Projekty zmian budżetu na 2023 r. i WPF na lata </a:t>
            </a:r>
            <a:r>
              <a:rPr lang="pl-PL" altLang="pl-PL" dirty="0" smtClean="0">
                <a:latin typeface="Arial" charset="0"/>
              </a:rPr>
              <a:t>2023–2050</a:t>
            </a:r>
            <a:endParaRPr lang="pl-PL" dirty="0"/>
          </a:p>
        </p:txBody>
      </p:sp>
      <p:sp>
        <p:nvSpPr>
          <p:cNvPr id="6" name="pole tekstowe 13"/>
          <p:cNvSpPr txBox="1">
            <a:spLocks noChangeArrowheads="1"/>
          </p:cNvSpPr>
          <p:nvPr/>
        </p:nvSpPr>
        <p:spPr bwMode="auto">
          <a:xfrm>
            <a:off x="1649667" y="201588"/>
            <a:ext cx="864165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ts val="800"/>
              </a:spcBef>
              <a:spcAft>
                <a:spcPts val="800"/>
              </a:spcAft>
              <a:buNone/>
            </a:pPr>
            <a:r>
              <a:rPr lang="pl-PL" altLang="pl-PL" sz="1600" b="1" dirty="0" smtClean="0">
                <a:solidFill>
                  <a:schemeClr val="tx1">
                    <a:lumMod val="50000"/>
                    <a:lumOff val="50000"/>
                  </a:schemeClr>
                </a:solidFill>
                <a:latin typeface="+mj-lt"/>
              </a:rPr>
              <a:t>Autopoprawka B</a:t>
            </a:r>
            <a:endParaRPr lang="pl-PL" altLang="pl-PL" sz="1600" b="1" dirty="0">
              <a:solidFill>
                <a:schemeClr val="tx1">
                  <a:lumMod val="50000"/>
                  <a:lumOff val="50000"/>
                </a:schemeClr>
              </a:solidFill>
              <a:latin typeface="+mj-lt"/>
            </a:endParaRPr>
          </a:p>
        </p:txBody>
      </p:sp>
      <p:sp>
        <p:nvSpPr>
          <p:cNvPr id="5" name="pole tekstowe 4"/>
          <p:cNvSpPr txBox="1"/>
          <p:nvPr/>
        </p:nvSpPr>
        <p:spPr>
          <a:xfrm>
            <a:off x="627528" y="1013012"/>
            <a:ext cx="11122815" cy="4091185"/>
          </a:xfrm>
          <a:prstGeom prst="rect">
            <a:avLst/>
          </a:prstGeom>
          <a:noFill/>
        </p:spPr>
        <p:txBody>
          <a:bodyPr wrap="square" rtlCol="0">
            <a:spAutoFit/>
          </a:bodyPr>
          <a:lstStyle/>
          <a:p>
            <a:pPr>
              <a:lnSpc>
                <a:spcPct val="112000"/>
              </a:lnSpc>
              <a:spcBef>
                <a:spcPts val="600"/>
              </a:spcBef>
              <a:spcAft>
                <a:spcPts val="600"/>
              </a:spcAft>
            </a:pPr>
            <a:r>
              <a:rPr lang="pl-PL" dirty="0"/>
              <a:t>W związku z brakiem uchwały Rady Dzielnicy Ochota m.st. Warszawy proponuje się wycofanie zmian ujętych w projekcie uchwały Rady Miasta Stołecznego Warszawy w sprawie zmian </a:t>
            </a:r>
            <a:r>
              <a:rPr lang="pl-PL" dirty="0" smtClean="0"/>
              <a:t/>
            </a:r>
            <a:br>
              <a:rPr lang="pl-PL" dirty="0" smtClean="0"/>
            </a:br>
            <a:r>
              <a:rPr lang="pl-PL" dirty="0" smtClean="0"/>
              <a:t>w </a:t>
            </a:r>
            <a:r>
              <a:rPr lang="pl-PL" dirty="0"/>
              <a:t>budżecie miasta stołecznego Warszawy na 2023 rok objętej numerem </a:t>
            </a:r>
            <a:r>
              <a:rPr lang="pl-PL" dirty="0" smtClean="0"/>
              <a:t/>
            </a:r>
            <a:br>
              <a:rPr lang="pl-PL" dirty="0" smtClean="0"/>
            </a:br>
            <a:r>
              <a:rPr lang="pl-PL" b="1" dirty="0" smtClean="0"/>
              <a:t>druku </a:t>
            </a:r>
            <a:r>
              <a:rPr lang="pl-PL" b="1" dirty="0"/>
              <a:t>3303 z 23 listopada 2023 r., w części dot. załącznika dzielnicy Ochota</a:t>
            </a:r>
            <a:r>
              <a:rPr lang="pl-PL" dirty="0"/>
              <a:t>, w zakresie zmian:</a:t>
            </a:r>
            <a:endParaRPr lang="pl-PL" b="1" dirty="0"/>
          </a:p>
          <a:p>
            <a:pPr marL="285750" lvl="0" indent="-196850">
              <a:lnSpc>
                <a:spcPct val="112000"/>
              </a:lnSpc>
              <a:spcBef>
                <a:spcPts val="600"/>
              </a:spcBef>
              <a:spcAft>
                <a:spcPts val="600"/>
              </a:spcAft>
              <a:buFont typeface="Wingdings" panose="05000000000000000000" pitchFamily="2" charset="2"/>
              <a:buChar char="§"/>
            </a:pPr>
            <a:r>
              <a:rPr lang="pl-PL" dirty="0"/>
              <a:t>planu dochodów – środków przeznaczonych do dyspozycji dzielnicy na realizację inwestycji i zadań własnych, zgodnie z załącznikami nr 1 i 2 do autopoprawki B;</a:t>
            </a:r>
          </a:p>
          <a:p>
            <a:pPr marL="285750" lvl="0" indent="-196850">
              <a:lnSpc>
                <a:spcPct val="112000"/>
              </a:lnSpc>
              <a:spcBef>
                <a:spcPts val="600"/>
              </a:spcBef>
              <a:spcAft>
                <a:spcPts val="600"/>
              </a:spcAft>
              <a:buFont typeface="Wingdings" panose="05000000000000000000" pitchFamily="2" charset="2"/>
              <a:buChar char="§"/>
            </a:pPr>
            <a:r>
              <a:rPr lang="pl-PL" dirty="0"/>
              <a:t>planu wydatków, zgodnie z załącznikiem nr 3 do autopoprawki B;</a:t>
            </a:r>
          </a:p>
          <a:p>
            <a:pPr marL="285750" lvl="0" indent="-196850">
              <a:lnSpc>
                <a:spcPct val="112000"/>
              </a:lnSpc>
              <a:spcBef>
                <a:spcPts val="600"/>
              </a:spcBef>
              <a:spcAft>
                <a:spcPts val="600"/>
              </a:spcAft>
              <a:buFont typeface="Wingdings" panose="05000000000000000000" pitchFamily="2" charset="2"/>
              <a:buChar char="§"/>
            </a:pPr>
            <a:r>
              <a:rPr lang="pl-PL" dirty="0"/>
              <a:t>planu wydatków majątkowych, zgodnie z załącznikiem nr 4 do autopoprawki B;</a:t>
            </a:r>
          </a:p>
          <a:p>
            <a:pPr marL="285750" indent="-196850">
              <a:lnSpc>
                <a:spcPct val="112000"/>
              </a:lnSpc>
              <a:spcBef>
                <a:spcPts val="600"/>
              </a:spcBef>
              <a:spcAft>
                <a:spcPts val="600"/>
              </a:spcAft>
              <a:buFont typeface="Wingdings" panose="05000000000000000000" pitchFamily="2" charset="2"/>
              <a:buChar char="§"/>
            </a:pPr>
            <a:r>
              <a:rPr lang="pl-PL" dirty="0"/>
              <a:t>planu dochodów gromadzonych na wydzielonych rachunkach jednostek budżetowych prowadzących działalność określoną w ustawie Prawo oświatowe i wydatków nimi finansowanych, zgodnie z załącznikiem nr 5 do autopoprawki B.</a:t>
            </a:r>
          </a:p>
        </p:txBody>
      </p:sp>
      <p:sp>
        <p:nvSpPr>
          <p:cNvPr id="9" name="pole tekstowe 13"/>
          <p:cNvSpPr txBox="1">
            <a:spLocks noChangeArrowheads="1"/>
          </p:cNvSpPr>
          <p:nvPr/>
        </p:nvSpPr>
        <p:spPr bwMode="auto">
          <a:xfrm>
            <a:off x="1649667" y="540142"/>
            <a:ext cx="864165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ts val="800"/>
              </a:spcBef>
              <a:spcAft>
                <a:spcPts val="800"/>
              </a:spcAft>
              <a:buNone/>
            </a:pPr>
            <a:r>
              <a:rPr lang="pl-PL" altLang="pl-PL" sz="1800" b="1" dirty="0" smtClean="0">
                <a:latin typeface="+mj-lt"/>
              </a:rPr>
              <a:t>Projekt zmiany budżetu</a:t>
            </a:r>
            <a:endParaRPr lang="pl-PL" altLang="pl-PL" sz="1800" b="1" dirty="0">
              <a:latin typeface="+mj-lt"/>
            </a:endParaRPr>
          </a:p>
        </p:txBody>
      </p:sp>
    </p:spTree>
    <p:extLst>
      <p:ext uri="{BB962C8B-B14F-4D97-AF65-F5344CB8AC3E}">
        <p14:creationId xmlns:p14="http://schemas.microsoft.com/office/powerpoint/2010/main" val="468208885"/>
      </p:ext>
    </p:extLst>
  </p:cSld>
  <p:clrMapOvr>
    <a:masterClrMapping/>
  </p:clrMapOvr>
  <p:transition spd="slow">
    <p:cover/>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48</a:t>
            </a:fld>
            <a:endParaRPr lang="pl-PL" dirty="0"/>
          </a:p>
        </p:txBody>
      </p:sp>
      <p:sp>
        <p:nvSpPr>
          <p:cNvPr id="7" name="Symbol zastępczy stopki 1"/>
          <p:cNvSpPr>
            <a:spLocks noGrp="1"/>
          </p:cNvSpPr>
          <p:nvPr>
            <p:ph type="ftr" sz="quarter" idx="3"/>
          </p:nvPr>
        </p:nvSpPr>
        <p:spPr>
          <a:xfrm>
            <a:off x="5572664" y="6602777"/>
            <a:ext cx="6088033" cy="272641"/>
          </a:xfrm>
          <a:prstGeom prst="rect">
            <a:avLst/>
          </a:prstGeom>
        </p:spPr>
        <p:txBody>
          <a:bodyPr/>
          <a:lstStyle/>
          <a:p>
            <a:r>
              <a:rPr lang="pl-PL" altLang="pl-PL" dirty="0">
                <a:latin typeface="Arial" charset="0"/>
              </a:rPr>
              <a:t>Projekty zmian budżetu na 2023 r. i WPF na lata </a:t>
            </a:r>
            <a:r>
              <a:rPr lang="pl-PL" altLang="pl-PL" dirty="0" smtClean="0">
                <a:latin typeface="Arial" charset="0"/>
              </a:rPr>
              <a:t>2023–2050</a:t>
            </a:r>
            <a:endParaRPr lang="pl-PL" dirty="0"/>
          </a:p>
        </p:txBody>
      </p:sp>
      <p:sp>
        <p:nvSpPr>
          <p:cNvPr id="6" name="pole tekstowe 13"/>
          <p:cNvSpPr txBox="1">
            <a:spLocks noChangeArrowheads="1"/>
          </p:cNvSpPr>
          <p:nvPr/>
        </p:nvSpPr>
        <p:spPr bwMode="auto">
          <a:xfrm>
            <a:off x="1649667" y="201588"/>
            <a:ext cx="864165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ts val="800"/>
              </a:spcBef>
              <a:spcAft>
                <a:spcPts val="800"/>
              </a:spcAft>
              <a:buNone/>
            </a:pPr>
            <a:r>
              <a:rPr lang="pl-PL" altLang="pl-PL" sz="1600" b="1" dirty="0" smtClean="0">
                <a:solidFill>
                  <a:schemeClr val="tx1">
                    <a:lumMod val="50000"/>
                    <a:lumOff val="50000"/>
                  </a:schemeClr>
                </a:solidFill>
                <a:latin typeface="+mj-lt"/>
              </a:rPr>
              <a:t>Autopoprawka B</a:t>
            </a:r>
            <a:endParaRPr lang="pl-PL" altLang="pl-PL" sz="1600" b="1" dirty="0">
              <a:solidFill>
                <a:schemeClr val="tx1">
                  <a:lumMod val="50000"/>
                  <a:lumOff val="50000"/>
                </a:schemeClr>
              </a:solidFill>
              <a:latin typeface="+mj-lt"/>
            </a:endParaRPr>
          </a:p>
        </p:txBody>
      </p:sp>
      <p:sp>
        <p:nvSpPr>
          <p:cNvPr id="5" name="pole tekstowe 4"/>
          <p:cNvSpPr txBox="1"/>
          <p:nvPr/>
        </p:nvSpPr>
        <p:spPr>
          <a:xfrm>
            <a:off x="627528" y="1013012"/>
            <a:ext cx="11122815" cy="4557723"/>
          </a:xfrm>
          <a:prstGeom prst="rect">
            <a:avLst/>
          </a:prstGeom>
          <a:noFill/>
        </p:spPr>
        <p:txBody>
          <a:bodyPr wrap="square" rtlCol="0">
            <a:spAutoFit/>
          </a:bodyPr>
          <a:lstStyle/>
          <a:p>
            <a:pPr>
              <a:lnSpc>
                <a:spcPct val="112000"/>
              </a:lnSpc>
              <a:spcBef>
                <a:spcPts val="600"/>
              </a:spcBef>
              <a:spcAft>
                <a:spcPts val="600"/>
              </a:spcAft>
            </a:pPr>
            <a:r>
              <a:rPr lang="pl-PL" dirty="0"/>
              <a:t>W związku z brakiem uchwały Rady Dzielnicy Ochota m.st. Warszawy w sprawie zmian w budżecie miasta stołecznego Warszawy na 2023 rok w części dot. </a:t>
            </a:r>
            <a:r>
              <a:rPr lang="pl-PL" b="1" dirty="0"/>
              <a:t>załącznika Dzielnicy Ochota proponuje się wycofanie zmian ujętych w  projekcie uchwały Rady Miasta Stołecznego Warszawy </a:t>
            </a:r>
            <a:br>
              <a:rPr lang="pl-PL" b="1" dirty="0"/>
            </a:br>
            <a:r>
              <a:rPr lang="pl-PL" b="1" dirty="0"/>
              <a:t>w sprawie zmian w Wieloletniej Prognozie Finansowej Miasta Stołecznego Warszawy na lata </a:t>
            </a:r>
            <a:br>
              <a:rPr lang="pl-PL" b="1" dirty="0"/>
            </a:br>
            <a:r>
              <a:rPr lang="pl-PL" b="1" dirty="0"/>
              <a:t>2023-2050 </a:t>
            </a:r>
            <a:r>
              <a:rPr lang="pl-PL" dirty="0"/>
              <a:t>objętej drukiem nr 3302 w zakresie wykazu: </a:t>
            </a:r>
          </a:p>
          <a:p>
            <a:pPr marL="285750" lvl="0" indent="-196850">
              <a:lnSpc>
                <a:spcPct val="112000"/>
              </a:lnSpc>
              <a:spcBef>
                <a:spcPts val="600"/>
              </a:spcBef>
              <a:spcAft>
                <a:spcPts val="600"/>
              </a:spcAft>
              <a:buFont typeface="Wingdings" panose="05000000000000000000" pitchFamily="2" charset="2"/>
              <a:buChar char="§"/>
            </a:pPr>
            <a:r>
              <a:rPr lang="pl-PL" dirty="0"/>
              <a:t>wieloletnich przedsięwzięć bieżących na wydatki na programy, projekty lub zadania związane </a:t>
            </a:r>
            <a:r>
              <a:rPr lang="pl-PL" dirty="0" smtClean="0"/>
              <a:t/>
            </a:r>
            <a:br>
              <a:rPr lang="pl-PL" dirty="0" smtClean="0"/>
            </a:br>
            <a:r>
              <a:rPr lang="pl-PL" dirty="0" smtClean="0"/>
              <a:t>z </a:t>
            </a:r>
            <a:r>
              <a:rPr lang="pl-PL" dirty="0"/>
              <a:t>programami realizowanymi z udziałem środków, o których mowa w art. 5 ust. 1 pkt 2 i 3 ustawy z dnia 27 sierpnia 2009 r. o finansach publicznych (Dz. U. z 2023 r. poz. 1270, </a:t>
            </a:r>
            <a:br>
              <a:rPr lang="pl-PL" dirty="0"/>
            </a:br>
            <a:r>
              <a:rPr lang="pl-PL" dirty="0"/>
              <a:t>z późn. zm.), zgodnie z załącznikiem nr 1 do  autopoprawki B;</a:t>
            </a:r>
          </a:p>
          <a:p>
            <a:pPr marL="285750" lvl="0" indent="-196850">
              <a:lnSpc>
                <a:spcPct val="112000"/>
              </a:lnSpc>
              <a:spcBef>
                <a:spcPts val="600"/>
              </a:spcBef>
              <a:spcAft>
                <a:spcPts val="600"/>
              </a:spcAft>
              <a:buFont typeface="Wingdings" panose="05000000000000000000" pitchFamily="2" charset="2"/>
              <a:buChar char="§"/>
            </a:pPr>
            <a:r>
              <a:rPr lang="pl-PL" dirty="0"/>
              <a:t> wieloletnich przedsięwzięć bieżących na wydatki na programu, projekty lub zadania pozostałe, zgodnie z załącznikiem nr 2 do autopoprawki B;</a:t>
            </a:r>
          </a:p>
          <a:p>
            <a:pPr marL="285750" lvl="0" indent="-196850">
              <a:lnSpc>
                <a:spcPct val="112000"/>
              </a:lnSpc>
              <a:spcBef>
                <a:spcPts val="600"/>
              </a:spcBef>
              <a:spcAft>
                <a:spcPts val="600"/>
              </a:spcAft>
              <a:buFont typeface="Wingdings" panose="05000000000000000000" pitchFamily="2" charset="2"/>
              <a:buChar char="§"/>
            </a:pPr>
            <a:r>
              <a:rPr lang="pl-PL" dirty="0"/>
              <a:t>wieloletnich przedsięwzięć majątkowych na wydatki na programy, projekty lub zadania pozostałe, zgodnie z załącznikiem nr 3 do autopoprawki B.</a:t>
            </a:r>
          </a:p>
        </p:txBody>
      </p:sp>
      <p:sp>
        <p:nvSpPr>
          <p:cNvPr id="9" name="pole tekstowe 13"/>
          <p:cNvSpPr txBox="1">
            <a:spLocks noChangeArrowheads="1"/>
          </p:cNvSpPr>
          <p:nvPr/>
        </p:nvSpPr>
        <p:spPr bwMode="auto">
          <a:xfrm>
            <a:off x="1649667" y="540142"/>
            <a:ext cx="864165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ts val="800"/>
              </a:spcBef>
              <a:spcAft>
                <a:spcPts val="800"/>
              </a:spcAft>
              <a:buNone/>
            </a:pPr>
            <a:r>
              <a:rPr lang="pl-PL" altLang="pl-PL" sz="1800" b="1" dirty="0" smtClean="0">
                <a:latin typeface="+mj-lt"/>
              </a:rPr>
              <a:t>Projekt zmiany Wieloletniej Prognozy Finansowej</a:t>
            </a:r>
            <a:endParaRPr lang="pl-PL" altLang="pl-PL" sz="1800" b="1" dirty="0">
              <a:latin typeface="+mj-lt"/>
            </a:endParaRPr>
          </a:p>
        </p:txBody>
      </p:sp>
    </p:spTree>
    <p:extLst>
      <p:ext uri="{BB962C8B-B14F-4D97-AF65-F5344CB8AC3E}">
        <p14:creationId xmlns:p14="http://schemas.microsoft.com/office/powerpoint/2010/main" val="1921461104"/>
      </p:ext>
    </p:extLst>
  </p:cSld>
  <p:clrMapOvr>
    <a:masterClrMapping/>
  </p:clrMapOvr>
  <p:transition spd="slow">
    <p:cover/>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4"/>
          <p:cNvSpPr>
            <a:spLocks noGrp="1"/>
          </p:cNvSpPr>
          <p:nvPr>
            <p:ph type="title"/>
          </p:nvPr>
        </p:nvSpPr>
        <p:spPr>
          <a:xfrm>
            <a:off x="350227" y="2171700"/>
            <a:ext cx="11491546" cy="1773815"/>
          </a:xfrm>
          <a:prstGeom prst="rect">
            <a:avLst/>
          </a:prstGeom>
        </p:spPr>
        <p:txBody>
          <a:bodyPr/>
          <a:lstStyle/>
          <a:p>
            <a:pPr>
              <a:lnSpc>
                <a:spcPct val="114000"/>
              </a:lnSpc>
              <a:spcBef>
                <a:spcPts val="600"/>
              </a:spcBef>
              <a:spcAft>
                <a:spcPts val="600"/>
              </a:spcAft>
              <a:defRPr/>
            </a:pPr>
            <a:r>
              <a:rPr lang="pl-PL" b="1" dirty="0" smtClean="0"/>
              <a:t>Autopoprawki C</a:t>
            </a:r>
            <a:r>
              <a:rPr lang="pl-PL" dirty="0" smtClean="0"/>
              <a:t/>
            </a:r>
            <a:br>
              <a:rPr lang="pl-PL" dirty="0" smtClean="0"/>
            </a:br>
            <a:r>
              <a:rPr lang="pl-PL" dirty="0" smtClean="0"/>
              <a:t>do projektu zmiany budżetu i WPF</a:t>
            </a:r>
            <a:endParaRPr lang="pl-PL" altLang="pl-PL" sz="3200" dirty="0">
              <a:cs typeface="Arial" charset="0"/>
            </a:endParaRPr>
          </a:p>
        </p:txBody>
      </p:sp>
      <p:sp>
        <p:nvSpPr>
          <p:cNvPr id="2"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2023 r. i WPF na lata </a:t>
            </a:r>
            <a:r>
              <a:rPr lang="pl-PL" altLang="pl-PL" dirty="0" smtClean="0">
                <a:latin typeface="Arial" charset="0"/>
              </a:rPr>
              <a:t>2023–2050</a:t>
            </a:r>
            <a:endParaRPr lang="pl-PL" dirty="0"/>
          </a:p>
        </p:txBody>
      </p:sp>
      <p:sp>
        <p:nvSpPr>
          <p:cNvPr id="3" name="Symbol zastępczy numeru slajdu 2"/>
          <p:cNvSpPr>
            <a:spLocks noGrp="1"/>
          </p:cNvSpPr>
          <p:nvPr>
            <p:ph type="sldNum" sz="quarter" idx="4"/>
          </p:nvPr>
        </p:nvSpPr>
        <p:spPr>
          <a:xfrm>
            <a:off x="11678920" y="6565264"/>
            <a:ext cx="513080" cy="335915"/>
          </a:xfrm>
          <a:prstGeom prst="rect">
            <a:avLst/>
          </a:prstGeom>
        </p:spPr>
        <p:txBody>
          <a:bodyPr/>
          <a:lstStyle/>
          <a:p>
            <a:fld id="{2E27F4D3-B96E-4B1F-B7AA-4577FB9564B4}" type="slidenum">
              <a:rPr lang="pl-PL" smtClean="0"/>
              <a:pPr/>
              <a:t>49</a:t>
            </a:fld>
            <a:endParaRPr lang="pl-PL" dirty="0"/>
          </a:p>
        </p:txBody>
      </p:sp>
    </p:spTree>
    <p:extLst>
      <p:ext uri="{BB962C8B-B14F-4D97-AF65-F5344CB8AC3E}">
        <p14:creationId xmlns:p14="http://schemas.microsoft.com/office/powerpoint/2010/main" val="73469608"/>
      </p:ext>
    </p:extLst>
  </p:cSld>
  <p:clrMapOvr>
    <a:masterClrMapping/>
  </p:clrMapOvr>
  <p:transition spd="slow">
    <p:cove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5</a:t>
            </a:fld>
            <a:endParaRPr lang="pl-PL" dirty="0"/>
          </a:p>
        </p:txBody>
      </p:sp>
      <p:sp>
        <p:nvSpPr>
          <p:cNvPr id="3" name="Tytuł 2"/>
          <p:cNvSpPr>
            <a:spLocks noGrp="1"/>
          </p:cNvSpPr>
          <p:nvPr>
            <p:ph type="title"/>
          </p:nvPr>
        </p:nvSpPr>
        <p:spPr>
          <a:xfrm>
            <a:off x="432000" y="72000"/>
            <a:ext cx="9439155" cy="742304"/>
          </a:xfrm>
        </p:spPr>
        <p:txBody>
          <a:bodyPr/>
          <a:lstStyle/>
          <a:p>
            <a:pPr>
              <a:spcBef>
                <a:spcPts val="800"/>
              </a:spcBef>
              <a:spcAft>
                <a:spcPts val="800"/>
              </a:spcAft>
            </a:pPr>
            <a:r>
              <a:rPr lang="pl-PL" altLang="pl-PL" sz="2400" b="1" dirty="0"/>
              <a:t>Zwiększenie</a:t>
            </a:r>
            <a:r>
              <a:rPr lang="pl-PL" altLang="pl-PL" sz="2400" dirty="0"/>
              <a:t> planu </a:t>
            </a:r>
            <a:r>
              <a:rPr lang="pl-PL" altLang="pl-PL" sz="2400" b="1" dirty="0"/>
              <a:t>dochodów</a:t>
            </a:r>
            <a:r>
              <a:rPr lang="pl-PL" altLang="pl-PL" sz="2400" dirty="0"/>
              <a:t> w 2023 r. o </a:t>
            </a:r>
            <a:r>
              <a:rPr lang="pl-PL" altLang="pl-PL" sz="2400" b="1" dirty="0" smtClean="0"/>
              <a:t>35,7 </a:t>
            </a:r>
            <a:r>
              <a:rPr lang="pl-PL" altLang="pl-PL" sz="2400" b="1" dirty="0"/>
              <a:t>mln zł</a:t>
            </a:r>
          </a:p>
        </p:txBody>
      </p:sp>
      <p:sp>
        <p:nvSpPr>
          <p:cNvPr id="7" name="Symbol zastępczy stopki 1"/>
          <p:cNvSpPr>
            <a:spLocks noGrp="1"/>
          </p:cNvSpPr>
          <p:nvPr>
            <p:ph type="ftr" sz="quarter" idx="3"/>
          </p:nvPr>
        </p:nvSpPr>
        <p:spPr>
          <a:xfrm>
            <a:off x="5572664" y="6602777"/>
            <a:ext cx="6088033" cy="272641"/>
          </a:xfrm>
          <a:prstGeom prst="rect">
            <a:avLst/>
          </a:prstGeom>
        </p:spPr>
        <p:txBody>
          <a:bodyPr/>
          <a:lstStyle/>
          <a:p>
            <a:r>
              <a:rPr lang="pl-PL" altLang="pl-PL" dirty="0">
                <a:latin typeface="Arial" charset="0"/>
              </a:rPr>
              <a:t>Projekty zmian budżetu na 2023 r. i WPF na lata 2023–2050 na sesję Rady m.st. W–wy</a:t>
            </a:r>
            <a:endParaRPr lang="pl-PL" dirty="0"/>
          </a:p>
        </p:txBody>
      </p:sp>
      <p:graphicFrame>
        <p:nvGraphicFramePr>
          <p:cNvPr id="6" name="Tabela 5"/>
          <p:cNvGraphicFramePr>
            <a:graphicFrameLocks noGrp="1"/>
          </p:cNvGraphicFramePr>
          <p:nvPr>
            <p:extLst>
              <p:ext uri="{D42A27DB-BD31-4B8C-83A1-F6EECF244321}">
                <p14:modId xmlns:p14="http://schemas.microsoft.com/office/powerpoint/2010/main" val="2078946426"/>
              </p:ext>
            </p:extLst>
          </p:nvPr>
        </p:nvGraphicFramePr>
        <p:xfrm>
          <a:off x="235460" y="1036800"/>
          <a:ext cx="11700000" cy="5389433"/>
        </p:xfrm>
        <a:graphic>
          <a:graphicData uri="http://schemas.openxmlformats.org/drawingml/2006/table">
            <a:tbl>
              <a:tblPr firstRow="1" bandRow="1">
                <a:tableStyleId>{2D5ABB26-0587-4C30-8999-92F81FD0307C}</a:tableStyleId>
              </a:tblPr>
              <a:tblGrid>
                <a:gridCol w="2329321">
                  <a:extLst>
                    <a:ext uri="{9D8B030D-6E8A-4147-A177-3AD203B41FA5}">
                      <a16:colId xmlns:a16="http://schemas.microsoft.com/office/drawing/2014/main" val="20000"/>
                    </a:ext>
                  </a:extLst>
                </a:gridCol>
                <a:gridCol w="9370679">
                  <a:extLst>
                    <a:ext uri="{9D8B030D-6E8A-4147-A177-3AD203B41FA5}">
                      <a16:colId xmlns:a16="http://schemas.microsoft.com/office/drawing/2014/main" val="20001"/>
                    </a:ext>
                  </a:extLst>
                </a:gridCol>
              </a:tblGrid>
              <a:tr h="432000">
                <a:tc>
                  <a:txBody>
                    <a:bodyPr/>
                    <a:lstStyle/>
                    <a:p>
                      <a:pPr algn="r"/>
                      <a:r>
                        <a:rPr lang="pl-PL" sz="2000" b="1" baseline="0" dirty="0" smtClean="0">
                          <a:solidFill>
                            <a:srgbClr val="C00000"/>
                          </a:solidFill>
                          <a:latin typeface="+mj-lt"/>
                          <a:cs typeface="Calibri" panose="020F0502020204030204" pitchFamily="34" charset="0"/>
                        </a:rPr>
                        <a:t>-4.058.970 </a:t>
                      </a:r>
                      <a:r>
                        <a:rPr lang="pl-PL" sz="2000" b="1" baseline="0" dirty="0">
                          <a:solidFill>
                            <a:srgbClr val="C00000"/>
                          </a:solidFill>
                          <a:latin typeface="+mj-lt"/>
                          <a:cs typeface="Calibri" panose="020F0502020204030204" pitchFamily="34" charset="0"/>
                        </a:rPr>
                        <a:t>zł</a:t>
                      </a:r>
                      <a:endParaRPr lang="pl-PL" sz="2000" b="1" dirty="0">
                        <a:solidFill>
                          <a:srgbClr val="C00000"/>
                        </a:solidFill>
                        <a:latin typeface="+mj-lt"/>
                        <a:cs typeface="Calibri" panose="020F0502020204030204" pitchFamily="34" charset="0"/>
                      </a:endParaRPr>
                    </a:p>
                  </a:txBody>
                  <a:tcPr marL="91426" marR="91426" marT="45719" marB="45719" anchor="ctr">
                    <a:lnT w="12700" cap="flat" cmpd="sng" algn="ctr">
                      <a:noFill/>
                      <a:prstDash val="sysDot"/>
                      <a:round/>
                      <a:headEnd type="none" w="med" len="med"/>
                      <a:tailEnd type="none" w="med" len="med"/>
                    </a:lnT>
                    <a:solidFill>
                      <a:srgbClr val="FEDDD5"/>
                    </a:solidFill>
                  </a:tcPr>
                </a:tc>
                <a:tc>
                  <a:txBody>
                    <a:bodyPr/>
                    <a:lstStyle/>
                    <a:p>
                      <a:pPr algn="l"/>
                      <a:r>
                        <a:rPr lang="pl-PL" sz="1600" b="1" kern="1200" baseline="0" dirty="0">
                          <a:solidFill>
                            <a:schemeClr val="tx1"/>
                          </a:solidFill>
                          <a:latin typeface="+mj-lt"/>
                          <a:ea typeface="+mn-ea"/>
                          <a:cs typeface="Calibri" panose="020F0502020204030204" pitchFamily="34" charset="0"/>
                        </a:rPr>
                        <a:t>Część </a:t>
                      </a:r>
                      <a:r>
                        <a:rPr lang="pl-PL" sz="1600" b="1" kern="1200" baseline="0" dirty="0" err="1" smtClean="0">
                          <a:solidFill>
                            <a:schemeClr val="tx1"/>
                          </a:solidFill>
                          <a:latin typeface="+mj-lt"/>
                          <a:ea typeface="+mn-ea"/>
                          <a:cs typeface="Calibri" panose="020F0502020204030204" pitchFamily="34" charset="0"/>
                        </a:rPr>
                        <a:t>ogólnomiejska</a:t>
                      </a:r>
                      <a:r>
                        <a:rPr lang="pl-PL" sz="1600" b="1" kern="1200" baseline="0" dirty="0" smtClean="0">
                          <a:solidFill>
                            <a:schemeClr val="tx1"/>
                          </a:solidFill>
                          <a:latin typeface="+mj-lt"/>
                          <a:ea typeface="+mn-ea"/>
                          <a:cs typeface="Calibri" panose="020F0502020204030204" pitchFamily="34" charset="0"/>
                        </a:rPr>
                        <a:t> – główne pozycje (ciąg dalszy):</a:t>
                      </a:r>
                      <a:endParaRPr lang="pl-PL" sz="1600" b="1" kern="1200" baseline="0" dirty="0">
                        <a:solidFill>
                          <a:schemeClr val="tx1"/>
                        </a:solidFill>
                        <a:latin typeface="+mj-lt"/>
                        <a:ea typeface="+mn-ea"/>
                        <a:cs typeface="Calibri" panose="020F0502020204030204" pitchFamily="34" charset="0"/>
                      </a:endParaRPr>
                    </a:p>
                  </a:txBody>
                  <a:tcPr marL="91426" marR="91426" marT="45719" marB="45719" anchor="ctr">
                    <a:lnT w="12700" cap="flat" cmpd="sng" algn="ctr">
                      <a:noFill/>
                      <a:prstDash val="sysDot"/>
                      <a:round/>
                      <a:headEnd type="none" w="med" len="med"/>
                      <a:tailEnd type="none" w="med" len="med"/>
                    </a:lnT>
                    <a:solidFill>
                      <a:srgbClr val="FEDDD5"/>
                    </a:solidFill>
                  </a:tcPr>
                </a:tc>
                <a:extLst>
                  <a:ext uri="{0D108BD9-81ED-4DB2-BD59-A6C34878D82A}">
                    <a16:rowId xmlns:a16="http://schemas.microsoft.com/office/drawing/2014/main" val="10001"/>
                  </a:ext>
                </a:extLst>
              </a:tr>
              <a:tr h="0">
                <a:tc>
                  <a:txBody>
                    <a:bodyPr/>
                    <a:lstStyle/>
                    <a:p>
                      <a:pPr algn="r"/>
                      <a:r>
                        <a:rPr lang="pl-PL" sz="1800" b="1" dirty="0" smtClean="0">
                          <a:solidFill>
                            <a:srgbClr val="385723"/>
                          </a:solidFill>
                          <a:latin typeface="+mj-lt"/>
                          <a:cs typeface="Calibri" panose="020F0502020204030204" pitchFamily="34" charset="0"/>
                        </a:rPr>
                        <a:t>+36.635.295 </a:t>
                      </a:r>
                      <a:r>
                        <a:rPr lang="pl-PL" sz="1800" b="1" baseline="0" dirty="0" smtClean="0">
                          <a:solidFill>
                            <a:srgbClr val="385723"/>
                          </a:solidFill>
                          <a:latin typeface="+mj-lt"/>
                          <a:cs typeface="Calibri" panose="020F0502020204030204" pitchFamily="34" charset="0"/>
                        </a:rPr>
                        <a:t>zł</a:t>
                      </a:r>
                      <a:endParaRPr lang="pl-PL" sz="1100" b="1" dirty="0">
                        <a:solidFill>
                          <a:srgbClr val="385723"/>
                        </a:solidFill>
                        <a:latin typeface="+mj-lt"/>
                        <a:cs typeface="Calibri" panose="020F0502020204030204" pitchFamily="34" charset="0"/>
                      </a:endParaRPr>
                    </a:p>
                  </a:txBody>
                  <a:tcPr marL="91426" marR="91426" marT="45719" marB="45719" anchor="ctr">
                    <a:lnB w="3175" cap="flat" cmpd="sng" algn="ctr">
                      <a:solidFill>
                        <a:schemeClr val="tx1"/>
                      </a:solidFill>
                      <a:prstDash val="sysDot"/>
                      <a:round/>
                      <a:headEnd type="none" w="med" len="med"/>
                      <a:tailEnd type="none" w="med" len="med"/>
                    </a:lnB>
                  </a:tcPr>
                </a:tc>
                <a:tc>
                  <a:txBody>
                    <a:bodyPr/>
                    <a:lstStyle/>
                    <a:p>
                      <a:pPr algn="l">
                        <a:lnSpc>
                          <a:spcPct val="114000"/>
                        </a:lnSpc>
                      </a:pPr>
                      <a:r>
                        <a:rPr lang="pl-PL" sz="1400" b="1" dirty="0" smtClean="0">
                          <a:effectLst/>
                          <a:latin typeface="+mj-lt"/>
                          <a:ea typeface="Times New Roman" panose="02020603050405020304" pitchFamily="18" charset="0"/>
                        </a:rPr>
                        <a:t>Podział rezerwy subwencji ogólnej </a:t>
                      </a:r>
                      <a:r>
                        <a:rPr lang="pl-PL" sz="1400" b="0" dirty="0" smtClean="0">
                          <a:effectLst/>
                          <a:latin typeface="+mj-lt"/>
                          <a:ea typeface="Times New Roman" panose="02020603050405020304" pitchFamily="18" charset="0"/>
                        </a:rPr>
                        <a:t>z przeznaczeniem na uzupełnienie subwencji ogólnej.</a:t>
                      </a:r>
                      <a:endParaRPr lang="pl-PL" sz="1400" b="0" kern="1200" baseline="0" dirty="0">
                        <a:solidFill>
                          <a:schemeClr val="tx1"/>
                        </a:solidFill>
                        <a:latin typeface="+mj-lt"/>
                        <a:ea typeface="+mn-ea"/>
                        <a:cs typeface="Calibri" panose="020F0502020204030204" pitchFamily="34" charset="0"/>
                      </a:endParaRPr>
                    </a:p>
                  </a:txBody>
                  <a:tcPr marL="91426" marR="91426" marT="45719" marB="45719" anchor="ctr">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71255824"/>
                  </a:ext>
                </a:extLst>
              </a:tr>
              <a:tr h="0">
                <a:tc>
                  <a:txBody>
                    <a:bodyPr/>
                    <a:lstStyle/>
                    <a:p>
                      <a:pPr algn="r"/>
                      <a:r>
                        <a:rPr lang="pl-PL" sz="1800" b="1" kern="1200" dirty="0" smtClean="0">
                          <a:solidFill>
                            <a:srgbClr val="385723"/>
                          </a:solidFill>
                          <a:latin typeface="+mj-lt"/>
                          <a:ea typeface="+mn-ea"/>
                          <a:cs typeface="Calibri" panose="020F0502020204030204" pitchFamily="34" charset="0"/>
                        </a:rPr>
                        <a:t>+27.966.413 zł</a:t>
                      </a:r>
                    </a:p>
                    <a:p>
                      <a:pPr algn="r"/>
                      <a:r>
                        <a:rPr lang="pl-PL" sz="1400" b="1" kern="1200" dirty="0" smtClean="0">
                          <a:solidFill>
                            <a:srgbClr val="385723"/>
                          </a:solidFill>
                          <a:latin typeface="+mj-lt"/>
                          <a:ea typeface="+mn-ea"/>
                          <a:cs typeface="Calibri" panose="020F0502020204030204" pitchFamily="34" charset="0"/>
                        </a:rPr>
                        <a:t>(per saldo)</a:t>
                      </a:r>
                      <a:endParaRPr lang="pl-PL" sz="1400" b="1" kern="1200" dirty="0">
                        <a:solidFill>
                          <a:srgbClr val="385723"/>
                        </a:solidFill>
                        <a:latin typeface="+mj-lt"/>
                        <a:ea typeface="+mn-ea"/>
                        <a:cs typeface="Calibri" panose="020F0502020204030204" pitchFamily="34" charset="0"/>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l">
                        <a:lnSpc>
                          <a:spcPct val="114000"/>
                        </a:lnSpc>
                      </a:pPr>
                      <a:r>
                        <a:rPr lang="pl-PL" sz="1400" b="1" dirty="0" smtClean="0">
                          <a:effectLst/>
                          <a:latin typeface="+mj-lt"/>
                          <a:ea typeface="Times New Roman" panose="02020603050405020304" pitchFamily="18" charset="0"/>
                        </a:rPr>
                        <a:t>Środki UE</a:t>
                      </a:r>
                      <a:r>
                        <a:rPr lang="pl-PL" sz="1400" b="0" dirty="0" smtClean="0">
                          <a:effectLst/>
                          <a:latin typeface="+mj-lt"/>
                          <a:ea typeface="Times New Roman" panose="02020603050405020304" pitchFamily="18" charset="0"/>
                        </a:rPr>
                        <a:t>, głównie w związku z realizacją zadań inwestycyjnych pn. „Budowa i wdrożenie zintegrowanego systemu wsparcia usług opiekuńczych opartego na narzędziach TIK na terenie Warszawskiego Obszaru Funkcjonalnego” (13.149.119 zł), „Rozwój sieci tras rowerowych Warszawy w ramach ZIT WOF - etap II” (7.382.806 zł), „Modernizacja ciągu ulic Marsa - Żołnierska odc. węzeł Marsa granica miasta - etap III” (6.740.542 zł – przeniesienie z 2024 r.).</a:t>
                      </a:r>
                      <a:endParaRPr lang="pl-PL" sz="1400" b="0" kern="1200" baseline="0" dirty="0">
                        <a:solidFill>
                          <a:schemeClr val="tx1"/>
                        </a:solidFill>
                        <a:latin typeface="+mj-lt"/>
                        <a:ea typeface="+mn-ea"/>
                        <a:cs typeface="Calibri" panose="020F0502020204030204" pitchFamily="34" charset="0"/>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13487220"/>
                  </a:ext>
                </a:extLst>
              </a:tr>
              <a:tr h="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800" b="1" kern="1200" dirty="0" smtClean="0">
                          <a:solidFill>
                            <a:srgbClr val="385723"/>
                          </a:solidFill>
                          <a:latin typeface="+mj-lt"/>
                          <a:ea typeface="+mn-ea"/>
                          <a:cs typeface="Calibri" panose="020F0502020204030204" pitchFamily="34" charset="0"/>
                        </a:rPr>
                        <a:t>+17.408.372 </a:t>
                      </a:r>
                      <a:r>
                        <a:rPr lang="pl-PL" sz="1800" b="1" kern="1200" dirty="0">
                          <a:solidFill>
                            <a:srgbClr val="385723"/>
                          </a:solidFill>
                          <a:latin typeface="+mj-lt"/>
                          <a:ea typeface="+mn-ea"/>
                          <a:cs typeface="Calibri" panose="020F0502020204030204" pitchFamily="34" charset="0"/>
                        </a:rPr>
                        <a:t>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l">
                        <a:lnSpc>
                          <a:spcPct val="114000"/>
                        </a:lnSpc>
                      </a:pPr>
                      <a:r>
                        <a:rPr lang="pl-PL" sz="1400" b="1" dirty="0" smtClean="0">
                          <a:effectLst/>
                          <a:latin typeface="+mj-lt"/>
                          <a:ea typeface="Times New Roman" panose="02020603050405020304" pitchFamily="18" charset="0"/>
                        </a:rPr>
                        <a:t>Fundusz Dopłat </a:t>
                      </a:r>
                      <a:r>
                        <a:rPr lang="pl-PL" sz="1400" b="0" dirty="0" smtClean="0">
                          <a:effectLst/>
                          <a:latin typeface="+mj-lt"/>
                          <a:ea typeface="Times New Roman" panose="02020603050405020304" pitchFamily="18" charset="0"/>
                        </a:rPr>
                        <a:t>z przeznaczeniem na realizację inwestycji w ramach Programu budownictwa społecznego i modernizacji budynków.</a:t>
                      </a:r>
                      <a:endParaRPr lang="pl-PL" sz="1400" b="0" kern="1200" baseline="0" dirty="0">
                        <a:solidFill>
                          <a:schemeClr val="tx1"/>
                        </a:solidFill>
                        <a:latin typeface="+mj-lt"/>
                        <a:ea typeface="+mn-ea"/>
                        <a:cs typeface="Calibri" panose="020F0502020204030204" pitchFamily="34" charset="0"/>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674169580"/>
                  </a:ext>
                </a:extLst>
              </a:tr>
              <a:tr h="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800" b="1" kern="1200" dirty="0" smtClean="0">
                          <a:solidFill>
                            <a:srgbClr val="385723"/>
                          </a:solidFill>
                          <a:latin typeface="+mj-lt"/>
                          <a:ea typeface="+mn-ea"/>
                          <a:cs typeface="Calibri" panose="020F0502020204030204" pitchFamily="34" charset="0"/>
                        </a:rPr>
                        <a:t>+2.039.047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l">
                        <a:lnSpc>
                          <a:spcPct val="114000"/>
                        </a:lnSpc>
                      </a:pPr>
                      <a:r>
                        <a:rPr lang="pl-PL" sz="1400" b="1" dirty="0" smtClean="0">
                          <a:effectLst/>
                          <a:latin typeface="+mj-lt"/>
                          <a:ea typeface="Times New Roman" panose="02020603050405020304" pitchFamily="18" charset="0"/>
                        </a:rPr>
                        <a:t>Zarząd Dróg Miejskich</a:t>
                      </a:r>
                      <a:r>
                        <a:rPr lang="pl-PL" sz="1400" b="0" dirty="0" smtClean="0">
                          <a:effectLst/>
                          <a:latin typeface="+mj-lt"/>
                          <a:ea typeface="Times New Roman" panose="02020603050405020304" pitchFamily="18" charset="0"/>
                        </a:rPr>
                        <a:t>, głównie z tytułu wpłat od inwestorów inwestycji </a:t>
                      </a:r>
                      <a:r>
                        <a:rPr lang="pl-PL" sz="1400" b="0" dirty="0" err="1" smtClean="0">
                          <a:effectLst/>
                          <a:latin typeface="+mj-lt"/>
                          <a:ea typeface="Times New Roman" panose="02020603050405020304" pitchFamily="18" charset="0"/>
                        </a:rPr>
                        <a:t>niedrogowych</a:t>
                      </a:r>
                      <a:r>
                        <a:rPr lang="pl-PL" sz="1400" b="0" dirty="0" smtClean="0">
                          <a:effectLst/>
                          <a:latin typeface="+mj-lt"/>
                          <a:ea typeface="Times New Roman" panose="02020603050405020304" pitchFamily="18" charset="0"/>
                        </a:rPr>
                        <a:t> na: przebudowę </a:t>
                      </a:r>
                      <a:br>
                        <a:rPr lang="pl-PL" sz="1400" b="0" dirty="0" smtClean="0">
                          <a:effectLst/>
                          <a:latin typeface="+mj-lt"/>
                          <a:ea typeface="Times New Roman" panose="02020603050405020304" pitchFamily="18" charset="0"/>
                        </a:rPr>
                      </a:br>
                      <a:r>
                        <a:rPr lang="pl-PL" sz="1400" b="0" dirty="0" smtClean="0">
                          <a:effectLst/>
                          <a:latin typeface="+mj-lt"/>
                          <a:ea typeface="Times New Roman" panose="02020603050405020304" pitchFamily="18" charset="0"/>
                        </a:rPr>
                        <a:t>ul. Grzybowskiej wraz ze skrzyżowaniem z ul. Żelazną, uzupełnienie sieci tras rowerowych na </a:t>
                      </a:r>
                      <a:r>
                        <a:rPr lang="pl-PL" sz="1400" b="0" dirty="0" err="1" smtClean="0">
                          <a:effectLst/>
                          <a:latin typeface="+mj-lt"/>
                          <a:ea typeface="Times New Roman" panose="02020603050405020304" pitchFamily="18" charset="0"/>
                        </a:rPr>
                        <a:t>Chomiczówce</a:t>
                      </a:r>
                      <a:r>
                        <a:rPr lang="pl-PL" sz="1400" b="0" dirty="0" smtClean="0">
                          <a:effectLst/>
                          <a:latin typeface="+mj-lt"/>
                          <a:ea typeface="Times New Roman" panose="02020603050405020304" pitchFamily="18" charset="0"/>
                        </a:rPr>
                        <a:t>, budowę i przebudowę dróg zbiorczych na terenie osiedla Chrzanów (1.861.572 zł).</a:t>
                      </a:r>
                      <a:endParaRPr lang="pl-PL" sz="1400" b="0" kern="1200" baseline="0" dirty="0">
                        <a:solidFill>
                          <a:schemeClr val="tx1"/>
                        </a:solidFill>
                        <a:latin typeface="+mj-lt"/>
                        <a:ea typeface="+mn-ea"/>
                        <a:cs typeface="Calibri" panose="020F0502020204030204" pitchFamily="34" charset="0"/>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918980875"/>
                  </a:ext>
                </a:extLst>
              </a:tr>
              <a:tr h="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800" b="1" kern="1200" dirty="0" smtClean="0">
                          <a:solidFill>
                            <a:srgbClr val="385723"/>
                          </a:solidFill>
                          <a:latin typeface="+mj-lt"/>
                          <a:ea typeface="+mn-ea"/>
                          <a:cs typeface="Calibri" panose="020F0502020204030204" pitchFamily="34" charset="0"/>
                        </a:rPr>
                        <a:t>+1.212.178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l">
                        <a:lnSpc>
                          <a:spcPct val="114000"/>
                        </a:lnSpc>
                      </a:pPr>
                      <a:r>
                        <a:rPr lang="pl-PL" sz="1400" b="1" dirty="0" smtClean="0">
                          <a:effectLst/>
                          <a:latin typeface="+mj-lt"/>
                          <a:ea typeface="Times New Roman" panose="02020603050405020304" pitchFamily="18" charset="0"/>
                        </a:rPr>
                        <a:t>Dotacje celowe z budżetu państwa </a:t>
                      </a:r>
                      <a:r>
                        <a:rPr lang="pl-PL" sz="1400" b="0" dirty="0" smtClean="0">
                          <a:effectLst/>
                          <a:latin typeface="+mj-lt"/>
                          <a:ea typeface="Times New Roman" panose="02020603050405020304" pitchFamily="18" charset="0"/>
                        </a:rPr>
                        <a:t>głównie na realizację zadań własnych z przeznaczeniem </a:t>
                      </a:r>
                      <a:br>
                        <a:rPr lang="pl-PL" sz="1400" b="0" dirty="0" smtClean="0">
                          <a:effectLst/>
                          <a:latin typeface="+mj-lt"/>
                          <a:ea typeface="Times New Roman" panose="02020603050405020304" pitchFamily="18" charset="0"/>
                        </a:rPr>
                      </a:br>
                      <a:r>
                        <a:rPr lang="pl-PL" sz="1400" b="0" dirty="0" smtClean="0">
                          <a:effectLst/>
                          <a:latin typeface="+mj-lt"/>
                          <a:ea typeface="Times New Roman" panose="02020603050405020304" pitchFamily="18" charset="0"/>
                        </a:rPr>
                        <a:t>na dofinansowanie bieżącej działalności domów pomocy społecznej (1.119.778 zł).</a:t>
                      </a:r>
                      <a:endParaRPr lang="pl-PL" sz="1400" b="0" kern="1200" baseline="0" dirty="0">
                        <a:solidFill>
                          <a:schemeClr val="tx1"/>
                        </a:solidFill>
                        <a:latin typeface="+mj-lt"/>
                        <a:ea typeface="+mn-ea"/>
                        <a:cs typeface="Calibri" panose="020F0502020204030204" pitchFamily="34" charset="0"/>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665256304"/>
                  </a:ext>
                </a:extLst>
              </a:tr>
              <a:tr h="0">
                <a:tc>
                  <a:txBody>
                    <a:bodyPr/>
                    <a:lstStyle/>
                    <a:p>
                      <a:pPr algn="r"/>
                      <a:r>
                        <a:rPr lang="pl-PL" sz="1800" b="1" kern="1200" dirty="0" smtClean="0">
                          <a:solidFill>
                            <a:srgbClr val="385723"/>
                          </a:solidFill>
                          <a:latin typeface="+mj-lt"/>
                          <a:ea typeface="+mn-ea"/>
                          <a:cs typeface="Calibri" panose="020F0502020204030204" pitchFamily="34" charset="0"/>
                        </a:rPr>
                        <a:t>+598.930 zł</a:t>
                      </a: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tcPr>
                </a:tc>
                <a:tc>
                  <a:txBody>
                    <a:bodyPr/>
                    <a:lstStyle/>
                    <a:p>
                      <a:pPr algn="l">
                        <a:lnSpc>
                          <a:spcPct val="114000"/>
                        </a:lnSpc>
                      </a:pPr>
                      <a:r>
                        <a:rPr lang="pl-PL" sz="1400" b="1" dirty="0" smtClean="0">
                          <a:effectLst/>
                          <a:latin typeface="+mj-lt"/>
                          <a:ea typeface="Times New Roman" panose="02020603050405020304" pitchFamily="18" charset="0"/>
                        </a:rPr>
                        <a:t>Część oświatowej subwencji ogólnej </a:t>
                      </a:r>
                      <a:r>
                        <a:rPr lang="pl-PL" sz="1400" b="0" dirty="0" smtClean="0">
                          <a:effectLst/>
                          <a:latin typeface="+mj-lt"/>
                          <a:ea typeface="Times New Roman" panose="02020603050405020304" pitchFamily="18" charset="0"/>
                        </a:rPr>
                        <a:t>z przeznaczeniem na dofinansowanie doposażenia publicznych szkół i placówek oświatowych, prowadzonych lub dotowanych przez jednostki samorządu terytorialnego, w zakresie nowych pomieszczeń do nauki pozyskanych w wyniku adaptacji oraz w zakresie pomieszczeń do nauki w nowo wybudowanych budynkach i dofinansowanie doposażenia pomieszczeń dla szkół rozpoczynających kształcenie w nowych zawodach.</a:t>
                      </a:r>
                      <a:endParaRPr lang="pl-PL" sz="1400" b="0" kern="1200" baseline="0" dirty="0">
                        <a:solidFill>
                          <a:schemeClr val="tx1"/>
                        </a:solidFill>
                        <a:latin typeface="+mj-lt"/>
                        <a:ea typeface="+mn-ea"/>
                        <a:cs typeface="Calibri" panose="020F0502020204030204" pitchFamily="34" charset="0"/>
                      </a:endParaRP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2871795795"/>
                  </a:ext>
                </a:extLst>
              </a:tr>
            </a:tbl>
          </a:graphicData>
        </a:graphic>
      </p:graphicFrame>
      <p:sp>
        <p:nvSpPr>
          <p:cNvPr id="9" name="pole tekstowe 13"/>
          <p:cNvSpPr txBox="1">
            <a:spLocks noChangeArrowheads="1"/>
          </p:cNvSpPr>
          <p:nvPr/>
        </p:nvSpPr>
        <p:spPr bwMode="auto">
          <a:xfrm>
            <a:off x="1764633" y="576000"/>
            <a:ext cx="864165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ts val="800"/>
              </a:spcBef>
              <a:spcAft>
                <a:spcPts val="800"/>
              </a:spcAft>
              <a:buNone/>
              <a:tabLst>
                <a:tab pos="715963" algn="l"/>
              </a:tabLst>
            </a:pPr>
            <a:r>
              <a:rPr lang="pl-PL" altLang="pl-PL" sz="1600" b="1" dirty="0">
                <a:latin typeface="+mj-lt"/>
              </a:rPr>
              <a:t>CZĘŚĆ OGÓLNOMIEJSKA:  </a:t>
            </a:r>
            <a:r>
              <a:rPr lang="pl-PL" altLang="pl-PL" sz="2400" b="1" dirty="0" smtClean="0">
                <a:solidFill>
                  <a:srgbClr val="C00000"/>
                </a:solidFill>
                <a:latin typeface="+mj-lt"/>
              </a:rPr>
              <a:t>-4,1</a:t>
            </a:r>
            <a:r>
              <a:rPr lang="pl-PL" altLang="pl-PL" sz="2400" b="1" dirty="0" smtClean="0">
                <a:solidFill>
                  <a:srgbClr val="385723"/>
                </a:solidFill>
                <a:latin typeface="+mj-lt"/>
              </a:rPr>
              <a:t> </a:t>
            </a:r>
            <a:r>
              <a:rPr lang="pl-PL" altLang="pl-PL" sz="2000" b="1" dirty="0">
                <a:solidFill>
                  <a:srgbClr val="C00000"/>
                </a:solidFill>
                <a:latin typeface="+mj-lt"/>
              </a:rPr>
              <a:t>mln zł</a:t>
            </a:r>
          </a:p>
        </p:txBody>
      </p:sp>
    </p:spTree>
    <p:extLst>
      <p:ext uri="{BB962C8B-B14F-4D97-AF65-F5344CB8AC3E}">
        <p14:creationId xmlns:p14="http://schemas.microsoft.com/office/powerpoint/2010/main" val="1698472695"/>
      </p:ext>
    </p:extLst>
  </p:cSld>
  <p:clrMapOvr>
    <a:masterClrMapping/>
  </p:clrMapOvr>
  <p:transition spd="slow">
    <p:cover/>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50</a:t>
            </a:fld>
            <a:endParaRPr lang="pl-PL" dirty="0"/>
          </a:p>
        </p:txBody>
      </p:sp>
      <p:sp>
        <p:nvSpPr>
          <p:cNvPr id="7" name="Symbol zastępczy stopki 1"/>
          <p:cNvSpPr>
            <a:spLocks noGrp="1"/>
          </p:cNvSpPr>
          <p:nvPr>
            <p:ph type="ftr" sz="quarter" idx="3"/>
          </p:nvPr>
        </p:nvSpPr>
        <p:spPr>
          <a:xfrm>
            <a:off x="5572664" y="6602777"/>
            <a:ext cx="6088033" cy="272641"/>
          </a:xfrm>
          <a:prstGeom prst="rect">
            <a:avLst/>
          </a:prstGeom>
        </p:spPr>
        <p:txBody>
          <a:bodyPr/>
          <a:lstStyle/>
          <a:p>
            <a:r>
              <a:rPr lang="pl-PL" altLang="pl-PL" dirty="0">
                <a:latin typeface="Arial" charset="0"/>
              </a:rPr>
              <a:t>Projekty zmian budżetu na 2023 r. i WPF na lata </a:t>
            </a:r>
            <a:r>
              <a:rPr lang="pl-PL" altLang="pl-PL" dirty="0" smtClean="0">
                <a:latin typeface="Arial" charset="0"/>
              </a:rPr>
              <a:t>2023–2050</a:t>
            </a:r>
            <a:endParaRPr lang="pl-PL" dirty="0"/>
          </a:p>
        </p:txBody>
      </p:sp>
      <p:sp>
        <p:nvSpPr>
          <p:cNvPr id="6" name="pole tekstowe 13"/>
          <p:cNvSpPr txBox="1">
            <a:spLocks noChangeArrowheads="1"/>
          </p:cNvSpPr>
          <p:nvPr/>
        </p:nvSpPr>
        <p:spPr bwMode="auto">
          <a:xfrm>
            <a:off x="1667596" y="110091"/>
            <a:ext cx="864165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ts val="800"/>
              </a:spcBef>
              <a:spcAft>
                <a:spcPts val="800"/>
              </a:spcAft>
              <a:buNone/>
            </a:pPr>
            <a:r>
              <a:rPr lang="pl-PL" altLang="pl-PL" sz="1600" b="1" dirty="0" smtClean="0">
                <a:solidFill>
                  <a:schemeClr val="tx1">
                    <a:lumMod val="50000"/>
                    <a:lumOff val="50000"/>
                  </a:schemeClr>
                </a:solidFill>
                <a:latin typeface="+mj-lt"/>
              </a:rPr>
              <a:t>Autopoprawka </a:t>
            </a:r>
            <a:r>
              <a:rPr lang="pl-PL" altLang="pl-PL" sz="1600" b="1" dirty="0">
                <a:solidFill>
                  <a:schemeClr val="tx1">
                    <a:lumMod val="50000"/>
                    <a:lumOff val="50000"/>
                  </a:schemeClr>
                </a:solidFill>
                <a:latin typeface="+mj-lt"/>
              </a:rPr>
              <a:t>C</a:t>
            </a:r>
          </a:p>
        </p:txBody>
      </p:sp>
      <p:sp>
        <p:nvSpPr>
          <p:cNvPr id="5" name="pole tekstowe 4"/>
          <p:cNvSpPr txBox="1"/>
          <p:nvPr/>
        </p:nvSpPr>
        <p:spPr>
          <a:xfrm>
            <a:off x="412522" y="817977"/>
            <a:ext cx="11522938" cy="5093702"/>
          </a:xfrm>
          <a:prstGeom prst="rect">
            <a:avLst/>
          </a:prstGeom>
          <a:noFill/>
        </p:spPr>
        <p:txBody>
          <a:bodyPr wrap="square" rtlCol="0">
            <a:spAutoFit/>
          </a:bodyPr>
          <a:lstStyle/>
          <a:p>
            <a:pPr>
              <a:spcBef>
                <a:spcPts val="300"/>
              </a:spcBef>
              <a:spcAft>
                <a:spcPts val="300"/>
              </a:spcAft>
            </a:pPr>
            <a:r>
              <a:rPr lang="pl-PL" sz="1400" dirty="0"/>
              <a:t>W projekcie uchwały Rady Miasta Stołecznego Warszawy w sprawie zmian w budżecie miasta stołecznego Warszawy na 2023 rok, objętej numerem druku 3303 z 23 listopada 2023 r., proponuje się wprowadzenie następujących zmian w związku z wnioskami dotyczącymi zmian w budżecie m.st. Warszawy, złożonymi przez dysponentów środków budżetowych po przedłożeniu Radzie Miasta ww. projektu uchwały:</a:t>
            </a:r>
            <a:endParaRPr lang="pl-PL" sz="1400" b="1" dirty="0"/>
          </a:p>
          <a:p>
            <a:pPr marL="342900" lvl="0" indent="-254000">
              <a:spcBef>
                <a:spcPts val="300"/>
              </a:spcBef>
              <a:spcAft>
                <a:spcPts val="300"/>
              </a:spcAft>
              <a:buFont typeface="+mj-lt"/>
              <a:buAutoNum type="arabicPeriod"/>
            </a:pPr>
            <a:r>
              <a:rPr lang="pl-PL" sz="1400" b="1" dirty="0"/>
              <a:t>Zmiany w planie wydatków bieżących</a:t>
            </a:r>
            <a:r>
              <a:rPr lang="pl-PL" sz="1400" dirty="0"/>
              <a:t> </a:t>
            </a:r>
            <a:r>
              <a:rPr lang="pl-PL" sz="1400" b="1" dirty="0"/>
              <a:t>w części </a:t>
            </a:r>
            <a:r>
              <a:rPr lang="pl-PL" sz="1400" b="1" dirty="0" err="1"/>
              <a:t>ogólnomiejskiej</a:t>
            </a:r>
            <a:r>
              <a:rPr lang="pl-PL" sz="1400" b="1" dirty="0"/>
              <a:t> </a:t>
            </a:r>
            <a:r>
              <a:rPr lang="pl-PL" sz="1400" dirty="0"/>
              <a:t>polegają na zmianie przeznaczenia rezerwy celowej na wydatki związane z finansowaniem pomocy obywatelom Ukrainy – kwotę 266.298 zł przeznacza się na wydatki bieżące Centrum Alzheimera na zakup materiałów i wyposażenia do pracowni terapeutycznych oraz odnowienie licencji na programy finansowo-księgowe (dział 852 – Pomoc społeczna, rozdział 85202 – Domy pomocy społecznej (162.119 zł), rozdział 85203 – Ośrodki wsparcia (43.291 zł), rozdział 85295 – Pozostała działalność (60.888 zł)).</a:t>
            </a:r>
          </a:p>
          <a:p>
            <a:pPr marL="342900" lvl="0" indent="-254000">
              <a:spcBef>
                <a:spcPts val="300"/>
              </a:spcBef>
              <a:spcAft>
                <a:spcPts val="300"/>
              </a:spcAft>
              <a:buFont typeface="+mj-lt"/>
              <a:buAutoNum type="arabicPeriod"/>
            </a:pPr>
            <a:r>
              <a:rPr lang="x-none" sz="1400" b="1" dirty="0"/>
              <a:t>Zmiany w planie wydatków majątkowych</a:t>
            </a:r>
            <a:r>
              <a:rPr lang="x-none" sz="1400" dirty="0"/>
              <a:t> polegają na </a:t>
            </a:r>
            <a:r>
              <a:rPr lang="x-none" sz="1400" b="1" dirty="0"/>
              <a:t>z</a:t>
            </a:r>
            <a:r>
              <a:rPr lang="pl-PL" sz="1400" b="1" dirty="0" err="1"/>
              <a:t>mniejszeniu</a:t>
            </a:r>
            <a:r>
              <a:rPr lang="pl-PL" sz="1400" b="1" dirty="0"/>
              <a:t> </a:t>
            </a:r>
            <a:r>
              <a:rPr lang="x-none" sz="1400" b="1" dirty="0"/>
              <a:t>wydatków majątkowych w</a:t>
            </a:r>
            <a:r>
              <a:rPr lang="pl-PL" sz="1400" b="1" dirty="0"/>
              <a:t> </a:t>
            </a:r>
            <a:r>
              <a:rPr lang="x-none" sz="1400" b="1" dirty="0"/>
              <a:t>części </a:t>
            </a:r>
            <a:r>
              <a:rPr lang="pl-PL" sz="1400" b="1" dirty="0" err="1"/>
              <a:t>ogólnomiejskiej</a:t>
            </a:r>
            <a:r>
              <a:rPr lang="pl-PL" sz="1400" b="1" dirty="0"/>
              <a:t> </a:t>
            </a:r>
            <a:r>
              <a:rPr lang="x-none" sz="1400" b="1" dirty="0"/>
              <a:t>o</a:t>
            </a:r>
            <a:r>
              <a:rPr lang="pl-PL" sz="1400" b="1" dirty="0"/>
              <a:t> 114.390 </a:t>
            </a:r>
            <a:r>
              <a:rPr lang="x-none" sz="1400" b="1" dirty="0"/>
              <a:t>zł</a:t>
            </a:r>
            <a:r>
              <a:rPr lang="x-none" sz="1400" dirty="0"/>
              <a:t> </a:t>
            </a:r>
            <a:r>
              <a:rPr lang="pl-PL" sz="1400" dirty="0"/>
              <a:t>w związku z</a:t>
            </a:r>
            <a:r>
              <a:rPr lang="x-none" sz="1400" dirty="0"/>
              <a:t> realizacj</a:t>
            </a:r>
            <a:r>
              <a:rPr lang="pl-PL" sz="1400" dirty="0"/>
              <a:t>ą </a:t>
            </a:r>
            <a:r>
              <a:rPr lang="x-none" sz="1400" dirty="0"/>
              <a:t>zadania pn.: „Zakupy inwestycyjne dla Urzędu m.st. Warszawy”</a:t>
            </a:r>
            <a:r>
              <a:rPr lang="pl-PL" sz="1400" dirty="0"/>
              <a:t> – przeniesienie na 2024 r. (dział 750 – Administracja publiczna, rozdział 75023 – Urzędy gmin (miast i miast na prawach powiatu))</a:t>
            </a:r>
            <a:r>
              <a:rPr lang="x-none" sz="1400" dirty="0"/>
              <a:t>.</a:t>
            </a:r>
            <a:endParaRPr lang="pl-PL" sz="1400" dirty="0"/>
          </a:p>
          <a:p>
            <a:pPr marL="342900" lvl="0" indent="-254000">
              <a:spcBef>
                <a:spcPts val="300"/>
              </a:spcBef>
              <a:spcAft>
                <a:spcPts val="300"/>
              </a:spcAft>
              <a:buFont typeface="+mj-lt"/>
              <a:buAutoNum type="arabicPeriod"/>
            </a:pPr>
            <a:r>
              <a:rPr lang="pl-PL" sz="1400" b="1" dirty="0"/>
              <a:t>Zmiany w załącznikach do projektu </a:t>
            </a:r>
            <a:r>
              <a:rPr lang="pl-PL" sz="1400" b="1" dirty="0" smtClean="0"/>
              <a:t>uchwały</a:t>
            </a:r>
            <a:br>
              <a:rPr lang="pl-PL" sz="1400" b="1" dirty="0" smtClean="0"/>
            </a:br>
            <a:r>
              <a:rPr lang="pl-PL" sz="1400" dirty="0" smtClean="0"/>
              <a:t>Zmiany </a:t>
            </a:r>
            <a:r>
              <a:rPr lang="pl-PL" sz="1400" dirty="0"/>
              <a:t>proponowane w autopoprawce C spowodują odpowiednie zmiany w załącznikach do projektu uchwały.</a:t>
            </a:r>
          </a:p>
          <a:p>
            <a:pPr marL="342900" indent="-254000">
              <a:spcBef>
                <a:spcPts val="300"/>
              </a:spcBef>
              <a:spcAft>
                <a:spcPts val="300"/>
              </a:spcAft>
              <a:buFont typeface="+mj-lt"/>
              <a:buAutoNum type="arabicPeriod"/>
            </a:pPr>
            <a:r>
              <a:rPr lang="pl-PL" sz="1400" b="1" dirty="0" smtClean="0"/>
              <a:t>Podsumowanie </a:t>
            </a:r>
            <a:r>
              <a:rPr lang="pl-PL" sz="1400" b="1" dirty="0"/>
              <a:t>zmian </a:t>
            </a:r>
            <a:r>
              <a:rPr lang="pl-PL" sz="1400" b="1" dirty="0" smtClean="0"/>
              <a:t>budżetu w autopoprawce C:</a:t>
            </a:r>
            <a:endParaRPr lang="pl-PL" sz="1400" dirty="0"/>
          </a:p>
          <a:p>
            <a:pPr marL="538163" lvl="0" indent="-179388">
              <a:spcBef>
                <a:spcPts val="300"/>
              </a:spcBef>
              <a:spcAft>
                <a:spcPts val="300"/>
              </a:spcAft>
              <a:buFont typeface="Calibri" panose="020F0502020204030204" pitchFamily="34" charset="0"/>
              <a:buChar char="‒"/>
            </a:pPr>
            <a:r>
              <a:rPr lang="pl-PL" sz="1400" dirty="0" smtClean="0"/>
              <a:t>Plan </a:t>
            </a:r>
            <a:r>
              <a:rPr lang="pl-PL" sz="1400" dirty="0"/>
              <a:t>wydatków ogółem ulega zmniejszeniu o 114.390 zł.</a:t>
            </a:r>
          </a:p>
          <a:p>
            <a:pPr marL="538163" lvl="0" indent="-179388">
              <a:spcBef>
                <a:spcPts val="300"/>
              </a:spcBef>
              <a:spcAft>
                <a:spcPts val="300"/>
              </a:spcAft>
              <a:buFont typeface="Calibri" panose="020F0502020204030204" pitchFamily="34" charset="0"/>
              <a:buChar char="‒"/>
            </a:pPr>
            <a:r>
              <a:rPr lang="pl-PL" sz="1400" dirty="0"/>
              <a:t>Plan wydatków bieżących nie ulega zmianie.</a:t>
            </a:r>
          </a:p>
          <a:p>
            <a:pPr marL="538163" lvl="0" indent="-179388">
              <a:spcBef>
                <a:spcPts val="300"/>
              </a:spcBef>
              <a:spcAft>
                <a:spcPts val="300"/>
              </a:spcAft>
              <a:buFont typeface="Calibri" panose="020F0502020204030204" pitchFamily="34" charset="0"/>
              <a:buChar char="‒"/>
            </a:pPr>
            <a:r>
              <a:rPr lang="pl-PL" sz="1400" dirty="0"/>
              <a:t>Plan wydatków majątkowych ulega zmniejszeniu o 114.390 zł.</a:t>
            </a:r>
          </a:p>
          <a:p>
            <a:pPr marL="538163" lvl="0" indent="-179388">
              <a:spcBef>
                <a:spcPts val="300"/>
              </a:spcBef>
              <a:spcAft>
                <a:spcPts val="300"/>
              </a:spcAft>
              <a:buFont typeface="Calibri" panose="020F0502020204030204" pitchFamily="34" charset="0"/>
              <a:buChar char="‒"/>
            </a:pPr>
            <a:r>
              <a:rPr lang="pl-PL" sz="1400" dirty="0"/>
              <a:t>Deficyt budżetu ulega zmniejszeniu o 114.390 zł.</a:t>
            </a:r>
          </a:p>
          <a:p>
            <a:pPr marL="538163" lvl="0" indent="-179388">
              <a:spcBef>
                <a:spcPts val="300"/>
              </a:spcBef>
              <a:spcAft>
                <a:spcPts val="300"/>
              </a:spcAft>
              <a:buFont typeface="Calibri" panose="020F0502020204030204" pitchFamily="34" charset="0"/>
              <a:buChar char="‒"/>
            </a:pPr>
            <a:r>
              <a:rPr lang="pl-PL" sz="1400" dirty="0"/>
              <a:t>Przychody budżetu ulegają zmniejszeniu z tytułu przychodów z wolnych środków o 114.390 zł.</a:t>
            </a:r>
            <a:endParaRPr lang="pl-PL" sz="1400" dirty="0">
              <a:effectLst/>
            </a:endParaRPr>
          </a:p>
        </p:txBody>
      </p:sp>
      <p:sp>
        <p:nvSpPr>
          <p:cNvPr id="8" name="pole tekstowe 13"/>
          <p:cNvSpPr txBox="1">
            <a:spLocks noChangeArrowheads="1"/>
          </p:cNvSpPr>
          <p:nvPr/>
        </p:nvSpPr>
        <p:spPr bwMode="auto">
          <a:xfrm>
            <a:off x="1667596" y="448645"/>
            <a:ext cx="864165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ts val="800"/>
              </a:spcBef>
              <a:spcAft>
                <a:spcPts val="800"/>
              </a:spcAft>
              <a:buNone/>
            </a:pPr>
            <a:r>
              <a:rPr lang="pl-PL" altLang="pl-PL" sz="1800" b="1" dirty="0" smtClean="0">
                <a:latin typeface="+mj-lt"/>
              </a:rPr>
              <a:t>Projekt zmiany budżetu</a:t>
            </a:r>
            <a:endParaRPr lang="pl-PL" altLang="pl-PL" sz="1800" b="1" dirty="0">
              <a:latin typeface="+mj-lt"/>
            </a:endParaRPr>
          </a:p>
        </p:txBody>
      </p:sp>
    </p:spTree>
    <p:extLst>
      <p:ext uri="{BB962C8B-B14F-4D97-AF65-F5344CB8AC3E}">
        <p14:creationId xmlns:p14="http://schemas.microsoft.com/office/powerpoint/2010/main" val="2561562281"/>
      </p:ext>
    </p:extLst>
  </p:cSld>
  <p:clrMapOvr>
    <a:masterClrMapping/>
  </p:clrMapOvr>
  <p:transition spd="slow">
    <p:cover/>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51</a:t>
            </a:fld>
            <a:endParaRPr lang="pl-PL" dirty="0"/>
          </a:p>
        </p:txBody>
      </p:sp>
      <p:sp>
        <p:nvSpPr>
          <p:cNvPr id="7" name="Symbol zastępczy stopki 1"/>
          <p:cNvSpPr>
            <a:spLocks noGrp="1"/>
          </p:cNvSpPr>
          <p:nvPr>
            <p:ph type="ftr" sz="quarter" idx="3"/>
          </p:nvPr>
        </p:nvSpPr>
        <p:spPr>
          <a:xfrm>
            <a:off x="5572664" y="6602777"/>
            <a:ext cx="6088033" cy="272641"/>
          </a:xfrm>
          <a:prstGeom prst="rect">
            <a:avLst/>
          </a:prstGeom>
        </p:spPr>
        <p:txBody>
          <a:bodyPr/>
          <a:lstStyle/>
          <a:p>
            <a:r>
              <a:rPr lang="pl-PL" altLang="pl-PL" dirty="0">
                <a:latin typeface="Arial" charset="0"/>
              </a:rPr>
              <a:t>Projekty zmian budżetu na 2023 r. i WPF na lata </a:t>
            </a:r>
            <a:r>
              <a:rPr lang="pl-PL" altLang="pl-PL" dirty="0" smtClean="0">
                <a:latin typeface="Arial" charset="0"/>
              </a:rPr>
              <a:t>2023–2050</a:t>
            </a:r>
            <a:endParaRPr lang="pl-PL" dirty="0"/>
          </a:p>
        </p:txBody>
      </p:sp>
      <p:sp>
        <p:nvSpPr>
          <p:cNvPr id="6" name="pole tekstowe 13"/>
          <p:cNvSpPr txBox="1">
            <a:spLocks noChangeArrowheads="1"/>
          </p:cNvSpPr>
          <p:nvPr/>
        </p:nvSpPr>
        <p:spPr bwMode="auto">
          <a:xfrm>
            <a:off x="1667596" y="110091"/>
            <a:ext cx="864165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ts val="800"/>
              </a:spcBef>
              <a:spcAft>
                <a:spcPts val="800"/>
              </a:spcAft>
              <a:buNone/>
            </a:pPr>
            <a:r>
              <a:rPr lang="pl-PL" altLang="pl-PL" sz="1600" b="1" dirty="0" smtClean="0">
                <a:solidFill>
                  <a:schemeClr val="tx1">
                    <a:lumMod val="50000"/>
                    <a:lumOff val="50000"/>
                  </a:schemeClr>
                </a:solidFill>
                <a:latin typeface="+mj-lt"/>
              </a:rPr>
              <a:t>Autopoprawka </a:t>
            </a:r>
            <a:r>
              <a:rPr lang="pl-PL" altLang="pl-PL" sz="1600" b="1" dirty="0">
                <a:solidFill>
                  <a:schemeClr val="tx1">
                    <a:lumMod val="50000"/>
                    <a:lumOff val="50000"/>
                  </a:schemeClr>
                </a:solidFill>
                <a:latin typeface="+mj-lt"/>
              </a:rPr>
              <a:t>C</a:t>
            </a:r>
          </a:p>
        </p:txBody>
      </p:sp>
      <p:sp>
        <p:nvSpPr>
          <p:cNvPr id="5" name="pole tekstowe 4"/>
          <p:cNvSpPr txBox="1"/>
          <p:nvPr/>
        </p:nvSpPr>
        <p:spPr>
          <a:xfrm>
            <a:off x="412522" y="925917"/>
            <a:ext cx="11522938" cy="4816703"/>
          </a:xfrm>
          <a:prstGeom prst="rect">
            <a:avLst/>
          </a:prstGeom>
          <a:noFill/>
        </p:spPr>
        <p:txBody>
          <a:bodyPr wrap="square" rtlCol="0">
            <a:spAutoFit/>
          </a:bodyPr>
          <a:lstStyle/>
          <a:p>
            <a:pPr>
              <a:spcBef>
                <a:spcPts val="300"/>
              </a:spcBef>
              <a:spcAft>
                <a:spcPts val="300"/>
              </a:spcAft>
            </a:pPr>
            <a:r>
              <a:rPr lang="pl-PL" sz="1600" dirty="0"/>
              <a:t>W związku ze złożeniem przez dysponentów środków budżetowych uzupełniających wniosków po przedłożeniu Radzie Miasta projektu uchwały Rady Miasta Stołecznego Warszawy w sprawie zmian </a:t>
            </a:r>
            <a:r>
              <a:rPr lang="pl-PL" sz="1600" dirty="0" smtClean="0"/>
              <a:t>w </a:t>
            </a:r>
            <a:r>
              <a:rPr lang="pl-PL" sz="1600" dirty="0"/>
              <a:t>Wieloletniej Prognozie Finansowej miasta stołecznego Warszawy na lata 2023-2050 objętej numerem druku 3302 z 23 listopada 2023 r., proponuje się w:</a:t>
            </a:r>
          </a:p>
          <a:p>
            <a:pPr marL="342900" lvl="0" indent="-254000">
              <a:spcBef>
                <a:spcPts val="300"/>
              </a:spcBef>
              <a:spcAft>
                <a:spcPts val="300"/>
              </a:spcAft>
              <a:buFont typeface="+mj-lt"/>
              <a:buAutoNum type="arabicPeriod"/>
            </a:pPr>
            <a:r>
              <a:rPr lang="x-none" sz="1600" b="1" dirty="0"/>
              <a:t>załączniku nr 1 – Wieloletnia Prognoza Finansowa m.st. Warszawy na lata 202</a:t>
            </a:r>
            <a:r>
              <a:rPr lang="pl-PL" sz="1600" b="1" dirty="0"/>
              <a:t>3</a:t>
            </a:r>
            <a:r>
              <a:rPr lang="x-none" sz="1600" b="1" dirty="0"/>
              <a:t>-2050 </a:t>
            </a:r>
            <a:r>
              <a:rPr lang="pl-PL" sz="1600" b="1" dirty="0" smtClean="0"/>
              <a:t>w </a:t>
            </a:r>
            <a:r>
              <a:rPr lang="pl-PL" sz="1600" b="1" dirty="0"/>
              <a:t>zakresie wydatków majątkowych</a:t>
            </a:r>
            <a:r>
              <a:rPr lang="x-none" sz="1600" b="1" dirty="0"/>
              <a:t>: </a:t>
            </a:r>
            <a:endParaRPr lang="pl-PL" sz="1600" dirty="0"/>
          </a:p>
          <a:p>
            <a:pPr marL="717550" lvl="0" indent="-179388">
              <a:spcBef>
                <a:spcPts val="300"/>
              </a:spcBef>
              <a:spcAft>
                <a:spcPts val="300"/>
              </a:spcAft>
              <a:buFont typeface="Wingdings" panose="05000000000000000000" pitchFamily="2" charset="2"/>
              <a:buChar char="§"/>
            </a:pPr>
            <a:r>
              <a:rPr lang="x-none" sz="1600" dirty="0"/>
              <a:t>w 202</a:t>
            </a:r>
            <a:r>
              <a:rPr lang="pl-PL" sz="1600" dirty="0"/>
              <a:t>3</a:t>
            </a:r>
            <a:r>
              <a:rPr lang="x-none" sz="1600" dirty="0"/>
              <a:t> r. </a:t>
            </a:r>
            <a:r>
              <a:rPr lang="pl-PL" sz="1600" dirty="0"/>
              <a:t>zmniejszenie</a:t>
            </a:r>
            <a:r>
              <a:rPr lang="x-none" sz="1600" dirty="0"/>
              <a:t> o </a:t>
            </a:r>
            <a:r>
              <a:rPr lang="pl-PL" sz="1600" dirty="0"/>
              <a:t>114.390 </a:t>
            </a:r>
            <a:r>
              <a:rPr lang="x-none" sz="1600" dirty="0"/>
              <a:t>zł,</a:t>
            </a:r>
            <a:endParaRPr lang="pl-PL" sz="1600" dirty="0"/>
          </a:p>
          <a:p>
            <a:pPr marL="717550" lvl="0" indent="-179388">
              <a:spcBef>
                <a:spcPts val="300"/>
              </a:spcBef>
              <a:spcAft>
                <a:spcPts val="300"/>
              </a:spcAft>
              <a:buFont typeface="Wingdings" panose="05000000000000000000" pitchFamily="2" charset="2"/>
              <a:buChar char="§"/>
            </a:pPr>
            <a:r>
              <a:rPr lang="x-none" sz="1600" dirty="0"/>
              <a:t>w 202</a:t>
            </a:r>
            <a:r>
              <a:rPr lang="pl-PL" sz="1600" dirty="0"/>
              <a:t>4</a:t>
            </a:r>
            <a:r>
              <a:rPr lang="x-none" sz="1600" dirty="0"/>
              <a:t> r. </a:t>
            </a:r>
            <a:r>
              <a:rPr lang="pl-PL" sz="1600" dirty="0"/>
              <a:t>zwiększenie</a:t>
            </a:r>
            <a:r>
              <a:rPr lang="x-none" sz="1600" dirty="0"/>
              <a:t> o </a:t>
            </a:r>
            <a:r>
              <a:rPr lang="pl-PL" sz="1600" dirty="0"/>
              <a:t>114.390</a:t>
            </a:r>
            <a:r>
              <a:rPr lang="x-none" sz="1600" dirty="0"/>
              <a:t> zł. </a:t>
            </a:r>
            <a:endParaRPr lang="pl-PL" sz="1600" dirty="0"/>
          </a:p>
          <a:p>
            <a:pPr marL="358775">
              <a:spcBef>
                <a:spcPts val="300"/>
              </a:spcBef>
              <a:spcAft>
                <a:spcPts val="300"/>
              </a:spcAft>
            </a:pPr>
            <a:r>
              <a:rPr lang="pl-PL" sz="1600" dirty="0"/>
              <a:t>Wynik budżetu i źródła jego pokrycia ulegają zmianie w latach 2023-2024, w tym:</a:t>
            </a:r>
          </a:p>
          <a:p>
            <a:pPr marL="717550" lvl="0" indent="-179388">
              <a:spcBef>
                <a:spcPts val="300"/>
              </a:spcBef>
              <a:spcAft>
                <a:spcPts val="300"/>
              </a:spcAft>
              <a:buFont typeface="Wingdings" panose="05000000000000000000" pitchFamily="2" charset="2"/>
              <a:buChar char="§"/>
            </a:pPr>
            <a:r>
              <a:rPr lang="pl-PL" sz="1600" dirty="0"/>
              <a:t>w 2023 roku – zmniejsza się deficyt o 114.390 i zmniejsza się przychody z tytułu wolnych środków z lat ubiegłych o 114.390 zł,</a:t>
            </a:r>
          </a:p>
          <a:p>
            <a:pPr marL="717550" lvl="0" indent="-179388">
              <a:spcBef>
                <a:spcPts val="300"/>
              </a:spcBef>
              <a:spcAft>
                <a:spcPts val="300"/>
              </a:spcAft>
              <a:buFont typeface="Wingdings" panose="05000000000000000000" pitchFamily="2" charset="2"/>
              <a:buChar char="§"/>
            </a:pPr>
            <a:r>
              <a:rPr lang="pl-PL" sz="1600" dirty="0"/>
              <a:t>w 2024 roku – zwiększa się deficyt o 114.390 zł i zwiększa się przychody z tytułu wolnych środków z lat ubiegłych o 114.390 zł.</a:t>
            </a:r>
          </a:p>
          <a:p>
            <a:pPr marL="358775" indent="-269875">
              <a:spcBef>
                <a:spcPts val="300"/>
              </a:spcBef>
              <a:spcAft>
                <a:spcPts val="300"/>
              </a:spcAft>
              <a:buFont typeface="+mj-lt"/>
              <a:buAutoNum type="arabicPeriod" startAt="2"/>
            </a:pPr>
            <a:r>
              <a:rPr lang="pl-PL" sz="1600" b="1" dirty="0"/>
              <a:t>załączniku nr 2 – Wykaz wieloletnich przedsięwzięć m.st. Warszawy </a:t>
            </a:r>
            <a:r>
              <a:rPr lang="pl-PL" sz="1600" dirty="0"/>
              <a:t>w części dotyczącej wieloletnich przedsięwzięć majątkowych ogólnomiejskich wprowadzenie przedsięwzięcia </a:t>
            </a:r>
            <a:br>
              <a:rPr lang="pl-PL" sz="1600" dirty="0"/>
            </a:br>
            <a:r>
              <a:rPr lang="pl-PL" sz="1600" dirty="0"/>
              <a:t>pn. „Zakupy inwestycyjne dla Urzędu m.st. Warszawy”: z planowanymi wydatkami w 2023 r. kwota 348.108 zł, </a:t>
            </a:r>
            <a:r>
              <a:rPr lang="pl-PL" sz="1600" dirty="0" smtClean="0"/>
              <a:t/>
            </a:r>
            <a:br>
              <a:rPr lang="pl-PL" sz="1600" dirty="0" smtClean="0"/>
            </a:br>
            <a:r>
              <a:rPr lang="pl-PL" sz="1600" dirty="0" smtClean="0"/>
              <a:t>z </a:t>
            </a:r>
            <a:r>
              <a:rPr lang="pl-PL" sz="1600" dirty="0"/>
              <a:t>planowanymi wydatkami w 2024 r. kwota 114.390 </a:t>
            </a:r>
            <a:r>
              <a:rPr lang="pl-PL" sz="1600" dirty="0" smtClean="0"/>
              <a:t>zł.</a:t>
            </a:r>
            <a:endParaRPr lang="pl-PL" sz="1600" dirty="0">
              <a:effectLst/>
            </a:endParaRPr>
          </a:p>
        </p:txBody>
      </p:sp>
      <p:sp>
        <p:nvSpPr>
          <p:cNvPr id="9" name="pole tekstowe 13"/>
          <p:cNvSpPr txBox="1">
            <a:spLocks noChangeArrowheads="1"/>
          </p:cNvSpPr>
          <p:nvPr/>
        </p:nvSpPr>
        <p:spPr bwMode="auto">
          <a:xfrm>
            <a:off x="1667596" y="448645"/>
            <a:ext cx="864165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ts val="800"/>
              </a:spcBef>
              <a:spcAft>
                <a:spcPts val="800"/>
              </a:spcAft>
              <a:buNone/>
            </a:pPr>
            <a:r>
              <a:rPr lang="pl-PL" altLang="pl-PL" sz="1800" b="1" dirty="0" smtClean="0">
                <a:latin typeface="+mj-lt"/>
              </a:rPr>
              <a:t>Projekt zmiany Wieloletniej Prognozy Finansowej</a:t>
            </a:r>
            <a:endParaRPr lang="pl-PL" altLang="pl-PL" sz="1800" b="1" dirty="0">
              <a:latin typeface="+mj-lt"/>
            </a:endParaRPr>
          </a:p>
        </p:txBody>
      </p:sp>
    </p:spTree>
    <p:extLst>
      <p:ext uri="{BB962C8B-B14F-4D97-AF65-F5344CB8AC3E}">
        <p14:creationId xmlns:p14="http://schemas.microsoft.com/office/powerpoint/2010/main" val="1814017229"/>
      </p:ext>
    </p:extLst>
  </p:cSld>
  <p:clrMapOvr>
    <a:masterClrMapping/>
  </p:clrMapOvr>
  <p:transition spd="slow">
    <p:cover/>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4"/>
          <p:cNvSpPr>
            <a:spLocks noGrp="1"/>
          </p:cNvSpPr>
          <p:nvPr>
            <p:ph type="title"/>
          </p:nvPr>
        </p:nvSpPr>
        <p:spPr>
          <a:xfrm>
            <a:off x="350227" y="2171700"/>
            <a:ext cx="11491546" cy="1773815"/>
          </a:xfrm>
          <a:prstGeom prst="rect">
            <a:avLst/>
          </a:prstGeom>
        </p:spPr>
        <p:txBody>
          <a:bodyPr/>
          <a:lstStyle/>
          <a:p>
            <a:pPr>
              <a:lnSpc>
                <a:spcPct val="114000"/>
              </a:lnSpc>
              <a:spcBef>
                <a:spcPts val="600"/>
              </a:spcBef>
              <a:spcAft>
                <a:spcPts val="600"/>
              </a:spcAft>
              <a:defRPr/>
            </a:pPr>
            <a:r>
              <a:rPr lang="pl-PL" b="1" dirty="0" smtClean="0"/>
              <a:t>Autopoprawka D</a:t>
            </a:r>
            <a:r>
              <a:rPr lang="pl-PL" dirty="0" smtClean="0"/>
              <a:t/>
            </a:r>
            <a:br>
              <a:rPr lang="pl-PL" dirty="0" smtClean="0"/>
            </a:br>
            <a:r>
              <a:rPr lang="pl-PL" dirty="0" smtClean="0"/>
              <a:t>do projektu zmiany budżetu</a:t>
            </a:r>
            <a:endParaRPr lang="pl-PL" altLang="pl-PL" sz="3200" dirty="0">
              <a:cs typeface="Arial" charset="0"/>
            </a:endParaRPr>
          </a:p>
        </p:txBody>
      </p:sp>
      <p:sp>
        <p:nvSpPr>
          <p:cNvPr id="2"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2023 r. i WPF na lata </a:t>
            </a:r>
            <a:r>
              <a:rPr lang="pl-PL" altLang="pl-PL" dirty="0" smtClean="0">
                <a:latin typeface="Arial" charset="0"/>
              </a:rPr>
              <a:t>2023–2050</a:t>
            </a:r>
            <a:endParaRPr lang="pl-PL" dirty="0"/>
          </a:p>
        </p:txBody>
      </p:sp>
      <p:sp>
        <p:nvSpPr>
          <p:cNvPr id="3" name="Symbol zastępczy numeru slajdu 2"/>
          <p:cNvSpPr>
            <a:spLocks noGrp="1"/>
          </p:cNvSpPr>
          <p:nvPr>
            <p:ph type="sldNum" sz="quarter" idx="4"/>
          </p:nvPr>
        </p:nvSpPr>
        <p:spPr>
          <a:xfrm>
            <a:off x="11678920" y="6565264"/>
            <a:ext cx="513080" cy="335915"/>
          </a:xfrm>
          <a:prstGeom prst="rect">
            <a:avLst/>
          </a:prstGeom>
        </p:spPr>
        <p:txBody>
          <a:bodyPr/>
          <a:lstStyle/>
          <a:p>
            <a:fld id="{2E27F4D3-B96E-4B1F-B7AA-4577FB9564B4}" type="slidenum">
              <a:rPr lang="pl-PL" smtClean="0"/>
              <a:pPr/>
              <a:t>52</a:t>
            </a:fld>
            <a:endParaRPr lang="pl-PL" dirty="0"/>
          </a:p>
        </p:txBody>
      </p:sp>
    </p:spTree>
    <p:extLst>
      <p:ext uri="{BB962C8B-B14F-4D97-AF65-F5344CB8AC3E}">
        <p14:creationId xmlns:p14="http://schemas.microsoft.com/office/powerpoint/2010/main" val="2857353548"/>
      </p:ext>
    </p:extLst>
  </p:cSld>
  <p:clrMapOvr>
    <a:masterClrMapping/>
  </p:clrMapOvr>
  <p:transition spd="slow">
    <p:cover/>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53</a:t>
            </a:fld>
            <a:endParaRPr lang="pl-PL" dirty="0"/>
          </a:p>
        </p:txBody>
      </p:sp>
      <p:sp>
        <p:nvSpPr>
          <p:cNvPr id="7" name="Symbol zastępczy stopki 1"/>
          <p:cNvSpPr>
            <a:spLocks noGrp="1"/>
          </p:cNvSpPr>
          <p:nvPr>
            <p:ph type="ftr" sz="quarter" idx="3"/>
          </p:nvPr>
        </p:nvSpPr>
        <p:spPr>
          <a:xfrm>
            <a:off x="5572664" y="6602777"/>
            <a:ext cx="6088033" cy="272641"/>
          </a:xfrm>
          <a:prstGeom prst="rect">
            <a:avLst/>
          </a:prstGeom>
        </p:spPr>
        <p:txBody>
          <a:bodyPr/>
          <a:lstStyle/>
          <a:p>
            <a:r>
              <a:rPr lang="pl-PL" altLang="pl-PL" dirty="0">
                <a:latin typeface="Arial" charset="0"/>
              </a:rPr>
              <a:t>Projekty zmian budżetu na 2023 r. i WPF na lata </a:t>
            </a:r>
            <a:r>
              <a:rPr lang="pl-PL" altLang="pl-PL" dirty="0" smtClean="0">
                <a:latin typeface="Arial" charset="0"/>
              </a:rPr>
              <a:t>2023–2050</a:t>
            </a:r>
            <a:endParaRPr lang="pl-PL" dirty="0"/>
          </a:p>
        </p:txBody>
      </p:sp>
      <p:sp>
        <p:nvSpPr>
          <p:cNvPr id="6" name="pole tekstowe 13"/>
          <p:cNvSpPr txBox="1">
            <a:spLocks noChangeArrowheads="1"/>
          </p:cNvSpPr>
          <p:nvPr/>
        </p:nvSpPr>
        <p:spPr bwMode="auto">
          <a:xfrm>
            <a:off x="1667596" y="110091"/>
            <a:ext cx="864165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ts val="800"/>
              </a:spcBef>
              <a:spcAft>
                <a:spcPts val="800"/>
              </a:spcAft>
              <a:buNone/>
            </a:pPr>
            <a:r>
              <a:rPr lang="pl-PL" altLang="pl-PL" sz="1600" b="1" dirty="0" smtClean="0">
                <a:solidFill>
                  <a:schemeClr val="tx1">
                    <a:lumMod val="50000"/>
                    <a:lumOff val="50000"/>
                  </a:schemeClr>
                </a:solidFill>
                <a:latin typeface="+mj-lt"/>
              </a:rPr>
              <a:t>Autopoprawka </a:t>
            </a:r>
            <a:r>
              <a:rPr lang="pl-PL" altLang="pl-PL" sz="1600" b="1" dirty="0">
                <a:solidFill>
                  <a:schemeClr val="tx1">
                    <a:lumMod val="50000"/>
                    <a:lumOff val="50000"/>
                  </a:schemeClr>
                </a:solidFill>
                <a:latin typeface="+mj-lt"/>
              </a:rPr>
              <a:t>D</a:t>
            </a:r>
          </a:p>
        </p:txBody>
      </p:sp>
      <p:sp>
        <p:nvSpPr>
          <p:cNvPr id="5" name="pole tekstowe 4"/>
          <p:cNvSpPr txBox="1"/>
          <p:nvPr/>
        </p:nvSpPr>
        <p:spPr>
          <a:xfrm>
            <a:off x="226954" y="932341"/>
            <a:ext cx="11522938" cy="4708981"/>
          </a:xfrm>
          <a:prstGeom prst="rect">
            <a:avLst/>
          </a:prstGeom>
          <a:noFill/>
        </p:spPr>
        <p:txBody>
          <a:bodyPr wrap="square" rtlCol="0">
            <a:spAutoFit/>
          </a:bodyPr>
          <a:lstStyle/>
          <a:p>
            <a:pPr>
              <a:spcBef>
                <a:spcPts val="300"/>
              </a:spcBef>
              <a:spcAft>
                <a:spcPts val="300"/>
              </a:spcAft>
            </a:pPr>
            <a:r>
              <a:rPr lang="pl-PL" sz="1200" dirty="0"/>
              <a:t>W projekcie uchwały Rady Miasta Stołecznego Warszawy w sprawie zmian w budżecie miasta stołecznego Warszawy na 2023 rok, </a:t>
            </a:r>
            <a:r>
              <a:rPr lang="pl-PL" sz="1200" dirty="0" smtClean="0"/>
              <a:t/>
            </a:r>
            <a:br>
              <a:rPr lang="pl-PL" sz="1200" dirty="0" smtClean="0"/>
            </a:br>
            <a:r>
              <a:rPr lang="pl-PL" sz="1200" dirty="0" smtClean="0"/>
              <a:t>objętej </a:t>
            </a:r>
            <a:r>
              <a:rPr lang="pl-PL" sz="1200" dirty="0"/>
              <a:t>numerem druku 3303 z 23 listopada 2023 r., proponuje się wprowadzenie następujących zmian:</a:t>
            </a:r>
            <a:endParaRPr lang="pl-PL" sz="1200" b="1" dirty="0"/>
          </a:p>
          <a:p>
            <a:pPr marL="179388" lvl="0" indent="-179388">
              <a:spcBef>
                <a:spcPts val="300"/>
              </a:spcBef>
              <a:spcAft>
                <a:spcPts val="300"/>
              </a:spcAft>
              <a:buFont typeface="+mj-lt"/>
              <a:buAutoNum type="arabicPeriod"/>
            </a:pPr>
            <a:r>
              <a:rPr lang="pl-PL" sz="1200" b="1" dirty="0"/>
              <a:t>Zmiany w planie dochodów </a:t>
            </a:r>
            <a:r>
              <a:rPr lang="pl-PL" sz="1200" dirty="0"/>
              <a:t>polegające na </a:t>
            </a:r>
            <a:r>
              <a:rPr lang="pl-PL" sz="1200" b="1" dirty="0"/>
              <a:t>zwiększeniu dochodów budżetu o 157.601 zł </a:t>
            </a:r>
            <a:r>
              <a:rPr lang="pl-PL" sz="1200" dirty="0"/>
              <a:t>z tytułu środków z Funduszu Przeciwdziałania COVID-19 przeznaczonych na wypłaty dodatku elektrycznego dla gospodarstw domowych (dział 853 – Pozostałe zadania w zakresie polityki społecznej, rozdział 85395 – Pozostała działalność).</a:t>
            </a:r>
          </a:p>
          <a:p>
            <a:pPr marL="179388" lvl="0" indent="-179388">
              <a:spcBef>
                <a:spcPts val="300"/>
              </a:spcBef>
              <a:spcAft>
                <a:spcPts val="300"/>
              </a:spcAft>
              <a:buFont typeface="+mj-lt"/>
              <a:buAutoNum type="arabicPeriod"/>
            </a:pPr>
            <a:r>
              <a:rPr lang="pl-PL" sz="1200" b="1" dirty="0"/>
              <a:t>Zmiany w planie wydatków bieżących w części </a:t>
            </a:r>
            <a:r>
              <a:rPr lang="pl-PL" sz="1200" b="1" dirty="0" err="1"/>
              <a:t>ogólnomiejskiej</a:t>
            </a:r>
            <a:r>
              <a:rPr lang="pl-PL" sz="1200" b="1" dirty="0"/>
              <a:t> </a:t>
            </a:r>
            <a:r>
              <a:rPr lang="pl-PL" sz="1200" dirty="0"/>
              <a:t>polegające na</a:t>
            </a:r>
            <a:r>
              <a:rPr lang="pl-PL" sz="1200" b="1" dirty="0"/>
              <a:t> zwiększeniu wydatków bieżących w Biurze Edukacji o 31.496 zł</a:t>
            </a:r>
            <a:r>
              <a:rPr lang="pl-PL" sz="1200" dirty="0"/>
              <a:t> </a:t>
            </a:r>
            <a:r>
              <a:rPr lang="pl-PL" sz="1200" dirty="0" smtClean="0"/>
              <a:t/>
            </a:r>
            <a:br>
              <a:rPr lang="pl-PL" sz="1200" dirty="0" smtClean="0"/>
            </a:br>
            <a:r>
              <a:rPr lang="pl-PL" sz="1200" dirty="0" smtClean="0"/>
              <a:t>z </a:t>
            </a:r>
            <a:r>
              <a:rPr lang="pl-PL" sz="1200" dirty="0"/>
              <a:t>przeznaczeniem na zakup wyposażenia i środków dydaktycznych (dział – 801 Oświata i wychowanie, rozdział 80115 – Technika (21.496 zł), </a:t>
            </a:r>
            <a:br>
              <a:rPr lang="pl-PL" sz="1200" dirty="0"/>
            </a:br>
            <a:r>
              <a:rPr lang="pl-PL" sz="1200" dirty="0"/>
              <a:t>rozdział – 80120 Licea ogólnokształcące (10.000 zł)).</a:t>
            </a:r>
          </a:p>
          <a:p>
            <a:pPr marL="179388" lvl="0" indent="-179388">
              <a:spcBef>
                <a:spcPts val="300"/>
              </a:spcBef>
              <a:spcAft>
                <a:spcPts val="300"/>
              </a:spcAft>
              <a:buFont typeface="+mj-lt"/>
              <a:buAutoNum type="arabicPeriod"/>
            </a:pPr>
            <a:r>
              <a:rPr lang="pl-PL" sz="1200" b="1" dirty="0"/>
              <a:t>Zmiany w planie dochodów gromadzonych na wydzielonych rachunkach jednostek budżetowych prowadzących działalność określoną </a:t>
            </a:r>
            <a:r>
              <a:rPr lang="pl-PL" sz="1200" b="1" dirty="0" smtClean="0"/>
              <a:t/>
            </a:r>
            <a:br>
              <a:rPr lang="pl-PL" sz="1200" b="1" dirty="0" smtClean="0"/>
            </a:br>
            <a:r>
              <a:rPr lang="pl-PL" sz="1200" b="1" dirty="0" smtClean="0"/>
              <a:t>w </a:t>
            </a:r>
            <a:r>
              <a:rPr lang="pl-PL" sz="1200" b="1" dirty="0"/>
              <a:t>ustawie Prawo oświatowe i wydatków nimi finansowanych w załączniku dzielnicy Ochota </a:t>
            </a:r>
            <a:r>
              <a:rPr lang="pl-PL" sz="1200" dirty="0"/>
              <a:t>otrzymują brzmienie zgodnie z załącznikiem </a:t>
            </a:r>
            <a:r>
              <a:rPr lang="pl-PL" sz="1200" dirty="0" smtClean="0"/>
              <a:t/>
            </a:r>
            <a:br>
              <a:rPr lang="pl-PL" sz="1200" dirty="0" smtClean="0"/>
            </a:br>
            <a:r>
              <a:rPr lang="pl-PL" sz="1200" dirty="0" smtClean="0"/>
              <a:t>do </a:t>
            </a:r>
            <a:r>
              <a:rPr lang="pl-PL" sz="1200" dirty="0"/>
              <a:t>autopoprawki D.</a:t>
            </a:r>
          </a:p>
          <a:p>
            <a:pPr marL="179388" lvl="0" indent="-179388">
              <a:spcBef>
                <a:spcPts val="300"/>
              </a:spcBef>
              <a:spcAft>
                <a:spcPts val="300"/>
              </a:spcAft>
              <a:buFont typeface="+mj-lt"/>
              <a:buAutoNum type="arabicPeriod"/>
            </a:pPr>
            <a:r>
              <a:rPr lang="pl-PL" sz="1200" b="1" dirty="0"/>
              <a:t>Zmiany w załącznikach do projektu uchwały</a:t>
            </a:r>
            <a:endParaRPr lang="pl-PL" sz="1200" dirty="0"/>
          </a:p>
          <a:p>
            <a:pPr marL="179388">
              <a:spcBef>
                <a:spcPts val="300"/>
              </a:spcBef>
              <a:spcAft>
                <a:spcPts val="300"/>
              </a:spcAft>
            </a:pPr>
            <a:r>
              <a:rPr lang="pl-PL" sz="1200" dirty="0"/>
              <a:t>Zmiany proponowane w autopoprawce D spowodują odpowiednie zmiany w załącznikach do projektu uchwały.</a:t>
            </a:r>
          </a:p>
          <a:p>
            <a:pPr marL="179388" lvl="0" indent="-179388">
              <a:spcBef>
                <a:spcPts val="300"/>
              </a:spcBef>
              <a:spcAft>
                <a:spcPts val="300"/>
              </a:spcAft>
              <a:buFont typeface="+mj-lt"/>
              <a:buAutoNum type="arabicPeriod" startAt="5"/>
            </a:pPr>
            <a:r>
              <a:rPr lang="pl-PL" sz="1200" b="1" dirty="0"/>
              <a:t>Podsumowanie zmian </a:t>
            </a:r>
            <a:r>
              <a:rPr lang="pl-PL" sz="1200" b="1" dirty="0" smtClean="0"/>
              <a:t>budżetu </a:t>
            </a:r>
            <a:r>
              <a:rPr lang="pl-PL" sz="1200" b="1" dirty="0"/>
              <a:t>ujętych w autopoprawce </a:t>
            </a:r>
            <a:r>
              <a:rPr lang="pl-PL" sz="1200" b="1" dirty="0" smtClean="0"/>
              <a:t>D</a:t>
            </a:r>
            <a:r>
              <a:rPr lang="pl-PL" sz="1200" dirty="0" smtClean="0"/>
              <a:t>:</a:t>
            </a:r>
            <a:endParaRPr lang="pl-PL" sz="1200" dirty="0"/>
          </a:p>
          <a:p>
            <a:pPr marL="358775" lvl="0">
              <a:spcBef>
                <a:spcPts val="300"/>
              </a:spcBef>
              <a:spcAft>
                <a:spcPts val="300"/>
              </a:spcAft>
            </a:pPr>
            <a:r>
              <a:rPr lang="pl-PL" sz="1200" dirty="0" smtClean="0"/>
              <a:t>Plan </a:t>
            </a:r>
            <a:r>
              <a:rPr lang="pl-PL" sz="1200" dirty="0"/>
              <a:t>dochodów ogółem ulega zwiększeniu o </a:t>
            </a:r>
            <a:r>
              <a:rPr lang="pl-PL" sz="1200" b="1" dirty="0"/>
              <a:t>157.601 zł</a:t>
            </a:r>
            <a:r>
              <a:rPr lang="pl-PL" sz="1200" dirty="0"/>
              <a:t>.</a:t>
            </a:r>
          </a:p>
          <a:p>
            <a:pPr marL="358775" lvl="0">
              <a:spcBef>
                <a:spcPts val="300"/>
              </a:spcBef>
              <a:spcAft>
                <a:spcPts val="300"/>
              </a:spcAft>
            </a:pPr>
            <a:r>
              <a:rPr lang="pl-PL" sz="1200" dirty="0"/>
              <a:t>Plan wydatków ogółem ulega zwiększeniu o </a:t>
            </a:r>
            <a:r>
              <a:rPr lang="pl-PL" sz="1200" b="1" dirty="0"/>
              <a:t>31.496 zł</a:t>
            </a:r>
            <a:r>
              <a:rPr lang="pl-PL" sz="1200" dirty="0"/>
              <a:t>.</a:t>
            </a:r>
          </a:p>
          <a:p>
            <a:pPr marL="358775" lvl="0">
              <a:spcBef>
                <a:spcPts val="300"/>
              </a:spcBef>
              <a:spcAft>
                <a:spcPts val="300"/>
              </a:spcAft>
            </a:pPr>
            <a:r>
              <a:rPr lang="pl-PL" sz="1200" dirty="0"/>
              <a:t>Plan wydatków bieżących ulega zwiększeniu o </a:t>
            </a:r>
            <a:r>
              <a:rPr lang="pl-PL" sz="1200" b="1" dirty="0"/>
              <a:t>31.496 zł</a:t>
            </a:r>
            <a:r>
              <a:rPr lang="pl-PL" sz="1200" dirty="0"/>
              <a:t>.</a:t>
            </a:r>
          </a:p>
          <a:p>
            <a:pPr marL="358775" lvl="0">
              <a:spcBef>
                <a:spcPts val="300"/>
              </a:spcBef>
              <a:spcAft>
                <a:spcPts val="300"/>
              </a:spcAft>
            </a:pPr>
            <a:r>
              <a:rPr lang="pl-PL" sz="1200" dirty="0"/>
              <a:t>Plan wydatków majątkowych nie ulega zmianie.</a:t>
            </a:r>
          </a:p>
          <a:p>
            <a:pPr marL="358775" lvl="0">
              <a:spcBef>
                <a:spcPts val="300"/>
              </a:spcBef>
              <a:spcAft>
                <a:spcPts val="300"/>
              </a:spcAft>
            </a:pPr>
            <a:r>
              <a:rPr lang="pl-PL" sz="1200" dirty="0"/>
              <a:t>Deficyt budżetu ulega zmniejszeniu o </a:t>
            </a:r>
            <a:r>
              <a:rPr lang="pl-PL" sz="1200" b="1" dirty="0"/>
              <a:t>126.105 zł</a:t>
            </a:r>
            <a:r>
              <a:rPr lang="pl-PL" sz="1200" dirty="0"/>
              <a:t>.</a:t>
            </a:r>
          </a:p>
          <a:p>
            <a:pPr marL="358775">
              <a:spcBef>
                <a:spcPts val="300"/>
              </a:spcBef>
              <a:spcAft>
                <a:spcPts val="300"/>
              </a:spcAft>
            </a:pPr>
            <a:r>
              <a:rPr lang="pl-PL" sz="1200" dirty="0"/>
              <a:t>Przychody budżetu ulegają zmniejszeniu o </a:t>
            </a:r>
            <a:r>
              <a:rPr lang="pl-PL" sz="1200" b="1" dirty="0"/>
              <a:t>126.105 zł</a:t>
            </a:r>
            <a:r>
              <a:rPr lang="pl-PL" sz="1200" dirty="0"/>
              <a:t>.</a:t>
            </a:r>
          </a:p>
        </p:txBody>
      </p:sp>
      <p:sp>
        <p:nvSpPr>
          <p:cNvPr id="8" name="pole tekstowe 13"/>
          <p:cNvSpPr txBox="1">
            <a:spLocks noChangeArrowheads="1"/>
          </p:cNvSpPr>
          <p:nvPr/>
        </p:nvSpPr>
        <p:spPr bwMode="auto">
          <a:xfrm>
            <a:off x="1667596" y="448645"/>
            <a:ext cx="864165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ts val="800"/>
              </a:spcBef>
              <a:spcAft>
                <a:spcPts val="800"/>
              </a:spcAft>
              <a:buNone/>
            </a:pPr>
            <a:r>
              <a:rPr lang="pl-PL" altLang="pl-PL" sz="1800" b="1" dirty="0" smtClean="0">
                <a:latin typeface="+mj-lt"/>
              </a:rPr>
              <a:t>Projekt zmiany budżetu</a:t>
            </a:r>
            <a:endParaRPr lang="pl-PL" altLang="pl-PL" sz="1800" b="1" dirty="0">
              <a:latin typeface="+mj-lt"/>
            </a:endParaRPr>
          </a:p>
        </p:txBody>
      </p:sp>
    </p:spTree>
    <p:extLst>
      <p:ext uri="{BB962C8B-B14F-4D97-AF65-F5344CB8AC3E}">
        <p14:creationId xmlns:p14="http://schemas.microsoft.com/office/powerpoint/2010/main" val="2412010908"/>
      </p:ext>
    </p:extLst>
  </p:cSld>
  <p:clrMapOvr>
    <a:masterClrMapping/>
  </p:clrMapOvr>
  <p:transition spd="slow">
    <p:cove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6</a:t>
            </a:fld>
            <a:endParaRPr lang="pl-PL" dirty="0"/>
          </a:p>
        </p:txBody>
      </p:sp>
      <p:sp>
        <p:nvSpPr>
          <p:cNvPr id="3" name="Tytuł 2"/>
          <p:cNvSpPr>
            <a:spLocks noGrp="1"/>
          </p:cNvSpPr>
          <p:nvPr>
            <p:ph type="title"/>
          </p:nvPr>
        </p:nvSpPr>
        <p:spPr>
          <a:xfrm>
            <a:off x="432000" y="0"/>
            <a:ext cx="9439155" cy="742304"/>
          </a:xfrm>
        </p:spPr>
        <p:txBody>
          <a:bodyPr/>
          <a:lstStyle/>
          <a:p>
            <a:pPr>
              <a:spcBef>
                <a:spcPts val="800"/>
              </a:spcBef>
              <a:spcAft>
                <a:spcPts val="800"/>
              </a:spcAft>
            </a:pPr>
            <a:r>
              <a:rPr lang="pl-PL" altLang="pl-PL" sz="2400" b="1" dirty="0"/>
              <a:t>Zwiększenie</a:t>
            </a:r>
            <a:r>
              <a:rPr lang="pl-PL" altLang="pl-PL" sz="2400" dirty="0"/>
              <a:t> planu </a:t>
            </a:r>
            <a:r>
              <a:rPr lang="pl-PL" altLang="pl-PL" sz="2400" b="1" dirty="0"/>
              <a:t>dochodów</a:t>
            </a:r>
            <a:r>
              <a:rPr lang="pl-PL" altLang="pl-PL" sz="2400" dirty="0"/>
              <a:t> w 2023 r. o </a:t>
            </a:r>
            <a:r>
              <a:rPr lang="pl-PL" altLang="pl-PL" sz="2400" b="1" dirty="0" smtClean="0"/>
              <a:t>35,7 </a:t>
            </a:r>
            <a:r>
              <a:rPr lang="pl-PL" altLang="pl-PL" sz="2400" b="1" dirty="0"/>
              <a:t>mln zł</a:t>
            </a:r>
          </a:p>
        </p:txBody>
      </p:sp>
      <p:sp>
        <p:nvSpPr>
          <p:cNvPr id="7" name="Symbol zastępczy stopki 1"/>
          <p:cNvSpPr>
            <a:spLocks noGrp="1"/>
          </p:cNvSpPr>
          <p:nvPr>
            <p:ph type="ftr" sz="quarter" idx="3"/>
          </p:nvPr>
        </p:nvSpPr>
        <p:spPr>
          <a:xfrm>
            <a:off x="5572664" y="6602777"/>
            <a:ext cx="6088033" cy="272641"/>
          </a:xfrm>
          <a:prstGeom prst="rect">
            <a:avLst/>
          </a:prstGeom>
        </p:spPr>
        <p:txBody>
          <a:bodyPr/>
          <a:lstStyle/>
          <a:p>
            <a:r>
              <a:rPr lang="pl-PL" altLang="pl-PL" dirty="0">
                <a:latin typeface="Arial" charset="0"/>
              </a:rPr>
              <a:t>Projekty zmian budżetu na 2023 r. i WPF na lata 2023–2050 na sesję Rady m.st. W–wy</a:t>
            </a:r>
            <a:endParaRPr lang="pl-PL" dirty="0"/>
          </a:p>
        </p:txBody>
      </p:sp>
      <p:sp>
        <p:nvSpPr>
          <p:cNvPr id="9" name="pole tekstowe 13"/>
          <p:cNvSpPr txBox="1">
            <a:spLocks noChangeArrowheads="1"/>
          </p:cNvSpPr>
          <p:nvPr/>
        </p:nvSpPr>
        <p:spPr bwMode="auto">
          <a:xfrm>
            <a:off x="1764000" y="485354"/>
            <a:ext cx="864165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ts val="800"/>
              </a:spcBef>
              <a:spcAft>
                <a:spcPts val="800"/>
              </a:spcAft>
              <a:buNone/>
              <a:tabLst>
                <a:tab pos="715963" algn="l"/>
              </a:tabLst>
            </a:pPr>
            <a:r>
              <a:rPr lang="pl-PL" altLang="pl-PL" sz="1600" b="1" dirty="0">
                <a:latin typeface="+mj-lt"/>
              </a:rPr>
              <a:t>CZĘŚĆ DZIELNICOWA:  </a:t>
            </a:r>
            <a:r>
              <a:rPr lang="pl-PL" altLang="pl-PL" sz="2400" b="1" dirty="0" smtClean="0">
                <a:solidFill>
                  <a:srgbClr val="385723"/>
                </a:solidFill>
                <a:latin typeface="+mj-lt"/>
              </a:rPr>
              <a:t>+39,8 </a:t>
            </a:r>
            <a:r>
              <a:rPr lang="pl-PL" altLang="pl-PL" sz="2000" b="1" dirty="0">
                <a:solidFill>
                  <a:srgbClr val="385723"/>
                </a:solidFill>
                <a:latin typeface="+mj-lt"/>
              </a:rPr>
              <a:t>mln zł</a:t>
            </a:r>
          </a:p>
        </p:txBody>
      </p:sp>
      <p:graphicFrame>
        <p:nvGraphicFramePr>
          <p:cNvPr id="8" name="Tabela 7"/>
          <p:cNvGraphicFramePr>
            <a:graphicFrameLocks noGrp="1"/>
          </p:cNvGraphicFramePr>
          <p:nvPr>
            <p:extLst>
              <p:ext uri="{D42A27DB-BD31-4B8C-83A1-F6EECF244321}">
                <p14:modId xmlns:p14="http://schemas.microsoft.com/office/powerpoint/2010/main" val="702840206"/>
              </p:ext>
            </p:extLst>
          </p:nvPr>
        </p:nvGraphicFramePr>
        <p:xfrm>
          <a:off x="235460" y="947019"/>
          <a:ext cx="11700000" cy="5752447"/>
        </p:xfrm>
        <a:graphic>
          <a:graphicData uri="http://schemas.openxmlformats.org/drawingml/2006/table">
            <a:tbl>
              <a:tblPr firstRow="1" bandRow="1">
                <a:tableStyleId>{2D5ABB26-0587-4C30-8999-92F81FD0307C}</a:tableStyleId>
              </a:tblPr>
              <a:tblGrid>
                <a:gridCol w="2329322">
                  <a:extLst>
                    <a:ext uri="{9D8B030D-6E8A-4147-A177-3AD203B41FA5}">
                      <a16:colId xmlns:a16="http://schemas.microsoft.com/office/drawing/2014/main" val="20000"/>
                    </a:ext>
                  </a:extLst>
                </a:gridCol>
                <a:gridCol w="9370678">
                  <a:extLst>
                    <a:ext uri="{9D8B030D-6E8A-4147-A177-3AD203B41FA5}">
                      <a16:colId xmlns:a16="http://schemas.microsoft.com/office/drawing/2014/main" val="20001"/>
                    </a:ext>
                  </a:extLst>
                </a:gridCol>
              </a:tblGrid>
              <a:tr h="522768">
                <a:tc>
                  <a:txBody>
                    <a:bodyPr/>
                    <a:lstStyle/>
                    <a:p>
                      <a:pPr algn="r"/>
                      <a:r>
                        <a:rPr lang="pl-PL" sz="2000" b="1" baseline="0" dirty="0" smtClean="0">
                          <a:solidFill>
                            <a:srgbClr val="385723"/>
                          </a:solidFill>
                        </a:rPr>
                        <a:t>+39.784.562</a:t>
                      </a:r>
                      <a:r>
                        <a:rPr lang="pl-PL" sz="1600" b="1" baseline="0" dirty="0" smtClean="0">
                          <a:solidFill>
                            <a:srgbClr val="385723"/>
                          </a:solidFill>
                        </a:rPr>
                        <a:t> </a:t>
                      </a:r>
                      <a:r>
                        <a:rPr lang="pl-PL" sz="2000" b="1" baseline="0" dirty="0" smtClean="0">
                          <a:solidFill>
                            <a:srgbClr val="385723"/>
                          </a:solidFill>
                        </a:rPr>
                        <a:t>zł</a:t>
                      </a:r>
                      <a:r>
                        <a:rPr lang="pl-PL" sz="1400" b="1" baseline="0" dirty="0" smtClean="0">
                          <a:solidFill>
                            <a:srgbClr val="385723"/>
                          </a:solidFill>
                        </a:rPr>
                        <a:t/>
                      </a:r>
                      <a:br>
                        <a:rPr lang="pl-PL" sz="1400" b="1" baseline="0" dirty="0" smtClean="0">
                          <a:solidFill>
                            <a:srgbClr val="385723"/>
                          </a:solidFill>
                        </a:rPr>
                      </a:br>
                      <a:r>
                        <a:rPr lang="pl-PL" sz="1400" b="1" baseline="0" dirty="0" smtClean="0">
                          <a:solidFill>
                            <a:srgbClr val="385723"/>
                          </a:solidFill>
                        </a:rPr>
                        <a:t>(per saldo)</a:t>
                      </a:r>
                      <a:endParaRPr lang="pl-PL" sz="2000" b="1" dirty="0">
                        <a:solidFill>
                          <a:srgbClr val="385723"/>
                        </a:solidFill>
                      </a:endParaRPr>
                    </a:p>
                  </a:txBody>
                  <a:tcPr marL="91426" marR="91426" marT="45719" marB="45719" anchor="ctr">
                    <a:lnT w="12700" cap="flat" cmpd="sng" algn="ctr">
                      <a:noFill/>
                      <a:prstDash val="sysDot"/>
                      <a:round/>
                      <a:headEnd type="none" w="med" len="med"/>
                      <a:tailEnd type="none" w="med" len="med"/>
                    </a:lnT>
                    <a:solidFill>
                      <a:srgbClr val="C8E6B4">
                        <a:alpha val="29804"/>
                      </a:srgbClr>
                    </a:solidFill>
                  </a:tcPr>
                </a:tc>
                <a:tc>
                  <a:txBody>
                    <a:bodyPr/>
                    <a:lstStyle/>
                    <a:p>
                      <a:pPr algn="l"/>
                      <a:r>
                        <a:rPr lang="pl-PL" sz="1600" b="1" kern="1200" baseline="0" dirty="0">
                          <a:solidFill>
                            <a:schemeClr val="tx1"/>
                          </a:solidFill>
                          <a:latin typeface="+mn-lt"/>
                          <a:ea typeface="+mn-ea"/>
                          <a:cs typeface="+mn-cs"/>
                        </a:rPr>
                        <a:t>Część </a:t>
                      </a:r>
                      <a:r>
                        <a:rPr lang="pl-PL" sz="1600" b="1" kern="1200" baseline="0" dirty="0" smtClean="0">
                          <a:solidFill>
                            <a:schemeClr val="tx1"/>
                          </a:solidFill>
                          <a:latin typeface="+mn-lt"/>
                          <a:ea typeface="+mn-ea"/>
                          <a:cs typeface="+mn-cs"/>
                        </a:rPr>
                        <a:t>dzielnicowa – główne pozycje:</a:t>
                      </a:r>
                      <a:endParaRPr lang="pl-PL" sz="1600" b="1" kern="1200" baseline="0" dirty="0">
                        <a:solidFill>
                          <a:schemeClr val="tx1"/>
                        </a:solidFill>
                        <a:latin typeface="+mn-lt"/>
                        <a:ea typeface="+mn-ea"/>
                        <a:cs typeface="+mn-cs"/>
                      </a:endParaRPr>
                    </a:p>
                  </a:txBody>
                  <a:tcPr marL="91426" marR="91426" marT="45719" marB="45719" anchor="ctr">
                    <a:lnT w="12700" cap="flat" cmpd="sng" algn="ctr">
                      <a:noFill/>
                      <a:prstDash val="sysDot"/>
                      <a:round/>
                      <a:headEnd type="none" w="med" len="med"/>
                      <a:tailEnd type="none" w="med" len="med"/>
                    </a:lnT>
                    <a:solidFill>
                      <a:srgbClr val="EFF8E9"/>
                    </a:solidFill>
                  </a:tcPr>
                </a:tc>
                <a:extLst>
                  <a:ext uri="{0D108BD9-81ED-4DB2-BD59-A6C34878D82A}">
                    <a16:rowId xmlns:a16="http://schemas.microsoft.com/office/drawing/2014/main" val="10001"/>
                  </a:ext>
                </a:extLst>
              </a:tr>
              <a:tr h="495541">
                <a:tc>
                  <a:txBody>
                    <a:bodyPr/>
                    <a:lstStyle/>
                    <a:p>
                      <a:pPr algn="r"/>
                      <a:r>
                        <a:rPr lang="pl-PL" sz="1800" b="1" dirty="0" smtClean="0">
                          <a:solidFill>
                            <a:srgbClr val="385723"/>
                          </a:solidFill>
                        </a:rPr>
                        <a:t>+10.060.000 </a:t>
                      </a:r>
                      <a:r>
                        <a:rPr lang="pl-PL" sz="1800" b="1" baseline="0" dirty="0" smtClean="0">
                          <a:solidFill>
                            <a:srgbClr val="385723"/>
                          </a:solidFill>
                        </a:rPr>
                        <a:t>zł</a:t>
                      </a:r>
                    </a:p>
                  </a:txBody>
                  <a:tcPr marL="91426" marR="91426" marT="45719" marB="45719" anchor="ctr">
                    <a:lnB w="3175" cap="flat" cmpd="sng" algn="ctr">
                      <a:solidFill>
                        <a:schemeClr val="tx1"/>
                      </a:solidFill>
                      <a:prstDash val="sysDot"/>
                      <a:round/>
                      <a:headEnd type="none" w="med" len="med"/>
                      <a:tailEnd type="none" w="med" len="med"/>
                    </a:lnB>
                    <a:solidFill>
                      <a:schemeClr val="bg1"/>
                    </a:solidFill>
                  </a:tcPr>
                </a:tc>
                <a:tc>
                  <a:txBody>
                    <a:bodyPr/>
                    <a:lstStyle/>
                    <a:p>
                      <a:pPr marL="0" lvl="0" indent="0" algn="l" defTabSz="914400" rtl="0" eaLnBrk="1" latinLnBrk="0" hangingPunct="1">
                        <a:lnSpc>
                          <a:spcPct val="114000"/>
                        </a:lnSpc>
                        <a:spcAft>
                          <a:spcPts val="0"/>
                        </a:spcAft>
                        <a:buFont typeface="Wingdings" panose="05000000000000000000" pitchFamily="2" charset="2"/>
                        <a:buNone/>
                      </a:pPr>
                      <a:r>
                        <a:rPr lang="pl-PL" sz="1400" b="1" kern="1200" baseline="0" dirty="0" smtClean="0">
                          <a:solidFill>
                            <a:schemeClr val="tx1"/>
                          </a:solidFill>
                          <a:latin typeface="+mj-lt"/>
                          <a:ea typeface="+mn-ea"/>
                          <a:cs typeface="+mn-cs"/>
                        </a:rPr>
                        <a:t>dz. Wola</a:t>
                      </a:r>
                      <a:r>
                        <a:rPr lang="pl-PL" sz="1400" b="0" kern="1200" baseline="0" dirty="0" smtClean="0">
                          <a:solidFill>
                            <a:schemeClr val="tx1"/>
                          </a:solidFill>
                          <a:latin typeface="+mj-lt"/>
                          <a:ea typeface="+mn-ea"/>
                          <a:cs typeface="+mn-cs"/>
                        </a:rPr>
                        <a:t>, z tytułu sprzedaży części nieruchomości gruntowej położonej w rejonie Al. Solidarności</a:t>
                      </a:r>
                      <a:br>
                        <a:rPr lang="pl-PL" sz="1400" b="0" kern="1200" baseline="0" dirty="0" smtClean="0">
                          <a:solidFill>
                            <a:schemeClr val="tx1"/>
                          </a:solidFill>
                          <a:latin typeface="+mj-lt"/>
                          <a:ea typeface="+mn-ea"/>
                          <a:cs typeface="+mn-cs"/>
                        </a:rPr>
                      </a:br>
                      <a:r>
                        <a:rPr lang="pl-PL" sz="1400" b="0" kern="1200" baseline="0" dirty="0" smtClean="0">
                          <a:solidFill>
                            <a:schemeClr val="tx1"/>
                          </a:solidFill>
                          <a:latin typeface="+mj-lt"/>
                          <a:ea typeface="+mn-ea"/>
                          <a:cs typeface="+mn-cs"/>
                        </a:rPr>
                        <a:t>i ul. Żelaznej (8.820.000 zł) oraz wpływów z opłat za zajęcie pasa drogowego (1.240.000 zł).</a:t>
                      </a:r>
                      <a:endParaRPr lang="pl-PL" sz="1400" b="0" kern="1200" baseline="0" dirty="0">
                        <a:solidFill>
                          <a:schemeClr val="tx1"/>
                        </a:solidFill>
                        <a:latin typeface="+mj-lt"/>
                        <a:ea typeface="+mn-ea"/>
                        <a:cs typeface="+mn-cs"/>
                      </a:endParaRPr>
                    </a:p>
                  </a:txBody>
                  <a:tcPr marL="91426" marR="91426" marT="45719" marB="45719" anchor="ctr">
                    <a:lnB w="3175"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71255824"/>
                  </a:ext>
                </a:extLst>
              </a:tr>
              <a:tr h="704104">
                <a:tc>
                  <a:txBody>
                    <a:bodyPr/>
                    <a:lstStyle/>
                    <a:p>
                      <a:pPr algn="r"/>
                      <a:r>
                        <a:rPr lang="pl-PL" sz="1800" b="1" kern="1200" dirty="0" smtClean="0">
                          <a:solidFill>
                            <a:srgbClr val="385723"/>
                          </a:solidFill>
                          <a:effectLst/>
                          <a:latin typeface="+mn-lt"/>
                          <a:ea typeface="+mn-ea"/>
                          <a:cs typeface="+mn-cs"/>
                        </a:rPr>
                        <a:t>+9.880.523</a:t>
                      </a:r>
                      <a:r>
                        <a:rPr lang="pl-PL" sz="1800" b="1" kern="1200" baseline="0" dirty="0" smtClean="0">
                          <a:solidFill>
                            <a:srgbClr val="385723"/>
                          </a:solidFill>
                          <a:latin typeface="+mn-lt"/>
                          <a:ea typeface="+mn-ea"/>
                          <a:cs typeface="+mn-cs"/>
                        </a:rPr>
                        <a:t> </a:t>
                      </a:r>
                      <a:r>
                        <a:rPr lang="pl-PL" sz="1800" b="1" kern="1200" dirty="0" smtClean="0">
                          <a:solidFill>
                            <a:srgbClr val="385723"/>
                          </a:solidFill>
                          <a:latin typeface="+mn-lt"/>
                          <a:ea typeface="+mn-ea"/>
                          <a:cs typeface="+mn-cs"/>
                        </a:rPr>
                        <a:t>zł</a:t>
                      </a:r>
                      <a:br>
                        <a:rPr lang="pl-PL" sz="1800" b="1" kern="1200" dirty="0" smtClean="0">
                          <a:solidFill>
                            <a:srgbClr val="385723"/>
                          </a:solidFill>
                          <a:latin typeface="+mn-lt"/>
                          <a:ea typeface="+mn-ea"/>
                          <a:cs typeface="+mn-cs"/>
                        </a:rPr>
                      </a:br>
                      <a:r>
                        <a:rPr lang="pl-PL" sz="1400" b="1" kern="1200" dirty="0" smtClean="0">
                          <a:solidFill>
                            <a:srgbClr val="385723"/>
                          </a:solidFill>
                          <a:latin typeface="+mn-lt"/>
                          <a:ea typeface="+mn-ea"/>
                          <a:cs typeface="+mn-cs"/>
                        </a:rPr>
                        <a:t>(per saldo)</a:t>
                      </a:r>
                      <a:endParaRPr lang="pl-PL" sz="1800" b="1" kern="1200" dirty="0" smtClean="0">
                        <a:solidFill>
                          <a:srgbClr val="385723"/>
                        </a:solidFill>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tc>
                  <a:txBody>
                    <a:bodyPr/>
                    <a:lstStyle/>
                    <a:p>
                      <a:pPr algn="l">
                        <a:lnSpc>
                          <a:spcPct val="114000"/>
                        </a:lnSpc>
                      </a:pPr>
                      <a:r>
                        <a:rPr lang="pl-PL" sz="1400" b="1" kern="1200" baseline="0" dirty="0" smtClean="0">
                          <a:solidFill>
                            <a:schemeClr val="tx1"/>
                          </a:solidFill>
                          <a:latin typeface="+mj-lt"/>
                          <a:ea typeface="+mn-ea"/>
                          <a:cs typeface="+mn-cs"/>
                        </a:rPr>
                        <a:t>dz. Śródmieście </a:t>
                      </a:r>
                      <a:r>
                        <a:rPr lang="pl-PL" sz="1400" b="0" kern="1200" baseline="0" dirty="0" smtClean="0">
                          <a:solidFill>
                            <a:schemeClr val="tx1"/>
                          </a:solidFill>
                          <a:latin typeface="+mj-lt"/>
                          <a:ea typeface="+mn-ea"/>
                          <a:cs typeface="+mn-cs"/>
                        </a:rPr>
                        <a:t>w tym z tytułu: wpływów z rocznej opłaty </a:t>
                      </a:r>
                      <a:r>
                        <a:rPr lang="pl-PL" sz="1400" b="0" kern="1200" baseline="0" dirty="0" err="1" smtClean="0">
                          <a:solidFill>
                            <a:schemeClr val="tx1"/>
                          </a:solidFill>
                          <a:latin typeface="+mj-lt"/>
                          <a:ea typeface="+mn-ea"/>
                          <a:cs typeface="+mn-cs"/>
                        </a:rPr>
                        <a:t>przekształceniowej</a:t>
                      </a:r>
                      <a:r>
                        <a:rPr lang="pl-PL" sz="1400" b="0" kern="1200" baseline="0" dirty="0" smtClean="0">
                          <a:solidFill>
                            <a:schemeClr val="tx1"/>
                          </a:solidFill>
                          <a:latin typeface="+mj-lt"/>
                          <a:ea typeface="+mn-ea"/>
                          <a:cs typeface="+mn-cs"/>
                        </a:rPr>
                        <a:t> (3.106.271 zł), dochodów</a:t>
                      </a:r>
                      <a:br>
                        <a:rPr lang="pl-PL" sz="1400" b="0" kern="1200" baseline="0" dirty="0" smtClean="0">
                          <a:solidFill>
                            <a:schemeClr val="tx1"/>
                          </a:solidFill>
                          <a:latin typeface="+mj-lt"/>
                          <a:ea typeface="+mn-ea"/>
                          <a:cs typeface="+mn-cs"/>
                        </a:rPr>
                      </a:br>
                      <a:r>
                        <a:rPr lang="pl-PL" sz="1400" b="0" kern="1200" baseline="0" dirty="0" smtClean="0">
                          <a:solidFill>
                            <a:schemeClr val="tx1"/>
                          </a:solidFill>
                          <a:latin typeface="+mj-lt"/>
                          <a:ea typeface="+mn-ea"/>
                          <a:cs typeface="+mn-cs"/>
                        </a:rPr>
                        <a:t>z najmu i dzierżawy mienia (2.957.752 zł), wpływów z różnych dochodów (2.375.161 zł), wpływów z opłat</a:t>
                      </a:r>
                      <a:br>
                        <a:rPr lang="pl-PL" sz="1400" b="0" kern="1200" baseline="0" dirty="0" smtClean="0">
                          <a:solidFill>
                            <a:schemeClr val="tx1"/>
                          </a:solidFill>
                          <a:latin typeface="+mj-lt"/>
                          <a:ea typeface="+mn-ea"/>
                          <a:cs typeface="+mn-cs"/>
                        </a:rPr>
                      </a:br>
                      <a:r>
                        <a:rPr lang="pl-PL" sz="1400" b="0" kern="1200" baseline="0" dirty="0" smtClean="0">
                          <a:solidFill>
                            <a:schemeClr val="tx1"/>
                          </a:solidFill>
                          <a:latin typeface="+mj-lt"/>
                          <a:ea typeface="+mn-ea"/>
                          <a:cs typeface="+mn-cs"/>
                        </a:rPr>
                        <a:t>za użytkowanie wieczyste nieruchomości (1.316.112 zł).</a:t>
                      </a:r>
                      <a:endParaRPr lang="pl-PL" sz="1400" b="0" kern="1200" baseline="0" dirty="0">
                        <a:solidFill>
                          <a:schemeClr val="tx1"/>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213487220"/>
                  </a:ext>
                </a:extLst>
              </a:tr>
              <a:tr h="495541">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800" b="1" kern="1200" dirty="0" smtClean="0">
                          <a:solidFill>
                            <a:srgbClr val="385723"/>
                          </a:solidFill>
                          <a:latin typeface="+mn-lt"/>
                          <a:ea typeface="+mn-ea"/>
                          <a:cs typeface="+mn-cs"/>
                        </a:rPr>
                        <a:t>+9.410.260 zł</a:t>
                      </a:r>
                      <a:endParaRPr lang="pl-PL" sz="1800" b="1" kern="1200" dirty="0">
                        <a:solidFill>
                          <a:srgbClr val="385723"/>
                        </a:solidFill>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tc>
                  <a:txBody>
                    <a:bodyPr/>
                    <a:lstStyle/>
                    <a:p>
                      <a:pPr algn="l">
                        <a:lnSpc>
                          <a:spcPct val="114000"/>
                        </a:lnSpc>
                      </a:pPr>
                      <a:r>
                        <a:rPr lang="pl-PL" sz="1400" b="1" kern="1200" baseline="0" dirty="0" smtClean="0">
                          <a:solidFill>
                            <a:schemeClr val="tx1"/>
                          </a:solidFill>
                          <a:latin typeface="+mj-lt"/>
                          <a:ea typeface="+mn-ea"/>
                          <a:cs typeface="+mn-cs"/>
                        </a:rPr>
                        <a:t>dz. Białołęka</a:t>
                      </a:r>
                      <a:r>
                        <a:rPr lang="pl-PL" sz="1400" b="0" kern="1200" baseline="0" dirty="0" smtClean="0">
                          <a:solidFill>
                            <a:schemeClr val="tx1"/>
                          </a:solidFill>
                          <a:latin typeface="+mj-lt"/>
                          <a:ea typeface="+mn-ea"/>
                          <a:cs typeface="+mn-cs"/>
                        </a:rPr>
                        <a:t>, w tym z tytułu: sprzedaży nieruchomości pod inwestycję polegającą na budowie Zajezdni Annopol (4.714.286 zł), wpływów z usług (2.404.954 zł), dochodów z najmu i dzierżawy mienia (1.137.020 zł).</a:t>
                      </a:r>
                      <a:endParaRPr lang="pl-PL" sz="1400" b="0" kern="1200" baseline="0" dirty="0">
                        <a:solidFill>
                          <a:schemeClr val="tx1"/>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674169580"/>
                  </a:ext>
                </a:extLst>
              </a:tr>
              <a:tr h="704104">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800" b="1" kern="1200" dirty="0" smtClean="0">
                          <a:solidFill>
                            <a:srgbClr val="385723"/>
                          </a:solidFill>
                          <a:latin typeface="+mn-lt"/>
                          <a:ea typeface="+mn-ea"/>
                          <a:cs typeface="+mn-cs"/>
                        </a:rPr>
                        <a:t>+8.529.636 </a:t>
                      </a:r>
                      <a:r>
                        <a:rPr lang="pl-PL" sz="1800" b="1" kern="1200" dirty="0">
                          <a:solidFill>
                            <a:srgbClr val="385723"/>
                          </a:solidFill>
                          <a:latin typeface="+mn-lt"/>
                          <a:ea typeface="+mn-ea"/>
                          <a:cs typeface="+mn-cs"/>
                        </a:rPr>
                        <a:t>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tc>
                  <a:txBody>
                    <a:bodyPr/>
                    <a:lstStyle/>
                    <a:p>
                      <a:pPr algn="l">
                        <a:lnSpc>
                          <a:spcPct val="114000"/>
                        </a:lnSpc>
                      </a:pPr>
                      <a:r>
                        <a:rPr lang="pl-PL" sz="1400" b="1" kern="1200" baseline="0" dirty="0" smtClean="0">
                          <a:solidFill>
                            <a:schemeClr val="tx1"/>
                          </a:solidFill>
                          <a:latin typeface="+mj-lt"/>
                          <a:ea typeface="+mn-ea"/>
                          <a:cs typeface="+mn-cs"/>
                        </a:rPr>
                        <a:t>dz. Ursynów </a:t>
                      </a:r>
                      <a:r>
                        <a:rPr lang="pl-PL" sz="1400" b="0" kern="1200" baseline="0" dirty="0" smtClean="0">
                          <a:solidFill>
                            <a:schemeClr val="tx1"/>
                          </a:solidFill>
                          <a:latin typeface="+mj-lt"/>
                          <a:ea typeface="+mn-ea"/>
                          <a:cs typeface="+mn-cs"/>
                        </a:rPr>
                        <a:t>m.in. z tytułu środków od inwestorów prywatnych na wypłatę odszkodowań za grunty zajęte pod inwestycje drogowe: ul. Flamenco i ul. Mazura (4.157.894 zł – przeniesienie z lat 2024-2025),</a:t>
                      </a:r>
                      <a:br>
                        <a:rPr lang="pl-PL" sz="1400" b="0" kern="1200" baseline="0" dirty="0" smtClean="0">
                          <a:solidFill>
                            <a:schemeClr val="tx1"/>
                          </a:solidFill>
                          <a:latin typeface="+mj-lt"/>
                          <a:ea typeface="+mn-ea"/>
                          <a:cs typeface="+mn-cs"/>
                        </a:rPr>
                      </a:br>
                      <a:r>
                        <a:rPr lang="pl-PL" sz="1400" b="0" kern="1200" baseline="0" dirty="0" smtClean="0">
                          <a:solidFill>
                            <a:schemeClr val="tx1"/>
                          </a:solidFill>
                          <a:latin typeface="+mj-lt"/>
                          <a:ea typeface="+mn-ea"/>
                          <a:cs typeface="+mn-cs"/>
                        </a:rPr>
                        <a:t>ul. Lelka i Herbsta oraz budowa ul. 14.2.KDD (2.629.831 zł).</a:t>
                      </a:r>
                      <a:endParaRPr lang="pl-PL" sz="1400" b="0" kern="1200" baseline="0" dirty="0">
                        <a:solidFill>
                          <a:schemeClr val="tx1"/>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1676099418"/>
                  </a:ext>
                </a:extLst>
              </a:tr>
              <a:tr h="31366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800" b="1" kern="1200" dirty="0" smtClean="0">
                          <a:solidFill>
                            <a:srgbClr val="385723"/>
                          </a:solidFill>
                          <a:latin typeface="+mn-lt"/>
                          <a:ea typeface="+mn-ea"/>
                          <a:cs typeface="+mn-cs"/>
                        </a:rPr>
                        <a:t>+2.000.000 zł</a:t>
                      </a:r>
                      <a:endParaRPr lang="pl-PL" sz="1800" b="1" kern="1200" dirty="0">
                        <a:solidFill>
                          <a:srgbClr val="385723"/>
                        </a:solidFill>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tc>
                  <a:txBody>
                    <a:bodyPr/>
                    <a:lstStyle/>
                    <a:p>
                      <a:pPr algn="l">
                        <a:lnSpc>
                          <a:spcPct val="114000"/>
                        </a:lnSpc>
                      </a:pPr>
                      <a:r>
                        <a:rPr lang="pl-PL" sz="1400" b="1" kern="1200" baseline="0" dirty="0" smtClean="0">
                          <a:solidFill>
                            <a:schemeClr val="tx1"/>
                          </a:solidFill>
                          <a:latin typeface="+mj-lt"/>
                          <a:ea typeface="+mn-ea"/>
                          <a:cs typeface="+mn-cs"/>
                        </a:rPr>
                        <a:t>dz. Praga-Północ</a:t>
                      </a:r>
                      <a:r>
                        <a:rPr lang="pl-PL" sz="1400" b="0" kern="1200" baseline="0" dirty="0" smtClean="0">
                          <a:solidFill>
                            <a:schemeClr val="tx1"/>
                          </a:solidFill>
                          <a:latin typeface="+mj-lt"/>
                          <a:ea typeface="+mn-ea"/>
                          <a:cs typeface="+mn-cs"/>
                        </a:rPr>
                        <a:t>, z tytułu zwrotu odpłatności za media.</a:t>
                      </a:r>
                      <a:endParaRPr lang="pl-PL" sz="1400" b="0" kern="1200" baseline="0" dirty="0">
                        <a:solidFill>
                          <a:schemeClr val="tx1"/>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3290018703"/>
                  </a:ext>
                </a:extLst>
              </a:tr>
              <a:tr h="496630">
                <a:tc>
                  <a:txBody>
                    <a:bodyPr/>
                    <a:lstStyle/>
                    <a:p>
                      <a:pPr algn="r"/>
                      <a:r>
                        <a:rPr lang="pl-PL" sz="1800" b="1" dirty="0" smtClean="0">
                          <a:solidFill>
                            <a:srgbClr val="385723"/>
                          </a:solidFill>
                        </a:rPr>
                        <a:t>+1.150.246 </a:t>
                      </a:r>
                      <a:r>
                        <a:rPr lang="pl-PL" sz="1800" b="1" baseline="0" dirty="0" smtClean="0">
                          <a:solidFill>
                            <a:srgbClr val="385723"/>
                          </a:solidFill>
                        </a:rPr>
                        <a:t>zł</a:t>
                      </a:r>
                    </a:p>
                    <a:p>
                      <a:pPr algn="r"/>
                      <a:r>
                        <a:rPr lang="pl-PL" sz="1400" b="1" baseline="0" dirty="0" smtClean="0">
                          <a:solidFill>
                            <a:srgbClr val="385723"/>
                          </a:solidFill>
                        </a:rPr>
                        <a:t>(per saldo)</a:t>
                      </a:r>
                      <a:endParaRPr lang="pl-PL" sz="1400" b="1" dirty="0">
                        <a:solidFill>
                          <a:srgbClr val="385723"/>
                        </a:solidFill>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tc>
                  <a:txBody>
                    <a:bodyPr/>
                    <a:lstStyle/>
                    <a:p>
                      <a:pPr marL="0" lvl="0" indent="0" algn="l" defTabSz="914400" rtl="0" eaLnBrk="1" latinLnBrk="0" hangingPunct="1">
                        <a:lnSpc>
                          <a:spcPct val="114000"/>
                        </a:lnSpc>
                        <a:spcAft>
                          <a:spcPts val="0"/>
                        </a:spcAft>
                        <a:buFont typeface="Wingdings" panose="05000000000000000000" pitchFamily="2" charset="2"/>
                        <a:buNone/>
                      </a:pPr>
                      <a:r>
                        <a:rPr lang="pl-PL" sz="1400" b="1" kern="1200" baseline="0" dirty="0" smtClean="0">
                          <a:solidFill>
                            <a:schemeClr val="tx1"/>
                          </a:solidFill>
                          <a:latin typeface="+mj-lt"/>
                          <a:ea typeface="+mn-ea"/>
                          <a:cs typeface="+mn-cs"/>
                        </a:rPr>
                        <a:t>dz. Ursus</a:t>
                      </a:r>
                      <a:r>
                        <a:rPr lang="pl-PL" sz="1400" b="0" kern="1200" baseline="0" dirty="0" smtClean="0">
                          <a:solidFill>
                            <a:schemeClr val="tx1"/>
                          </a:solidFill>
                          <a:latin typeface="+mj-lt"/>
                          <a:ea typeface="+mn-ea"/>
                          <a:cs typeface="+mn-cs"/>
                        </a:rPr>
                        <a:t>, głównie w związku z przeniesieniem na 2024 r. środków od inwestorów prywatnych na wypłatę odszkodowań za grunty zajęte pod inwestycje drogowe (ul. Henryka Brodatego i ul. Silnikowa).</a:t>
                      </a:r>
                      <a:endParaRPr lang="pl-PL" sz="1400" b="0" kern="1200" baseline="0" dirty="0">
                        <a:solidFill>
                          <a:schemeClr val="tx1"/>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2182985685"/>
                  </a:ext>
                </a:extLst>
              </a:tr>
              <a:tr h="704104">
                <a:tc>
                  <a:txBody>
                    <a:bodyPr/>
                    <a:lstStyle/>
                    <a:p>
                      <a:pPr algn="r"/>
                      <a:r>
                        <a:rPr lang="pl-PL" sz="1800" b="1" dirty="0" smtClean="0">
                          <a:solidFill>
                            <a:srgbClr val="385723"/>
                          </a:solidFill>
                        </a:rPr>
                        <a:t>+1.020.578 </a:t>
                      </a:r>
                      <a:r>
                        <a:rPr lang="pl-PL" sz="1800" b="1" baseline="0" dirty="0" smtClean="0">
                          <a:solidFill>
                            <a:srgbClr val="385723"/>
                          </a:solidFill>
                        </a:rPr>
                        <a:t>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tc>
                  <a:txBody>
                    <a:bodyPr/>
                    <a:lstStyle/>
                    <a:p>
                      <a:pPr marL="0" lvl="0" indent="0" algn="l" defTabSz="914400" rtl="0" eaLnBrk="1" latinLnBrk="0" hangingPunct="1">
                        <a:lnSpc>
                          <a:spcPct val="114000"/>
                        </a:lnSpc>
                        <a:spcAft>
                          <a:spcPts val="0"/>
                        </a:spcAft>
                        <a:buFont typeface="Wingdings" panose="05000000000000000000" pitchFamily="2" charset="2"/>
                        <a:buNone/>
                      </a:pPr>
                      <a:r>
                        <a:rPr lang="pl-PL" sz="1400" b="1" kern="1200" baseline="0" dirty="0" smtClean="0">
                          <a:solidFill>
                            <a:schemeClr val="tx1"/>
                          </a:solidFill>
                          <a:latin typeface="+mj-lt"/>
                          <a:ea typeface="+mn-ea"/>
                          <a:cs typeface="+mn-cs"/>
                        </a:rPr>
                        <a:t>dz. Mokotów</a:t>
                      </a:r>
                      <a:r>
                        <a:rPr lang="pl-PL" sz="1400" b="0" kern="1200" baseline="0" dirty="0" smtClean="0">
                          <a:solidFill>
                            <a:schemeClr val="tx1"/>
                          </a:solidFill>
                          <a:latin typeface="+mj-lt"/>
                          <a:ea typeface="+mn-ea"/>
                          <a:cs typeface="+mn-cs"/>
                        </a:rPr>
                        <a:t>, w związku z przeniesieniem na lata 2024-2025 środków od inwestorów prywatnych na wypłatę odszkodowań za grunty zajęte pod inwestycje drogowe m.in. ul. Modzelewskiego w kierunku </a:t>
                      </a:r>
                      <a:br>
                        <a:rPr lang="pl-PL" sz="1400" b="0" kern="1200" baseline="0" dirty="0" smtClean="0">
                          <a:solidFill>
                            <a:schemeClr val="tx1"/>
                          </a:solidFill>
                          <a:latin typeface="+mj-lt"/>
                          <a:ea typeface="+mn-ea"/>
                          <a:cs typeface="+mn-cs"/>
                        </a:rPr>
                      </a:br>
                      <a:r>
                        <a:rPr lang="pl-PL" sz="1400" b="0" kern="1200" baseline="0" dirty="0" smtClean="0">
                          <a:solidFill>
                            <a:schemeClr val="tx1"/>
                          </a:solidFill>
                          <a:latin typeface="+mj-lt"/>
                          <a:ea typeface="+mn-ea"/>
                          <a:cs typeface="+mn-cs"/>
                        </a:rPr>
                        <a:t>ul. </a:t>
                      </a:r>
                      <a:r>
                        <a:rPr lang="pl-PL" sz="1400" b="0" kern="1200" baseline="0" dirty="0" err="1" smtClean="0">
                          <a:solidFill>
                            <a:schemeClr val="tx1"/>
                          </a:solidFill>
                          <a:latin typeface="+mj-lt"/>
                          <a:ea typeface="+mn-ea"/>
                          <a:cs typeface="+mn-cs"/>
                        </a:rPr>
                        <a:t>Ksawierów</a:t>
                      </a:r>
                      <a:r>
                        <a:rPr lang="pl-PL" sz="1400" b="0" kern="1200" baseline="0" dirty="0" smtClean="0">
                          <a:solidFill>
                            <a:schemeClr val="tx1"/>
                          </a:solidFill>
                          <a:latin typeface="+mj-lt"/>
                          <a:ea typeface="+mn-ea"/>
                          <a:cs typeface="+mn-cs"/>
                        </a:rPr>
                        <a:t> (1.012.446 zł).</a:t>
                      </a:r>
                      <a:endParaRPr lang="pl-PL" sz="1400" b="0" kern="1200" baseline="0" dirty="0">
                        <a:solidFill>
                          <a:schemeClr val="tx1"/>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3427916962"/>
                  </a:ext>
                </a:extLst>
              </a:tr>
              <a:tr h="496630">
                <a:tc>
                  <a:txBody>
                    <a:bodyPr/>
                    <a:lstStyle/>
                    <a:p>
                      <a:pPr algn="r"/>
                      <a:r>
                        <a:rPr lang="pl-PL" sz="1800" b="1" dirty="0" smtClean="0">
                          <a:solidFill>
                            <a:srgbClr val="385723"/>
                          </a:solidFill>
                        </a:rPr>
                        <a:t>+2.074.967 </a:t>
                      </a:r>
                      <a:r>
                        <a:rPr lang="pl-PL" sz="1800" b="1" baseline="0" dirty="0" smtClean="0">
                          <a:solidFill>
                            <a:srgbClr val="385723"/>
                          </a:solidFill>
                        </a:rPr>
                        <a:t>zł</a:t>
                      </a:r>
                      <a:br>
                        <a:rPr lang="pl-PL" sz="1800" b="1" baseline="0" dirty="0" smtClean="0">
                          <a:solidFill>
                            <a:srgbClr val="385723"/>
                          </a:solidFill>
                        </a:rPr>
                      </a:br>
                      <a:r>
                        <a:rPr lang="pl-PL" sz="1400" b="1" baseline="0" dirty="0" smtClean="0">
                          <a:solidFill>
                            <a:srgbClr val="385723"/>
                          </a:solidFill>
                        </a:rPr>
                        <a:t>(per saldo)</a:t>
                      </a:r>
                      <a:endParaRPr lang="pl-PL" sz="1800" b="1" baseline="0" dirty="0" smtClean="0">
                        <a:solidFill>
                          <a:srgbClr val="385723"/>
                        </a:solidFill>
                      </a:endParaRP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marL="0" lvl="0" indent="0" algn="l" defTabSz="914400" rtl="0" eaLnBrk="1" latinLnBrk="0" hangingPunct="1">
                        <a:lnSpc>
                          <a:spcPct val="114000"/>
                        </a:lnSpc>
                        <a:spcAft>
                          <a:spcPts val="0"/>
                        </a:spcAft>
                        <a:buFont typeface="Wingdings" panose="05000000000000000000" pitchFamily="2" charset="2"/>
                        <a:buNone/>
                      </a:pPr>
                      <a:r>
                        <a:rPr lang="pl-PL" sz="1400" b="1" kern="1200" baseline="0" dirty="0" smtClean="0">
                          <a:solidFill>
                            <a:schemeClr val="tx1"/>
                          </a:solidFill>
                          <a:latin typeface="+mj-lt"/>
                          <a:ea typeface="+mn-ea"/>
                          <a:cs typeface="+mn-cs"/>
                        </a:rPr>
                        <a:t>Pozostałe zmiany </a:t>
                      </a:r>
                      <a:r>
                        <a:rPr lang="pl-PL" sz="1400" b="0" kern="1200" baseline="0" dirty="0" smtClean="0">
                          <a:solidFill>
                            <a:schemeClr val="tx1"/>
                          </a:solidFill>
                          <a:latin typeface="+mj-lt"/>
                          <a:ea typeface="+mn-ea"/>
                          <a:cs typeface="+mn-cs"/>
                        </a:rPr>
                        <a:t>dotyczą dzielnic: Targówek (+796.166 zł), Włochy (+655.435 zł), Wesoła (+200.743 zł), Praga-Południe (+214.414 zł), Bielany (+168.209 zł), Żoliborz (+40.000 zł).</a:t>
                      </a:r>
                      <a:endParaRPr lang="pl-PL" sz="1400" b="0" kern="1200" baseline="0" dirty="0">
                        <a:solidFill>
                          <a:schemeClr val="tx1"/>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solidFill>
                      <a:schemeClr val="bg1"/>
                    </a:solidFill>
                  </a:tcPr>
                </a:tc>
                <a:extLst>
                  <a:ext uri="{0D108BD9-81ED-4DB2-BD59-A6C34878D82A}">
                    <a16:rowId xmlns:a16="http://schemas.microsoft.com/office/drawing/2014/main" val="1629288263"/>
                  </a:ext>
                </a:extLst>
              </a:tr>
            </a:tbl>
          </a:graphicData>
        </a:graphic>
      </p:graphicFrame>
    </p:spTree>
    <p:extLst>
      <p:ext uri="{BB962C8B-B14F-4D97-AF65-F5344CB8AC3E}">
        <p14:creationId xmlns:p14="http://schemas.microsoft.com/office/powerpoint/2010/main" val="2833607256"/>
      </p:ext>
    </p:extLst>
  </p:cSld>
  <p:clrMapOvr>
    <a:masterClrMapping/>
  </p:clrMapOvr>
  <p:transition spd="slow">
    <p:cove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7</a:t>
            </a:fld>
            <a:endParaRPr lang="pl-PL" dirty="0"/>
          </a:p>
        </p:txBody>
      </p:sp>
      <p:sp>
        <p:nvSpPr>
          <p:cNvPr id="3" name="Tytuł 2"/>
          <p:cNvSpPr>
            <a:spLocks noGrp="1"/>
          </p:cNvSpPr>
          <p:nvPr>
            <p:ph type="title"/>
          </p:nvPr>
        </p:nvSpPr>
        <p:spPr>
          <a:xfrm>
            <a:off x="432000" y="72000"/>
            <a:ext cx="11180445" cy="742304"/>
          </a:xfrm>
        </p:spPr>
        <p:txBody>
          <a:bodyPr/>
          <a:lstStyle/>
          <a:p>
            <a:pPr>
              <a:spcBef>
                <a:spcPts val="800"/>
              </a:spcBef>
              <a:spcAft>
                <a:spcPts val="800"/>
              </a:spcAft>
            </a:pPr>
            <a:r>
              <a:rPr lang="pl-PL" altLang="pl-PL" sz="2400" b="1" dirty="0" smtClean="0">
                <a:latin typeface="+mj-lt"/>
              </a:rPr>
              <a:t>Zmniejszenie</a:t>
            </a:r>
            <a:r>
              <a:rPr lang="pl-PL" altLang="pl-PL" sz="2400" dirty="0" smtClean="0">
                <a:latin typeface="+mj-lt"/>
              </a:rPr>
              <a:t> </a:t>
            </a:r>
            <a:r>
              <a:rPr lang="pl-PL" altLang="pl-PL" sz="2400" dirty="0">
                <a:latin typeface="+mj-lt"/>
              </a:rPr>
              <a:t>planu </a:t>
            </a:r>
            <a:r>
              <a:rPr lang="pl-PL" altLang="pl-PL" sz="2400" b="1" dirty="0">
                <a:latin typeface="+mj-lt"/>
              </a:rPr>
              <a:t>wydatków bieżących</a:t>
            </a:r>
            <a:r>
              <a:rPr lang="pl-PL" altLang="pl-PL" sz="2400" dirty="0">
                <a:latin typeface="+mj-lt"/>
              </a:rPr>
              <a:t> w 2023 r. o </a:t>
            </a:r>
            <a:r>
              <a:rPr lang="pl-PL" altLang="pl-PL" sz="2400" b="1" dirty="0" smtClean="0">
                <a:latin typeface="+mj-lt"/>
              </a:rPr>
              <a:t>60,8 </a:t>
            </a:r>
            <a:r>
              <a:rPr lang="pl-PL" altLang="pl-PL" sz="2400" b="1" dirty="0">
                <a:latin typeface="+mj-lt"/>
              </a:rPr>
              <a:t>mln zł</a:t>
            </a:r>
          </a:p>
        </p:txBody>
      </p:sp>
      <p:sp>
        <p:nvSpPr>
          <p:cNvPr id="7" name="Symbol zastępczy stopki 1"/>
          <p:cNvSpPr>
            <a:spLocks noGrp="1"/>
          </p:cNvSpPr>
          <p:nvPr>
            <p:ph type="ftr" sz="quarter" idx="3"/>
          </p:nvPr>
        </p:nvSpPr>
        <p:spPr>
          <a:xfrm>
            <a:off x="5572664" y="6602777"/>
            <a:ext cx="6088033" cy="272641"/>
          </a:xfrm>
          <a:prstGeom prst="rect">
            <a:avLst/>
          </a:prstGeom>
        </p:spPr>
        <p:txBody>
          <a:bodyPr/>
          <a:lstStyle/>
          <a:p>
            <a:r>
              <a:rPr lang="pl-PL" altLang="pl-PL" dirty="0">
                <a:latin typeface="Arial" charset="0"/>
              </a:rPr>
              <a:t>Projekty zmian budżetu na 2023 r. i WPF na lata 2023–2050 na sesję Rady m.st. W–wy</a:t>
            </a:r>
            <a:endParaRPr lang="pl-PL" dirty="0"/>
          </a:p>
        </p:txBody>
      </p:sp>
      <p:sp>
        <p:nvSpPr>
          <p:cNvPr id="9" name="pole tekstowe 13"/>
          <p:cNvSpPr txBox="1">
            <a:spLocks noChangeArrowheads="1"/>
          </p:cNvSpPr>
          <p:nvPr/>
        </p:nvSpPr>
        <p:spPr bwMode="auto">
          <a:xfrm>
            <a:off x="1764633" y="576000"/>
            <a:ext cx="864165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ts val="800"/>
              </a:spcBef>
              <a:spcAft>
                <a:spcPts val="800"/>
              </a:spcAft>
              <a:buNone/>
              <a:tabLst>
                <a:tab pos="715963" algn="l"/>
              </a:tabLst>
            </a:pPr>
            <a:r>
              <a:rPr lang="pl-PL" altLang="pl-PL" sz="1600" b="1" dirty="0">
                <a:latin typeface="+mj-lt"/>
              </a:rPr>
              <a:t>CZĘŚĆ OGÓLNOMIEJSKA:  </a:t>
            </a:r>
            <a:r>
              <a:rPr lang="pl-PL" altLang="pl-PL" sz="2400" b="1" dirty="0" smtClean="0">
                <a:solidFill>
                  <a:srgbClr val="C00000"/>
                </a:solidFill>
                <a:latin typeface="+mj-lt"/>
              </a:rPr>
              <a:t>-56,7 </a:t>
            </a:r>
            <a:r>
              <a:rPr lang="pl-PL" altLang="pl-PL" sz="2000" b="1" dirty="0">
                <a:solidFill>
                  <a:srgbClr val="C00000"/>
                </a:solidFill>
                <a:latin typeface="+mj-lt"/>
              </a:rPr>
              <a:t>mln zł</a:t>
            </a:r>
          </a:p>
        </p:txBody>
      </p:sp>
      <p:graphicFrame>
        <p:nvGraphicFramePr>
          <p:cNvPr id="10" name="Tabela 9"/>
          <p:cNvGraphicFramePr>
            <a:graphicFrameLocks noGrp="1"/>
          </p:cNvGraphicFramePr>
          <p:nvPr>
            <p:extLst>
              <p:ext uri="{D42A27DB-BD31-4B8C-83A1-F6EECF244321}">
                <p14:modId xmlns:p14="http://schemas.microsoft.com/office/powerpoint/2010/main" val="1603361486"/>
              </p:ext>
            </p:extLst>
          </p:nvPr>
        </p:nvGraphicFramePr>
        <p:xfrm>
          <a:off x="235460" y="1036799"/>
          <a:ext cx="11700000" cy="4459125"/>
        </p:xfrm>
        <a:graphic>
          <a:graphicData uri="http://schemas.openxmlformats.org/drawingml/2006/table">
            <a:tbl>
              <a:tblPr firstRow="1" bandRow="1">
                <a:tableStyleId>{2D5ABB26-0587-4C30-8999-92F81FD0307C}</a:tableStyleId>
              </a:tblPr>
              <a:tblGrid>
                <a:gridCol w="2239865">
                  <a:extLst>
                    <a:ext uri="{9D8B030D-6E8A-4147-A177-3AD203B41FA5}">
                      <a16:colId xmlns:a16="http://schemas.microsoft.com/office/drawing/2014/main" val="20000"/>
                    </a:ext>
                  </a:extLst>
                </a:gridCol>
                <a:gridCol w="9460135">
                  <a:extLst>
                    <a:ext uri="{9D8B030D-6E8A-4147-A177-3AD203B41FA5}">
                      <a16:colId xmlns:a16="http://schemas.microsoft.com/office/drawing/2014/main" val="20001"/>
                    </a:ext>
                  </a:extLst>
                </a:gridCol>
              </a:tblGrid>
              <a:tr h="686849">
                <a:tc>
                  <a:txBody>
                    <a:bodyPr/>
                    <a:lstStyle/>
                    <a:p>
                      <a:pPr algn="r"/>
                      <a:r>
                        <a:rPr lang="pl-PL" sz="2000" b="1" baseline="0" dirty="0" smtClean="0">
                          <a:solidFill>
                            <a:srgbClr val="C00000"/>
                          </a:solidFill>
                          <a:latin typeface="+mj-lt"/>
                        </a:rPr>
                        <a:t>-56.694.392 zł</a:t>
                      </a:r>
                      <a:br>
                        <a:rPr lang="pl-PL" sz="2000" b="1" baseline="0" dirty="0" smtClean="0">
                          <a:solidFill>
                            <a:srgbClr val="C00000"/>
                          </a:solidFill>
                          <a:latin typeface="+mj-lt"/>
                        </a:rPr>
                      </a:br>
                      <a:r>
                        <a:rPr lang="pl-PL" sz="1400" b="1" baseline="0" dirty="0" smtClean="0">
                          <a:solidFill>
                            <a:srgbClr val="C00000"/>
                          </a:solidFill>
                          <a:latin typeface="+mj-lt"/>
                        </a:rPr>
                        <a:t>(per saldo)</a:t>
                      </a:r>
                      <a:endParaRPr lang="pl-PL" sz="2000" b="1" dirty="0">
                        <a:solidFill>
                          <a:srgbClr val="C00000"/>
                        </a:solidFill>
                        <a:latin typeface="+mj-lt"/>
                      </a:endParaRPr>
                    </a:p>
                  </a:txBody>
                  <a:tcPr marL="91426" marR="91426" marT="45719" marB="45719" anchor="ctr">
                    <a:lnT w="12700" cap="flat" cmpd="sng" algn="ctr">
                      <a:noFill/>
                      <a:prstDash val="sysDot"/>
                      <a:round/>
                      <a:headEnd type="none" w="med" len="med"/>
                      <a:tailEnd type="none" w="med" len="med"/>
                    </a:lnT>
                    <a:solidFill>
                      <a:srgbClr val="FEDDD5"/>
                    </a:solidFill>
                  </a:tcPr>
                </a:tc>
                <a:tc>
                  <a:txBody>
                    <a:bodyPr/>
                    <a:lstStyle/>
                    <a:p>
                      <a:pPr algn="l"/>
                      <a:r>
                        <a:rPr lang="pl-PL" sz="1600" b="1" kern="1200" baseline="0" dirty="0">
                          <a:solidFill>
                            <a:schemeClr val="tx1"/>
                          </a:solidFill>
                          <a:latin typeface="+mj-lt"/>
                          <a:ea typeface="+mn-ea"/>
                          <a:cs typeface="+mn-cs"/>
                        </a:rPr>
                        <a:t>Część </a:t>
                      </a:r>
                      <a:r>
                        <a:rPr lang="pl-PL" sz="1600" b="1" kern="1200" baseline="0" dirty="0" err="1" smtClean="0">
                          <a:solidFill>
                            <a:schemeClr val="tx1"/>
                          </a:solidFill>
                          <a:latin typeface="+mj-lt"/>
                          <a:ea typeface="+mn-ea"/>
                          <a:cs typeface="+mn-cs"/>
                        </a:rPr>
                        <a:t>ogólnomiejska</a:t>
                      </a:r>
                      <a:r>
                        <a:rPr lang="pl-PL" sz="1600" b="1" kern="1200" baseline="0" dirty="0" smtClean="0">
                          <a:solidFill>
                            <a:schemeClr val="tx1"/>
                          </a:solidFill>
                          <a:latin typeface="+mj-lt"/>
                          <a:ea typeface="+mn-ea"/>
                          <a:cs typeface="+mn-cs"/>
                        </a:rPr>
                        <a:t> – główne pozycje:</a:t>
                      </a:r>
                      <a:endParaRPr lang="pl-PL" sz="1600" b="1" kern="1200" baseline="0" dirty="0">
                        <a:solidFill>
                          <a:schemeClr val="tx1"/>
                        </a:solidFill>
                        <a:latin typeface="+mj-lt"/>
                        <a:ea typeface="+mn-ea"/>
                        <a:cs typeface="+mn-cs"/>
                      </a:endParaRPr>
                    </a:p>
                  </a:txBody>
                  <a:tcPr marL="91426" marR="91426" marT="45719" marB="45719" anchor="ctr">
                    <a:lnT w="12700" cap="flat" cmpd="sng" algn="ctr">
                      <a:noFill/>
                      <a:prstDash val="sysDot"/>
                      <a:round/>
                      <a:headEnd type="none" w="med" len="med"/>
                      <a:tailEnd type="none" w="med" len="med"/>
                    </a:lnT>
                    <a:solidFill>
                      <a:srgbClr val="FEDDD5"/>
                    </a:solidFill>
                  </a:tcPr>
                </a:tc>
                <a:extLst>
                  <a:ext uri="{0D108BD9-81ED-4DB2-BD59-A6C34878D82A}">
                    <a16:rowId xmlns:a16="http://schemas.microsoft.com/office/drawing/2014/main" val="10001"/>
                  </a:ext>
                </a:extLst>
              </a:tr>
              <a:tr h="770680">
                <a:tc>
                  <a:txBody>
                    <a:bodyPr/>
                    <a:lstStyle/>
                    <a:p>
                      <a:pPr algn="r"/>
                      <a:r>
                        <a:rPr lang="pl-PL" sz="1800" b="1" kern="1200" dirty="0" smtClean="0">
                          <a:solidFill>
                            <a:srgbClr val="C00000"/>
                          </a:solidFill>
                          <a:latin typeface="+mj-lt"/>
                          <a:ea typeface="+mn-ea"/>
                          <a:cs typeface="+mn-cs"/>
                        </a:rPr>
                        <a:t>-48.107.515 </a:t>
                      </a:r>
                      <a:r>
                        <a:rPr lang="pl-PL" sz="1800" b="1" kern="1200" dirty="0">
                          <a:solidFill>
                            <a:srgbClr val="C00000"/>
                          </a:solidFill>
                          <a:latin typeface="+mj-lt"/>
                          <a:ea typeface="+mn-ea"/>
                          <a:cs typeface="+mn-cs"/>
                        </a:rPr>
                        <a:t>zł</a:t>
                      </a:r>
                      <a:br>
                        <a:rPr lang="pl-PL" sz="1800" b="1" kern="1200" dirty="0">
                          <a:solidFill>
                            <a:srgbClr val="C00000"/>
                          </a:solidFill>
                          <a:latin typeface="+mj-lt"/>
                          <a:ea typeface="+mn-ea"/>
                          <a:cs typeface="+mn-cs"/>
                        </a:rPr>
                      </a:br>
                      <a:r>
                        <a:rPr lang="pl-PL" sz="1400" b="1" kern="1200" dirty="0">
                          <a:solidFill>
                            <a:srgbClr val="C00000"/>
                          </a:solidFill>
                          <a:latin typeface="+mj-lt"/>
                          <a:ea typeface="+mn-ea"/>
                          <a:cs typeface="+mn-cs"/>
                        </a:rPr>
                        <a:t>(per saldo)</a:t>
                      </a:r>
                    </a:p>
                  </a:txBody>
                  <a:tcPr marL="91426" marR="91426" marT="45719" marB="45719" anchor="ctr">
                    <a:lnB w="3175" cap="flat" cmpd="sng" algn="ctr">
                      <a:solidFill>
                        <a:schemeClr val="tx1"/>
                      </a:solidFill>
                      <a:prstDash val="sysDot"/>
                      <a:round/>
                      <a:headEnd type="none" w="med" len="med"/>
                      <a:tailEnd type="none" w="med" len="med"/>
                    </a:lnB>
                  </a:tcPr>
                </a:tc>
                <a:tc>
                  <a:txBody>
                    <a:bodyPr/>
                    <a:lstStyle/>
                    <a:p>
                      <a:pPr algn="l">
                        <a:lnSpc>
                          <a:spcPct val="110000"/>
                        </a:lnSpc>
                      </a:pPr>
                      <a:r>
                        <a:rPr lang="pl-PL" sz="1400" b="1" kern="1200" baseline="0" dirty="0" smtClean="0">
                          <a:solidFill>
                            <a:schemeClr val="tx1"/>
                          </a:solidFill>
                          <a:latin typeface="+mj-lt"/>
                          <a:ea typeface="+mn-ea"/>
                          <a:cs typeface="+mn-cs"/>
                        </a:rPr>
                        <a:t>Zarząd Transportu Miejskiego</a:t>
                      </a:r>
                      <a:r>
                        <a:rPr lang="pl-PL" sz="1400" b="0" kern="1200" baseline="0" dirty="0" smtClean="0">
                          <a:solidFill>
                            <a:schemeClr val="tx1"/>
                          </a:solidFill>
                          <a:latin typeface="+mj-lt"/>
                          <a:ea typeface="+mn-ea"/>
                          <a:cs typeface="+mn-cs"/>
                        </a:rPr>
                        <a:t>, w tym zmniejszenie w związku ze zwrotem podatku od towarów i usług VAT o 49.943.390 zł z jednoczesnym zmniejszeniem planu dochodów Zarządu Transportu Miejskiego.</a:t>
                      </a:r>
                      <a:endParaRPr lang="pl-PL" sz="1400" b="0" kern="1200" baseline="0" dirty="0">
                        <a:solidFill>
                          <a:schemeClr val="tx1"/>
                        </a:solidFill>
                        <a:latin typeface="+mj-lt"/>
                        <a:ea typeface="+mn-ea"/>
                        <a:cs typeface="+mn-cs"/>
                      </a:endParaRPr>
                    </a:p>
                  </a:txBody>
                  <a:tcPr marL="91426" marR="91426" marT="45719" marB="45719" anchor="ctr">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71255824"/>
                  </a:ext>
                </a:extLst>
              </a:tr>
              <a:tr h="730118">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800" b="1" kern="1200" dirty="0" smtClean="0">
                          <a:solidFill>
                            <a:srgbClr val="C00000"/>
                          </a:solidFill>
                          <a:latin typeface="+mn-lt"/>
                          <a:ea typeface="+mn-ea"/>
                          <a:cs typeface="+mn-cs"/>
                        </a:rPr>
                        <a:t>-13.125.136 zł</a:t>
                      </a:r>
                      <a:endParaRPr lang="pl-PL" sz="1800" b="1" kern="1200" dirty="0">
                        <a:solidFill>
                          <a:srgbClr val="C00000"/>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indent="0" algn="l">
                        <a:lnSpc>
                          <a:spcPct val="114000"/>
                        </a:lnSpc>
                        <a:buFont typeface="Arial" panose="020B0604020202020204" pitchFamily="34" charset="0"/>
                        <a:buNone/>
                      </a:pPr>
                      <a:r>
                        <a:rPr lang="pl-PL" sz="1400" b="1" kern="1200" baseline="0" dirty="0" smtClean="0">
                          <a:solidFill>
                            <a:schemeClr val="tx1"/>
                          </a:solidFill>
                          <a:latin typeface="+mj-lt"/>
                          <a:ea typeface="+mn-ea"/>
                          <a:cs typeface="+mn-cs"/>
                        </a:rPr>
                        <a:t>Biuro Infrastruktury</a:t>
                      </a:r>
                      <a:r>
                        <a:rPr lang="pl-PL" sz="1400" b="0" kern="1200" baseline="0" dirty="0" smtClean="0">
                          <a:solidFill>
                            <a:schemeClr val="tx1"/>
                          </a:solidFill>
                          <a:latin typeface="+mj-lt"/>
                          <a:ea typeface="+mn-ea"/>
                          <a:cs typeface="+mn-cs"/>
                        </a:rPr>
                        <a:t>, głównie w związku z zakończeniem realizacji zadania polegającego na zakupie preferencyjnym paliwa stałego dla gospodarstw domowych (zakup węgla jako towaru – 11.337.386 zł).</a:t>
                      </a:r>
                      <a:endParaRPr lang="pl-PL" sz="1400" b="0" kern="1200" baseline="0" dirty="0">
                        <a:solidFill>
                          <a:schemeClr val="tx1"/>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4224610122"/>
                  </a:ext>
                </a:extLst>
              </a:tr>
              <a:tr h="77068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800" b="1" kern="1200" dirty="0" smtClean="0">
                          <a:solidFill>
                            <a:srgbClr val="C00000"/>
                          </a:solidFill>
                          <a:latin typeface="+mn-lt"/>
                          <a:ea typeface="+mn-ea"/>
                          <a:cs typeface="+mn-cs"/>
                        </a:rPr>
                        <a:t>-1.084.369 zł</a:t>
                      </a:r>
                      <a:br>
                        <a:rPr lang="pl-PL" sz="1800" b="1" kern="1200" dirty="0" smtClean="0">
                          <a:solidFill>
                            <a:srgbClr val="C00000"/>
                          </a:solidFill>
                          <a:latin typeface="+mn-lt"/>
                          <a:ea typeface="+mn-ea"/>
                          <a:cs typeface="+mn-cs"/>
                        </a:rPr>
                      </a:br>
                      <a:r>
                        <a:rPr lang="pl-PL" sz="1400" b="1" kern="1200" dirty="0" smtClean="0">
                          <a:solidFill>
                            <a:srgbClr val="C00000"/>
                          </a:solidFill>
                          <a:latin typeface="+mn-lt"/>
                          <a:ea typeface="+mn-ea"/>
                          <a:cs typeface="+mn-cs"/>
                        </a:rPr>
                        <a:t>(per saldo)</a:t>
                      </a:r>
                      <a:endParaRPr lang="pl-PL" sz="1800" b="1" kern="1200" dirty="0">
                        <a:solidFill>
                          <a:srgbClr val="C00000"/>
                        </a:solidFill>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l">
                        <a:lnSpc>
                          <a:spcPct val="114000"/>
                        </a:lnSpc>
                      </a:pPr>
                      <a:r>
                        <a:rPr lang="pl-PL" sz="1400" b="1" kern="1200" baseline="0" dirty="0" smtClean="0">
                          <a:solidFill>
                            <a:schemeClr val="tx1"/>
                          </a:solidFill>
                          <a:latin typeface="+mj-lt"/>
                          <a:ea typeface="+mn-ea"/>
                          <a:cs typeface="+mn-cs"/>
                        </a:rPr>
                        <a:t>Realizacja projektów UE</a:t>
                      </a:r>
                      <a:r>
                        <a:rPr lang="pl-PL" sz="1400" b="0" kern="1200" baseline="0" dirty="0" smtClean="0">
                          <a:solidFill>
                            <a:schemeClr val="tx1"/>
                          </a:solidFill>
                          <a:latin typeface="+mj-lt"/>
                          <a:ea typeface="+mn-ea"/>
                          <a:cs typeface="+mn-cs"/>
                        </a:rPr>
                        <a:t>, głownie w związku z przesunięciem środków na lata następne.</a:t>
                      </a:r>
                      <a:endParaRPr lang="pl-PL" sz="1400" b="0" kern="1200" baseline="0" dirty="0">
                        <a:solidFill>
                          <a:schemeClr val="tx1"/>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127947482"/>
                  </a:ext>
                </a:extLst>
              </a:tr>
              <a:tr h="77068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800" b="1" kern="1200" dirty="0" smtClean="0">
                          <a:solidFill>
                            <a:srgbClr val="385723"/>
                          </a:solidFill>
                          <a:latin typeface="+mj-lt"/>
                          <a:ea typeface="+mn-ea"/>
                          <a:cs typeface="+mn-cs"/>
                        </a:rPr>
                        <a:t>+6.677.364 zł</a:t>
                      </a:r>
                      <a:br>
                        <a:rPr lang="pl-PL" sz="1800" b="1" kern="1200" dirty="0" smtClean="0">
                          <a:solidFill>
                            <a:srgbClr val="385723"/>
                          </a:solidFill>
                          <a:latin typeface="+mj-lt"/>
                          <a:ea typeface="+mn-ea"/>
                          <a:cs typeface="+mn-cs"/>
                        </a:rPr>
                      </a:br>
                      <a:r>
                        <a:rPr lang="pl-PL" sz="1400" b="1" kern="1200" dirty="0" smtClean="0">
                          <a:solidFill>
                            <a:srgbClr val="385723"/>
                          </a:solidFill>
                          <a:latin typeface="+mj-lt"/>
                          <a:ea typeface="+mn-ea"/>
                          <a:cs typeface="+mn-cs"/>
                        </a:rPr>
                        <a:t>(per saldo)</a:t>
                      </a:r>
                      <a:endParaRPr lang="pl-PL" sz="1800" b="1" kern="1200" dirty="0">
                        <a:solidFill>
                          <a:srgbClr val="385723"/>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indent="0" algn="l">
                        <a:lnSpc>
                          <a:spcPct val="114000"/>
                        </a:lnSpc>
                        <a:buFont typeface="Arial" panose="020B0604020202020204" pitchFamily="34" charset="0"/>
                        <a:buNone/>
                      </a:pPr>
                      <a:r>
                        <a:rPr lang="pl-PL" sz="1400" b="1" kern="1200" baseline="0" dirty="0" smtClean="0">
                          <a:solidFill>
                            <a:schemeClr val="tx1"/>
                          </a:solidFill>
                          <a:latin typeface="+mj-lt"/>
                          <a:ea typeface="+mn-ea"/>
                          <a:cs typeface="+mn-cs"/>
                        </a:rPr>
                        <a:t>Wydatki oświatowe</a:t>
                      </a:r>
                      <a:r>
                        <a:rPr lang="pl-PL" sz="1400" b="0" kern="1200" baseline="0" dirty="0" smtClean="0">
                          <a:solidFill>
                            <a:schemeClr val="tx1"/>
                          </a:solidFill>
                          <a:latin typeface="+mj-lt"/>
                          <a:ea typeface="+mn-ea"/>
                          <a:cs typeface="+mn-cs"/>
                        </a:rPr>
                        <a:t>, głównie na wynagrodzenia i pochodne oraz zakup usług.</a:t>
                      </a:r>
                      <a:endParaRPr lang="pl-PL" sz="1400" b="0" kern="1200" baseline="0" dirty="0">
                        <a:solidFill>
                          <a:schemeClr val="tx1"/>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26857361"/>
                  </a:ext>
                </a:extLst>
              </a:tr>
              <a:tr h="730118">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800" b="1" kern="1200" dirty="0" smtClean="0">
                          <a:solidFill>
                            <a:srgbClr val="385723"/>
                          </a:solidFill>
                          <a:latin typeface="+mj-lt"/>
                          <a:ea typeface="+mn-ea"/>
                          <a:cs typeface="+mn-cs"/>
                        </a:rPr>
                        <a:t>+1.212.178 </a:t>
                      </a:r>
                      <a:r>
                        <a:rPr lang="pl-PL" sz="1800" b="1" kern="1200" dirty="0">
                          <a:solidFill>
                            <a:srgbClr val="385723"/>
                          </a:solidFill>
                          <a:latin typeface="+mj-lt"/>
                          <a:ea typeface="+mn-ea"/>
                          <a:cs typeface="+mn-cs"/>
                        </a:rPr>
                        <a:t>zł</a:t>
                      </a: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tcPr>
                </a:tc>
                <a:tc>
                  <a:txBody>
                    <a:bodyPr/>
                    <a:lstStyle/>
                    <a:p>
                      <a:pPr marL="0" indent="0" algn="l">
                        <a:lnSpc>
                          <a:spcPct val="114000"/>
                        </a:lnSpc>
                        <a:buFont typeface="Arial" panose="020B0604020202020204" pitchFamily="34" charset="0"/>
                        <a:buNone/>
                      </a:pPr>
                      <a:r>
                        <a:rPr lang="pl-PL" sz="1400" b="1" kern="1200" baseline="0" dirty="0" smtClean="0">
                          <a:solidFill>
                            <a:schemeClr val="tx1"/>
                          </a:solidFill>
                          <a:latin typeface="+mj-lt"/>
                          <a:ea typeface="+mn-ea"/>
                          <a:cs typeface="+mn-cs"/>
                        </a:rPr>
                        <a:t>Zadania dotowane z budżetu państwa</a:t>
                      </a:r>
                      <a:r>
                        <a:rPr lang="pl-PL" sz="1400" b="0" kern="1200" baseline="0" dirty="0" smtClean="0">
                          <a:solidFill>
                            <a:schemeClr val="tx1"/>
                          </a:solidFill>
                          <a:latin typeface="+mj-lt"/>
                          <a:ea typeface="+mn-ea"/>
                          <a:cs typeface="+mn-cs"/>
                        </a:rPr>
                        <a:t>, w tym na zadania własne z przeznaczeniem na dofinansowanie bieżącej działalności domów pomocy społecznej (1.119.778 zł).</a:t>
                      </a:r>
                      <a:endParaRPr lang="pl-PL" sz="1400" b="0" kern="1200" baseline="0" dirty="0">
                        <a:solidFill>
                          <a:schemeClr val="tx1"/>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213487220"/>
                  </a:ext>
                </a:extLst>
              </a:tr>
            </a:tbl>
          </a:graphicData>
        </a:graphic>
      </p:graphicFrame>
    </p:spTree>
    <p:extLst>
      <p:ext uri="{BB962C8B-B14F-4D97-AF65-F5344CB8AC3E}">
        <p14:creationId xmlns:p14="http://schemas.microsoft.com/office/powerpoint/2010/main" val="1499494659"/>
      </p:ext>
    </p:extLst>
  </p:cSld>
  <p:clrMapOvr>
    <a:masterClrMapping/>
  </p:clrMapOvr>
  <p:transition spd="slow">
    <p:cove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8</a:t>
            </a:fld>
            <a:endParaRPr lang="pl-PL" dirty="0"/>
          </a:p>
        </p:txBody>
      </p:sp>
      <p:sp>
        <p:nvSpPr>
          <p:cNvPr id="7" name="Symbol zastępczy stopki 1"/>
          <p:cNvSpPr>
            <a:spLocks noGrp="1"/>
          </p:cNvSpPr>
          <p:nvPr>
            <p:ph type="ftr" sz="quarter" idx="3"/>
          </p:nvPr>
        </p:nvSpPr>
        <p:spPr>
          <a:xfrm>
            <a:off x="5572664" y="6602777"/>
            <a:ext cx="6088033" cy="272641"/>
          </a:xfrm>
          <a:prstGeom prst="rect">
            <a:avLst/>
          </a:prstGeom>
        </p:spPr>
        <p:txBody>
          <a:bodyPr/>
          <a:lstStyle/>
          <a:p>
            <a:r>
              <a:rPr lang="pl-PL" altLang="pl-PL" dirty="0">
                <a:latin typeface="Arial" charset="0"/>
              </a:rPr>
              <a:t>Projekty zmian budżetu na 2023 r. i WPF na lata 2023–2050 na sesję Rady m.st. W–wy</a:t>
            </a:r>
            <a:endParaRPr lang="pl-PL" dirty="0"/>
          </a:p>
        </p:txBody>
      </p:sp>
      <p:sp>
        <p:nvSpPr>
          <p:cNvPr id="9" name="pole tekstowe 13"/>
          <p:cNvSpPr txBox="1">
            <a:spLocks noChangeArrowheads="1"/>
          </p:cNvSpPr>
          <p:nvPr/>
        </p:nvSpPr>
        <p:spPr bwMode="auto">
          <a:xfrm>
            <a:off x="1764000" y="576000"/>
            <a:ext cx="864165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ts val="800"/>
              </a:spcBef>
              <a:spcAft>
                <a:spcPts val="800"/>
              </a:spcAft>
              <a:buNone/>
              <a:tabLst>
                <a:tab pos="715963" algn="l"/>
              </a:tabLst>
            </a:pPr>
            <a:r>
              <a:rPr lang="pl-PL" altLang="pl-PL" sz="1600" b="1" dirty="0">
                <a:latin typeface="+mj-lt"/>
              </a:rPr>
              <a:t>CZĘŚĆ DZIELNICOWA:  </a:t>
            </a:r>
            <a:r>
              <a:rPr lang="pl-PL" altLang="pl-PL" sz="2400" b="1" dirty="0" smtClean="0">
                <a:solidFill>
                  <a:srgbClr val="C00000"/>
                </a:solidFill>
                <a:latin typeface="+mj-lt"/>
              </a:rPr>
              <a:t>-4,1</a:t>
            </a:r>
            <a:r>
              <a:rPr lang="pl-PL" altLang="pl-PL" sz="2000" b="1" dirty="0" smtClean="0">
                <a:solidFill>
                  <a:srgbClr val="C00000"/>
                </a:solidFill>
                <a:latin typeface="+mj-lt"/>
              </a:rPr>
              <a:t>mln </a:t>
            </a:r>
            <a:r>
              <a:rPr lang="pl-PL" altLang="pl-PL" sz="2000" b="1" dirty="0">
                <a:solidFill>
                  <a:srgbClr val="C00000"/>
                </a:solidFill>
                <a:latin typeface="+mj-lt"/>
              </a:rPr>
              <a:t>zł</a:t>
            </a:r>
          </a:p>
        </p:txBody>
      </p:sp>
      <p:graphicFrame>
        <p:nvGraphicFramePr>
          <p:cNvPr id="8" name="Tabela 7"/>
          <p:cNvGraphicFramePr>
            <a:graphicFrameLocks noGrp="1"/>
          </p:cNvGraphicFramePr>
          <p:nvPr>
            <p:extLst>
              <p:ext uri="{D42A27DB-BD31-4B8C-83A1-F6EECF244321}">
                <p14:modId xmlns:p14="http://schemas.microsoft.com/office/powerpoint/2010/main" val="2035443732"/>
              </p:ext>
            </p:extLst>
          </p:nvPr>
        </p:nvGraphicFramePr>
        <p:xfrm>
          <a:off x="228474" y="1036800"/>
          <a:ext cx="11712706" cy="5455906"/>
        </p:xfrm>
        <a:graphic>
          <a:graphicData uri="http://schemas.openxmlformats.org/drawingml/2006/table">
            <a:tbl>
              <a:tblPr firstRow="1" bandRow="1">
                <a:tableStyleId>{2D5ABB26-0587-4C30-8999-92F81FD0307C}</a:tableStyleId>
              </a:tblPr>
              <a:tblGrid>
                <a:gridCol w="2232000">
                  <a:extLst>
                    <a:ext uri="{9D8B030D-6E8A-4147-A177-3AD203B41FA5}">
                      <a16:colId xmlns:a16="http://schemas.microsoft.com/office/drawing/2014/main" val="20000"/>
                    </a:ext>
                  </a:extLst>
                </a:gridCol>
                <a:gridCol w="9480706">
                  <a:extLst>
                    <a:ext uri="{9D8B030D-6E8A-4147-A177-3AD203B41FA5}">
                      <a16:colId xmlns:a16="http://schemas.microsoft.com/office/drawing/2014/main" val="20001"/>
                    </a:ext>
                  </a:extLst>
                </a:gridCol>
              </a:tblGrid>
              <a:tr h="576000">
                <a:tc>
                  <a:txBody>
                    <a:bodyPr/>
                    <a:lstStyle/>
                    <a:p>
                      <a:pPr algn="r"/>
                      <a:r>
                        <a:rPr lang="pl-PL" sz="2000" b="1" baseline="0" dirty="0" smtClean="0">
                          <a:solidFill>
                            <a:srgbClr val="C00000"/>
                          </a:solidFill>
                          <a:latin typeface="+mj-lt"/>
                        </a:rPr>
                        <a:t>-4.117.150</a:t>
                      </a:r>
                      <a:r>
                        <a:rPr lang="pl-PL" sz="1600" b="1" baseline="0" dirty="0" smtClean="0">
                          <a:solidFill>
                            <a:srgbClr val="C00000"/>
                          </a:solidFill>
                          <a:latin typeface="+mj-lt"/>
                        </a:rPr>
                        <a:t> </a:t>
                      </a:r>
                      <a:r>
                        <a:rPr lang="pl-PL" sz="2000" b="1" baseline="0" dirty="0" smtClean="0">
                          <a:solidFill>
                            <a:srgbClr val="C00000"/>
                          </a:solidFill>
                          <a:latin typeface="+mj-lt"/>
                        </a:rPr>
                        <a:t>zł</a:t>
                      </a:r>
                      <a:br>
                        <a:rPr lang="pl-PL" sz="2000" b="1" baseline="0" dirty="0" smtClean="0">
                          <a:solidFill>
                            <a:srgbClr val="C00000"/>
                          </a:solidFill>
                          <a:latin typeface="+mj-lt"/>
                        </a:rPr>
                      </a:br>
                      <a:r>
                        <a:rPr lang="pl-PL" sz="1400" b="1" baseline="0" dirty="0" smtClean="0">
                          <a:solidFill>
                            <a:srgbClr val="C00000"/>
                          </a:solidFill>
                          <a:latin typeface="+mj-lt"/>
                        </a:rPr>
                        <a:t>(per saldo)</a:t>
                      </a:r>
                      <a:endParaRPr lang="pl-PL" sz="2000" b="1" dirty="0">
                        <a:solidFill>
                          <a:srgbClr val="C00000"/>
                        </a:solidFill>
                        <a:latin typeface="+mj-lt"/>
                      </a:endParaRPr>
                    </a:p>
                  </a:txBody>
                  <a:tcPr marL="91426" marR="91426" marT="45719" marB="45719" anchor="ctr">
                    <a:lnT w="12700" cap="flat" cmpd="sng" algn="ctr">
                      <a:noFill/>
                      <a:prstDash val="sysDot"/>
                      <a:round/>
                      <a:headEnd type="none" w="med" len="med"/>
                      <a:tailEnd type="none" w="med" len="med"/>
                    </a:lnT>
                    <a:solidFill>
                      <a:srgbClr val="FEDDD5"/>
                    </a:solidFill>
                  </a:tcPr>
                </a:tc>
                <a:tc>
                  <a:txBody>
                    <a:bodyPr/>
                    <a:lstStyle/>
                    <a:p>
                      <a:pPr algn="l"/>
                      <a:r>
                        <a:rPr lang="pl-PL" sz="1500" b="1" kern="1200" baseline="0" dirty="0">
                          <a:solidFill>
                            <a:schemeClr val="tx1"/>
                          </a:solidFill>
                          <a:latin typeface="+mj-lt"/>
                          <a:ea typeface="+mn-ea"/>
                          <a:cs typeface="+mn-cs"/>
                        </a:rPr>
                        <a:t>Część </a:t>
                      </a:r>
                      <a:r>
                        <a:rPr lang="pl-PL" sz="1500" b="1" kern="1200" baseline="0" dirty="0" smtClean="0">
                          <a:solidFill>
                            <a:schemeClr val="tx1"/>
                          </a:solidFill>
                          <a:latin typeface="+mj-lt"/>
                          <a:ea typeface="+mn-ea"/>
                          <a:cs typeface="+mn-cs"/>
                        </a:rPr>
                        <a:t>dzielnicowa – główne pozycje:</a:t>
                      </a:r>
                      <a:endParaRPr lang="pl-PL" sz="1500" b="1" kern="1200" baseline="0" dirty="0">
                        <a:solidFill>
                          <a:schemeClr val="tx1"/>
                        </a:solidFill>
                        <a:latin typeface="+mj-lt"/>
                        <a:ea typeface="+mn-ea"/>
                        <a:cs typeface="+mn-cs"/>
                      </a:endParaRPr>
                    </a:p>
                  </a:txBody>
                  <a:tcPr marL="91426" marR="91426" marT="45719" marB="45719" anchor="ctr">
                    <a:lnT w="12700" cap="flat" cmpd="sng" algn="ctr">
                      <a:noFill/>
                      <a:prstDash val="sysDot"/>
                      <a:round/>
                      <a:headEnd type="none" w="med" len="med"/>
                      <a:tailEnd type="none" w="med" len="med"/>
                    </a:lnT>
                    <a:solidFill>
                      <a:srgbClr val="FEDDD5"/>
                    </a:solidFill>
                  </a:tcPr>
                </a:tc>
                <a:extLst>
                  <a:ext uri="{0D108BD9-81ED-4DB2-BD59-A6C34878D82A}">
                    <a16:rowId xmlns:a16="http://schemas.microsoft.com/office/drawing/2014/main" val="10001"/>
                  </a:ext>
                </a:extLst>
              </a:tr>
              <a:tr h="0">
                <a:tc>
                  <a:txBody>
                    <a:bodyPr/>
                    <a:lstStyle/>
                    <a:p>
                      <a:pPr marL="0" algn="r" defTabSz="914400" rtl="0" eaLnBrk="1" latinLnBrk="0" hangingPunct="1"/>
                      <a:r>
                        <a:rPr lang="pl-PL" sz="1800" b="1" kern="1200" dirty="0" smtClean="0">
                          <a:solidFill>
                            <a:srgbClr val="C00000"/>
                          </a:solidFill>
                          <a:latin typeface="+mj-lt"/>
                          <a:ea typeface="+mn-ea"/>
                          <a:cs typeface="+mn-cs"/>
                        </a:rPr>
                        <a:t>-15.786.055 </a:t>
                      </a:r>
                      <a:r>
                        <a:rPr lang="pl-PL" sz="1800" b="1" kern="1200" dirty="0">
                          <a:solidFill>
                            <a:srgbClr val="C00000"/>
                          </a:solidFill>
                          <a:latin typeface="+mj-lt"/>
                          <a:ea typeface="+mn-ea"/>
                          <a:cs typeface="+mn-cs"/>
                        </a:rPr>
                        <a:t>zł</a:t>
                      </a:r>
                      <a:br>
                        <a:rPr lang="pl-PL" sz="1800" b="1" kern="1200" dirty="0">
                          <a:solidFill>
                            <a:srgbClr val="C00000"/>
                          </a:solidFill>
                          <a:latin typeface="+mj-lt"/>
                          <a:ea typeface="+mn-ea"/>
                          <a:cs typeface="+mn-cs"/>
                        </a:rPr>
                      </a:br>
                      <a:r>
                        <a:rPr lang="pl-PL" sz="1400" b="1" kern="1200" dirty="0">
                          <a:solidFill>
                            <a:srgbClr val="C00000"/>
                          </a:solidFill>
                          <a:latin typeface="+mj-lt"/>
                          <a:ea typeface="+mn-ea"/>
                          <a:cs typeface="+mn-cs"/>
                        </a:rPr>
                        <a:t>(per saldo)</a:t>
                      </a:r>
                      <a:endParaRPr lang="pl-PL" sz="1800" b="1" kern="1200" dirty="0">
                        <a:solidFill>
                          <a:srgbClr val="C00000"/>
                        </a:solidFill>
                        <a:latin typeface="+mj-lt"/>
                        <a:ea typeface="+mn-ea"/>
                        <a:cs typeface="+mn-cs"/>
                      </a:endParaRPr>
                    </a:p>
                  </a:txBody>
                  <a:tcPr marL="91426" marR="91426" marT="45719" marB="45719" anchor="ctr">
                    <a:lnB w="3175" cap="flat" cmpd="sng" algn="ctr">
                      <a:solidFill>
                        <a:schemeClr val="tx1"/>
                      </a:solidFill>
                      <a:prstDash val="sysDot"/>
                      <a:round/>
                      <a:headEnd type="none" w="med" len="med"/>
                      <a:tailEnd type="none" w="med" len="med"/>
                    </a:lnB>
                  </a:tcPr>
                </a:tc>
                <a:tc>
                  <a:txBody>
                    <a:bodyPr/>
                    <a:lstStyle/>
                    <a:p>
                      <a:pPr algn="l">
                        <a:lnSpc>
                          <a:spcPct val="110000"/>
                        </a:lnSpc>
                      </a:pPr>
                      <a:r>
                        <a:rPr lang="pl-PL" sz="1400" b="1" kern="1200" baseline="0" dirty="0" smtClean="0">
                          <a:solidFill>
                            <a:schemeClr val="tx1"/>
                          </a:solidFill>
                          <a:latin typeface="+mj-lt"/>
                          <a:ea typeface="+mn-ea"/>
                          <a:cs typeface="+mn-cs"/>
                        </a:rPr>
                        <a:t>Fundusz Przeciwdziałania COVID-19, </a:t>
                      </a:r>
                      <a:r>
                        <a:rPr lang="pl-PL" sz="1400" b="0" kern="1200" baseline="0" dirty="0" smtClean="0">
                          <a:solidFill>
                            <a:schemeClr val="tx1"/>
                          </a:solidFill>
                          <a:latin typeface="+mj-lt"/>
                          <a:ea typeface="+mn-ea"/>
                          <a:cs typeface="+mn-cs"/>
                        </a:rPr>
                        <a:t>wypłaty dodatku elektrycznego dla gospodarstw domowych oraz jego obsługę w związku z mniejszą liczbą wniosków, w dzielnicach: </a:t>
                      </a:r>
                      <a:br>
                        <a:rPr lang="pl-PL" sz="1400" b="0" kern="1200" baseline="0" dirty="0" smtClean="0">
                          <a:solidFill>
                            <a:schemeClr val="tx1"/>
                          </a:solidFill>
                          <a:latin typeface="+mj-lt"/>
                          <a:ea typeface="+mn-ea"/>
                          <a:cs typeface="+mn-cs"/>
                        </a:rPr>
                      </a:br>
                      <a:r>
                        <a:rPr lang="pl-PL" sz="1400" b="0" kern="1200" baseline="0" dirty="0" smtClean="0">
                          <a:solidFill>
                            <a:schemeClr val="tx1"/>
                          </a:solidFill>
                          <a:latin typeface="+mj-lt"/>
                          <a:ea typeface="+mn-ea"/>
                          <a:cs typeface="+mn-cs"/>
                        </a:rPr>
                        <a:t>Praga-Północ (3.416.894 zł), Praga-Południe (2.815.036 zł), Wawer (1.864.086 zł), Targówek (1.228.876 zł), Białołęka (1.067.126 zł), Włochy (975.351 zł), Mokotów (909.791 zł), Rembertów (727.752 zł), Śródmieście (661.156 zł), Bielany (394.025 zł), Wola (384.898 zł), Ursynów (366.931 zł), Wilanów (283.765 zł), Ursus (266.890 zł), Bemowo (265.877 zł), Ochota (157.601 zł).</a:t>
                      </a:r>
                      <a:endParaRPr lang="pl-PL" sz="1400" b="0" kern="1200" baseline="0" dirty="0">
                        <a:solidFill>
                          <a:schemeClr val="tx1"/>
                        </a:solidFill>
                        <a:latin typeface="+mj-lt"/>
                        <a:ea typeface="+mn-ea"/>
                        <a:cs typeface="+mn-cs"/>
                      </a:endParaRPr>
                    </a:p>
                  </a:txBody>
                  <a:tcPr marL="91426" marR="91426" marT="45719" marB="45719" anchor="ctr">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71255824"/>
                  </a:ext>
                </a:extLst>
              </a:tr>
              <a:tr h="0">
                <a:tc>
                  <a:txBody>
                    <a:bodyPr/>
                    <a:lstStyle/>
                    <a:p>
                      <a:pPr marL="0" algn="r" defTabSz="914400" rtl="0" eaLnBrk="1" latinLnBrk="0" hangingPunct="1"/>
                      <a:r>
                        <a:rPr lang="pl-PL" sz="1800" b="1" kern="1200" dirty="0" smtClean="0">
                          <a:solidFill>
                            <a:srgbClr val="385723"/>
                          </a:solidFill>
                          <a:latin typeface="+mj-lt"/>
                          <a:ea typeface="+mn-ea"/>
                          <a:cs typeface="+mn-cs"/>
                        </a:rPr>
                        <a:t>+4.305.389 </a:t>
                      </a:r>
                      <a:r>
                        <a:rPr lang="pl-PL" sz="1800" b="1" kern="1200" dirty="0">
                          <a:solidFill>
                            <a:srgbClr val="385723"/>
                          </a:solidFill>
                          <a:latin typeface="+mj-lt"/>
                          <a:ea typeface="+mn-ea"/>
                          <a:cs typeface="+mn-cs"/>
                        </a:rPr>
                        <a:t>zł</a:t>
                      </a:r>
                      <a:br>
                        <a:rPr lang="pl-PL" sz="1800" b="1" kern="1200" dirty="0">
                          <a:solidFill>
                            <a:srgbClr val="385723"/>
                          </a:solidFill>
                          <a:latin typeface="+mj-lt"/>
                          <a:ea typeface="+mn-ea"/>
                          <a:cs typeface="+mn-cs"/>
                        </a:rPr>
                      </a:br>
                      <a:r>
                        <a:rPr lang="pl-PL" sz="1400" b="1" kern="1200" dirty="0">
                          <a:solidFill>
                            <a:srgbClr val="385723"/>
                          </a:solidFill>
                          <a:latin typeface="+mj-lt"/>
                          <a:ea typeface="+mn-ea"/>
                          <a:cs typeface="+mn-cs"/>
                        </a:rPr>
                        <a:t>(per saldo)</a:t>
                      </a:r>
                      <a:endParaRPr lang="pl-PL" sz="1800" b="1" kern="1200" dirty="0">
                        <a:solidFill>
                          <a:srgbClr val="385723"/>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l">
                        <a:lnSpc>
                          <a:spcPct val="110000"/>
                        </a:lnSpc>
                      </a:pPr>
                      <a:r>
                        <a:rPr lang="pl-PL" sz="1400" b="1" kern="1200" baseline="0" dirty="0" smtClean="0">
                          <a:solidFill>
                            <a:schemeClr val="tx1"/>
                          </a:solidFill>
                          <a:latin typeface="+mj-lt"/>
                          <a:ea typeface="+mn-ea"/>
                          <a:cs typeface="+mn-cs"/>
                        </a:rPr>
                        <a:t>dz. Białołęka </a:t>
                      </a:r>
                      <a:r>
                        <a:rPr lang="pl-PL" sz="1400" b="0" kern="1200" baseline="0" dirty="0" smtClean="0">
                          <a:solidFill>
                            <a:schemeClr val="tx1"/>
                          </a:solidFill>
                          <a:latin typeface="+mj-lt"/>
                          <a:ea typeface="+mn-ea"/>
                          <a:cs typeface="+mn-cs"/>
                        </a:rPr>
                        <a:t>głównie z przeznaczeniem na wydatki oświatowo-edukacyjne.</a:t>
                      </a:r>
                      <a:endParaRPr lang="pl-PL" sz="1400" b="0" kern="1200" baseline="0" dirty="0">
                        <a:solidFill>
                          <a:schemeClr val="tx1"/>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13487220"/>
                  </a:ext>
                </a:extLst>
              </a:tr>
              <a:tr h="0">
                <a:tc>
                  <a:txBody>
                    <a:bodyPr/>
                    <a:lstStyle/>
                    <a:p>
                      <a:pPr marL="0" algn="r" defTabSz="914400" rtl="0" eaLnBrk="1" latinLnBrk="0" hangingPunct="1"/>
                      <a:r>
                        <a:rPr lang="pl-PL" sz="1800" b="1" kern="1200" dirty="0" smtClean="0">
                          <a:solidFill>
                            <a:srgbClr val="385723"/>
                          </a:solidFill>
                          <a:latin typeface="+mj-lt"/>
                          <a:ea typeface="+mn-ea"/>
                          <a:cs typeface="+mn-cs"/>
                        </a:rPr>
                        <a:t>+2.701.356 </a:t>
                      </a:r>
                      <a:r>
                        <a:rPr lang="pl-PL" sz="1800" b="1" kern="1200" dirty="0">
                          <a:solidFill>
                            <a:srgbClr val="385723"/>
                          </a:solidFill>
                          <a:latin typeface="+mj-lt"/>
                          <a:ea typeface="+mn-ea"/>
                          <a:cs typeface="+mn-cs"/>
                        </a:rPr>
                        <a:t>zł</a:t>
                      </a:r>
                      <a:br>
                        <a:rPr lang="pl-PL" sz="1800" b="1" kern="1200" dirty="0">
                          <a:solidFill>
                            <a:srgbClr val="385723"/>
                          </a:solidFill>
                          <a:latin typeface="+mj-lt"/>
                          <a:ea typeface="+mn-ea"/>
                          <a:cs typeface="+mn-cs"/>
                        </a:rPr>
                      </a:br>
                      <a:r>
                        <a:rPr lang="pl-PL" sz="1400" b="1" kern="1200" dirty="0">
                          <a:solidFill>
                            <a:srgbClr val="385723"/>
                          </a:solidFill>
                          <a:latin typeface="+mj-lt"/>
                          <a:ea typeface="+mn-ea"/>
                          <a:cs typeface="+mn-cs"/>
                        </a:rPr>
                        <a:t>(per saldo)</a:t>
                      </a:r>
                      <a:endParaRPr lang="pl-PL" sz="1800" b="1" kern="1200" dirty="0">
                        <a:solidFill>
                          <a:srgbClr val="385723"/>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l">
                        <a:lnSpc>
                          <a:spcPct val="110000"/>
                        </a:lnSpc>
                      </a:pPr>
                      <a:r>
                        <a:rPr lang="pl-PL" sz="1400" b="1" kern="1200" baseline="0" dirty="0" smtClean="0">
                          <a:solidFill>
                            <a:schemeClr val="tx1"/>
                          </a:solidFill>
                          <a:latin typeface="+mj-lt"/>
                          <a:ea typeface="+mn-ea"/>
                          <a:cs typeface="+mn-cs"/>
                        </a:rPr>
                        <a:t>dz. </a:t>
                      </a:r>
                      <a:r>
                        <a:rPr lang="pl-PL" sz="1400" b="1" kern="1200" baseline="0" dirty="0" smtClean="0">
                          <a:solidFill>
                            <a:schemeClr val="tx1"/>
                          </a:solidFill>
                          <a:latin typeface="+mn-lt"/>
                          <a:ea typeface="+mn-ea"/>
                          <a:cs typeface="+mn-cs"/>
                        </a:rPr>
                        <a:t>Śródmieście</a:t>
                      </a:r>
                      <a:r>
                        <a:rPr lang="pl-PL" sz="1400" b="0" kern="1200" baseline="0" dirty="0" smtClean="0">
                          <a:solidFill>
                            <a:schemeClr val="tx1"/>
                          </a:solidFill>
                          <a:latin typeface="+mj-lt"/>
                          <a:ea typeface="+mn-ea"/>
                          <a:cs typeface="+mn-cs"/>
                        </a:rPr>
                        <a:t>,</a:t>
                      </a:r>
                      <a:r>
                        <a:rPr lang="pl-PL" sz="1400" b="1" kern="1200" baseline="0" dirty="0" smtClean="0">
                          <a:solidFill>
                            <a:schemeClr val="tx1"/>
                          </a:solidFill>
                          <a:latin typeface="+mj-lt"/>
                          <a:ea typeface="+mn-ea"/>
                          <a:cs typeface="+mn-cs"/>
                        </a:rPr>
                        <a:t> </a:t>
                      </a:r>
                      <a:r>
                        <a:rPr lang="pl-PL" sz="1400" b="0" kern="1200" baseline="0" dirty="0" smtClean="0">
                          <a:solidFill>
                            <a:schemeClr val="tx1"/>
                          </a:solidFill>
                          <a:latin typeface="+mj-lt"/>
                          <a:ea typeface="+mn-ea"/>
                          <a:cs typeface="+mn-cs"/>
                        </a:rPr>
                        <a:t>głównie z przeznaczeniem na rozliczenia ze wspólnotami mieszkaniowymi.</a:t>
                      </a:r>
                      <a:endParaRPr lang="pl-PL" sz="1400" b="0" kern="1200" baseline="0" dirty="0">
                        <a:solidFill>
                          <a:schemeClr val="tx1"/>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758009049"/>
                  </a:ext>
                </a:extLst>
              </a:tr>
              <a:tr h="0">
                <a:tc>
                  <a:txBody>
                    <a:bodyPr/>
                    <a:lstStyle/>
                    <a:p>
                      <a:pPr marL="0" algn="r" defTabSz="914400" rtl="0" eaLnBrk="1" latinLnBrk="0" hangingPunct="1"/>
                      <a:r>
                        <a:rPr lang="pl-PL" sz="1800" b="1" kern="1200" dirty="0" smtClean="0">
                          <a:solidFill>
                            <a:srgbClr val="385723"/>
                          </a:solidFill>
                          <a:latin typeface="+mj-lt"/>
                          <a:ea typeface="+mn-ea"/>
                          <a:cs typeface="+mn-cs"/>
                        </a:rPr>
                        <a:t>+2.006.383 </a:t>
                      </a:r>
                      <a:r>
                        <a:rPr lang="pl-PL" sz="1800" b="1" kern="1200" dirty="0">
                          <a:solidFill>
                            <a:srgbClr val="385723"/>
                          </a:solidFill>
                          <a:latin typeface="+mj-lt"/>
                          <a:ea typeface="+mn-ea"/>
                          <a:cs typeface="+mn-cs"/>
                        </a:rPr>
                        <a:t>zł</a:t>
                      </a:r>
                      <a:br>
                        <a:rPr lang="pl-PL" sz="1800" b="1" kern="1200" dirty="0">
                          <a:solidFill>
                            <a:srgbClr val="385723"/>
                          </a:solidFill>
                          <a:latin typeface="+mj-lt"/>
                          <a:ea typeface="+mn-ea"/>
                          <a:cs typeface="+mn-cs"/>
                        </a:rPr>
                      </a:br>
                      <a:r>
                        <a:rPr lang="pl-PL" sz="1400" b="1" kern="1200" dirty="0">
                          <a:solidFill>
                            <a:srgbClr val="385723"/>
                          </a:solidFill>
                          <a:latin typeface="+mj-lt"/>
                          <a:ea typeface="+mn-ea"/>
                          <a:cs typeface="+mn-cs"/>
                        </a:rPr>
                        <a:t>(per saldo)</a:t>
                      </a:r>
                      <a:endParaRPr lang="pl-PL" sz="1800" b="1" kern="1200" dirty="0">
                        <a:solidFill>
                          <a:srgbClr val="385723"/>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l">
                        <a:lnSpc>
                          <a:spcPct val="110000"/>
                        </a:lnSpc>
                      </a:pPr>
                      <a:r>
                        <a:rPr lang="pl-PL" sz="1400" b="1" kern="1200" baseline="0" dirty="0" smtClean="0">
                          <a:solidFill>
                            <a:schemeClr val="tx1"/>
                          </a:solidFill>
                          <a:latin typeface="+mj-lt"/>
                          <a:ea typeface="+mn-ea"/>
                          <a:cs typeface="+mn-cs"/>
                        </a:rPr>
                        <a:t>dz. Praga-Północ</a:t>
                      </a:r>
                      <a:r>
                        <a:rPr lang="pl-PL" sz="1400" b="0" kern="1200" baseline="0" dirty="0" smtClean="0">
                          <a:solidFill>
                            <a:schemeClr val="tx1"/>
                          </a:solidFill>
                          <a:latin typeface="+mj-lt"/>
                          <a:ea typeface="+mn-ea"/>
                          <a:cs typeface="+mn-cs"/>
                        </a:rPr>
                        <a:t>, głównie z przeznaczeniem na utrzymanie mieszkaniowego zasobu komunalnego.</a:t>
                      </a:r>
                      <a:endParaRPr lang="pl-PL" sz="1400" b="0" kern="1200" baseline="0" dirty="0">
                        <a:solidFill>
                          <a:schemeClr val="tx1"/>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070662183"/>
                  </a:ext>
                </a:extLst>
              </a:tr>
              <a:tr h="0">
                <a:tc>
                  <a:txBody>
                    <a:bodyPr/>
                    <a:lstStyle/>
                    <a:p>
                      <a:pPr marL="0" algn="r" defTabSz="914400" rtl="0" eaLnBrk="1" latinLnBrk="0" hangingPunct="1"/>
                      <a:r>
                        <a:rPr lang="pl-PL" sz="1800" b="1" kern="1200" dirty="0" smtClean="0">
                          <a:solidFill>
                            <a:srgbClr val="385723"/>
                          </a:solidFill>
                          <a:latin typeface="+mj-lt"/>
                          <a:ea typeface="+mn-ea"/>
                          <a:cs typeface="+mn-cs"/>
                        </a:rPr>
                        <a:t>+1.945.396 zł</a:t>
                      </a:r>
                    </a:p>
                    <a:p>
                      <a:pPr marL="0" algn="r" defTabSz="914400" rtl="0" eaLnBrk="1" latinLnBrk="0" hangingPunct="1"/>
                      <a:r>
                        <a:rPr lang="pl-PL" sz="1400" b="1" kern="1200" dirty="0" smtClean="0">
                          <a:solidFill>
                            <a:srgbClr val="385723"/>
                          </a:solidFill>
                          <a:latin typeface="+mj-lt"/>
                          <a:ea typeface="+mn-ea"/>
                          <a:cs typeface="+mn-cs"/>
                        </a:rPr>
                        <a:t>(per saldo)</a:t>
                      </a:r>
                      <a:endParaRPr lang="pl-PL" sz="1800" b="1" kern="1200" dirty="0">
                        <a:solidFill>
                          <a:srgbClr val="385723"/>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l">
                        <a:lnSpc>
                          <a:spcPct val="110000"/>
                        </a:lnSpc>
                      </a:pPr>
                      <a:r>
                        <a:rPr lang="pl-PL" sz="1400" b="1" kern="1200" baseline="0" dirty="0" smtClean="0">
                          <a:solidFill>
                            <a:schemeClr val="tx1"/>
                          </a:solidFill>
                          <a:latin typeface="+mj-lt"/>
                          <a:ea typeface="+mn-ea"/>
                          <a:cs typeface="+mn-cs"/>
                        </a:rPr>
                        <a:t>dz. Wola</a:t>
                      </a:r>
                      <a:r>
                        <a:rPr lang="pl-PL" sz="1400" b="0" kern="1200" baseline="0" dirty="0" smtClean="0">
                          <a:solidFill>
                            <a:schemeClr val="tx1"/>
                          </a:solidFill>
                          <a:latin typeface="+mj-lt"/>
                          <a:ea typeface="+mn-ea"/>
                          <a:cs typeface="+mn-cs"/>
                        </a:rPr>
                        <a:t>, głównie z przeznaczeniem na wydatki oświatowo-edukacyjne.</a:t>
                      </a:r>
                      <a:endParaRPr lang="pl-PL" sz="1400" b="0" kern="1200" baseline="0" dirty="0">
                        <a:solidFill>
                          <a:schemeClr val="tx1"/>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364185441"/>
                  </a:ext>
                </a:extLst>
              </a:tr>
              <a:tr h="972000">
                <a:tc>
                  <a:txBody>
                    <a:bodyPr/>
                    <a:lstStyle/>
                    <a:p>
                      <a:pPr marL="0" algn="r" defTabSz="914400" rtl="0" eaLnBrk="1" latinLnBrk="0" hangingPunct="1"/>
                      <a:r>
                        <a:rPr lang="pl-PL" sz="1800" b="1" kern="1200" dirty="0" smtClean="0">
                          <a:solidFill>
                            <a:srgbClr val="385723"/>
                          </a:solidFill>
                          <a:latin typeface="+mj-lt"/>
                          <a:ea typeface="+mn-ea"/>
                          <a:cs typeface="+mn-cs"/>
                        </a:rPr>
                        <a:t>+710.381 zł</a:t>
                      </a:r>
                    </a:p>
                    <a:p>
                      <a:pPr marL="0" algn="r" defTabSz="914400" rtl="0" eaLnBrk="1" latinLnBrk="0" hangingPunct="1"/>
                      <a:r>
                        <a:rPr lang="pl-PL" sz="1400" b="1" kern="1200" dirty="0" smtClean="0">
                          <a:solidFill>
                            <a:srgbClr val="385723"/>
                          </a:solidFill>
                          <a:latin typeface="+mj-lt"/>
                          <a:ea typeface="+mn-ea"/>
                          <a:cs typeface="+mn-cs"/>
                        </a:rPr>
                        <a:t>(per saldo)</a:t>
                      </a:r>
                      <a:endParaRPr lang="pl-PL" sz="1800" b="1" kern="1200" dirty="0">
                        <a:solidFill>
                          <a:srgbClr val="385723"/>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tcPr>
                </a:tc>
                <a:tc>
                  <a:txBody>
                    <a:bodyPr/>
                    <a:lstStyle/>
                    <a:p>
                      <a:pPr algn="l">
                        <a:lnSpc>
                          <a:spcPct val="110000"/>
                        </a:lnSpc>
                      </a:pPr>
                      <a:r>
                        <a:rPr lang="pl-PL" sz="1400" b="1" kern="1200" baseline="0" dirty="0" smtClean="0">
                          <a:solidFill>
                            <a:schemeClr val="tx1"/>
                          </a:solidFill>
                          <a:latin typeface="+mj-lt"/>
                          <a:ea typeface="+mn-ea"/>
                          <a:cs typeface="+mn-cs"/>
                        </a:rPr>
                        <a:t>Pozostałe zmiany</a:t>
                      </a:r>
                      <a:r>
                        <a:rPr lang="pl-PL" sz="1400" b="0" kern="1200" baseline="0" dirty="0" smtClean="0">
                          <a:solidFill>
                            <a:schemeClr val="tx1"/>
                          </a:solidFill>
                          <a:latin typeface="+mj-lt"/>
                          <a:ea typeface="+mn-ea"/>
                          <a:cs typeface="+mn-cs"/>
                        </a:rPr>
                        <a:t> dotyczą dzielnic: Włochy (–842.979 zł), Ochota(–289.434 zł), Wawer (–87.662 zł), </a:t>
                      </a:r>
                      <a:br>
                        <a:rPr lang="pl-PL" sz="1400" b="0" kern="1200" baseline="0" dirty="0" smtClean="0">
                          <a:solidFill>
                            <a:schemeClr val="tx1"/>
                          </a:solidFill>
                          <a:latin typeface="+mj-lt"/>
                          <a:ea typeface="+mn-ea"/>
                          <a:cs typeface="+mn-cs"/>
                        </a:rPr>
                      </a:br>
                      <a:r>
                        <a:rPr lang="pl-PL" sz="1400" b="0" kern="1200" baseline="0" dirty="0" smtClean="0">
                          <a:solidFill>
                            <a:schemeClr val="tx1"/>
                          </a:solidFill>
                          <a:latin typeface="+mj-lt"/>
                          <a:ea typeface="+mn-ea"/>
                          <a:cs typeface="+mn-cs"/>
                        </a:rPr>
                        <a:t>Ursus (–57.241 zł), Mokotów (–10.881 zł), Rembertów (–9.200 zł), Wesoła (–3.514 zł), Targówek (+722.441 zł), Ursynów (+460.926 zł), Praga-Południe (+414.681 zł), Bielany (+161.209 zł), Wilanów (+119.642 zł),</a:t>
                      </a:r>
                      <a:br>
                        <a:rPr lang="pl-PL" sz="1400" b="0" kern="1200" baseline="0" dirty="0" smtClean="0">
                          <a:solidFill>
                            <a:schemeClr val="tx1"/>
                          </a:solidFill>
                          <a:latin typeface="+mj-lt"/>
                          <a:ea typeface="+mn-ea"/>
                          <a:cs typeface="+mn-cs"/>
                        </a:rPr>
                      </a:br>
                      <a:r>
                        <a:rPr lang="pl-PL" sz="1400" b="0" kern="1200" baseline="0" dirty="0" smtClean="0">
                          <a:solidFill>
                            <a:schemeClr val="tx1"/>
                          </a:solidFill>
                          <a:latin typeface="+mj-lt"/>
                          <a:ea typeface="+mn-ea"/>
                          <a:cs typeface="+mn-cs"/>
                        </a:rPr>
                        <a:t>Bemowo (+84.457 zł), Żoliborz (+47.936 zł)</a:t>
                      </a:r>
                      <a:endParaRPr lang="pl-PL" sz="1400" b="0" kern="1200" baseline="0" dirty="0">
                        <a:solidFill>
                          <a:schemeClr val="tx1"/>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482760117"/>
                  </a:ext>
                </a:extLst>
              </a:tr>
            </a:tbl>
          </a:graphicData>
        </a:graphic>
      </p:graphicFrame>
      <p:sp>
        <p:nvSpPr>
          <p:cNvPr id="10" name="Tytuł 2"/>
          <p:cNvSpPr>
            <a:spLocks noGrp="1"/>
          </p:cNvSpPr>
          <p:nvPr>
            <p:ph type="title"/>
          </p:nvPr>
        </p:nvSpPr>
        <p:spPr>
          <a:xfrm>
            <a:off x="432000" y="72000"/>
            <a:ext cx="11180445" cy="742304"/>
          </a:xfrm>
        </p:spPr>
        <p:txBody>
          <a:bodyPr/>
          <a:lstStyle/>
          <a:p>
            <a:pPr>
              <a:spcBef>
                <a:spcPts val="800"/>
              </a:spcBef>
              <a:spcAft>
                <a:spcPts val="800"/>
              </a:spcAft>
            </a:pPr>
            <a:r>
              <a:rPr lang="pl-PL" altLang="pl-PL" sz="2400" b="1" dirty="0" smtClean="0">
                <a:latin typeface="+mj-lt"/>
              </a:rPr>
              <a:t>Zmniejszenie</a:t>
            </a:r>
            <a:r>
              <a:rPr lang="pl-PL" altLang="pl-PL" sz="2400" dirty="0" smtClean="0">
                <a:latin typeface="+mj-lt"/>
              </a:rPr>
              <a:t> </a:t>
            </a:r>
            <a:r>
              <a:rPr lang="pl-PL" altLang="pl-PL" sz="2400" dirty="0">
                <a:latin typeface="+mj-lt"/>
              </a:rPr>
              <a:t>planu </a:t>
            </a:r>
            <a:r>
              <a:rPr lang="pl-PL" altLang="pl-PL" sz="2400" b="1" dirty="0">
                <a:latin typeface="+mj-lt"/>
              </a:rPr>
              <a:t>wydatków bieżących</a:t>
            </a:r>
            <a:r>
              <a:rPr lang="pl-PL" altLang="pl-PL" sz="2400" dirty="0">
                <a:latin typeface="+mj-lt"/>
              </a:rPr>
              <a:t> w 2023 r. o </a:t>
            </a:r>
            <a:r>
              <a:rPr lang="pl-PL" altLang="pl-PL" sz="2400" b="1" dirty="0" smtClean="0">
                <a:latin typeface="+mj-lt"/>
              </a:rPr>
              <a:t>60,8 </a:t>
            </a:r>
            <a:r>
              <a:rPr lang="pl-PL" altLang="pl-PL" sz="2400" b="1" dirty="0">
                <a:latin typeface="+mj-lt"/>
              </a:rPr>
              <a:t>mln zł</a:t>
            </a:r>
          </a:p>
        </p:txBody>
      </p:sp>
    </p:spTree>
    <p:extLst>
      <p:ext uri="{BB962C8B-B14F-4D97-AF65-F5344CB8AC3E}">
        <p14:creationId xmlns:p14="http://schemas.microsoft.com/office/powerpoint/2010/main" val="1456661785"/>
      </p:ext>
    </p:extLst>
  </p:cSld>
  <p:clrMapOvr>
    <a:masterClrMapping/>
  </p:clrMapOvr>
  <p:transition spd="slow">
    <p:cove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9</a:t>
            </a:fld>
            <a:endParaRPr lang="pl-PL" dirty="0"/>
          </a:p>
        </p:txBody>
      </p:sp>
      <p:sp>
        <p:nvSpPr>
          <p:cNvPr id="3" name="Tytuł 2"/>
          <p:cNvSpPr>
            <a:spLocks noGrp="1"/>
          </p:cNvSpPr>
          <p:nvPr>
            <p:ph type="title"/>
          </p:nvPr>
        </p:nvSpPr>
        <p:spPr>
          <a:xfrm>
            <a:off x="432000" y="72000"/>
            <a:ext cx="8524755" cy="742304"/>
          </a:xfrm>
        </p:spPr>
        <p:txBody>
          <a:bodyPr/>
          <a:lstStyle/>
          <a:p>
            <a:pPr>
              <a:spcBef>
                <a:spcPts val="800"/>
              </a:spcBef>
              <a:spcAft>
                <a:spcPts val="800"/>
              </a:spcAft>
            </a:pPr>
            <a:r>
              <a:rPr lang="pl-PL" altLang="pl-PL" sz="2400" dirty="0">
                <a:latin typeface="+mj-lt"/>
              </a:rPr>
              <a:t>Zmiana </a:t>
            </a:r>
            <a:r>
              <a:rPr lang="pl-PL" altLang="pl-PL" sz="2400" b="1" dirty="0">
                <a:latin typeface="+mj-lt"/>
              </a:rPr>
              <a:t>wydatków majątkowych</a:t>
            </a:r>
            <a:r>
              <a:rPr lang="pl-PL" altLang="pl-PL" sz="2400" dirty="0">
                <a:latin typeface="+mj-lt"/>
              </a:rPr>
              <a:t> w 2023 r.</a:t>
            </a:r>
          </a:p>
        </p:txBody>
      </p:sp>
      <p:sp>
        <p:nvSpPr>
          <p:cNvPr id="7" name="Symbol zastępczy stopki 1"/>
          <p:cNvSpPr>
            <a:spLocks noGrp="1"/>
          </p:cNvSpPr>
          <p:nvPr>
            <p:ph type="ftr" sz="quarter" idx="3"/>
          </p:nvPr>
        </p:nvSpPr>
        <p:spPr>
          <a:xfrm>
            <a:off x="5572664" y="6602777"/>
            <a:ext cx="6088033" cy="272641"/>
          </a:xfrm>
          <a:prstGeom prst="rect">
            <a:avLst/>
          </a:prstGeom>
        </p:spPr>
        <p:txBody>
          <a:bodyPr/>
          <a:lstStyle/>
          <a:p>
            <a:r>
              <a:rPr lang="pl-PL" altLang="pl-PL" dirty="0">
                <a:latin typeface="Arial" charset="0"/>
              </a:rPr>
              <a:t>Projekty zmian budżetu na 2023 r. i WPF na lata 2023–2050 na sesję Rady m.st. W–wy</a:t>
            </a:r>
            <a:endParaRPr lang="pl-PL" dirty="0"/>
          </a:p>
        </p:txBody>
      </p:sp>
      <p:graphicFrame>
        <p:nvGraphicFramePr>
          <p:cNvPr id="6" name="Tabela 5"/>
          <p:cNvGraphicFramePr>
            <a:graphicFrameLocks noGrp="1"/>
          </p:cNvGraphicFramePr>
          <p:nvPr>
            <p:extLst>
              <p:ext uri="{D42A27DB-BD31-4B8C-83A1-F6EECF244321}">
                <p14:modId xmlns:p14="http://schemas.microsoft.com/office/powerpoint/2010/main" val="1220966650"/>
              </p:ext>
            </p:extLst>
          </p:nvPr>
        </p:nvGraphicFramePr>
        <p:xfrm>
          <a:off x="2149596" y="1347610"/>
          <a:ext cx="7530858" cy="3981558"/>
        </p:xfrm>
        <a:graphic>
          <a:graphicData uri="http://schemas.openxmlformats.org/drawingml/2006/table">
            <a:tbl>
              <a:tblPr firstRow="1" bandRow="1">
                <a:tableStyleId>{2D5ABB26-0587-4C30-8999-92F81FD0307C}</a:tableStyleId>
              </a:tblPr>
              <a:tblGrid>
                <a:gridCol w="3577158">
                  <a:extLst>
                    <a:ext uri="{9D8B030D-6E8A-4147-A177-3AD203B41FA5}">
                      <a16:colId xmlns:a16="http://schemas.microsoft.com/office/drawing/2014/main" val="20000"/>
                    </a:ext>
                  </a:extLst>
                </a:gridCol>
                <a:gridCol w="1682299">
                  <a:extLst>
                    <a:ext uri="{9D8B030D-6E8A-4147-A177-3AD203B41FA5}">
                      <a16:colId xmlns:a16="http://schemas.microsoft.com/office/drawing/2014/main" val="2216440684"/>
                    </a:ext>
                  </a:extLst>
                </a:gridCol>
                <a:gridCol w="2271401">
                  <a:extLst>
                    <a:ext uri="{9D8B030D-6E8A-4147-A177-3AD203B41FA5}">
                      <a16:colId xmlns:a16="http://schemas.microsoft.com/office/drawing/2014/main" val="3459496494"/>
                    </a:ext>
                  </a:extLst>
                </a:gridCol>
              </a:tblGrid>
              <a:tr h="325578">
                <a:tc>
                  <a:txBody>
                    <a:bodyPr/>
                    <a:lstStyle/>
                    <a:p>
                      <a:pPr algn="l"/>
                      <a:endParaRPr lang="pl-PL" sz="2000" b="0"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1800" b="0" dirty="0">
                          <a:latin typeface="+mj-lt"/>
                          <a:cs typeface="Calibri" panose="020F0502020204030204" pitchFamily="34" charset="0"/>
                        </a:rPr>
                        <a:t>Projekt zmiany</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1800" b="0" dirty="0">
                          <a:latin typeface="+mj-lt"/>
                          <a:cs typeface="Calibri" panose="020F0502020204030204" pitchFamily="34" charset="0"/>
                        </a:rPr>
                        <a:t>Po zmianie</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381809244"/>
                  </a:ext>
                </a:extLst>
              </a:tr>
              <a:tr h="325578">
                <a:tc>
                  <a:txBody>
                    <a:bodyPr/>
                    <a:lstStyle/>
                    <a:p>
                      <a:pPr algn="l"/>
                      <a:endParaRPr lang="pl-PL" sz="2000" b="0"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gridSpan="2">
                  <a:txBody>
                    <a:bodyPr/>
                    <a:lstStyle/>
                    <a:p>
                      <a:pPr algn="ctr"/>
                      <a:r>
                        <a:rPr lang="pl-PL" sz="1400" b="0" dirty="0">
                          <a:latin typeface="+mj-lt"/>
                          <a:cs typeface="Calibri" panose="020F0502020204030204" pitchFamily="34" charset="0"/>
                        </a:rPr>
                        <a:t>w mln zł</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hMerge="1">
                  <a:txBody>
                    <a:bodyPr/>
                    <a:lstStyle/>
                    <a:p>
                      <a:endParaRPr lang="pl-PL"/>
                    </a:p>
                  </a:txBody>
                  <a:tcPr/>
                </a:tc>
                <a:extLst>
                  <a:ext uri="{0D108BD9-81ED-4DB2-BD59-A6C34878D82A}">
                    <a16:rowId xmlns:a16="http://schemas.microsoft.com/office/drawing/2014/main" val="3023958204"/>
                  </a:ext>
                </a:extLst>
              </a:tr>
              <a:tr h="606759">
                <a:tc>
                  <a:txBody>
                    <a:bodyPr/>
                    <a:lstStyle/>
                    <a:p>
                      <a:pPr algn="l"/>
                      <a:r>
                        <a:rPr lang="pl-PL" sz="2000" b="0" dirty="0">
                          <a:latin typeface="+mj-lt"/>
                          <a:cs typeface="Calibri" panose="020F0502020204030204" pitchFamily="34" charset="0"/>
                        </a:rPr>
                        <a:t>Wydatki majątkowe</a:t>
                      </a:r>
                    </a:p>
                  </a:txBody>
                  <a:tcPr marL="91448" marR="91448" marT="45727" marB="45727" anchor="ctr">
                    <a:lnT w="12700" cap="flat" cmpd="sng" algn="ctr">
                      <a:no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smtClean="0">
                          <a:solidFill>
                            <a:srgbClr val="C00000"/>
                          </a:solidFill>
                          <a:latin typeface="+mj-lt"/>
                          <a:ea typeface="+mn-ea"/>
                          <a:cs typeface="Calibri" panose="020F0502020204030204" pitchFamily="34" charset="0"/>
                        </a:rPr>
                        <a:t>-152,6</a:t>
                      </a:r>
                      <a:endParaRPr lang="pl-PL" sz="2800" b="1" kern="1200" dirty="0">
                        <a:solidFill>
                          <a:srgbClr val="C00000"/>
                        </a:solidFill>
                        <a:latin typeface="+mj-lt"/>
                        <a:ea typeface="+mn-ea"/>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a:noFill/>
                    </a:lnB>
                  </a:tcPr>
                </a:tc>
                <a:tc>
                  <a:txBody>
                    <a:bodyPr/>
                    <a:lstStyle/>
                    <a:p>
                      <a:pPr algn="r"/>
                      <a:r>
                        <a:rPr lang="pl-PL" sz="2800" b="1" dirty="0" smtClean="0">
                          <a:latin typeface="+mj-lt"/>
                        </a:rPr>
                        <a:t>3.959</a:t>
                      </a:r>
                      <a:endParaRPr lang="pl-PL" sz="2800" b="1" dirty="0">
                        <a:latin typeface="+mj-lt"/>
                      </a:endParaRPr>
                    </a:p>
                  </a:txBody>
                  <a:tcPr marL="91448" marR="91448" marT="45727" marB="45727" anchor="ctr">
                    <a:lnT w="12700" cap="flat" cmpd="sng" algn="ctr">
                      <a:noFill/>
                      <a:prstDash val="solid"/>
                      <a:round/>
                      <a:headEnd type="none" w="med" len="med"/>
                      <a:tailEnd type="none" w="med" len="med"/>
                    </a:lnT>
                    <a:lnB>
                      <a:noFill/>
                    </a:lnB>
                  </a:tcPr>
                </a:tc>
                <a:extLst>
                  <a:ext uri="{0D108BD9-81ED-4DB2-BD59-A6C34878D82A}">
                    <a16:rowId xmlns:a16="http://schemas.microsoft.com/office/drawing/2014/main" val="10003"/>
                  </a:ext>
                </a:extLst>
              </a:tr>
              <a:tr h="275491">
                <a:tc gridSpan="2">
                  <a:txBody>
                    <a:bodyPr/>
                    <a:lstStyle/>
                    <a:p>
                      <a:pPr algn="l"/>
                      <a:r>
                        <a:rPr lang="pl-PL" sz="1600" b="0" dirty="0">
                          <a:latin typeface="+mj-lt"/>
                          <a:cs typeface="Calibri" panose="020F0502020204030204" pitchFamily="34" charset="0"/>
                        </a:rPr>
                        <a:t>   z tego:</a:t>
                      </a:r>
                    </a:p>
                  </a:txBody>
                  <a:tcPr marL="91448" marR="91448" marT="45727" marB="45727" anchor="ctr">
                    <a:lnT w="12700" cap="flat" cmpd="sng" algn="ctr">
                      <a:noFill/>
                      <a:prstDash val="solid"/>
                      <a:round/>
                      <a:headEnd type="none" w="med" len="med"/>
                      <a:tailEnd type="none" w="med" len="med"/>
                    </a:lnT>
                    <a:lnB>
                      <a:noFill/>
                    </a:lnB>
                  </a:tcPr>
                </a:tc>
                <a:tc hMerge="1">
                  <a:txBody>
                    <a:bodyPr/>
                    <a:lstStyle/>
                    <a:p>
                      <a:endParaRPr lang="pl-PL"/>
                    </a:p>
                  </a:txBody>
                  <a:tcPr/>
                </a:tc>
                <a:tc>
                  <a:txBody>
                    <a:bodyPr/>
                    <a:lstStyle/>
                    <a:p>
                      <a:pPr algn="r"/>
                      <a:endParaRPr lang="pl-PL" sz="2800" b="1" dirty="0">
                        <a:latin typeface="+mj-lt"/>
                      </a:endParaRPr>
                    </a:p>
                  </a:txBody>
                  <a:tcPr marL="91448" marR="91448" marT="45727" marB="45727" anchor="ctr">
                    <a:lnT w="12700" cap="flat" cmpd="sng" algn="ctr">
                      <a:noFill/>
                      <a:prstDash val="solid"/>
                      <a:round/>
                      <a:headEnd type="none" w="med" len="med"/>
                      <a:tailEnd type="none" w="med" len="med"/>
                    </a:lnT>
                    <a:lnB>
                      <a:noFill/>
                    </a:lnB>
                  </a:tcPr>
                </a:tc>
                <a:extLst>
                  <a:ext uri="{0D108BD9-81ED-4DB2-BD59-A6C34878D82A}">
                    <a16:rowId xmlns:a16="http://schemas.microsoft.com/office/drawing/2014/main" val="10004"/>
                  </a:ext>
                </a:extLst>
              </a:tr>
              <a:tr h="606759">
                <a:tc>
                  <a:txBody>
                    <a:bodyPr/>
                    <a:lstStyle/>
                    <a:p>
                      <a:pPr algn="l"/>
                      <a:r>
                        <a:rPr lang="pl-PL" sz="1800" b="0" dirty="0">
                          <a:latin typeface="+mj-lt"/>
                          <a:cs typeface="Calibri" panose="020F0502020204030204" pitchFamily="34" charset="0"/>
                        </a:rPr>
                        <a:t>  – </a:t>
                      </a:r>
                      <a:r>
                        <a:rPr lang="pl-PL" sz="1800" b="0" dirty="0" err="1">
                          <a:latin typeface="+mj-lt"/>
                          <a:cs typeface="Calibri" panose="020F0502020204030204" pitchFamily="34" charset="0"/>
                        </a:rPr>
                        <a:t>ogólnomiejskie</a:t>
                      </a:r>
                      <a:endParaRPr lang="pl-PL" sz="1800" b="0"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smtClean="0">
                          <a:solidFill>
                            <a:srgbClr val="C00000"/>
                          </a:solidFill>
                          <a:latin typeface="+mj-lt"/>
                          <a:ea typeface="+mn-ea"/>
                          <a:cs typeface="Calibri" panose="020F0502020204030204" pitchFamily="34" charset="0"/>
                        </a:rPr>
                        <a:t>-151,2</a:t>
                      </a:r>
                      <a:endParaRPr lang="pl-PL" sz="2800" b="1" kern="1200" dirty="0">
                        <a:solidFill>
                          <a:srgbClr val="C00000"/>
                        </a:solidFill>
                        <a:latin typeface="+mj-lt"/>
                        <a:ea typeface="+mn-ea"/>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a:noFill/>
                    </a:lnB>
                  </a:tcPr>
                </a:tc>
                <a:tc>
                  <a:txBody>
                    <a:bodyPr/>
                    <a:lstStyle/>
                    <a:p>
                      <a:pPr algn="r"/>
                      <a:r>
                        <a:rPr lang="pl-PL" sz="2800" b="1" dirty="0" smtClean="0">
                          <a:solidFill>
                            <a:schemeClr val="tx1"/>
                          </a:solidFill>
                          <a:latin typeface="+mj-lt"/>
                        </a:rPr>
                        <a:t>1.984</a:t>
                      </a:r>
                      <a:endParaRPr lang="pl-PL" sz="2800" b="1" dirty="0">
                        <a:solidFill>
                          <a:schemeClr val="tx1"/>
                        </a:solidFill>
                        <a:latin typeface="+mj-lt"/>
                      </a:endParaRPr>
                    </a:p>
                  </a:txBody>
                  <a:tcPr marL="91448" marR="91448" marT="45727" marB="45727" anchor="ctr">
                    <a:lnT w="12700" cap="flat" cmpd="sng" algn="ctr">
                      <a:noFill/>
                      <a:prstDash val="solid"/>
                      <a:round/>
                      <a:headEnd type="none" w="med" len="med"/>
                      <a:tailEnd type="none" w="med" len="med"/>
                    </a:lnT>
                    <a:lnB>
                      <a:noFill/>
                    </a:lnB>
                  </a:tcPr>
                </a:tc>
                <a:extLst>
                  <a:ext uri="{0D108BD9-81ED-4DB2-BD59-A6C34878D82A}">
                    <a16:rowId xmlns:a16="http://schemas.microsoft.com/office/drawing/2014/main" val="10005"/>
                  </a:ext>
                </a:extLst>
              </a:tr>
              <a:tr h="606759">
                <a:tc>
                  <a:txBody>
                    <a:bodyPr/>
                    <a:lstStyle/>
                    <a:p>
                      <a:pPr algn="l"/>
                      <a:r>
                        <a:rPr lang="pl-PL" sz="1800" b="0" dirty="0">
                          <a:latin typeface="+mj-lt"/>
                          <a:cs typeface="Calibri" panose="020F0502020204030204" pitchFamily="34" charset="0"/>
                        </a:rPr>
                        <a:t>  – dzielnicowe</a:t>
                      </a:r>
                    </a:p>
                  </a:txBody>
                  <a:tcPr marL="91448" marR="91448" marT="45727" marB="45727" anchor="ctr">
                    <a:lnT w="12700" cap="flat" cmpd="sng" algn="ctr">
                      <a:no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smtClean="0">
                          <a:solidFill>
                            <a:srgbClr val="C00000"/>
                          </a:solidFill>
                          <a:latin typeface="+mj-lt"/>
                          <a:ea typeface="+mn-ea"/>
                          <a:cs typeface="Calibri" panose="020F0502020204030204" pitchFamily="34" charset="0"/>
                        </a:rPr>
                        <a:t>-213,0</a:t>
                      </a:r>
                      <a:endParaRPr lang="pl-PL" sz="2800" b="1" kern="1200" dirty="0">
                        <a:solidFill>
                          <a:srgbClr val="C00000"/>
                        </a:solidFill>
                        <a:latin typeface="+mj-lt"/>
                        <a:ea typeface="+mn-ea"/>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a:noFill/>
                    </a:lnB>
                  </a:tcPr>
                </a:tc>
                <a:tc>
                  <a:txBody>
                    <a:bodyPr/>
                    <a:lstStyle/>
                    <a:p>
                      <a:pPr algn="r"/>
                      <a:r>
                        <a:rPr lang="pl-PL" sz="2800" b="1" dirty="0" smtClean="0">
                          <a:solidFill>
                            <a:schemeClr val="tx1"/>
                          </a:solidFill>
                          <a:latin typeface="+mj-lt"/>
                        </a:rPr>
                        <a:t>1.251</a:t>
                      </a:r>
                      <a:endParaRPr lang="pl-PL" sz="2800" b="1" dirty="0">
                        <a:solidFill>
                          <a:schemeClr val="tx1"/>
                        </a:solidFill>
                        <a:latin typeface="+mj-lt"/>
                      </a:endParaRPr>
                    </a:p>
                  </a:txBody>
                  <a:tcPr marL="91448" marR="91448" marT="45727" marB="45727" anchor="ctr">
                    <a:lnT w="12700" cap="flat" cmpd="sng" algn="ctr">
                      <a:noFill/>
                      <a:prstDash val="solid"/>
                      <a:round/>
                      <a:headEnd type="none" w="med" len="med"/>
                      <a:tailEnd type="none" w="med" len="med"/>
                    </a:lnT>
                    <a:lnB>
                      <a:noFill/>
                    </a:lnB>
                  </a:tcPr>
                </a:tc>
                <a:extLst>
                  <a:ext uri="{0D108BD9-81ED-4DB2-BD59-A6C34878D82A}">
                    <a16:rowId xmlns:a16="http://schemas.microsoft.com/office/drawing/2014/main" val="10006"/>
                  </a:ext>
                </a:extLst>
              </a:tr>
              <a:tr h="606759">
                <a:tc>
                  <a:txBody>
                    <a:bodyPr/>
                    <a:lstStyle/>
                    <a:p>
                      <a:pPr algn="l"/>
                      <a:r>
                        <a:rPr lang="pl-PL" sz="1800" b="0" kern="1200" dirty="0" smtClean="0">
                          <a:solidFill>
                            <a:schemeClr val="tx1"/>
                          </a:solidFill>
                          <a:latin typeface="+mn-lt"/>
                          <a:ea typeface="+mn-ea"/>
                          <a:cs typeface="Calibri" panose="020F0502020204030204" pitchFamily="34" charset="0"/>
                        </a:rPr>
                        <a:t> – pozostałe</a:t>
                      </a:r>
                      <a:endParaRPr lang="pl-PL" sz="1800" b="0"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smtClean="0">
                          <a:solidFill>
                            <a:srgbClr val="385723"/>
                          </a:solidFill>
                          <a:latin typeface="+mj-lt"/>
                          <a:ea typeface="+mn-ea"/>
                          <a:cs typeface="Calibri" panose="020F0502020204030204" pitchFamily="34" charset="0"/>
                        </a:rPr>
                        <a:t>+211,6</a:t>
                      </a:r>
                      <a:endParaRPr lang="pl-PL" sz="2800" b="1" kern="1200" dirty="0">
                        <a:solidFill>
                          <a:srgbClr val="385723"/>
                        </a:solidFill>
                        <a:latin typeface="+mj-lt"/>
                        <a:ea typeface="+mn-ea"/>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a:noFill/>
                    </a:lnB>
                  </a:tcPr>
                </a:tc>
                <a:tc>
                  <a:txBody>
                    <a:bodyPr/>
                    <a:lstStyle/>
                    <a:p>
                      <a:pPr algn="r"/>
                      <a:r>
                        <a:rPr lang="pl-PL" sz="2800" b="1" dirty="0" smtClean="0">
                          <a:solidFill>
                            <a:schemeClr val="tx1"/>
                          </a:solidFill>
                          <a:latin typeface="+mj-lt"/>
                        </a:rPr>
                        <a:t>724</a:t>
                      </a:r>
                      <a:endParaRPr lang="pl-PL" sz="2800" b="1" dirty="0">
                        <a:solidFill>
                          <a:schemeClr val="tx1"/>
                        </a:solidFill>
                        <a:latin typeface="+mj-lt"/>
                      </a:endParaRPr>
                    </a:p>
                  </a:txBody>
                  <a:tcPr marL="91448" marR="91448" marT="45727" marB="45727" anchor="ctr">
                    <a:lnT w="12700" cap="flat" cmpd="sng" algn="ctr">
                      <a:noFill/>
                      <a:prstDash val="solid"/>
                      <a:round/>
                      <a:headEnd type="none" w="med" len="med"/>
                      <a:tailEnd type="none" w="med" len="med"/>
                    </a:lnT>
                    <a:lnB>
                      <a:noFill/>
                    </a:lnB>
                  </a:tcPr>
                </a:tc>
                <a:extLst>
                  <a:ext uri="{0D108BD9-81ED-4DB2-BD59-A6C34878D82A}">
                    <a16:rowId xmlns:a16="http://schemas.microsoft.com/office/drawing/2014/main" val="2406756142"/>
                  </a:ext>
                </a:extLst>
              </a:tr>
            </a:tbl>
          </a:graphicData>
        </a:graphic>
      </p:graphicFrame>
    </p:spTree>
    <p:extLst>
      <p:ext uri="{BB962C8B-B14F-4D97-AF65-F5344CB8AC3E}">
        <p14:creationId xmlns:p14="http://schemas.microsoft.com/office/powerpoint/2010/main" val="1975476246"/>
      </p:ext>
    </p:extLst>
  </p:cSld>
  <p:clrMapOvr>
    <a:masterClrMapping/>
  </p:clrMapOvr>
  <p:transition spd="slow">
    <p:cover/>
  </p:transition>
</p:sld>
</file>

<file path=ppt/theme/theme1.xml><?xml version="1.0" encoding="utf-8"?>
<a:theme xmlns:a="http://schemas.openxmlformats.org/drawingml/2006/main" name="Motyw pakietu Office">
  <a:themeElements>
    <a:clrScheme name="warszawa_urzędowe">
      <a:dk1>
        <a:sysClr val="windowText" lastClr="000000"/>
      </a:dk1>
      <a:lt1>
        <a:sysClr val="window" lastClr="FFFFFF"/>
      </a:lt1>
      <a:dk2>
        <a:srgbClr val="44546A"/>
      </a:dk2>
      <a:lt2>
        <a:srgbClr val="E7E6E6"/>
      </a:lt2>
      <a:accent1>
        <a:srgbClr val="595959"/>
      </a:accent1>
      <a:accent2>
        <a:srgbClr val="FFC837"/>
      </a:accent2>
      <a:accent3>
        <a:srgbClr val="E62314"/>
      </a:accent3>
      <a:accent4>
        <a:srgbClr val="7F7F7F"/>
      </a:accent4>
      <a:accent5>
        <a:srgbClr val="FA552D"/>
      </a:accent5>
      <a:accent6>
        <a:srgbClr val="000000"/>
      </a:accent6>
      <a:hlink>
        <a:srgbClr val="0563C1"/>
      </a:hlink>
      <a:folHlink>
        <a:srgbClr val="954F72"/>
      </a:folHlink>
    </a:clrScheme>
    <a:fontScheme name="Warszawa">
      <a:majorFont>
        <a:latin typeface="Engram Warsaw"/>
        <a:ea typeface=""/>
        <a:cs typeface=""/>
      </a:majorFont>
      <a:minorFont>
        <a:latin typeface="Engram Warsaw"/>
        <a:ea typeface=""/>
        <a:cs typeface=""/>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zentacja1" id="{52A83190-5C58-43DF-A99C-86CC3ACE509E}" vid="{2EB448BE-35FD-4700-9329-7C2864931BE4}"/>
    </a:ext>
  </a:ext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Pakiet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6064</TotalTime>
  <Words>7708</Words>
  <Application>Microsoft Office PowerPoint</Application>
  <PresentationFormat>Panoramiczny</PresentationFormat>
  <Paragraphs>990</Paragraphs>
  <Slides>53</Slides>
  <Notes>9</Notes>
  <HiddenSlides>0</HiddenSlides>
  <MMClips>0</MMClips>
  <ScaleCrop>false</ScaleCrop>
  <HeadingPairs>
    <vt:vector size="6" baseType="variant">
      <vt:variant>
        <vt:lpstr>Używane czcionki</vt:lpstr>
      </vt:variant>
      <vt:variant>
        <vt:i4>6</vt:i4>
      </vt:variant>
      <vt:variant>
        <vt:lpstr>Motyw</vt:lpstr>
      </vt:variant>
      <vt:variant>
        <vt:i4>1</vt:i4>
      </vt:variant>
      <vt:variant>
        <vt:lpstr>Tytuły slajdów</vt:lpstr>
      </vt:variant>
      <vt:variant>
        <vt:i4>53</vt:i4>
      </vt:variant>
    </vt:vector>
  </HeadingPairs>
  <TitlesOfParts>
    <vt:vector size="60" baseType="lpstr">
      <vt:lpstr>Arial</vt:lpstr>
      <vt:lpstr>Calibri</vt:lpstr>
      <vt:lpstr>Engram Warsaw</vt:lpstr>
      <vt:lpstr>Engram Warsaw Light</vt:lpstr>
      <vt:lpstr>Times New Roman</vt:lpstr>
      <vt:lpstr>Wingdings</vt:lpstr>
      <vt:lpstr>Motyw pakietu Office</vt:lpstr>
      <vt:lpstr>Projekty zmiany budżetu  i Wieloletniej Prognozy Finansowej na sesję Rady m.st. Warszawy  w dniu 14 grudnia 2023 r. </vt:lpstr>
      <vt:lpstr>Projekt zmiany budżetu na 2023 rok na sesję Rady m.st. Warszawy w dn. 14 grudnia 2023 r.</vt:lpstr>
      <vt:lpstr>Zmiana głównych parametrów budżetowych w 2023 r.</vt:lpstr>
      <vt:lpstr>Zwiększenie planu dochodów w 2023 r. o 35,7 mln zł</vt:lpstr>
      <vt:lpstr>Zwiększenie planu dochodów w 2023 r. o 35,7 mln zł</vt:lpstr>
      <vt:lpstr>Zwiększenie planu dochodów w 2023 r. o 35,7 mln zł</vt:lpstr>
      <vt:lpstr>Zmniejszenie planu wydatków bieżących w 2023 r. o 60,8 mln zł</vt:lpstr>
      <vt:lpstr>Zmniejszenie planu wydatków bieżących w 2023 r. o 60,8 mln zł</vt:lpstr>
      <vt:lpstr>Zmiana wydatków majątkowych w 2023 r.</vt:lpstr>
      <vt:lpstr>Zmniejszenie planu wydatków majątkowych w 2023 r. o 152,6 mln zł</vt:lpstr>
      <vt:lpstr>Zmniejszenie planu wydatków majątkowych w 2023 r. o 152,6 mln zł</vt:lpstr>
      <vt:lpstr>Zmniejszenie planu wydatków majątkowych w 2023 r. o 152,6 mln zł</vt:lpstr>
      <vt:lpstr>Zmniejszenie planu wydatków majątkowych w 2023 r. o 152,6 mln zł</vt:lpstr>
      <vt:lpstr>Zmniejszenie planu wydatków majątkowych w 2023 r. o 152,6 mln zł</vt:lpstr>
      <vt:lpstr>Zmniejszenie planu wydatków majątkowych w 2023 r. o 152,6 mln zł</vt:lpstr>
      <vt:lpstr>Zmniejszenie planu wydatków majątkowych w 2023 r. o 152,6 mln zł</vt:lpstr>
      <vt:lpstr>Projekt zmiany  Wieloletniej Prognozy Finansowej  na lata 2023–2050 na sesję Rady m.st. Warszawy w dn. 14 grudnia 2023 r.</vt:lpstr>
      <vt:lpstr>Wieloletnia Prognoza Finansowa  Zmiany w prognozie dochodów</vt:lpstr>
      <vt:lpstr>Wieloletnia Prognoza Finansowa  Zmiany w prognozie wydatków bieżących</vt:lpstr>
      <vt:lpstr>Wieloletnia Prognoza Finansowa  Zmiany w prognozie wydatków majątkowych</vt:lpstr>
      <vt:lpstr>Wydatki majątkowe</vt:lpstr>
      <vt:lpstr>Wydatki majątkowe</vt:lpstr>
      <vt:lpstr>Wydatki majątkowe</vt:lpstr>
      <vt:lpstr>Wydatki majątkowe</vt:lpstr>
      <vt:lpstr>Autopoprawka A do projektu zmiany budżetu</vt:lpstr>
      <vt:lpstr>Zmiana głównych parametrów budżetowych w 2023 r.</vt:lpstr>
      <vt:lpstr>Zwiększenie planu dochodów w 2023 r. o 45,6 mln zł</vt:lpstr>
      <vt:lpstr>Zmniejszenie planu wydatków bieżących w 2023 r. o 7,3 mln zł</vt:lpstr>
      <vt:lpstr>Zmniejszenie planu wydatków bieżących w 2023 r. o 7,3 mln zł</vt:lpstr>
      <vt:lpstr>Zmniejszenie planu wydatków bieżących w 2023 r. o 7,3 mln zł</vt:lpstr>
      <vt:lpstr>Zmiany wydatków majątkowych w 2023 r.</vt:lpstr>
      <vt:lpstr>Zmniejszenie planu wydatków majątkowych w 2023 r. o 94,8 mln zł</vt:lpstr>
      <vt:lpstr>Zmniejszenie planu wydatków majątkowych w 2023 r. o 94,8 mln zł</vt:lpstr>
      <vt:lpstr>Zmniejszenie planu wydatków majątkowych w 2023 r. o 94,8 mln zł</vt:lpstr>
      <vt:lpstr>Autopoprawka A do projektu zmiany  Wieloletniej Prognozy Finansowej</vt:lpstr>
      <vt:lpstr>Wieloletnia Prognoza Finansowa  Zmiany w prognozie dochodów</vt:lpstr>
      <vt:lpstr>Wieloletnia Prognoza Finansowa  Zmiany w prognozie wydatków bieżących</vt:lpstr>
      <vt:lpstr>Wieloletnia Prognoza Finansowa  Zmiany w prognozie wydatków majątkowych</vt:lpstr>
      <vt:lpstr>Prezentacja programu PowerPoint</vt:lpstr>
      <vt:lpstr>Prezentacja programu PowerPoint</vt:lpstr>
      <vt:lpstr>Prezentacja programu PowerPoint</vt:lpstr>
      <vt:lpstr>Prezentacja programu PowerPoint</vt:lpstr>
      <vt:lpstr>Podsumowanie projekt z autopoprawkami A  </vt:lpstr>
      <vt:lpstr>Wieloletnia Prognoza Finansowa  Zmiany w prognozie wyniku budżetu</vt:lpstr>
      <vt:lpstr>Wieloletnia Prognoza Finansowa  Zmiany w programie kredytowym</vt:lpstr>
      <vt:lpstr>Autopoprawki B do projektu zmiany budżetu i WPF</vt:lpstr>
      <vt:lpstr>Prezentacja programu PowerPoint</vt:lpstr>
      <vt:lpstr>Prezentacja programu PowerPoint</vt:lpstr>
      <vt:lpstr>Autopoprawki C do projektu zmiany budżetu i WPF</vt:lpstr>
      <vt:lpstr>Prezentacja programu PowerPoint</vt:lpstr>
      <vt:lpstr>Prezentacja programu PowerPoint</vt:lpstr>
      <vt:lpstr>Autopoprawka D do projektu zmiany budżetu</vt:lpstr>
      <vt:lpstr>Prezentacja programu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Prezentacja zmiana 14.12.2023</dc:title>
  <dc:creator>Biuro Planowania Budżetowego</dc:creator>
  <cp:lastModifiedBy>Rogowiecki Dominik (PB)</cp:lastModifiedBy>
  <cp:revision>632</cp:revision>
  <cp:lastPrinted>2023-03-08T12:50:33Z</cp:lastPrinted>
  <dcterms:created xsi:type="dcterms:W3CDTF">2022-12-23T10:36:43Z</dcterms:created>
  <dcterms:modified xsi:type="dcterms:W3CDTF">2023-12-19T07:24:58Z</dcterms:modified>
</cp:coreProperties>
</file>