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7"/>
  </p:notesMasterIdLst>
  <p:sldIdLst>
    <p:sldId id="402" r:id="rId2"/>
    <p:sldId id="338" r:id="rId3"/>
    <p:sldId id="340" r:id="rId4"/>
    <p:sldId id="433" r:id="rId5"/>
    <p:sldId id="440" r:id="rId6"/>
    <p:sldId id="434" r:id="rId7"/>
    <p:sldId id="441" r:id="rId8"/>
    <p:sldId id="345" r:id="rId9"/>
    <p:sldId id="442" r:id="rId10"/>
    <p:sldId id="444" r:id="rId11"/>
    <p:sldId id="423" r:id="rId12"/>
    <p:sldId id="445" r:id="rId13"/>
    <p:sldId id="446" r:id="rId14"/>
    <p:sldId id="451" r:id="rId15"/>
    <p:sldId id="351" r:id="rId16"/>
    <p:sldId id="352" r:id="rId17"/>
    <p:sldId id="447" r:id="rId18"/>
    <p:sldId id="448" r:id="rId19"/>
    <p:sldId id="449" r:id="rId20"/>
    <p:sldId id="450" r:id="rId21"/>
    <p:sldId id="481" r:id="rId22"/>
    <p:sldId id="357" r:id="rId23"/>
    <p:sldId id="428" r:id="rId24"/>
    <p:sldId id="359" r:id="rId25"/>
    <p:sldId id="431" r:id="rId26"/>
    <p:sldId id="432" r:id="rId27"/>
    <p:sldId id="366" r:id="rId28"/>
    <p:sldId id="418" r:id="rId29"/>
    <p:sldId id="452" r:id="rId30"/>
    <p:sldId id="413" r:id="rId31"/>
    <p:sldId id="419" r:id="rId32"/>
    <p:sldId id="420" r:id="rId33"/>
    <p:sldId id="478" r:id="rId34"/>
    <p:sldId id="479" r:id="rId35"/>
    <p:sldId id="480" r:id="rId36"/>
  </p:sldIdLst>
  <p:sldSz cx="12192000" cy="6858000"/>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F8E9"/>
    <a:srgbClr val="385723"/>
    <a:srgbClr val="FEDDD5"/>
    <a:srgbClr val="E6E6E6"/>
    <a:srgbClr val="FDBBAB"/>
    <a:srgbClr val="EEF7E8"/>
    <a:srgbClr val="495A73"/>
    <a:srgbClr val="F2F2F2"/>
    <a:srgbClr val="006600"/>
    <a:srgbClr val="D1D1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 pośredni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Bez stylu, bez siatki">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Styl jasny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20" autoAdjust="0"/>
    <p:restoredTop sz="96357" autoAdjust="0"/>
  </p:normalViewPr>
  <p:slideViewPr>
    <p:cSldViewPr snapToGrid="0">
      <p:cViewPr varScale="1">
        <p:scale>
          <a:sx n="107" d="100"/>
          <a:sy n="107" d="100"/>
        </p:scale>
        <p:origin x="702" y="102"/>
      </p:cViewPr>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44E3E98F-710C-451B-8FA2-3F3CF8121B50}" type="datetimeFigureOut">
              <a:rPr lang="pl-PL" smtClean="0"/>
              <a:t>18.03.2024</a:t>
            </a:fld>
            <a:endParaRPr lang="pl-PL"/>
          </a:p>
        </p:txBody>
      </p:sp>
      <p:sp>
        <p:nvSpPr>
          <p:cNvPr id="4" name="Symbol zastępczy obrazu slajd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E8F2F8F6-4D00-4E6D-A406-3A443E38E913}" type="slidenum">
              <a:rPr lang="pl-PL" smtClean="0"/>
              <a:t>‹#›</a:t>
            </a:fld>
            <a:endParaRPr lang="pl-PL"/>
          </a:p>
        </p:txBody>
      </p:sp>
    </p:spTree>
    <p:extLst>
      <p:ext uri="{BB962C8B-B14F-4D97-AF65-F5344CB8AC3E}">
        <p14:creationId xmlns:p14="http://schemas.microsoft.com/office/powerpoint/2010/main" val="2409939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1</a:t>
            </a:fld>
            <a:endParaRPr lang="pl-PL"/>
          </a:p>
        </p:txBody>
      </p:sp>
    </p:spTree>
    <p:extLst>
      <p:ext uri="{BB962C8B-B14F-4D97-AF65-F5344CB8AC3E}">
        <p14:creationId xmlns:p14="http://schemas.microsoft.com/office/powerpoint/2010/main" val="32262977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2</a:t>
            </a:fld>
            <a:endParaRPr lang="pl-PL"/>
          </a:p>
        </p:txBody>
      </p:sp>
    </p:spTree>
    <p:extLst>
      <p:ext uri="{BB962C8B-B14F-4D97-AF65-F5344CB8AC3E}">
        <p14:creationId xmlns:p14="http://schemas.microsoft.com/office/powerpoint/2010/main" val="16530301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24</a:t>
            </a:fld>
            <a:endParaRPr lang="pl-PL"/>
          </a:p>
        </p:txBody>
      </p:sp>
    </p:spTree>
    <p:extLst>
      <p:ext uri="{BB962C8B-B14F-4D97-AF65-F5344CB8AC3E}">
        <p14:creationId xmlns:p14="http://schemas.microsoft.com/office/powerpoint/2010/main" val="2364036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33</a:t>
            </a:fld>
            <a:endParaRPr lang="pl-PL"/>
          </a:p>
        </p:txBody>
      </p:sp>
    </p:spTree>
    <p:extLst>
      <p:ext uri="{BB962C8B-B14F-4D97-AF65-F5344CB8AC3E}">
        <p14:creationId xmlns:p14="http://schemas.microsoft.com/office/powerpoint/2010/main" val="26757554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ajd tytułow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Tytuł 1"/>
          <p:cNvSpPr>
            <a:spLocks noGrp="1"/>
          </p:cNvSpPr>
          <p:nvPr>
            <p:ph type="title"/>
          </p:nvPr>
        </p:nvSpPr>
        <p:spPr>
          <a:xfrm>
            <a:off x="838200" y="2766219"/>
            <a:ext cx="10515600" cy="1325563"/>
          </a:xfrm>
          <a:prstGeom prst="rect">
            <a:avLst/>
          </a:prstGeom>
        </p:spPr>
        <p:txBody>
          <a:bodyPr anchor="ctr"/>
          <a:lstStyle>
            <a:lvl1pPr algn="ctr">
              <a:defRPr sz="6000" b="1">
                <a:latin typeface="Engram Warsaw" pitchFamily="50" charset="-18"/>
              </a:defRPr>
            </a:lvl1pPr>
          </a:lstStyle>
          <a:p>
            <a:r>
              <a:rPr lang="pl-PL" dirty="0"/>
              <a:t>Kliknij, aby edytować styl</a:t>
            </a:r>
          </a:p>
        </p:txBody>
      </p:sp>
      <p:sp>
        <p:nvSpPr>
          <p:cNvPr id="3" name="Symbol zastępczy tekstu 8">
            <a:extLst>
              <a:ext uri="{FF2B5EF4-FFF2-40B4-BE49-F238E27FC236}">
                <a16:creationId xmlns:a16="http://schemas.microsoft.com/office/drawing/2014/main" id="{AE921C64-0565-41B9-8D4A-B4701B52F323}"/>
              </a:ext>
            </a:extLst>
          </p:cNvPr>
          <p:cNvSpPr>
            <a:spLocks noGrp="1"/>
          </p:cNvSpPr>
          <p:nvPr>
            <p:ph type="body" sz="quarter" idx="10"/>
          </p:nvPr>
        </p:nvSpPr>
        <p:spPr>
          <a:xfrm>
            <a:off x="1884727" y="4116721"/>
            <a:ext cx="8422546" cy="958176"/>
          </a:xfrm>
          <a:prstGeom prst="rect">
            <a:avLst/>
          </a:prstGeom>
        </p:spPr>
        <p:txBody>
          <a:bodyPr anchor="ctr"/>
          <a:lstStyle>
            <a:lvl1pPr marL="0" indent="0" algn="ctr">
              <a:buNone/>
              <a:defRPr sz="3200">
                <a:latin typeface="Engram Warsaw" pitchFamily="2" charset="-18"/>
              </a:defRPr>
            </a:lvl1pPr>
            <a:lvl2pPr marL="457200" indent="0">
              <a:buNone/>
              <a:defRPr/>
            </a:lvl2pPr>
            <a:lvl3pPr marL="914400" indent="0">
              <a:buNone/>
              <a:defRPr/>
            </a:lvl3pPr>
            <a:lvl4pPr marL="1371600" indent="0">
              <a:buNone/>
              <a:defRPr/>
            </a:lvl4pPr>
            <a:lvl5pPr marL="1828800" indent="0">
              <a:buNone/>
              <a:defRPr/>
            </a:lvl5pPr>
          </a:lstStyle>
          <a:p>
            <a:pPr lvl="0"/>
            <a:r>
              <a:rPr lang="pl-PL" dirty="0"/>
              <a:t>Kliknij, aby edytować style wzorca tekstu</a:t>
            </a:r>
          </a:p>
        </p:txBody>
      </p:sp>
    </p:spTree>
    <p:extLst>
      <p:ext uri="{BB962C8B-B14F-4D97-AF65-F5344CB8AC3E}">
        <p14:creationId xmlns:p14="http://schemas.microsoft.com/office/powerpoint/2010/main" val="2809660625"/>
      </p:ext>
    </p:extLst>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główek rozdziału">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Tytuł 1"/>
          <p:cNvSpPr>
            <a:spLocks noGrp="1"/>
          </p:cNvSpPr>
          <p:nvPr>
            <p:ph type="title"/>
          </p:nvPr>
        </p:nvSpPr>
        <p:spPr>
          <a:xfrm>
            <a:off x="838200" y="2766219"/>
            <a:ext cx="10515600" cy="1325563"/>
          </a:xfrm>
          <a:prstGeom prst="rect">
            <a:avLst/>
          </a:prstGeom>
        </p:spPr>
        <p:txBody>
          <a:bodyPr anchor="ctr"/>
          <a:lstStyle>
            <a:lvl1pPr algn="ctr">
              <a:defRPr sz="4400">
                <a:latin typeface="Engram Warsaw" pitchFamily="50" charset="-18"/>
              </a:defRPr>
            </a:lvl1pPr>
          </a:lstStyle>
          <a:p>
            <a:r>
              <a:rPr lang="pl-PL" dirty="0"/>
              <a:t>Kliknij, aby edytować styl</a:t>
            </a:r>
          </a:p>
        </p:txBody>
      </p:sp>
      <p:sp>
        <p:nvSpPr>
          <p:cNvPr id="5" name="Symbol zastępczy numeru slajdu 6"/>
          <p:cNvSpPr>
            <a:spLocks noGrp="1"/>
          </p:cNvSpPr>
          <p:nvPr>
            <p:ph type="sldNum" sz="quarter" idx="4"/>
          </p:nvPr>
        </p:nvSpPr>
        <p:spPr>
          <a:xfrm>
            <a:off x="11678920" y="6613987"/>
            <a:ext cx="513080" cy="233627"/>
          </a:xfrm>
          <a:prstGeom prst="rect">
            <a:avLst/>
          </a:prstGeom>
        </p:spPr>
        <p:txBody>
          <a:bodyPr vert="horz" lIns="91440" tIns="45720" rIns="91440" bIns="45720" rtlCol="0" anchor="ctr"/>
          <a:lstStyle>
            <a:lvl1pPr algn="ctr">
              <a:defRPr sz="1000">
                <a:solidFill>
                  <a:schemeClr val="bg1"/>
                </a:solidFill>
                <a:latin typeface="Engram Warsaw" pitchFamily="50" charset="-18"/>
              </a:defRPr>
            </a:lvl1pPr>
          </a:lstStyle>
          <a:p>
            <a:fld id="{2E27F4D3-B96E-4B1F-B7AA-4577FB9564B4}" type="slidenum">
              <a:rPr lang="pl-PL" smtClean="0"/>
              <a:pPr/>
              <a:t>‹#›</a:t>
            </a:fld>
            <a:endParaRPr lang="pl-PL" dirty="0"/>
          </a:p>
        </p:txBody>
      </p:sp>
      <p:sp>
        <p:nvSpPr>
          <p:cNvPr id="6" name="Symbol zastępczy stopki 1"/>
          <p:cNvSpPr>
            <a:spLocks noGrp="1"/>
          </p:cNvSpPr>
          <p:nvPr>
            <p:ph type="ftr" sz="quarter" idx="3"/>
          </p:nvPr>
        </p:nvSpPr>
        <p:spPr>
          <a:xfrm>
            <a:off x="6819900" y="6613800"/>
            <a:ext cx="4840797" cy="234000"/>
          </a:xfrm>
          <a:prstGeom prst="rect">
            <a:avLst/>
          </a:prstGeom>
        </p:spPr>
        <p:txBody>
          <a:bodyPr vert="horz" lIns="91440" tIns="45720" rIns="91440" bIns="45720" rtlCol="0" anchor="ctr"/>
          <a:lstStyle>
            <a:lvl1pPr algn="r">
              <a:defRPr sz="1000">
                <a:solidFill>
                  <a:schemeClr val="bg1"/>
                </a:solidFill>
                <a:latin typeface="Engram Warsaw" pitchFamily="50" charset="-18"/>
              </a:defRPr>
            </a:lvl1pPr>
          </a:lstStyle>
          <a:p>
            <a:r>
              <a:rPr lang="pl-PL" dirty="0"/>
              <a:t>Wykonanie budżetu m.st. Warszawy w 2022 roku – informacja wstępna</a:t>
            </a:r>
          </a:p>
        </p:txBody>
      </p:sp>
    </p:spTree>
    <p:extLst>
      <p:ext uri="{BB962C8B-B14F-4D97-AF65-F5344CB8AC3E}">
        <p14:creationId xmlns:p14="http://schemas.microsoft.com/office/powerpoint/2010/main" val="3805496925"/>
      </p:ext>
    </p:extLst>
  </p:cSld>
  <p:clrMapOvr>
    <a:masterClrMapping/>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ykr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5" name="Symbol zastępczy tekstu 14"/>
          <p:cNvSpPr>
            <a:spLocks noGrp="1"/>
          </p:cNvSpPr>
          <p:nvPr>
            <p:ph type="body" sz="quarter" idx="10"/>
          </p:nvPr>
        </p:nvSpPr>
        <p:spPr>
          <a:xfrm>
            <a:off x="498476" y="1286872"/>
            <a:ext cx="6506332" cy="4525962"/>
          </a:xfrm>
          <a:prstGeom prst="rect">
            <a:avLst/>
          </a:prstGeom>
        </p:spPr>
        <p:txBody>
          <a:bodyPr/>
          <a:lstStyle>
            <a:lvl1pPr>
              <a:lnSpc>
                <a:spcPct val="125000"/>
              </a:lnSpc>
              <a:defRPr sz="1500">
                <a:latin typeface="Engram Warsaw" pitchFamily="50" charset="-18"/>
              </a:defRPr>
            </a:lvl1pPr>
            <a:lvl2pPr>
              <a:lnSpc>
                <a:spcPct val="125000"/>
              </a:lnSpc>
              <a:defRPr sz="1500">
                <a:latin typeface="Engram Warsaw" pitchFamily="50" charset="-18"/>
              </a:defRPr>
            </a:lvl2pPr>
            <a:lvl3pPr>
              <a:lnSpc>
                <a:spcPct val="125000"/>
              </a:lnSpc>
              <a:defRPr sz="1500">
                <a:latin typeface="Engram Warsaw" pitchFamily="50" charset="-18"/>
              </a:defRPr>
            </a:lvl3pPr>
            <a:lvl4pPr>
              <a:lnSpc>
                <a:spcPct val="125000"/>
              </a:lnSpc>
              <a:defRPr sz="1500">
                <a:latin typeface="Engram Warsaw" pitchFamily="50" charset="-18"/>
              </a:defRPr>
            </a:lvl4pPr>
            <a:lvl5pPr>
              <a:lnSpc>
                <a:spcPct val="125000"/>
              </a:lnSpc>
              <a:defRPr sz="1500">
                <a:latin typeface="Engram Warsaw" pitchFamily="50" charset="-18"/>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17" name="Symbol zastępczy wykresu 16"/>
          <p:cNvSpPr>
            <a:spLocks noGrp="1"/>
          </p:cNvSpPr>
          <p:nvPr>
            <p:ph type="chart" sz="quarter" idx="11"/>
          </p:nvPr>
        </p:nvSpPr>
        <p:spPr>
          <a:xfrm>
            <a:off x="7794625" y="1286872"/>
            <a:ext cx="3884613" cy="4525962"/>
          </a:xfrm>
          <a:prstGeom prst="rect">
            <a:avLst/>
          </a:prstGeom>
        </p:spPr>
        <p:txBody>
          <a:bodyPr/>
          <a:lstStyle/>
          <a:p>
            <a:endParaRPr lang="pl-PL"/>
          </a:p>
        </p:txBody>
      </p:sp>
      <p:sp>
        <p:nvSpPr>
          <p:cNvPr id="19" name="Tytuł 18"/>
          <p:cNvSpPr>
            <a:spLocks noGrp="1"/>
          </p:cNvSpPr>
          <p:nvPr>
            <p:ph type="title"/>
          </p:nvPr>
        </p:nvSpPr>
        <p:spPr>
          <a:xfrm>
            <a:off x="498475" y="121763"/>
            <a:ext cx="6975475" cy="742304"/>
          </a:xfrm>
          <a:prstGeom prst="rect">
            <a:avLst/>
          </a:prstGeom>
        </p:spPr>
        <p:txBody>
          <a:bodyPr anchor="ctr"/>
          <a:lstStyle>
            <a:lvl1pPr>
              <a:defRPr sz="2500">
                <a:latin typeface="Engram Warsaw" pitchFamily="50" charset="-18"/>
              </a:defRPr>
            </a:lvl1pPr>
          </a:lstStyle>
          <a:p>
            <a:r>
              <a:rPr lang="pl-PL" dirty="0"/>
              <a:t>Kliknij, aby edytować styl</a:t>
            </a:r>
          </a:p>
        </p:txBody>
      </p:sp>
      <p:sp>
        <p:nvSpPr>
          <p:cNvPr id="8" name="Symbol zastępczy numeru slajdu 6"/>
          <p:cNvSpPr>
            <a:spLocks noGrp="1"/>
          </p:cNvSpPr>
          <p:nvPr>
            <p:ph type="sldNum" sz="quarter" idx="4"/>
          </p:nvPr>
        </p:nvSpPr>
        <p:spPr>
          <a:xfrm>
            <a:off x="11678920" y="6613987"/>
            <a:ext cx="513080" cy="233627"/>
          </a:xfrm>
          <a:prstGeom prst="rect">
            <a:avLst/>
          </a:prstGeom>
        </p:spPr>
        <p:txBody>
          <a:bodyPr vert="horz" lIns="91440" tIns="45720" rIns="91440" bIns="45720" rtlCol="0" anchor="ctr"/>
          <a:lstStyle>
            <a:lvl1pPr algn="ctr">
              <a:defRPr sz="1000">
                <a:solidFill>
                  <a:schemeClr val="bg1"/>
                </a:solidFill>
                <a:latin typeface="+mn-lt"/>
              </a:defRPr>
            </a:lvl1pPr>
          </a:lstStyle>
          <a:p>
            <a:fld id="{2E27F4D3-B96E-4B1F-B7AA-4577FB9564B4}" type="slidenum">
              <a:rPr lang="pl-PL" smtClean="0"/>
              <a:pPr/>
              <a:t>‹#›</a:t>
            </a:fld>
            <a:endParaRPr lang="pl-PL" dirty="0"/>
          </a:p>
        </p:txBody>
      </p:sp>
      <p:sp>
        <p:nvSpPr>
          <p:cNvPr id="9" name="Symbol zastępczy stopki 1"/>
          <p:cNvSpPr>
            <a:spLocks noGrp="1"/>
          </p:cNvSpPr>
          <p:nvPr>
            <p:ph type="ftr" sz="quarter" idx="3"/>
          </p:nvPr>
        </p:nvSpPr>
        <p:spPr>
          <a:xfrm>
            <a:off x="6467476" y="6613800"/>
            <a:ext cx="5193222" cy="234000"/>
          </a:xfrm>
          <a:prstGeom prst="rect">
            <a:avLst/>
          </a:prstGeom>
        </p:spPr>
        <p:txBody>
          <a:bodyPr vert="horz" lIns="91440" tIns="45720" rIns="91440" bIns="45720" rtlCol="0" anchor="ctr"/>
          <a:lstStyle>
            <a:lvl1pPr algn="r">
              <a:defRPr sz="1000">
                <a:solidFill>
                  <a:schemeClr val="bg1"/>
                </a:solidFill>
                <a:latin typeface="+mn-lt"/>
              </a:defRPr>
            </a:lvl1pPr>
          </a:lstStyle>
          <a:p>
            <a:r>
              <a:rPr lang="pl-PL" dirty="0"/>
              <a:t>Wykonanie budżetu m.st. Warszawy w 2022 roku – informacja wstępna</a:t>
            </a:r>
          </a:p>
        </p:txBody>
      </p:sp>
    </p:spTree>
    <p:extLst>
      <p:ext uri="{BB962C8B-B14F-4D97-AF65-F5344CB8AC3E}">
        <p14:creationId xmlns:p14="http://schemas.microsoft.com/office/powerpoint/2010/main" val="893273317"/>
      </p:ext>
    </p:extLst>
  </p:cSld>
  <p:clrMapOvr>
    <a:masterClrMapping/>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abel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9" name="Tytuł 18"/>
          <p:cNvSpPr>
            <a:spLocks noGrp="1"/>
          </p:cNvSpPr>
          <p:nvPr>
            <p:ph type="title"/>
          </p:nvPr>
        </p:nvSpPr>
        <p:spPr>
          <a:xfrm>
            <a:off x="498475" y="121763"/>
            <a:ext cx="6975475" cy="742304"/>
          </a:xfrm>
          <a:prstGeom prst="rect">
            <a:avLst/>
          </a:prstGeom>
        </p:spPr>
        <p:txBody>
          <a:bodyPr anchor="ctr"/>
          <a:lstStyle>
            <a:lvl1pPr>
              <a:defRPr sz="2500">
                <a:latin typeface="Engram Warsaw" pitchFamily="50" charset="-18"/>
              </a:defRPr>
            </a:lvl1pPr>
          </a:lstStyle>
          <a:p>
            <a:r>
              <a:rPr lang="pl-PL" dirty="0"/>
              <a:t>Kliknij, aby edytować styl</a:t>
            </a:r>
          </a:p>
        </p:txBody>
      </p:sp>
      <p:sp>
        <p:nvSpPr>
          <p:cNvPr id="3" name="Symbol zastępczy tabeli 2"/>
          <p:cNvSpPr>
            <a:spLocks noGrp="1"/>
          </p:cNvSpPr>
          <p:nvPr>
            <p:ph type="tbl" sz="quarter" idx="10"/>
          </p:nvPr>
        </p:nvSpPr>
        <p:spPr>
          <a:xfrm>
            <a:off x="498475" y="1266825"/>
            <a:ext cx="11180763" cy="4505325"/>
          </a:xfrm>
          <a:prstGeom prst="rect">
            <a:avLst/>
          </a:prstGeom>
        </p:spPr>
        <p:txBody>
          <a:bodyPr/>
          <a:lstStyle/>
          <a:p>
            <a:endParaRPr lang="pl-PL"/>
          </a:p>
        </p:txBody>
      </p:sp>
      <p:sp>
        <p:nvSpPr>
          <p:cNvPr id="9" name="Symbol zastępczy numeru slajdu 6"/>
          <p:cNvSpPr>
            <a:spLocks noGrp="1"/>
          </p:cNvSpPr>
          <p:nvPr>
            <p:ph type="sldNum" sz="quarter" idx="4"/>
          </p:nvPr>
        </p:nvSpPr>
        <p:spPr>
          <a:xfrm>
            <a:off x="11678920" y="6613987"/>
            <a:ext cx="513080" cy="233627"/>
          </a:xfrm>
          <a:prstGeom prst="rect">
            <a:avLst/>
          </a:prstGeom>
        </p:spPr>
        <p:txBody>
          <a:bodyPr vert="horz" lIns="91440" tIns="45720" rIns="91440" bIns="45720" rtlCol="0" anchor="ctr"/>
          <a:lstStyle>
            <a:lvl1pPr algn="ctr">
              <a:defRPr sz="1000">
                <a:solidFill>
                  <a:schemeClr val="bg1"/>
                </a:solidFill>
                <a:latin typeface="+mn-lt"/>
              </a:defRPr>
            </a:lvl1pPr>
          </a:lstStyle>
          <a:p>
            <a:fld id="{2E27F4D3-B96E-4B1F-B7AA-4577FB9564B4}" type="slidenum">
              <a:rPr lang="pl-PL" smtClean="0"/>
              <a:pPr/>
              <a:t>‹#›</a:t>
            </a:fld>
            <a:endParaRPr lang="pl-PL" dirty="0"/>
          </a:p>
        </p:txBody>
      </p:sp>
      <p:sp>
        <p:nvSpPr>
          <p:cNvPr id="10" name="Symbol zastępczy stopki 1"/>
          <p:cNvSpPr>
            <a:spLocks noGrp="1"/>
          </p:cNvSpPr>
          <p:nvPr>
            <p:ph type="ftr" sz="quarter" idx="3"/>
          </p:nvPr>
        </p:nvSpPr>
        <p:spPr>
          <a:xfrm>
            <a:off x="6953250" y="6613800"/>
            <a:ext cx="4707447" cy="234000"/>
          </a:xfrm>
          <a:prstGeom prst="rect">
            <a:avLst/>
          </a:prstGeom>
        </p:spPr>
        <p:txBody>
          <a:bodyPr vert="horz" lIns="91440" tIns="45720" rIns="91440" bIns="45720" rtlCol="0" anchor="ctr"/>
          <a:lstStyle>
            <a:lvl1pPr algn="r">
              <a:defRPr sz="1000">
                <a:solidFill>
                  <a:schemeClr val="bg1"/>
                </a:solidFill>
                <a:latin typeface="+mn-lt"/>
              </a:defRPr>
            </a:lvl1pPr>
          </a:lstStyle>
          <a:p>
            <a:r>
              <a:rPr lang="pl-PL" dirty="0"/>
              <a:t>Wykonanie budżetu m.st. Warszawy w 2022 roku – informacja wstępna</a:t>
            </a:r>
          </a:p>
        </p:txBody>
      </p:sp>
    </p:spTree>
    <p:extLst>
      <p:ext uri="{BB962C8B-B14F-4D97-AF65-F5344CB8AC3E}">
        <p14:creationId xmlns:p14="http://schemas.microsoft.com/office/powerpoint/2010/main" val="3509812893"/>
      </p:ext>
    </p:extLst>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Obraz pion z opise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ymbol zastępczy obrazu 2"/>
          <p:cNvSpPr>
            <a:spLocks noGrp="1"/>
          </p:cNvSpPr>
          <p:nvPr>
            <p:ph type="pic" idx="1"/>
          </p:nvPr>
        </p:nvSpPr>
        <p:spPr>
          <a:xfrm>
            <a:off x="7548594" y="0"/>
            <a:ext cx="4643406" cy="68580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10" name="Symbol zastępczy tekstu 9"/>
          <p:cNvSpPr>
            <a:spLocks noGrp="1"/>
          </p:cNvSpPr>
          <p:nvPr>
            <p:ph type="body" sz="quarter" idx="10"/>
          </p:nvPr>
        </p:nvSpPr>
        <p:spPr>
          <a:xfrm>
            <a:off x="498474" y="1293017"/>
            <a:ext cx="6862445" cy="4400550"/>
          </a:xfrm>
          <a:prstGeom prst="rect">
            <a:avLst/>
          </a:prstGeom>
        </p:spPr>
        <p:txBody>
          <a:bodyPr/>
          <a:lstStyle>
            <a:lvl1pPr>
              <a:lnSpc>
                <a:spcPct val="125000"/>
              </a:lnSpc>
              <a:defRPr sz="1500">
                <a:solidFill>
                  <a:schemeClr val="bg1"/>
                </a:solidFill>
                <a:latin typeface="Engram Warsaw" pitchFamily="50" charset="-18"/>
              </a:defRPr>
            </a:lvl1pPr>
            <a:lvl2pPr>
              <a:lnSpc>
                <a:spcPct val="125000"/>
              </a:lnSpc>
              <a:defRPr sz="1600">
                <a:solidFill>
                  <a:schemeClr val="bg1"/>
                </a:solidFill>
                <a:latin typeface="Engram Warsaw" pitchFamily="50" charset="-18"/>
              </a:defRPr>
            </a:lvl2pPr>
            <a:lvl3pPr>
              <a:lnSpc>
                <a:spcPct val="125000"/>
              </a:lnSpc>
              <a:defRPr sz="1600">
                <a:solidFill>
                  <a:schemeClr val="bg1"/>
                </a:solidFill>
                <a:latin typeface="Engram Warsaw" pitchFamily="50" charset="-18"/>
              </a:defRPr>
            </a:lvl3pPr>
            <a:lvl4pPr>
              <a:lnSpc>
                <a:spcPct val="125000"/>
              </a:lnSpc>
              <a:defRPr sz="1600">
                <a:solidFill>
                  <a:schemeClr val="bg1"/>
                </a:solidFill>
                <a:latin typeface="Engram Warsaw" pitchFamily="50" charset="-18"/>
              </a:defRPr>
            </a:lvl4pPr>
            <a:lvl5pPr>
              <a:lnSpc>
                <a:spcPct val="125000"/>
              </a:lnSpc>
              <a:defRPr sz="1600">
                <a:solidFill>
                  <a:schemeClr val="bg1"/>
                </a:solidFill>
                <a:latin typeface="Engram Warsaw" pitchFamily="50" charset="-18"/>
              </a:defRPr>
            </a:lvl5pPr>
          </a:lstStyle>
          <a:p>
            <a:pPr lvl="0"/>
            <a:r>
              <a:rPr lang="pl-PL" dirty="0"/>
              <a:t>Kliknij, aby edytować style wzorca tekstu</a:t>
            </a:r>
          </a:p>
        </p:txBody>
      </p:sp>
      <p:sp>
        <p:nvSpPr>
          <p:cNvPr id="14" name="Tytuł 18"/>
          <p:cNvSpPr>
            <a:spLocks noGrp="1"/>
          </p:cNvSpPr>
          <p:nvPr>
            <p:ph type="title"/>
          </p:nvPr>
        </p:nvSpPr>
        <p:spPr>
          <a:xfrm>
            <a:off x="498475" y="121763"/>
            <a:ext cx="6975475" cy="742304"/>
          </a:xfrm>
          <a:prstGeom prst="rect">
            <a:avLst/>
          </a:prstGeom>
        </p:spPr>
        <p:txBody>
          <a:bodyPr anchor="ctr"/>
          <a:lstStyle>
            <a:lvl1pPr>
              <a:defRPr sz="2500">
                <a:solidFill>
                  <a:schemeClr val="bg1"/>
                </a:solidFill>
                <a:latin typeface="Engram Warsaw" pitchFamily="50" charset="-18"/>
              </a:defRPr>
            </a:lvl1pPr>
          </a:lstStyle>
          <a:p>
            <a:r>
              <a:rPr lang="pl-PL" dirty="0"/>
              <a:t>Kliknij, aby edytować styl</a:t>
            </a:r>
          </a:p>
        </p:txBody>
      </p:sp>
    </p:spTree>
    <p:extLst>
      <p:ext uri="{BB962C8B-B14F-4D97-AF65-F5344CB8AC3E}">
        <p14:creationId xmlns:p14="http://schemas.microsoft.com/office/powerpoint/2010/main" val="3228640583"/>
      </p:ext>
    </p:extLst>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Obraz poziom z opise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ymbol zastępczy obrazu 2"/>
          <p:cNvSpPr>
            <a:spLocks noGrp="1"/>
          </p:cNvSpPr>
          <p:nvPr>
            <p:ph type="pic" idx="1"/>
          </p:nvPr>
        </p:nvSpPr>
        <p:spPr>
          <a:xfrm>
            <a:off x="5291398" y="1293017"/>
            <a:ext cx="6894000" cy="440055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10" name="Symbol zastępczy tekstu 9"/>
          <p:cNvSpPr>
            <a:spLocks noGrp="1"/>
          </p:cNvSpPr>
          <p:nvPr>
            <p:ph type="body" sz="quarter" idx="10"/>
          </p:nvPr>
        </p:nvSpPr>
        <p:spPr>
          <a:xfrm>
            <a:off x="498474" y="1293017"/>
            <a:ext cx="4451031" cy="4400550"/>
          </a:xfrm>
          <a:prstGeom prst="rect">
            <a:avLst/>
          </a:prstGeom>
        </p:spPr>
        <p:txBody>
          <a:bodyPr/>
          <a:lstStyle>
            <a:lvl1pPr>
              <a:lnSpc>
                <a:spcPct val="125000"/>
              </a:lnSpc>
              <a:defRPr sz="1500">
                <a:solidFill>
                  <a:schemeClr val="bg1"/>
                </a:solidFill>
                <a:latin typeface="Engram Warsaw" pitchFamily="50" charset="-18"/>
              </a:defRPr>
            </a:lvl1pPr>
            <a:lvl2pPr>
              <a:lnSpc>
                <a:spcPct val="125000"/>
              </a:lnSpc>
              <a:defRPr sz="1600">
                <a:solidFill>
                  <a:schemeClr val="bg1"/>
                </a:solidFill>
                <a:latin typeface="Engram Warsaw" pitchFamily="50" charset="-18"/>
              </a:defRPr>
            </a:lvl2pPr>
            <a:lvl3pPr>
              <a:lnSpc>
                <a:spcPct val="125000"/>
              </a:lnSpc>
              <a:defRPr sz="1600">
                <a:solidFill>
                  <a:schemeClr val="bg1"/>
                </a:solidFill>
                <a:latin typeface="Engram Warsaw" pitchFamily="50" charset="-18"/>
              </a:defRPr>
            </a:lvl3pPr>
            <a:lvl4pPr>
              <a:lnSpc>
                <a:spcPct val="125000"/>
              </a:lnSpc>
              <a:defRPr sz="1600">
                <a:solidFill>
                  <a:schemeClr val="bg1"/>
                </a:solidFill>
                <a:latin typeface="Engram Warsaw" pitchFamily="50" charset="-18"/>
              </a:defRPr>
            </a:lvl4pPr>
            <a:lvl5pPr>
              <a:lnSpc>
                <a:spcPct val="125000"/>
              </a:lnSpc>
              <a:defRPr sz="1600">
                <a:solidFill>
                  <a:schemeClr val="bg1"/>
                </a:solidFill>
                <a:latin typeface="Engram Warsaw" pitchFamily="50" charset="-18"/>
              </a:defRPr>
            </a:lvl5pPr>
          </a:lstStyle>
          <a:p>
            <a:pPr lvl="0"/>
            <a:r>
              <a:rPr lang="pl-PL" dirty="0"/>
              <a:t>Kliknij, aby edytować style wzorca tekstu</a:t>
            </a:r>
          </a:p>
        </p:txBody>
      </p:sp>
      <p:sp>
        <p:nvSpPr>
          <p:cNvPr id="9" name="Tytuł 18"/>
          <p:cNvSpPr>
            <a:spLocks noGrp="1"/>
          </p:cNvSpPr>
          <p:nvPr>
            <p:ph type="title"/>
          </p:nvPr>
        </p:nvSpPr>
        <p:spPr>
          <a:xfrm>
            <a:off x="498475" y="121763"/>
            <a:ext cx="6975475" cy="742304"/>
          </a:xfrm>
          <a:prstGeom prst="rect">
            <a:avLst/>
          </a:prstGeom>
        </p:spPr>
        <p:txBody>
          <a:bodyPr anchor="ctr"/>
          <a:lstStyle>
            <a:lvl1pPr>
              <a:defRPr sz="2500">
                <a:solidFill>
                  <a:schemeClr val="bg1"/>
                </a:solidFill>
                <a:latin typeface="Engram Warsaw" pitchFamily="50" charset="-18"/>
              </a:defRPr>
            </a:lvl1pPr>
          </a:lstStyle>
          <a:p>
            <a:r>
              <a:rPr lang="pl-PL" dirty="0"/>
              <a:t>Kliknij, aby edytować styl</a:t>
            </a:r>
          </a:p>
        </p:txBody>
      </p:sp>
      <p:sp>
        <p:nvSpPr>
          <p:cNvPr id="11" name="Symbol zastępczy numeru slajdu 6"/>
          <p:cNvSpPr>
            <a:spLocks noGrp="1"/>
          </p:cNvSpPr>
          <p:nvPr>
            <p:ph type="sldNum" sz="quarter" idx="4"/>
          </p:nvPr>
        </p:nvSpPr>
        <p:spPr>
          <a:xfrm>
            <a:off x="11678920" y="6613987"/>
            <a:ext cx="513080" cy="233627"/>
          </a:xfrm>
          <a:prstGeom prst="rect">
            <a:avLst/>
          </a:prstGeom>
        </p:spPr>
        <p:txBody>
          <a:bodyPr vert="horz" lIns="91440" tIns="45720" rIns="91440" bIns="45720" rtlCol="0" anchor="ctr"/>
          <a:lstStyle>
            <a:lvl1pPr algn="ctr">
              <a:defRPr sz="1000">
                <a:solidFill>
                  <a:schemeClr val="bg1"/>
                </a:solidFill>
                <a:latin typeface="Engram Warsaw" pitchFamily="50" charset="-18"/>
              </a:defRPr>
            </a:lvl1pPr>
          </a:lstStyle>
          <a:p>
            <a:fld id="{2E27F4D3-B96E-4B1F-B7AA-4577FB9564B4}" type="slidenum">
              <a:rPr lang="pl-PL" smtClean="0"/>
              <a:pPr/>
              <a:t>‹#›</a:t>
            </a:fld>
            <a:endParaRPr lang="pl-PL" dirty="0"/>
          </a:p>
        </p:txBody>
      </p:sp>
      <p:sp>
        <p:nvSpPr>
          <p:cNvPr id="12" name="Symbol zastępczy stopki 1"/>
          <p:cNvSpPr>
            <a:spLocks noGrp="1"/>
          </p:cNvSpPr>
          <p:nvPr>
            <p:ph type="ftr" sz="quarter" idx="3"/>
          </p:nvPr>
        </p:nvSpPr>
        <p:spPr>
          <a:xfrm>
            <a:off x="7548594" y="6613800"/>
            <a:ext cx="4112103" cy="234000"/>
          </a:xfrm>
          <a:prstGeom prst="rect">
            <a:avLst/>
          </a:prstGeom>
        </p:spPr>
        <p:txBody>
          <a:bodyPr vert="horz" lIns="91440" tIns="45720" rIns="91440" bIns="45720" rtlCol="0" anchor="ctr"/>
          <a:lstStyle>
            <a:lvl1pPr algn="r">
              <a:defRPr sz="1000">
                <a:solidFill>
                  <a:schemeClr val="bg1"/>
                </a:solidFill>
                <a:latin typeface="Engram Warsaw" pitchFamily="50" charset="-18"/>
              </a:defRPr>
            </a:lvl1pPr>
          </a:lstStyle>
          <a:p>
            <a:endParaRPr lang="pl-PL" dirty="0"/>
          </a:p>
        </p:txBody>
      </p:sp>
    </p:spTree>
    <p:extLst>
      <p:ext uri="{BB962C8B-B14F-4D97-AF65-F5344CB8AC3E}">
        <p14:creationId xmlns:p14="http://schemas.microsoft.com/office/powerpoint/2010/main" val="166003782"/>
      </p:ext>
    </p:extLst>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końcow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Symbol zastępczy tekstu 8"/>
          <p:cNvSpPr>
            <a:spLocks noGrp="1"/>
          </p:cNvSpPr>
          <p:nvPr>
            <p:ph type="body" sz="quarter" idx="10"/>
          </p:nvPr>
        </p:nvSpPr>
        <p:spPr>
          <a:xfrm>
            <a:off x="1904302" y="4328719"/>
            <a:ext cx="8422546" cy="2197916"/>
          </a:xfrm>
          <a:prstGeom prst="rect">
            <a:avLst/>
          </a:prstGeom>
        </p:spPr>
        <p:txBody>
          <a:bodyPr anchor="ctr"/>
          <a:lstStyle>
            <a:lvl1pPr marL="0" indent="0" algn="ctr">
              <a:buNone/>
              <a:defRPr sz="1800">
                <a:latin typeface="Engram Warsaw Light" pitchFamily="2" charset="-18"/>
              </a:defRPr>
            </a:lvl1pPr>
            <a:lvl2pPr marL="457200" indent="0">
              <a:buNone/>
              <a:defRPr/>
            </a:lvl2pPr>
            <a:lvl3pPr marL="914400" indent="0">
              <a:buNone/>
              <a:defRPr/>
            </a:lvl3pPr>
            <a:lvl4pPr marL="1371600" indent="0">
              <a:buNone/>
              <a:defRPr/>
            </a:lvl4pPr>
            <a:lvl5pPr marL="1828800" indent="0">
              <a:buNone/>
              <a:defRPr/>
            </a:lvl5pPr>
          </a:lstStyle>
          <a:p>
            <a:pPr lvl="0"/>
            <a:r>
              <a:rPr lang="pl-PL" dirty="0"/>
              <a:t>Kliknij, aby edytować style wzorca tekstu</a:t>
            </a:r>
          </a:p>
        </p:txBody>
      </p:sp>
      <p:sp>
        <p:nvSpPr>
          <p:cNvPr id="10" name="Tytuł 1"/>
          <p:cNvSpPr>
            <a:spLocks noGrp="1"/>
          </p:cNvSpPr>
          <p:nvPr>
            <p:ph type="title"/>
          </p:nvPr>
        </p:nvSpPr>
        <p:spPr>
          <a:xfrm>
            <a:off x="838200" y="2766219"/>
            <a:ext cx="10515600" cy="1325563"/>
          </a:xfrm>
          <a:prstGeom prst="rect">
            <a:avLst/>
          </a:prstGeom>
        </p:spPr>
        <p:txBody>
          <a:bodyPr anchor="ctr"/>
          <a:lstStyle>
            <a:lvl1pPr algn="ctr">
              <a:defRPr sz="6000" b="1">
                <a:latin typeface="Engram Warsaw" pitchFamily="50" charset="-18"/>
              </a:defRPr>
            </a:lvl1pPr>
          </a:lstStyle>
          <a:p>
            <a:r>
              <a:rPr lang="pl-PL" dirty="0"/>
              <a:t>Kliknij, aby edytować styl</a:t>
            </a:r>
          </a:p>
        </p:txBody>
      </p:sp>
    </p:spTree>
    <p:extLst>
      <p:ext uri="{BB962C8B-B14F-4D97-AF65-F5344CB8AC3E}">
        <p14:creationId xmlns:p14="http://schemas.microsoft.com/office/powerpoint/2010/main" val="1007691842"/>
      </p:ext>
    </p:extLst>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97691228"/>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9" r:id="rId4"/>
    <p:sldLayoutId id="2147483660" r:id="rId5"/>
    <p:sldLayoutId id="2147483661" r:id="rId6"/>
    <p:sldLayoutId id="2147483654" r:id="rId7"/>
  </p:sldLayoutIdLst>
  <p:transition spd="slow">
    <p:cover/>
  </p:transition>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199845" y="2019301"/>
            <a:ext cx="11792310" cy="3705224"/>
          </a:xfrm>
        </p:spPr>
        <p:txBody>
          <a:bodyPr/>
          <a:lstStyle/>
          <a:p>
            <a:pPr>
              <a:lnSpc>
                <a:spcPct val="114000"/>
              </a:lnSpc>
            </a:pPr>
            <a:r>
              <a:rPr lang="pl-PL" sz="3200" dirty="0">
                <a:latin typeface="+mn-lt"/>
              </a:rPr>
              <a:t>Projekty zmiany budżetu </a:t>
            </a:r>
            <a:br>
              <a:rPr lang="pl-PL" sz="3200" dirty="0">
                <a:latin typeface="+mn-lt"/>
              </a:rPr>
            </a:br>
            <a:r>
              <a:rPr lang="pl-PL" sz="3200" dirty="0">
                <a:latin typeface="+mn-lt"/>
              </a:rPr>
              <a:t>i Wieloletniej Prognozy Finansowej</a:t>
            </a:r>
            <a:br>
              <a:rPr lang="pl-PL" sz="3200" dirty="0">
                <a:latin typeface="+mn-lt"/>
              </a:rPr>
            </a:br>
            <a:r>
              <a:rPr lang="pl-PL" sz="3200" dirty="0">
                <a:latin typeface="+mn-lt"/>
              </a:rPr>
              <a:t>na sesję Rady m.st. Warszawy </a:t>
            </a:r>
            <a:br>
              <a:rPr lang="pl-PL" sz="3200" dirty="0">
                <a:latin typeface="+mn-lt"/>
              </a:rPr>
            </a:br>
            <a:r>
              <a:rPr lang="pl-PL" sz="3200" b="0" dirty="0">
                <a:latin typeface="+mn-lt"/>
              </a:rPr>
              <a:t>w dniu </a:t>
            </a:r>
            <a:r>
              <a:rPr lang="pl-PL" sz="3200" b="0" dirty="0" smtClean="0">
                <a:latin typeface="+mn-lt"/>
              </a:rPr>
              <a:t>14 marca 2023 </a:t>
            </a:r>
            <a:r>
              <a:rPr lang="pl-PL" sz="3200" b="0" dirty="0">
                <a:latin typeface="+mn-lt"/>
              </a:rPr>
              <a:t>r</a:t>
            </a:r>
            <a:r>
              <a:rPr lang="pl-PL" sz="3200" b="0" dirty="0" smtClean="0">
                <a:latin typeface="+mn-lt"/>
              </a:rPr>
              <a:t>.</a:t>
            </a:r>
            <a:br>
              <a:rPr lang="pl-PL" sz="3200" b="0" dirty="0" smtClean="0">
                <a:latin typeface="+mn-lt"/>
              </a:rPr>
            </a:br>
            <a:r>
              <a:rPr lang="pl-PL" sz="3200" dirty="0" smtClean="0">
                <a:latin typeface="+mn-lt"/>
              </a:rPr>
              <a:t>wraz z autopoprawkami A i B</a:t>
            </a:r>
            <a:br>
              <a:rPr lang="pl-PL" sz="3200" dirty="0" smtClean="0">
                <a:latin typeface="+mn-lt"/>
              </a:rPr>
            </a:br>
            <a:endParaRPr lang="pl-PL" sz="2400" dirty="0">
              <a:latin typeface="+mn-lt"/>
            </a:endParaRPr>
          </a:p>
        </p:txBody>
      </p:sp>
      <p:sp>
        <p:nvSpPr>
          <p:cNvPr id="5" name="Tytuł 1"/>
          <p:cNvSpPr>
            <a:spLocks noGrp="1"/>
          </p:cNvSpPr>
          <p:nvPr/>
        </p:nvSpPr>
        <p:spPr>
          <a:xfrm>
            <a:off x="3792855" y="6437207"/>
            <a:ext cx="4606290" cy="30988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1200" dirty="0" smtClean="0">
                <a:latin typeface="Engram Warsaw" pitchFamily="50" charset="-18"/>
              </a:rPr>
              <a:t>14</a:t>
            </a:r>
            <a:r>
              <a:rPr lang="pl-PL" sz="1200" dirty="0" smtClean="0">
                <a:solidFill>
                  <a:schemeClr val="tx1"/>
                </a:solidFill>
                <a:latin typeface="Engram Warsaw" pitchFamily="50" charset="-18"/>
              </a:rPr>
              <a:t> </a:t>
            </a:r>
            <a:r>
              <a:rPr lang="pl-PL" sz="1200" dirty="0" smtClean="0">
                <a:latin typeface="Engram Warsaw" pitchFamily="50" charset="-18"/>
              </a:rPr>
              <a:t>marca</a:t>
            </a:r>
            <a:r>
              <a:rPr lang="pl-PL" sz="1200" dirty="0" smtClean="0">
                <a:solidFill>
                  <a:schemeClr val="tx1"/>
                </a:solidFill>
                <a:latin typeface="Engram Warsaw" pitchFamily="50" charset="-18"/>
              </a:rPr>
              <a:t> 2024 </a:t>
            </a:r>
            <a:r>
              <a:rPr lang="pl-PL" sz="1200" dirty="0">
                <a:solidFill>
                  <a:schemeClr val="tx1"/>
                </a:solidFill>
                <a:latin typeface="Engram Warsaw" pitchFamily="50" charset="-18"/>
              </a:rPr>
              <a:t>r</a:t>
            </a:r>
            <a:r>
              <a:rPr lang="pl-PL" sz="1200" dirty="0">
                <a:latin typeface="Engram Warsaw" pitchFamily="50" charset="-18"/>
              </a:rPr>
              <a:t>.     |     </a:t>
            </a:r>
            <a:r>
              <a:rPr lang="pl-PL" sz="1200" dirty="0">
                <a:solidFill>
                  <a:schemeClr val="tx1"/>
                </a:solidFill>
                <a:latin typeface="Engram Warsaw" pitchFamily="50" charset="-18"/>
              </a:rPr>
              <a:t>Warszawa</a:t>
            </a:r>
          </a:p>
        </p:txBody>
      </p:sp>
    </p:spTree>
    <p:extLst>
      <p:ext uri="{BB962C8B-B14F-4D97-AF65-F5344CB8AC3E}">
        <p14:creationId xmlns:p14="http://schemas.microsoft.com/office/powerpoint/2010/main" val="1908105004"/>
      </p:ext>
    </p:extLst>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10</a:t>
            </a:fld>
            <a:endParaRPr lang="pl-PL" dirty="0"/>
          </a:p>
        </p:txBody>
      </p:sp>
      <p:sp>
        <p:nvSpPr>
          <p:cNvPr id="9" name="pole tekstowe 13"/>
          <p:cNvSpPr txBox="1">
            <a:spLocks noChangeArrowheads="1"/>
          </p:cNvSpPr>
          <p:nvPr/>
        </p:nvSpPr>
        <p:spPr bwMode="auto">
          <a:xfrm>
            <a:off x="1764000" y="576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DZIELNICOWA:  </a:t>
            </a:r>
            <a:r>
              <a:rPr lang="pl-PL" altLang="pl-PL" sz="2400" b="1" dirty="0" smtClean="0">
                <a:solidFill>
                  <a:srgbClr val="385723"/>
                </a:solidFill>
                <a:latin typeface="+mj-lt"/>
              </a:rPr>
              <a:t>+550,2 </a:t>
            </a:r>
            <a:r>
              <a:rPr lang="pl-PL" altLang="pl-PL" sz="2000" b="1" dirty="0" smtClean="0">
                <a:solidFill>
                  <a:srgbClr val="385723"/>
                </a:solidFill>
                <a:latin typeface="+mj-lt"/>
              </a:rPr>
              <a:t>mln </a:t>
            </a:r>
            <a:r>
              <a:rPr lang="pl-PL" altLang="pl-PL" sz="2000" b="1" dirty="0">
                <a:solidFill>
                  <a:srgbClr val="385723"/>
                </a:solidFill>
                <a:latin typeface="+mj-lt"/>
              </a:rPr>
              <a:t>zł</a:t>
            </a:r>
          </a:p>
        </p:txBody>
      </p:sp>
      <p:graphicFrame>
        <p:nvGraphicFramePr>
          <p:cNvPr id="8" name="Tabela 7"/>
          <p:cNvGraphicFramePr>
            <a:graphicFrameLocks noGrp="1"/>
          </p:cNvGraphicFramePr>
          <p:nvPr>
            <p:extLst>
              <p:ext uri="{D42A27DB-BD31-4B8C-83A1-F6EECF244321}">
                <p14:modId xmlns:p14="http://schemas.microsoft.com/office/powerpoint/2010/main" val="4180389601"/>
              </p:ext>
            </p:extLst>
          </p:nvPr>
        </p:nvGraphicFramePr>
        <p:xfrm>
          <a:off x="255369" y="1035424"/>
          <a:ext cx="11838020" cy="5343132"/>
        </p:xfrm>
        <a:graphic>
          <a:graphicData uri="http://schemas.openxmlformats.org/drawingml/2006/table">
            <a:tbl>
              <a:tblPr firstRow="1" bandRow="1">
                <a:tableStyleId>{2D5ABB26-0587-4C30-8999-92F81FD0307C}</a:tableStyleId>
              </a:tblPr>
              <a:tblGrid>
                <a:gridCol w="2290608">
                  <a:extLst>
                    <a:ext uri="{9D8B030D-6E8A-4147-A177-3AD203B41FA5}">
                      <a16:colId xmlns:a16="http://schemas.microsoft.com/office/drawing/2014/main" val="20000"/>
                    </a:ext>
                  </a:extLst>
                </a:gridCol>
                <a:gridCol w="9547412">
                  <a:extLst>
                    <a:ext uri="{9D8B030D-6E8A-4147-A177-3AD203B41FA5}">
                      <a16:colId xmlns:a16="http://schemas.microsoft.com/office/drawing/2014/main" val="20001"/>
                    </a:ext>
                  </a:extLst>
                </a:gridCol>
              </a:tblGrid>
              <a:tr h="561006">
                <a:tc>
                  <a:txBody>
                    <a:bodyPr/>
                    <a:lstStyle/>
                    <a:p>
                      <a:pPr algn="r"/>
                      <a:r>
                        <a:rPr lang="pl-PL" sz="2000" b="1" baseline="0" dirty="0" smtClean="0">
                          <a:solidFill>
                            <a:srgbClr val="385723"/>
                          </a:solidFill>
                          <a:latin typeface="+mj-lt"/>
                        </a:rPr>
                        <a:t>+550.202.762</a:t>
                      </a:r>
                      <a:r>
                        <a:rPr lang="pl-PL" sz="1600" b="1" baseline="0" dirty="0" smtClean="0">
                          <a:solidFill>
                            <a:srgbClr val="385723"/>
                          </a:solidFill>
                          <a:latin typeface="+mj-lt"/>
                        </a:rPr>
                        <a:t> </a:t>
                      </a:r>
                      <a:r>
                        <a:rPr lang="pl-PL" sz="2000" b="1" baseline="0" dirty="0" smtClean="0">
                          <a:solidFill>
                            <a:srgbClr val="385723"/>
                          </a:solidFill>
                          <a:latin typeface="+mj-lt"/>
                        </a:rPr>
                        <a:t>zł</a:t>
                      </a:r>
                      <a:br>
                        <a:rPr lang="pl-PL" sz="2000" b="1" baseline="0" dirty="0" smtClean="0">
                          <a:solidFill>
                            <a:srgbClr val="385723"/>
                          </a:solidFill>
                          <a:latin typeface="+mj-lt"/>
                        </a:rPr>
                      </a:br>
                      <a:r>
                        <a:rPr lang="pl-PL" sz="1400" b="1" baseline="0" dirty="0" smtClean="0">
                          <a:solidFill>
                            <a:srgbClr val="385723"/>
                          </a:solidFill>
                          <a:latin typeface="+mj-lt"/>
                        </a:rPr>
                        <a:t>(per saldo)</a:t>
                      </a:r>
                      <a:endParaRPr lang="pl-PL" sz="2000" b="1" dirty="0">
                        <a:solidFill>
                          <a:srgbClr val="385723"/>
                        </a:solidFill>
                        <a:latin typeface="+mj-lt"/>
                      </a:endParaRPr>
                    </a:p>
                  </a:txBody>
                  <a:tcPr marL="91426" marR="91426" marT="45719" marB="45719" anchor="ctr">
                    <a:lnT w="12700" cap="flat" cmpd="sng" algn="ctr">
                      <a:noFill/>
                      <a:prstDash val="sysDot"/>
                      <a:round/>
                      <a:headEnd type="none" w="med" len="med"/>
                      <a:tailEnd type="none" w="med" len="med"/>
                    </a:lnT>
                    <a:solidFill>
                      <a:srgbClr val="EFF8E9"/>
                    </a:solidFill>
                  </a:tcPr>
                </a:tc>
                <a:tc>
                  <a:txBody>
                    <a:bodyPr/>
                    <a:lstStyle/>
                    <a:p>
                      <a:pPr algn="l"/>
                      <a:r>
                        <a:rPr lang="pl-PL" sz="1500" b="1" kern="1200" baseline="0" dirty="0">
                          <a:solidFill>
                            <a:schemeClr val="tx1"/>
                          </a:solidFill>
                          <a:latin typeface="+mj-lt"/>
                          <a:ea typeface="+mn-ea"/>
                          <a:cs typeface="+mn-cs"/>
                        </a:rPr>
                        <a:t>Część </a:t>
                      </a:r>
                      <a:r>
                        <a:rPr lang="pl-PL" sz="1500" b="1" kern="1200" baseline="0" dirty="0" smtClean="0">
                          <a:solidFill>
                            <a:schemeClr val="tx1"/>
                          </a:solidFill>
                          <a:latin typeface="+mj-lt"/>
                          <a:ea typeface="+mn-ea"/>
                          <a:cs typeface="+mn-cs"/>
                        </a:rPr>
                        <a:t>dzielnicowa – główne pozycje:</a:t>
                      </a:r>
                      <a:endParaRPr lang="pl-PL" sz="1500" b="1" kern="1200" baseline="0" dirty="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solidFill>
                      <a:srgbClr val="EFF8E9"/>
                    </a:solidFill>
                  </a:tcPr>
                </a:tc>
                <a:extLst>
                  <a:ext uri="{0D108BD9-81ED-4DB2-BD59-A6C34878D82A}">
                    <a16:rowId xmlns:a16="http://schemas.microsoft.com/office/drawing/2014/main" val="10001"/>
                  </a:ext>
                </a:extLst>
              </a:tr>
              <a:tr h="917246">
                <a:tc>
                  <a:txBody>
                    <a:bodyPr/>
                    <a:lstStyle/>
                    <a:p>
                      <a:pPr marL="0" algn="r" defTabSz="914400" rtl="0" eaLnBrk="1" latinLnBrk="0" hangingPunct="1"/>
                      <a:r>
                        <a:rPr lang="pl-PL" sz="1800" b="1" kern="1200" dirty="0" smtClean="0">
                          <a:solidFill>
                            <a:srgbClr val="385723"/>
                          </a:solidFill>
                          <a:latin typeface="+mj-lt"/>
                          <a:ea typeface="+mn-ea"/>
                          <a:cs typeface="+mn-cs"/>
                        </a:rPr>
                        <a:t>+377.894.507 zł</a:t>
                      </a:r>
                      <a:endParaRPr lang="pl-PL" sz="1800" b="1" kern="1200" dirty="0">
                        <a:solidFill>
                          <a:srgbClr val="385723"/>
                        </a:solidFill>
                        <a:latin typeface="+mj-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algn="l">
                        <a:lnSpc>
                          <a:spcPct val="110000"/>
                        </a:lnSpc>
                      </a:pPr>
                      <a:r>
                        <a:rPr lang="pl-PL" sz="1100" b="1" kern="1200" baseline="0" dirty="0" smtClean="0">
                          <a:solidFill>
                            <a:schemeClr val="tx1"/>
                          </a:solidFill>
                          <a:latin typeface="+mj-lt"/>
                          <a:ea typeface="+mn-ea"/>
                          <a:cs typeface="+mn-cs"/>
                        </a:rPr>
                        <a:t>Wydatki oświatowe finansowane z części oświatowej subwencji ogólnej </a:t>
                      </a:r>
                      <a:r>
                        <a:rPr lang="pl-PL" sz="1100" b="0" kern="1200" baseline="0" dirty="0" smtClean="0">
                          <a:solidFill>
                            <a:schemeClr val="tx1"/>
                          </a:solidFill>
                          <a:latin typeface="+mj-lt"/>
                          <a:ea typeface="+mn-ea"/>
                          <a:cs typeface="+mn-cs"/>
                        </a:rPr>
                        <a:t>w związku z regulacją wynagrodzeń nauczycieli w dzielnicach: Mokotów (41.251.664 zł), Wola (35.037.115 zł), Śródmieście (34.790.066 zł), Praga -Południe (34.050.373 zł), Białołęka (32.312.524 zł), Bielany (30.178.309 zł), Targówek (25.256.100 zł), Ursynów (22.076.410 zł), Ochota (19.787.926 zł), Bemowo (19.209.321 zł), Żoliborz (14.745.342 zł), Ursus (14.297.662 zł), Wawer (14.244.460 zł), Praga-Północ (12.994.457 zł), Wilanów (8.765.793 zł), Włochy (8.658.714 zł), Wesoła (5.888.155 zł), Rembertów (4.350.116 zł).</a:t>
                      </a:r>
                      <a:endParaRPr lang="pl-PL" sz="1100" b="0" kern="1200" baseline="0" dirty="0">
                        <a:solidFill>
                          <a:schemeClr val="tx1"/>
                        </a:solidFill>
                        <a:latin typeface="+mj-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855535">
                <a:tc>
                  <a:txBody>
                    <a:bodyPr/>
                    <a:lstStyle/>
                    <a:p>
                      <a:pPr algn="r"/>
                      <a:r>
                        <a:rPr lang="pl-PL" sz="1800" b="1" kern="1200" dirty="0">
                          <a:solidFill>
                            <a:srgbClr val="385723"/>
                          </a:solidFill>
                          <a:latin typeface="+mj-lt"/>
                          <a:ea typeface="+mn-ea"/>
                          <a:cs typeface="+mn-cs"/>
                        </a:rPr>
                        <a:t>+28.622.000 zł</a:t>
                      </a:r>
                      <a:endParaRPr lang="pl-PL" sz="14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100" b="1" kern="1200" dirty="0">
                          <a:solidFill>
                            <a:schemeClr val="tx1"/>
                          </a:solidFill>
                          <a:effectLst/>
                          <a:latin typeface="+mn-lt"/>
                          <a:ea typeface="+mn-ea"/>
                          <a:cs typeface="+mn-cs"/>
                        </a:rPr>
                        <a:t>Wydatki bieżące finansowane z części rozwojowej subwencji ogólnej w związku z regulacją wynagrodzeń</a:t>
                      </a:r>
                      <a:r>
                        <a:rPr lang="pl-PL" sz="1100" b="0" kern="1200" dirty="0">
                          <a:solidFill>
                            <a:schemeClr val="tx1"/>
                          </a:solidFill>
                          <a:effectLst/>
                          <a:latin typeface="+mn-lt"/>
                          <a:ea typeface="+mn-ea"/>
                          <a:cs typeface="+mn-cs"/>
                        </a:rPr>
                        <a:t>, </a:t>
                      </a:r>
                      <a:r>
                        <a:rPr lang="pl-PL" sz="1100" b="0" kern="1200" dirty="0" smtClean="0">
                          <a:solidFill>
                            <a:schemeClr val="tx1"/>
                          </a:solidFill>
                          <a:effectLst/>
                          <a:latin typeface="+mn-lt"/>
                          <a:ea typeface="+mn-ea"/>
                          <a:cs typeface="+mn-cs"/>
                        </a:rPr>
                        <a:t>z </a:t>
                      </a:r>
                      <a:r>
                        <a:rPr lang="pl-PL" sz="1100" b="0" kern="1200" dirty="0">
                          <a:solidFill>
                            <a:schemeClr val="tx1"/>
                          </a:solidFill>
                          <a:effectLst/>
                          <a:latin typeface="+mn-lt"/>
                          <a:ea typeface="+mn-ea"/>
                          <a:cs typeface="+mn-cs"/>
                        </a:rPr>
                        <a:t>tego na wynagrodzenia i pochodne od wynagrodzeń pracowników sfery: polityki społecznej (18.428.000 zł) i kultury (10.194.000 zł) w dzielnicach: Bielany (4.512.000 zł), Bemowo (3.987.000 zł), Targówek (2.585.000 zł), Praga-Południe (2.446.000 zł), Wola (2.082.000 zł), Wawer (1.975.000 zł), Mokotów (1.946.000 zł), Ursynów (1.729.000 zł), </a:t>
                      </a:r>
                      <a:r>
                        <a:rPr lang="pl-PL" sz="1100" b="0" kern="1200" dirty="0" smtClean="0">
                          <a:solidFill>
                            <a:schemeClr val="tx1"/>
                          </a:solidFill>
                          <a:effectLst/>
                          <a:latin typeface="+mn-lt"/>
                          <a:ea typeface="+mn-ea"/>
                          <a:cs typeface="+mn-cs"/>
                        </a:rPr>
                        <a:t>Ochota </a:t>
                      </a:r>
                      <a:r>
                        <a:rPr lang="pl-PL" sz="1100" b="0" kern="1200" dirty="0">
                          <a:solidFill>
                            <a:schemeClr val="tx1"/>
                          </a:solidFill>
                          <a:effectLst/>
                          <a:latin typeface="+mn-lt"/>
                          <a:ea typeface="+mn-ea"/>
                          <a:cs typeface="+mn-cs"/>
                        </a:rPr>
                        <a:t>(1.437.000 zł), Śródmieście (1.310.000 zł), Żoliborz (1.277.000 zł), Ursus (907.000 zł), Praga-Północ (537.000 zł), </a:t>
                      </a:r>
                      <a:r>
                        <a:rPr lang="pl-PL" sz="1100" b="0" kern="1200" dirty="0" smtClean="0">
                          <a:solidFill>
                            <a:schemeClr val="tx1"/>
                          </a:solidFill>
                          <a:effectLst/>
                          <a:latin typeface="+mn-lt"/>
                          <a:ea typeface="+mn-ea"/>
                          <a:cs typeface="+mn-cs"/>
                        </a:rPr>
                        <a:t>Włochy </a:t>
                      </a:r>
                      <a:r>
                        <a:rPr lang="pl-PL" sz="1100" b="0" kern="1200" dirty="0">
                          <a:solidFill>
                            <a:schemeClr val="tx1"/>
                          </a:solidFill>
                          <a:effectLst/>
                          <a:latin typeface="+mn-lt"/>
                          <a:ea typeface="+mn-ea"/>
                          <a:cs typeface="+mn-cs"/>
                        </a:rPr>
                        <a:t>(476.000 zł), Białołęka (440.000 zł), Wilanów (431.000 zł), Wesoła (367.000 zł), Rembertów (178.000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78464906"/>
                  </a:ext>
                </a:extLst>
              </a:tr>
              <a:tr h="1086951">
                <a:tc>
                  <a:txBody>
                    <a:bodyPr/>
                    <a:lstStyle/>
                    <a:p>
                      <a:pPr marL="0" algn="r" defTabSz="914400" rtl="0" eaLnBrk="1" latinLnBrk="0" hangingPunct="1"/>
                      <a:r>
                        <a:rPr lang="pl-PL" sz="1800" b="1" kern="1200" dirty="0" smtClean="0">
                          <a:solidFill>
                            <a:srgbClr val="385723"/>
                          </a:solidFill>
                          <a:latin typeface="+mj-lt"/>
                          <a:ea typeface="+mn-ea"/>
                          <a:cs typeface="+mn-cs"/>
                        </a:rPr>
                        <a:t>+24.042.013 zł</a:t>
                      </a:r>
                      <a:endParaRPr lang="pl-PL" sz="18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100" b="1" kern="1200" baseline="0" dirty="0" smtClean="0">
                          <a:solidFill>
                            <a:schemeClr val="tx1"/>
                          </a:solidFill>
                          <a:latin typeface="+mj-lt"/>
                          <a:ea typeface="+mn-ea"/>
                          <a:cs typeface="+mn-cs"/>
                        </a:rPr>
                        <a:t>Fundusz Pomocy</a:t>
                      </a:r>
                      <a:r>
                        <a:rPr lang="pl-PL" sz="1100" b="0" kern="1200" baseline="0" dirty="0" smtClean="0">
                          <a:solidFill>
                            <a:schemeClr val="tx1"/>
                          </a:solidFill>
                          <a:latin typeface="+mj-lt"/>
                          <a:ea typeface="+mn-ea"/>
                          <a:cs typeface="+mn-cs"/>
                        </a:rPr>
                        <a:t>, z tego w związku z wprowadzeniem zmian wynikających z rozliczenia środków z 2023 r. (16.310.024 zł) oraz zwiększenie o 7.731.989 zł z przeznaczeniem na kształcenie uczniów będących obywatelami Ukrainy zgodnie z art. 50 ustawy z dnia 12 marca 2022 r. o pomocy obywatelom Ukrainy w związku z konfliktem zbrojnym na terytorium tego państwa w dzielnicach: Białołęka (1.239.980 zł), Ursynów (815.753 zł), Wola (767.532 zł), Mokotów (763.124 zł), Ursus (624.138 zł), Śródmieście (606.677 zł), Praga-Południe (474.766 zł), Bemowo (400.316 zł), Targówek (396.707 zł), Ochota (335.346 zł), Wilanów (319.622 zł), Wesoła (243.537 zł), Wawer (219.905 zł), Bielany (183.376 zł), Włochy (178.116 zł), Rembertów (92.582 zł), Żoliborz (45.017 zł), Praga-Północ (25.495 zł).</a:t>
                      </a:r>
                      <a:endParaRPr lang="pl-PL" sz="11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3487220"/>
                  </a:ext>
                </a:extLst>
              </a:tr>
              <a:tr h="917246">
                <a:tc>
                  <a:txBody>
                    <a:bodyPr/>
                    <a:lstStyle/>
                    <a:p>
                      <a:pPr marL="0" algn="r" defTabSz="914400" rtl="0" eaLnBrk="1" latinLnBrk="0" hangingPunct="1"/>
                      <a:r>
                        <a:rPr lang="pl-PL" sz="1800" b="1" kern="1200" dirty="0" smtClean="0">
                          <a:solidFill>
                            <a:srgbClr val="385723"/>
                          </a:solidFill>
                          <a:latin typeface="+mj-lt"/>
                          <a:ea typeface="+mn-ea"/>
                          <a:cs typeface="+mn-cs"/>
                        </a:rPr>
                        <a:t>+16.754.684 zł</a:t>
                      </a:r>
                    </a:p>
                    <a:p>
                      <a:pPr marL="0" algn="r" defTabSz="914400" rtl="0" eaLnBrk="1" latinLnBrk="0" hangingPunct="1"/>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100" b="1" kern="1200" baseline="0" dirty="0" smtClean="0">
                          <a:solidFill>
                            <a:schemeClr val="tx1"/>
                          </a:solidFill>
                          <a:latin typeface="+mj-lt"/>
                          <a:ea typeface="+mn-ea"/>
                          <a:cs typeface="+mn-cs"/>
                        </a:rPr>
                        <a:t>Wydatki oświatowe jako równowartość środków odprowadzonych na rachunek dochodów budżetowych </a:t>
                      </a:r>
                      <a:r>
                        <a:rPr lang="pl-PL" sz="1100" b="0" kern="1200" baseline="0" dirty="0" smtClean="0">
                          <a:solidFill>
                            <a:schemeClr val="tx1"/>
                          </a:solidFill>
                          <a:latin typeface="+mj-lt"/>
                          <a:ea typeface="+mn-ea"/>
                          <a:cs typeface="+mn-cs"/>
                        </a:rPr>
                        <a:t>pozostających na 31.12.2023 r. na wydzielonych rachunkach jednostek budżetowych prowadzących działalność określoną w ustawie Prawo oświatowe w dzielnicach: Wola (4.977.384 zł), Żoliborz (2.152.058 zł), Praga-Południe (2.001.596 zł), Ursynów (1.871.250 zł), Ochota (1.645.476 zł), Bielany (1.455.290 zł), Białołęka (876.749 zł), Ursus (571.509 zł), Śródmieście (381.232 zł), Wilanów (307.158 zł), Wawer (284.269 zł), Mokotów (209.637 zł), Praga-Północ (18.287 zł), Włochy (2.203 zł), Bemowo (586 zł).</a:t>
                      </a:r>
                      <a:endParaRPr lang="pl-PL" sz="11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758009049"/>
                  </a:ext>
                </a:extLst>
              </a:tr>
              <a:tr h="532956">
                <a:tc>
                  <a:txBody>
                    <a:bodyPr/>
                    <a:lstStyle/>
                    <a:p>
                      <a:pPr marL="0" algn="r" defTabSz="914400" rtl="0" eaLnBrk="1" latinLnBrk="0" hangingPunct="1"/>
                      <a:r>
                        <a:rPr lang="pl-PL" sz="1800" b="1" kern="1200" dirty="0" smtClean="0">
                          <a:solidFill>
                            <a:srgbClr val="385723"/>
                          </a:solidFill>
                          <a:latin typeface="+mj-lt"/>
                          <a:ea typeface="+mn-ea"/>
                          <a:cs typeface="+mn-cs"/>
                        </a:rPr>
                        <a:t>+3.842.660 zł</a:t>
                      </a:r>
                      <a:br>
                        <a:rPr lang="pl-PL" sz="1800" b="1" kern="1200" dirty="0" smtClean="0">
                          <a:solidFill>
                            <a:srgbClr val="385723"/>
                          </a:solidFill>
                          <a:latin typeface="+mj-lt"/>
                          <a:ea typeface="+mn-ea"/>
                          <a:cs typeface="+mn-cs"/>
                        </a:rPr>
                      </a:br>
                      <a:r>
                        <a:rPr lang="pl-PL" sz="1400" b="1" kern="1200" dirty="0" smtClean="0">
                          <a:solidFill>
                            <a:srgbClr val="385723"/>
                          </a:solidFill>
                          <a:latin typeface="+mj-lt"/>
                          <a:ea typeface="+mn-ea"/>
                          <a:cs typeface="+mn-cs"/>
                        </a:rPr>
                        <a:t>(per saldo)</a:t>
                      </a:r>
                      <a:endParaRPr lang="pl-PL" sz="18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100" b="1" kern="1200" baseline="0" dirty="0" smtClean="0">
                          <a:solidFill>
                            <a:schemeClr val="tx1"/>
                          </a:solidFill>
                          <a:latin typeface="+mj-lt"/>
                          <a:ea typeface="+mn-ea"/>
                          <a:cs typeface="+mn-cs"/>
                        </a:rPr>
                        <a:t>Projekty UE</a:t>
                      </a:r>
                      <a:r>
                        <a:rPr lang="pl-PL" sz="1100" b="0" kern="1200" baseline="0" dirty="0" smtClean="0">
                          <a:solidFill>
                            <a:schemeClr val="tx1"/>
                          </a:solidFill>
                          <a:latin typeface="+mj-lt"/>
                          <a:ea typeface="+mn-ea"/>
                          <a:cs typeface="+mn-cs"/>
                        </a:rPr>
                        <a:t>, w tym na kontynuację realizacji projektów z 2023 r. w związku ze zmianą harmonogramów realizacji zadań (1.114.542 zł).</a:t>
                      </a:r>
                      <a:endParaRPr lang="pl-PL" sz="11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61684965"/>
                  </a:ext>
                </a:extLst>
              </a:tr>
            </a:tbl>
          </a:graphicData>
        </a:graphic>
      </p:graphicFrame>
      <p:sp>
        <p:nvSpPr>
          <p:cNvPr id="10" name="Tytuł 2"/>
          <p:cNvSpPr>
            <a:spLocks noGrp="1"/>
          </p:cNvSpPr>
          <p:nvPr>
            <p:ph type="title"/>
          </p:nvPr>
        </p:nvSpPr>
        <p:spPr>
          <a:xfrm>
            <a:off x="432000" y="72000"/>
            <a:ext cx="11180445" cy="742304"/>
          </a:xfrm>
        </p:spPr>
        <p:txBody>
          <a:bodyPr/>
          <a:lstStyle/>
          <a:p>
            <a:pPr>
              <a:spcBef>
                <a:spcPts val="800"/>
              </a:spcBef>
              <a:spcAft>
                <a:spcPts val="800"/>
              </a:spcAft>
            </a:pPr>
            <a:r>
              <a:rPr lang="pl-PL" altLang="pl-PL" sz="2400" b="1" dirty="0" smtClean="0">
                <a:latin typeface="+mj-lt"/>
              </a:rPr>
              <a:t>Zwiększenie</a:t>
            </a:r>
            <a:r>
              <a:rPr lang="pl-PL" altLang="pl-PL" sz="2400" dirty="0" smtClean="0">
                <a:latin typeface="+mj-lt"/>
              </a:rPr>
              <a:t> </a:t>
            </a:r>
            <a:r>
              <a:rPr lang="pl-PL" altLang="pl-PL" sz="2400" dirty="0">
                <a:latin typeface="+mj-lt"/>
              </a:rPr>
              <a:t>planu </a:t>
            </a:r>
            <a:r>
              <a:rPr lang="pl-PL" altLang="pl-PL" sz="2400" b="1" dirty="0">
                <a:latin typeface="+mj-lt"/>
              </a:rPr>
              <a:t>wydatków bieżących</a:t>
            </a:r>
            <a:r>
              <a:rPr lang="pl-PL" altLang="pl-PL" sz="2400" dirty="0">
                <a:latin typeface="+mj-lt"/>
              </a:rPr>
              <a:t> w </a:t>
            </a:r>
            <a:r>
              <a:rPr lang="pl-PL" altLang="pl-PL" sz="2400" dirty="0" smtClean="0">
                <a:latin typeface="+mj-lt"/>
              </a:rPr>
              <a:t>2024 </a:t>
            </a:r>
            <a:r>
              <a:rPr lang="pl-PL" altLang="pl-PL" sz="2400" dirty="0">
                <a:latin typeface="+mj-lt"/>
              </a:rPr>
              <a:t>r. o </a:t>
            </a:r>
            <a:r>
              <a:rPr lang="pl-PL" altLang="pl-PL" sz="2400" b="1" dirty="0" smtClean="0">
                <a:latin typeface="+mj-lt"/>
              </a:rPr>
              <a:t>943,7 </a:t>
            </a:r>
            <a:r>
              <a:rPr lang="pl-PL" altLang="pl-PL" sz="2400" b="1" dirty="0">
                <a:latin typeface="+mj-lt"/>
              </a:rPr>
              <a:t>mln zł</a:t>
            </a:r>
          </a:p>
        </p:txBody>
      </p:sp>
      <p:sp>
        <p:nvSpPr>
          <p:cNvPr id="11"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1741635698"/>
      </p:ext>
    </p:extLst>
  </p:cSld>
  <p:clrMapOvr>
    <a:masterClrMapping/>
  </p:clrMapOvr>
  <p:transition spd="slow">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11</a:t>
            </a:fld>
            <a:endParaRPr lang="pl-PL" dirty="0"/>
          </a:p>
        </p:txBody>
      </p:sp>
      <p:sp>
        <p:nvSpPr>
          <p:cNvPr id="9" name="pole tekstowe 13"/>
          <p:cNvSpPr txBox="1">
            <a:spLocks noChangeArrowheads="1"/>
          </p:cNvSpPr>
          <p:nvPr/>
        </p:nvSpPr>
        <p:spPr bwMode="auto">
          <a:xfrm>
            <a:off x="1764000" y="576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DZIELNICOWA:  </a:t>
            </a:r>
            <a:r>
              <a:rPr lang="pl-PL" altLang="pl-PL" sz="2400" b="1" dirty="0" smtClean="0">
                <a:solidFill>
                  <a:srgbClr val="385723"/>
                </a:solidFill>
                <a:latin typeface="+mj-lt"/>
              </a:rPr>
              <a:t>+550,2 </a:t>
            </a:r>
            <a:r>
              <a:rPr lang="pl-PL" altLang="pl-PL" sz="2000" b="1" dirty="0" smtClean="0">
                <a:solidFill>
                  <a:srgbClr val="385723"/>
                </a:solidFill>
                <a:latin typeface="+mj-lt"/>
              </a:rPr>
              <a:t>mln </a:t>
            </a:r>
            <a:r>
              <a:rPr lang="pl-PL" altLang="pl-PL" sz="2000" b="1" dirty="0">
                <a:solidFill>
                  <a:srgbClr val="385723"/>
                </a:solidFill>
                <a:latin typeface="+mj-lt"/>
              </a:rPr>
              <a:t>zł</a:t>
            </a:r>
          </a:p>
        </p:txBody>
      </p:sp>
      <p:graphicFrame>
        <p:nvGraphicFramePr>
          <p:cNvPr id="8" name="Tabela 7"/>
          <p:cNvGraphicFramePr>
            <a:graphicFrameLocks noGrp="1"/>
          </p:cNvGraphicFramePr>
          <p:nvPr>
            <p:extLst>
              <p:ext uri="{D42A27DB-BD31-4B8C-83A1-F6EECF244321}">
                <p14:modId xmlns:p14="http://schemas.microsoft.com/office/powerpoint/2010/main" val="439398007"/>
              </p:ext>
            </p:extLst>
          </p:nvPr>
        </p:nvGraphicFramePr>
        <p:xfrm>
          <a:off x="228474" y="1036798"/>
          <a:ext cx="11700000" cy="5505914"/>
        </p:xfrm>
        <a:graphic>
          <a:graphicData uri="http://schemas.openxmlformats.org/drawingml/2006/table">
            <a:tbl>
              <a:tblPr firstRow="1" bandRow="1">
                <a:tableStyleId>{2D5ABB26-0587-4C30-8999-92F81FD0307C}</a:tableStyleId>
              </a:tblPr>
              <a:tblGrid>
                <a:gridCol w="2329200">
                  <a:extLst>
                    <a:ext uri="{9D8B030D-6E8A-4147-A177-3AD203B41FA5}">
                      <a16:colId xmlns:a16="http://schemas.microsoft.com/office/drawing/2014/main" val="20000"/>
                    </a:ext>
                  </a:extLst>
                </a:gridCol>
                <a:gridCol w="9370800">
                  <a:extLst>
                    <a:ext uri="{9D8B030D-6E8A-4147-A177-3AD203B41FA5}">
                      <a16:colId xmlns:a16="http://schemas.microsoft.com/office/drawing/2014/main" val="20001"/>
                    </a:ext>
                  </a:extLst>
                </a:gridCol>
              </a:tblGrid>
              <a:tr h="491219">
                <a:tc>
                  <a:txBody>
                    <a:bodyPr/>
                    <a:lstStyle/>
                    <a:p>
                      <a:pPr algn="r"/>
                      <a:r>
                        <a:rPr lang="pl-PL" sz="2000" b="1" kern="1200" baseline="0" dirty="0" smtClean="0">
                          <a:solidFill>
                            <a:srgbClr val="385723"/>
                          </a:solidFill>
                          <a:latin typeface="+mn-lt"/>
                          <a:ea typeface="+mn-ea"/>
                          <a:cs typeface="+mn-cs"/>
                        </a:rPr>
                        <a:t>+550.202.762</a:t>
                      </a:r>
                      <a:r>
                        <a:rPr lang="pl-PL" sz="1600" b="1" kern="1200" baseline="0" dirty="0" smtClean="0">
                          <a:solidFill>
                            <a:srgbClr val="385723"/>
                          </a:solidFill>
                          <a:latin typeface="+mn-lt"/>
                          <a:ea typeface="+mn-ea"/>
                          <a:cs typeface="+mn-cs"/>
                        </a:rPr>
                        <a:t> </a:t>
                      </a:r>
                      <a:r>
                        <a:rPr lang="pl-PL" sz="2000" b="1" kern="1200" baseline="0" dirty="0" smtClean="0">
                          <a:solidFill>
                            <a:srgbClr val="385723"/>
                          </a:solidFill>
                          <a:latin typeface="+mn-lt"/>
                          <a:ea typeface="+mn-ea"/>
                          <a:cs typeface="+mn-cs"/>
                        </a:rPr>
                        <a:t>zł</a:t>
                      </a:r>
                      <a:br>
                        <a:rPr lang="pl-PL" sz="2000" b="1" kern="1200" baseline="0" dirty="0" smtClean="0">
                          <a:solidFill>
                            <a:srgbClr val="385723"/>
                          </a:solidFill>
                          <a:latin typeface="+mn-lt"/>
                          <a:ea typeface="+mn-ea"/>
                          <a:cs typeface="+mn-cs"/>
                        </a:rPr>
                      </a:br>
                      <a:r>
                        <a:rPr lang="pl-PL" sz="1400" b="1" kern="1200" baseline="0" dirty="0" smtClean="0">
                          <a:solidFill>
                            <a:srgbClr val="385723"/>
                          </a:solidFill>
                          <a:latin typeface="+mn-lt"/>
                          <a:ea typeface="+mn-ea"/>
                          <a:cs typeface="+mn-cs"/>
                        </a:rPr>
                        <a:t>(per saldo)</a:t>
                      </a:r>
                      <a:endParaRPr lang="pl-PL" sz="2000" b="1" kern="1200" dirty="0">
                        <a:solidFill>
                          <a:srgbClr val="385723"/>
                        </a:solidFill>
                        <a:latin typeface="+mn-lt"/>
                        <a:ea typeface="+mn-ea"/>
                        <a:cs typeface="+mn-cs"/>
                      </a:endParaRPr>
                    </a:p>
                  </a:txBody>
                  <a:tcPr marL="91426" marR="91426" marT="45719" marB="45719" anchor="ctr">
                    <a:lnT w="12700" cap="flat" cmpd="sng" algn="ctr">
                      <a:noFill/>
                      <a:prstDash val="sysDot"/>
                      <a:round/>
                      <a:headEnd type="none" w="med" len="med"/>
                      <a:tailEnd type="none" w="med" len="med"/>
                    </a:lnT>
                    <a:solidFill>
                      <a:srgbClr val="EFF8E9"/>
                    </a:solidFill>
                  </a:tcPr>
                </a:tc>
                <a:tc>
                  <a:txBody>
                    <a:bodyPr/>
                    <a:lstStyle/>
                    <a:p>
                      <a:pPr algn="l"/>
                      <a:r>
                        <a:rPr lang="pl-PL" sz="1500" b="1" kern="1200" baseline="0" dirty="0">
                          <a:solidFill>
                            <a:schemeClr val="tx1"/>
                          </a:solidFill>
                          <a:latin typeface="+mj-lt"/>
                          <a:ea typeface="+mn-ea"/>
                          <a:cs typeface="+mn-cs"/>
                        </a:rPr>
                        <a:t>Część </a:t>
                      </a:r>
                      <a:r>
                        <a:rPr lang="pl-PL" sz="1500" b="1" kern="1200" baseline="0" dirty="0" smtClean="0">
                          <a:solidFill>
                            <a:schemeClr val="tx1"/>
                          </a:solidFill>
                          <a:latin typeface="+mj-lt"/>
                          <a:ea typeface="+mn-ea"/>
                          <a:cs typeface="+mn-cs"/>
                        </a:rPr>
                        <a:t>dzielnicowa – główne pozycje (ciąg dalszy):</a:t>
                      </a:r>
                      <a:endParaRPr lang="pl-PL" sz="1500" b="1" kern="1200" baseline="0" dirty="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solidFill>
                      <a:srgbClr val="EFF8E9"/>
                    </a:solidFill>
                  </a:tcPr>
                </a:tc>
                <a:extLst>
                  <a:ext uri="{0D108BD9-81ED-4DB2-BD59-A6C34878D82A}">
                    <a16:rowId xmlns:a16="http://schemas.microsoft.com/office/drawing/2014/main" val="10001"/>
                  </a:ext>
                </a:extLst>
              </a:tr>
              <a:tr h="884195">
                <a:tc>
                  <a:txBody>
                    <a:bodyPr/>
                    <a:lstStyle/>
                    <a:p>
                      <a:pPr marL="0" algn="r" defTabSz="914400" rtl="0" eaLnBrk="1" latinLnBrk="0" hangingPunct="1"/>
                      <a:r>
                        <a:rPr lang="pl-PL" sz="1800" b="1" kern="1200" dirty="0" smtClean="0">
                          <a:solidFill>
                            <a:srgbClr val="385723"/>
                          </a:solidFill>
                          <a:latin typeface="+mj-lt"/>
                          <a:ea typeface="+mn-ea"/>
                          <a:cs typeface="+mn-cs"/>
                        </a:rPr>
                        <a:t>+2.997.000 zł</a:t>
                      </a:r>
                      <a:endParaRPr lang="pl-PL" sz="1800" b="1" kern="1200" dirty="0">
                        <a:solidFill>
                          <a:srgbClr val="385723"/>
                        </a:solidFill>
                        <a:latin typeface="+mj-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100" b="1" kern="1200" baseline="0" dirty="0" smtClean="0">
                          <a:solidFill>
                            <a:schemeClr val="tx1"/>
                          </a:solidFill>
                          <a:latin typeface="+mj-lt"/>
                          <a:ea typeface="+mn-ea"/>
                          <a:cs typeface="+mn-cs"/>
                        </a:rPr>
                        <a:t>Program profilaktyki i rozwiązywania problemów alkoholowych oraz przeciwdziałania narkomanii </a:t>
                      </a:r>
                      <a:r>
                        <a:rPr lang="pl-PL" sz="1100" b="0" kern="1200" baseline="0" dirty="0" smtClean="0">
                          <a:solidFill>
                            <a:schemeClr val="tx1"/>
                          </a:solidFill>
                          <a:latin typeface="+mj-lt"/>
                          <a:ea typeface="+mn-ea"/>
                          <a:cs typeface="+mn-cs"/>
                        </a:rPr>
                        <a:t>(przywrócenie środków z 2023 r.) w dzielnicach: Ochota (505.000 zł), Wawer (305.000 zł), </a:t>
                      </a:r>
                      <a:br>
                        <a:rPr lang="pl-PL" sz="1100" b="0" kern="1200" baseline="0" dirty="0" smtClean="0">
                          <a:solidFill>
                            <a:schemeClr val="tx1"/>
                          </a:solidFill>
                          <a:latin typeface="+mj-lt"/>
                          <a:ea typeface="+mn-ea"/>
                          <a:cs typeface="+mn-cs"/>
                        </a:rPr>
                      </a:br>
                      <a:r>
                        <a:rPr lang="pl-PL" sz="1100" b="0" kern="1200" baseline="0" dirty="0" smtClean="0">
                          <a:solidFill>
                            <a:schemeClr val="tx1"/>
                          </a:solidFill>
                          <a:latin typeface="+mj-lt"/>
                          <a:ea typeface="+mn-ea"/>
                          <a:cs typeface="+mn-cs"/>
                        </a:rPr>
                        <a:t>Bielany (300.000 zł), Ursus (270.000 zł), Wola (250.000 zł), Bemowo (200.000 zł), Żoliborz (200.000 zł), Mokotów (170.000 zł), Praga-Północ (162.000 zł), Rembertów (145.000 zł), Białołęka (130.000 zł), </a:t>
                      </a:r>
                      <a:br>
                        <a:rPr lang="pl-PL" sz="1100" b="0" kern="1200" baseline="0" dirty="0" smtClean="0">
                          <a:solidFill>
                            <a:schemeClr val="tx1"/>
                          </a:solidFill>
                          <a:latin typeface="+mj-lt"/>
                          <a:ea typeface="+mn-ea"/>
                          <a:cs typeface="+mn-cs"/>
                        </a:rPr>
                      </a:br>
                      <a:r>
                        <a:rPr lang="pl-PL" sz="1100" b="0" kern="1200" baseline="0" dirty="0" smtClean="0">
                          <a:solidFill>
                            <a:schemeClr val="tx1"/>
                          </a:solidFill>
                          <a:latin typeface="+mj-lt"/>
                          <a:ea typeface="+mn-ea"/>
                          <a:cs typeface="+mn-cs"/>
                        </a:rPr>
                        <a:t>Ursynów (120.000 zł), Włochy (100.000 zł), Wesoła (60.000 zł), Wilanów (50.000 zł), Targówek (30.000 zł).</a:t>
                      </a:r>
                      <a:endParaRPr lang="pl-PL" sz="1100" b="0" kern="1200" baseline="0" dirty="0">
                        <a:solidFill>
                          <a:schemeClr val="tx1"/>
                        </a:solidFill>
                        <a:latin typeface="+mj-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13487220"/>
                  </a:ext>
                </a:extLst>
              </a:tr>
              <a:tr h="722092">
                <a:tc>
                  <a:txBody>
                    <a:bodyPr/>
                    <a:lstStyle/>
                    <a:p>
                      <a:pPr marL="0" algn="r" defTabSz="914400" rtl="0" eaLnBrk="1" latinLnBrk="0" hangingPunct="1"/>
                      <a:r>
                        <a:rPr lang="pl-PL" sz="1800" b="1" kern="1200" dirty="0" smtClean="0">
                          <a:solidFill>
                            <a:srgbClr val="385723"/>
                          </a:solidFill>
                          <a:latin typeface="+mj-lt"/>
                          <a:ea typeface="+mn-ea"/>
                          <a:cs typeface="+mn-cs"/>
                        </a:rPr>
                        <a:t>+2.440.586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100" b="1" kern="1200" baseline="0" dirty="0" smtClean="0">
                          <a:solidFill>
                            <a:schemeClr val="tx1"/>
                          </a:solidFill>
                          <a:latin typeface="+mj-lt"/>
                          <a:ea typeface="+mn-ea"/>
                          <a:cs typeface="+mn-cs"/>
                        </a:rPr>
                        <a:t>Kontynuacja w 2024 r. realizacji zadań wyłonionych w ramach budżetu obywatelskiego </a:t>
                      </a:r>
                      <a:r>
                        <a:rPr lang="pl-PL" sz="1100" b="0" kern="1200" baseline="0" dirty="0" smtClean="0">
                          <a:solidFill>
                            <a:schemeClr val="tx1"/>
                          </a:solidFill>
                          <a:latin typeface="+mj-lt"/>
                          <a:ea typeface="+mn-ea"/>
                          <a:cs typeface="+mn-cs"/>
                        </a:rPr>
                        <a:t>w związku </a:t>
                      </a:r>
                      <a:br>
                        <a:rPr lang="pl-PL" sz="1100" b="0" kern="1200" baseline="0" dirty="0" smtClean="0">
                          <a:solidFill>
                            <a:schemeClr val="tx1"/>
                          </a:solidFill>
                          <a:latin typeface="+mj-lt"/>
                          <a:ea typeface="+mn-ea"/>
                          <a:cs typeface="+mn-cs"/>
                        </a:rPr>
                      </a:br>
                      <a:r>
                        <a:rPr lang="pl-PL" sz="1100" b="0" kern="1200" baseline="0" dirty="0" smtClean="0">
                          <a:solidFill>
                            <a:schemeClr val="tx1"/>
                          </a:solidFill>
                          <a:latin typeface="+mj-lt"/>
                          <a:ea typeface="+mn-ea"/>
                          <a:cs typeface="+mn-cs"/>
                        </a:rPr>
                        <a:t>ze zmianą harmonogramu realizacji zadań (przywrócenie środków z 2023 r.) w dzielnicach: </a:t>
                      </a:r>
                      <a:br>
                        <a:rPr lang="pl-PL" sz="1100" b="0" kern="1200" baseline="0" dirty="0" smtClean="0">
                          <a:solidFill>
                            <a:schemeClr val="tx1"/>
                          </a:solidFill>
                          <a:latin typeface="+mj-lt"/>
                          <a:ea typeface="+mn-ea"/>
                          <a:cs typeface="+mn-cs"/>
                        </a:rPr>
                      </a:br>
                      <a:r>
                        <a:rPr lang="pl-PL" sz="1100" b="0" kern="1200" baseline="0" dirty="0" smtClean="0">
                          <a:solidFill>
                            <a:schemeClr val="tx1"/>
                          </a:solidFill>
                          <a:latin typeface="+mj-lt"/>
                          <a:ea typeface="+mn-ea"/>
                          <a:cs typeface="+mn-cs"/>
                        </a:rPr>
                        <a:t>Ochota (664.205 zł), Włochy (417.600 zł), Bemowo (396.472 zł), Śródmieście (338.869 zł), </a:t>
                      </a:r>
                      <a:br>
                        <a:rPr lang="pl-PL" sz="1100" b="0" kern="1200" baseline="0" dirty="0" smtClean="0">
                          <a:solidFill>
                            <a:schemeClr val="tx1"/>
                          </a:solidFill>
                          <a:latin typeface="+mj-lt"/>
                          <a:ea typeface="+mn-ea"/>
                          <a:cs typeface="+mn-cs"/>
                        </a:rPr>
                      </a:br>
                      <a:r>
                        <a:rPr lang="pl-PL" sz="1100" b="0" kern="1200" baseline="0" dirty="0" smtClean="0">
                          <a:solidFill>
                            <a:schemeClr val="tx1"/>
                          </a:solidFill>
                          <a:latin typeface="+mj-lt"/>
                          <a:ea typeface="+mn-ea"/>
                          <a:cs typeface="+mn-cs"/>
                        </a:rPr>
                        <a:t>Bielany (300.000 zł), Wola (135.100 zł), Wesoła (130.340 zł), Praga-Północ (58.000 zł).</a:t>
                      </a:r>
                      <a:endParaRPr lang="pl-PL" sz="11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758009049"/>
                  </a:ext>
                </a:extLst>
              </a:tr>
              <a:tr h="46665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n-lt"/>
                          <a:ea typeface="+mn-ea"/>
                          <a:cs typeface="+mn-cs"/>
                        </a:rPr>
                        <a:t>+26.945.651 zł</a:t>
                      </a:r>
                      <a:br>
                        <a:rPr lang="pl-PL" sz="1800" b="1" kern="1200" dirty="0" smtClean="0">
                          <a:solidFill>
                            <a:srgbClr val="385723"/>
                          </a:solidFill>
                          <a:latin typeface="+mn-lt"/>
                          <a:ea typeface="+mn-ea"/>
                          <a:cs typeface="+mn-cs"/>
                        </a:rPr>
                      </a:br>
                      <a:r>
                        <a:rPr lang="pl-PL" sz="1400" b="1" kern="1200" dirty="0" smtClean="0">
                          <a:solidFill>
                            <a:srgbClr val="385723"/>
                          </a:solidFill>
                          <a:latin typeface="+mn-lt"/>
                          <a:ea typeface="+mn-ea"/>
                          <a:cs typeface="+mn-cs"/>
                        </a:rPr>
                        <a:t>(per saldo)</a:t>
                      </a:r>
                      <a:endParaRPr lang="pl-PL" sz="1800" b="1" kern="1200" dirty="0" smtClean="0">
                        <a:solidFill>
                          <a:srgbClr val="385723"/>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100" b="1" kern="1200" baseline="0" dirty="0" smtClean="0">
                          <a:solidFill>
                            <a:schemeClr val="tx1"/>
                          </a:solidFill>
                          <a:latin typeface="+mj-lt"/>
                          <a:ea typeface="+mn-ea"/>
                          <a:cs typeface="+mn-cs"/>
                        </a:rPr>
                        <a:t>dz. Wola</a:t>
                      </a:r>
                      <a:r>
                        <a:rPr lang="pl-PL" sz="1100" b="0" kern="1200" baseline="0" dirty="0" smtClean="0">
                          <a:solidFill>
                            <a:schemeClr val="tx1"/>
                          </a:solidFill>
                          <a:latin typeface="+mj-lt"/>
                          <a:ea typeface="+mn-ea"/>
                          <a:cs typeface="+mn-cs"/>
                        </a:rPr>
                        <a:t>, w tym z przeznaczeniem na realizację zadań z zakresu gospodarowania nieruchomościami (25.229.411 zł) oraz na dotacje dla instytucji kultury (1.625.000 zł).</a:t>
                      </a:r>
                      <a:endParaRPr lang="pl-PL" sz="11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056397939"/>
                  </a:ext>
                </a:extLst>
              </a:tr>
              <a:tr h="46665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mn-cs"/>
                        </a:rPr>
                        <a:t>+26.962.772 </a:t>
                      </a:r>
                      <a:r>
                        <a:rPr lang="pl-PL" sz="1800" b="1" kern="1200" dirty="0">
                          <a:solidFill>
                            <a:srgbClr val="385723"/>
                          </a:solidFill>
                          <a:latin typeface="+mj-lt"/>
                          <a:ea typeface="+mn-ea"/>
                          <a:cs typeface="+mn-cs"/>
                        </a:rPr>
                        <a:t>zł</a:t>
                      </a:r>
                      <a:br>
                        <a:rPr lang="pl-PL" sz="1800" b="1" kern="1200" dirty="0">
                          <a:solidFill>
                            <a:srgbClr val="385723"/>
                          </a:solidFill>
                          <a:latin typeface="+mj-lt"/>
                          <a:ea typeface="+mn-ea"/>
                          <a:cs typeface="+mn-cs"/>
                        </a:rPr>
                      </a:br>
                      <a:r>
                        <a:rPr lang="pl-PL" sz="1400" b="1" kern="1200" dirty="0">
                          <a:solidFill>
                            <a:srgbClr val="385723"/>
                          </a:solidFill>
                          <a:latin typeface="+mj-lt"/>
                          <a:ea typeface="+mn-ea"/>
                          <a:cs typeface="+mn-cs"/>
                        </a:rPr>
                        <a:t>(per saldo)</a:t>
                      </a:r>
                      <a:endParaRPr lang="pl-PL" sz="18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100" b="1" kern="1200" dirty="0">
                          <a:solidFill>
                            <a:schemeClr val="tx1"/>
                          </a:solidFill>
                          <a:effectLst/>
                          <a:latin typeface="+mn-lt"/>
                          <a:ea typeface="+mn-ea"/>
                          <a:cs typeface="+mn-cs"/>
                        </a:rPr>
                        <a:t>dz. Ursynów</a:t>
                      </a:r>
                      <a:r>
                        <a:rPr lang="pl-PL" sz="1100" b="0" kern="1200" dirty="0">
                          <a:solidFill>
                            <a:schemeClr val="tx1"/>
                          </a:solidFill>
                          <a:effectLst/>
                          <a:latin typeface="+mn-lt"/>
                          <a:ea typeface="+mn-ea"/>
                          <a:cs typeface="+mn-cs"/>
                        </a:rPr>
                        <a:t>, w tym z przeznaczeniem na: remonty placówek oświatowych (15.904.589 zł), remonty dróg (4.800.000 zł), utrzymanie zieleni (1.070.000 zł</a:t>
                      </a:r>
                      <a:r>
                        <a:rPr lang="pl-PL" sz="1100" b="0" kern="1200" dirty="0" smtClean="0">
                          <a:solidFill>
                            <a:schemeClr val="tx1"/>
                          </a:solidFill>
                          <a:effectLst/>
                          <a:latin typeface="+mn-lt"/>
                          <a:ea typeface="+mn-ea"/>
                          <a:cs typeface="+mn-cs"/>
                        </a:rPr>
                        <a:t>),</a:t>
                      </a:r>
                      <a:r>
                        <a:rPr lang="pl-PL" sz="1100" b="0" kern="1200" baseline="0" dirty="0" smtClean="0">
                          <a:solidFill>
                            <a:schemeClr val="tx1"/>
                          </a:solidFill>
                          <a:effectLst/>
                          <a:latin typeface="+mn-lt"/>
                          <a:ea typeface="+mn-ea"/>
                          <a:cs typeface="+mn-cs"/>
                        </a:rPr>
                        <a:t> </a:t>
                      </a:r>
                      <a:r>
                        <a:rPr lang="pl-PL" sz="1100" b="0" kern="1200" baseline="0" dirty="0" smtClean="0">
                          <a:solidFill>
                            <a:schemeClr val="tx1"/>
                          </a:solidFill>
                          <a:latin typeface="+mn-lt"/>
                          <a:ea typeface="+mn-ea"/>
                          <a:cs typeface="+mn-cs"/>
                        </a:rPr>
                        <a:t>zwiększenie o 1.777.797 zł (per saldo) m.in. z przeznaczeniem na dotacje dla domu kultury (1.927.474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397845961"/>
                  </a:ext>
                </a:extLst>
              </a:tr>
              <a:tr h="46665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n-lt"/>
                          <a:ea typeface="+mn-ea"/>
                          <a:cs typeface="+mn-cs"/>
                        </a:rPr>
                        <a:t>+7.343.062 zł</a:t>
                      </a:r>
                      <a:br>
                        <a:rPr lang="pl-PL" sz="1800" b="1" kern="1200" dirty="0" smtClean="0">
                          <a:solidFill>
                            <a:srgbClr val="385723"/>
                          </a:solidFill>
                          <a:latin typeface="+mn-lt"/>
                          <a:ea typeface="+mn-ea"/>
                          <a:cs typeface="+mn-cs"/>
                        </a:rPr>
                      </a:br>
                      <a:r>
                        <a:rPr lang="pl-PL" sz="1400" b="1" kern="1200" dirty="0" smtClean="0">
                          <a:solidFill>
                            <a:srgbClr val="385723"/>
                          </a:solidFill>
                          <a:latin typeface="+mn-lt"/>
                          <a:ea typeface="+mn-ea"/>
                          <a:cs typeface="+mn-cs"/>
                        </a:rPr>
                        <a:t>(per saldo)</a:t>
                      </a:r>
                      <a:endParaRPr lang="pl-PL" sz="1800" b="1" kern="1200" dirty="0" smtClean="0">
                        <a:solidFill>
                          <a:srgbClr val="385723"/>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100" b="1" kern="1200" baseline="0" dirty="0" smtClean="0">
                          <a:solidFill>
                            <a:schemeClr val="tx1"/>
                          </a:solidFill>
                          <a:latin typeface="+mj-lt"/>
                          <a:ea typeface="+mn-ea"/>
                          <a:cs typeface="+mn-cs"/>
                        </a:rPr>
                        <a:t>dz. Śródmieście</a:t>
                      </a:r>
                      <a:r>
                        <a:rPr lang="pl-PL" sz="1100" b="0" kern="1200" baseline="0" dirty="0" smtClean="0">
                          <a:solidFill>
                            <a:schemeClr val="tx1"/>
                          </a:solidFill>
                          <a:latin typeface="+mj-lt"/>
                          <a:ea typeface="+mn-ea"/>
                          <a:cs typeface="+mn-cs"/>
                        </a:rPr>
                        <a:t>, w tym z przeznaczeniem na realizację zadań z zakresu gospodarowania nieruchomościami (5.152.489 zł) oraz funkcjonowanie urzędu (908.217 zł).</a:t>
                      </a:r>
                      <a:endParaRPr lang="pl-PL" sz="11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900902339"/>
                  </a:ext>
                </a:extLst>
              </a:tr>
              <a:tr h="51578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mn-cs"/>
                        </a:rPr>
                        <a:t>+6.746.503 </a:t>
                      </a:r>
                      <a:r>
                        <a:rPr lang="pl-PL" sz="1800" b="1" kern="1200" dirty="0">
                          <a:solidFill>
                            <a:srgbClr val="385723"/>
                          </a:solidFill>
                          <a:latin typeface="+mj-lt"/>
                          <a:ea typeface="+mn-ea"/>
                          <a:cs typeface="+mn-cs"/>
                        </a:rPr>
                        <a:t>zł</a:t>
                      </a:r>
                      <a:br>
                        <a:rPr lang="pl-PL" sz="1800" b="1" kern="1200" dirty="0">
                          <a:solidFill>
                            <a:srgbClr val="385723"/>
                          </a:solidFill>
                          <a:latin typeface="+mj-lt"/>
                          <a:ea typeface="+mn-ea"/>
                          <a:cs typeface="+mn-cs"/>
                        </a:rPr>
                      </a:br>
                      <a:r>
                        <a:rPr lang="pl-PL" sz="1400" b="1" kern="1200" dirty="0">
                          <a:solidFill>
                            <a:srgbClr val="385723"/>
                          </a:solidFill>
                          <a:latin typeface="+mj-lt"/>
                          <a:ea typeface="+mn-ea"/>
                          <a:cs typeface="+mn-cs"/>
                        </a:rPr>
                        <a:t>(per saldo)</a:t>
                      </a:r>
                      <a:endParaRPr lang="pl-PL" sz="18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100" b="1" kern="1200" dirty="0">
                          <a:solidFill>
                            <a:schemeClr val="tx1"/>
                          </a:solidFill>
                          <a:effectLst/>
                          <a:latin typeface="+mn-lt"/>
                          <a:ea typeface="+mn-ea"/>
                          <a:cs typeface="+mn-cs"/>
                        </a:rPr>
                        <a:t>dz. Bielany</a:t>
                      </a:r>
                      <a:r>
                        <a:rPr lang="pl-PL" sz="1100" b="0" kern="1200" dirty="0">
                          <a:solidFill>
                            <a:schemeClr val="tx1"/>
                          </a:solidFill>
                          <a:effectLst/>
                          <a:latin typeface="+mn-lt"/>
                          <a:ea typeface="+mn-ea"/>
                          <a:cs typeface="+mn-cs"/>
                        </a:rPr>
                        <a:t>, w tym z przeznaczeniem na: dotacje dla instytucji kultury (1.000.000 zł), realizację zadań z zakresu gospodarki komunalnej i ochrony środowiska (600.000 zł), utrzymanie mieszkaniowego zasobu komunalnego (571.615 zł</a:t>
                      </a:r>
                      <a:r>
                        <a:rPr lang="pl-PL" sz="1100" b="0" kern="1200" dirty="0" smtClean="0">
                          <a:solidFill>
                            <a:schemeClr val="tx1"/>
                          </a:solidFill>
                          <a:effectLst/>
                          <a:latin typeface="+mn-lt"/>
                          <a:ea typeface="+mn-ea"/>
                          <a:cs typeface="+mn-cs"/>
                        </a:rPr>
                        <a:t>),</a:t>
                      </a:r>
                      <a:r>
                        <a:rPr lang="pl-PL" sz="1100" b="0" kern="1200" baseline="0" dirty="0" smtClean="0">
                          <a:solidFill>
                            <a:schemeClr val="tx1"/>
                          </a:solidFill>
                          <a:effectLst/>
                          <a:latin typeface="+mn-lt"/>
                          <a:ea typeface="+mn-ea"/>
                          <a:cs typeface="+mn-cs"/>
                        </a:rPr>
                        <a:t> </a:t>
                      </a:r>
                      <a:r>
                        <a:rPr lang="pl-PL" sz="1100" b="0" kern="1200" baseline="0" dirty="0" smtClean="0">
                          <a:solidFill>
                            <a:schemeClr val="tx1"/>
                          </a:solidFill>
                          <a:latin typeface="+mn-lt"/>
                          <a:ea typeface="+mn-ea"/>
                          <a:cs typeface="+mn-cs"/>
                        </a:rPr>
                        <a:t>z przeznaczeniem na rozliczenia ze wspólnotami mieszkaniowymi (3.150.000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652389770"/>
                  </a:ext>
                </a:extLst>
              </a:tr>
              <a:tr h="72209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n-lt"/>
                          <a:ea typeface="+mn-ea"/>
                          <a:cs typeface="+mn-cs"/>
                        </a:rPr>
                        <a:t>+5.789.237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lang="pl-PL" sz="1100" b="1" kern="1200" baseline="0" dirty="0" smtClean="0">
                          <a:solidFill>
                            <a:schemeClr val="tx1"/>
                          </a:solidFill>
                          <a:latin typeface="+mj-lt"/>
                          <a:ea typeface="+mn-ea"/>
                          <a:cs typeface="+mn-cs"/>
                        </a:rPr>
                        <a:t>dz. Praga-Południe</a:t>
                      </a:r>
                      <a:r>
                        <a:rPr lang="pl-PL" sz="1100" b="0" kern="1200" baseline="0" dirty="0" smtClean="0">
                          <a:solidFill>
                            <a:schemeClr val="tx1"/>
                          </a:solidFill>
                          <a:latin typeface="+mj-lt"/>
                          <a:ea typeface="+mn-ea"/>
                          <a:cs typeface="+mn-cs"/>
                        </a:rPr>
                        <a:t>, w tym z przeznaczeniem na realizację zadań z zakresu gospodarowania nieruchomościami (5.152.489 zł) oraz funkcjonowanie urzędu (908.217 zł) i </a:t>
                      </a:r>
                      <a:r>
                        <a:rPr lang="pl-PL" sz="1100" b="0" kern="1200" dirty="0" smtClean="0">
                          <a:solidFill>
                            <a:schemeClr val="tx1"/>
                          </a:solidFill>
                          <a:effectLst/>
                          <a:latin typeface="+mn-lt"/>
                          <a:ea typeface="+mn-ea"/>
                          <a:cs typeface="+mn-cs"/>
                        </a:rPr>
                        <a:t>z przeznaczeniem na kontynuację w 2024 r. realizacji zadań wyłonionych w ramach budżetu obywatelskiego w związku ze zmianą harmonogramu realizacji zadań (1.081.946 zł – przywrócenie środków z 2023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568383593"/>
                  </a:ext>
                </a:extLst>
              </a:tr>
            </a:tbl>
          </a:graphicData>
        </a:graphic>
      </p:graphicFrame>
      <p:sp>
        <p:nvSpPr>
          <p:cNvPr id="10" name="Tytuł 2"/>
          <p:cNvSpPr>
            <a:spLocks noGrp="1"/>
          </p:cNvSpPr>
          <p:nvPr>
            <p:ph type="title"/>
          </p:nvPr>
        </p:nvSpPr>
        <p:spPr>
          <a:xfrm>
            <a:off x="432000" y="72000"/>
            <a:ext cx="11180445" cy="742304"/>
          </a:xfrm>
        </p:spPr>
        <p:txBody>
          <a:bodyPr/>
          <a:lstStyle/>
          <a:p>
            <a:pPr>
              <a:spcBef>
                <a:spcPts val="800"/>
              </a:spcBef>
              <a:spcAft>
                <a:spcPts val="800"/>
              </a:spcAft>
            </a:pPr>
            <a:r>
              <a:rPr lang="pl-PL" altLang="pl-PL" sz="2400" b="1" dirty="0" smtClean="0">
                <a:latin typeface="+mj-lt"/>
              </a:rPr>
              <a:t>Zmniejszenie</a:t>
            </a:r>
            <a:r>
              <a:rPr lang="pl-PL" altLang="pl-PL" sz="2400" dirty="0" smtClean="0">
                <a:latin typeface="+mj-lt"/>
              </a:rPr>
              <a:t> </a:t>
            </a:r>
            <a:r>
              <a:rPr lang="pl-PL" altLang="pl-PL" sz="2400" dirty="0">
                <a:latin typeface="+mj-lt"/>
              </a:rPr>
              <a:t>planu </a:t>
            </a:r>
            <a:r>
              <a:rPr lang="pl-PL" altLang="pl-PL" sz="2400" b="1" dirty="0">
                <a:latin typeface="+mj-lt"/>
              </a:rPr>
              <a:t>wydatków bieżących</a:t>
            </a:r>
            <a:r>
              <a:rPr lang="pl-PL" altLang="pl-PL" sz="2400" dirty="0">
                <a:latin typeface="+mj-lt"/>
              </a:rPr>
              <a:t> w </a:t>
            </a:r>
            <a:r>
              <a:rPr lang="pl-PL" altLang="pl-PL" sz="2400" dirty="0" smtClean="0">
                <a:latin typeface="+mj-lt"/>
              </a:rPr>
              <a:t>2024 </a:t>
            </a:r>
            <a:r>
              <a:rPr lang="pl-PL" altLang="pl-PL" sz="2400" dirty="0">
                <a:latin typeface="+mj-lt"/>
              </a:rPr>
              <a:t>r. o </a:t>
            </a:r>
            <a:r>
              <a:rPr lang="pl-PL" altLang="pl-PL" sz="2400" b="1" dirty="0" smtClean="0">
                <a:latin typeface="+mj-lt"/>
              </a:rPr>
              <a:t>943,7 </a:t>
            </a:r>
            <a:r>
              <a:rPr lang="pl-PL" altLang="pl-PL" sz="2400" b="1" dirty="0">
                <a:latin typeface="+mj-lt"/>
              </a:rPr>
              <a:t>mln zł</a:t>
            </a:r>
          </a:p>
        </p:txBody>
      </p:sp>
      <p:sp>
        <p:nvSpPr>
          <p:cNvPr id="11"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1456661785"/>
      </p:ext>
    </p:extLst>
  </p:cSld>
  <p:clrMapOvr>
    <a:masterClrMapping/>
  </p:clrMapOvr>
  <p:transition spd="slow">
    <p:cov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12</a:t>
            </a:fld>
            <a:endParaRPr lang="pl-PL" dirty="0"/>
          </a:p>
        </p:txBody>
      </p:sp>
      <p:sp>
        <p:nvSpPr>
          <p:cNvPr id="9" name="pole tekstowe 13"/>
          <p:cNvSpPr txBox="1">
            <a:spLocks noChangeArrowheads="1"/>
          </p:cNvSpPr>
          <p:nvPr/>
        </p:nvSpPr>
        <p:spPr bwMode="auto">
          <a:xfrm>
            <a:off x="1764000" y="576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DZIELNICOWA:  </a:t>
            </a:r>
            <a:r>
              <a:rPr lang="pl-PL" altLang="pl-PL" sz="2400" b="1" dirty="0" smtClean="0">
                <a:solidFill>
                  <a:srgbClr val="385723"/>
                </a:solidFill>
                <a:latin typeface="+mj-lt"/>
              </a:rPr>
              <a:t>+550,2 </a:t>
            </a:r>
            <a:r>
              <a:rPr lang="pl-PL" altLang="pl-PL" sz="2000" b="1" dirty="0" smtClean="0">
                <a:solidFill>
                  <a:srgbClr val="385723"/>
                </a:solidFill>
                <a:latin typeface="+mj-lt"/>
              </a:rPr>
              <a:t>mln </a:t>
            </a:r>
            <a:r>
              <a:rPr lang="pl-PL" altLang="pl-PL" sz="2000" b="1" dirty="0">
                <a:solidFill>
                  <a:srgbClr val="385723"/>
                </a:solidFill>
                <a:latin typeface="+mj-lt"/>
              </a:rPr>
              <a:t>zł</a:t>
            </a:r>
          </a:p>
        </p:txBody>
      </p:sp>
      <p:graphicFrame>
        <p:nvGraphicFramePr>
          <p:cNvPr id="8" name="Tabela 7"/>
          <p:cNvGraphicFramePr>
            <a:graphicFrameLocks noGrp="1"/>
          </p:cNvGraphicFramePr>
          <p:nvPr>
            <p:extLst>
              <p:ext uri="{D42A27DB-BD31-4B8C-83A1-F6EECF244321}">
                <p14:modId xmlns:p14="http://schemas.microsoft.com/office/powerpoint/2010/main" val="1263278379"/>
              </p:ext>
            </p:extLst>
          </p:nvPr>
        </p:nvGraphicFramePr>
        <p:xfrm>
          <a:off x="228474" y="1036800"/>
          <a:ext cx="11700000" cy="4361048"/>
        </p:xfrm>
        <a:graphic>
          <a:graphicData uri="http://schemas.openxmlformats.org/drawingml/2006/table">
            <a:tbl>
              <a:tblPr firstRow="1" bandRow="1">
                <a:tableStyleId>{2D5ABB26-0587-4C30-8999-92F81FD0307C}</a:tableStyleId>
              </a:tblPr>
              <a:tblGrid>
                <a:gridCol w="2329200">
                  <a:extLst>
                    <a:ext uri="{9D8B030D-6E8A-4147-A177-3AD203B41FA5}">
                      <a16:colId xmlns:a16="http://schemas.microsoft.com/office/drawing/2014/main" val="20000"/>
                    </a:ext>
                  </a:extLst>
                </a:gridCol>
                <a:gridCol w="9370800">
                  <a:extLst>
                    <a:ext uri="{9D8B030D-6E8A-4147-A177-3AD203B41FA5}">
                      <a16:colId xmlns:a16="http://schemas.microsoft.com/office/drawing/2014/main" val="20001"/>
                    </a:ext>
                  </a:extLst>
                </a:gridCol>
              </a:tblGrid>
              <a:tr h="655202">
                <a:tc>
                  <a:txBody>
                    <a:bodyPr/>
                    <a:lstStyle/>
                    <a:p>
                      <a:pPr algn="r"/>
                      <a:r>
                        <a:rPr lang="pl-PL" sz="2000" b="1" kern="1200" baseline="0" dirty="0" smtClean="0">
                          <a:solidFill>
                            <a:srgbClr val="385723"/>
                          </a:solidFill>
                          <a:latin typeface="+mn-lt"/>
                          <a:ea typeface="+mn-ea"/>
                          <a:cs typeface="+mn-cs"/>
                        </a:rPr>
                        <a:t>+550.202.762</a:t>
                      </a:r>
                      <a:r>
                        <a:rPr lang="pl-PL" sz="1600" b="1" kern="1200" baseline="0" dirty="0" smtClean="0">
                          <a:solidFill>
                            <a:srgbClr val="385723"/>
                          </a:solidFill>
                          <a:latin typeface="+mn-lt"/>
                          <a:ea typeface="+mn-ea"/>
                          <a:cs typeface="+mn-cs"/>
                        </a:rPr>
                        <a:t> </a:t>
                      </a:r>
                      <a:r>
                        <a:rPr lang="pl-PL" sz="2000" b="1" kern="1200" baseline="0" dirty="0" smtClean="0">
                          <a:solidFill>
                            <a:srgbClr val="385723"/>
                          </a:solidFill>
                          <a:latin typeface="+mn-lt"/>
                          <a:ea typeface="+mn-ea"/>
                          <a:cs typeface="+mn-cs"/>
                        </a:rPr>
                        <a:t>zł</a:t>
                      </a:r>
                      <a:br>
                        <a:rPr lang="pl-PL" sz="2000" b="1" kern="1200" baseline="0" dirty="0" smtClean="0">
                          <a:solidFill>
                            <a:srgbClr val="385723"/>
                          </a:solidFill>
                          <a:latin typeface="+mn-lt"/>
                          <a:ea typeface="+mn-ea"/>
                          <a:cs typeface="+mn-cs"/>
                        </a:rPr>
                      </a:br>
                      <a:r>
                        <a:rPr lang="pl-PL" sz="1400" b="1" kern="1200" baseline="0" dirty="0" smtClean="0">
                          <a:solidFill>
                            <a:srgbClr val="385723"/>
                          </a:solidFill>
                          <a:latin typeface="+mn-lt"/>
                          <a:ea typeface="+mn-ea"/>
                          <a:cs typeface="+mn-cs"/>
                        </a:rPr>
                        <a:t>(per saldo)</a:t>
                      </a:r>
                      <a:endParaRPr lang="pl-PL" sz="2000" b="1" kern="1200" dirty="0">
                        <a:solidFill>
                          <a:srgbClr val="385723"/>
                        </a:solidFill>
                        <a:latin typeface="+mn-lt"/>
                        <a:ea typeface="+mn-ea"/>
                        <a:cs typeface="+mn-cs"/>
                      </a:endParaRPr>
                    </a:p>
                  </a:txBody>
                  <a:tcPr marL="91426" marR="91426" marT="45719" marB="45719" anchor="ctr">
                    <a:lnT w="12700" cap="flat" cmpd="sng" algn="ctr">
                      <a:noFill/>
                      <a:prstDash val="sysDot"/>
                      <a:round/>
                      <a:headEnd type="none" w="med" len="med"/>
                      <a:tailEnd type="none" w="med" len="med"/>
                    </a:lnT>
                    <a:solidFill>
                      <a:srgbClr val="EFF8E9"/>
                    </a:solidFill>
                  </a:tcPr>
                </a:tc>
                <a:tc>
                  <a:txBody>
                    <a:bodyPr/>
                    <a:lstStyle/>
                    <a:p>
                      <a:pPr algn="l"/>
                      <a:r>
                        <a:rPr lang="pl-PL" sz="1500" b="1" kern="1200" baseline="0" dirty="0">
                          <a:solidFill>
                            <a:schemeClr val="tx1"/>
                          </a:solidFill>
                          <a:latin typeface="+mj-lt"/>
                          <a:ea typeface="+mn-ea"/>
                          <a:cs typeface="+mn-cs"/>
                        </a:rPr>
                        <a:t>Część </a:t>
                      </a:r>
                      <a:r>
                        <a:rPr lang="pl-PL" sz="1500" b="1" kern="1200" baseline="0" dirty="0" smtClean="0">
                          <a:solidFill>
                            <a:schemeClr val="tx1"/>
                          </a:solidFill>
                          <a:latin typeface="+mj-lt"/>
                          <a:ea typeface="+mn-ea"/>
                          <a:cs typeface="+mn-cs"/>
                        </a:rPr>
                        <a:t>dzielnicowa – główne pozycje (ciąg dalszy):</a:t>
                      </a:r>
                      <a:endParaRPr lang="pl-PL" sz="1500" b="1" kern="1200" baseline="0" dirty="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solidFill>
                      <a:srgbClr val="EFF8E9"/>
                    </a:solidFill>
                  </a:tcPr>
                </a:tc>
                <a:extLst>
                  <a:ext uri="{0D108BD9-81ED-4DB2-BD59-A6C34878D82A}">
                    <a16:rowId xmlns:a16="http://schemas.microsoft.com/office/drawing/2014/main" val="10001"/>
                  </a:ext>
                </a:extLst>
              </a:tr>
              <a:tr h="62244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n-lt"/>
                          <a:ea typeface="+mn-ea"/>
                          <a:cs typeface="+mn-cs"/>
                        </a:rPr>
                        <a:t>+5.242.458 zł</a:t>
                      </a:r>
                      <a:br>
                        <a:rPr lang="pl-PL" sz="1800" b="1" kern="1200" dirty="0" smtClean="0">
                          <a:solidFill>
                            <a:srgbClr val="385723"/>
                          </a:solidFill>
                          <a:latin typeface="+mn-lt"/>
                          <a:ea typeface="+mn-ea"/>
                          <a:cs typeface="+mn-cs"/>
                        </a:rPr>
                      </a:br>
                      <a:r>
                        <a:rPr lang="pl-PL" sz="1400" b="1" kern="1200" dirty="0" smtClean="0">
                          <a:solidFill>
                            <a:srgbClr val="385723"/>
                          </a:solidFill>
                          <a:latin typeface="+mn-lt"/>
                          <a:ea typeface="+mn-ea"/>
                          <a:cs typeface="+mn-cs"/>
                        </a:rPr>
                        <a:t>(per saldo)</a:t>
                      </a:r>
                      <a:endParaRPr lang="pl-PL" sz="1800" b="1" kern="1200" dirty="0" smtClean="0">
                        <a:solidFill>
                          <a:srgbClr val="385723"/>
                        </a:solidFill>
                        <a:latin typeface="+mn-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algn="l">
                        <a:lnSpc>
                          <a:spcPct val="110000"/>
                        </a:lnSpc>
                      </a:pPr>
                      <a:r>
                        <a:rPr lang="pl-PL" sz="1200" b="1" kern="1200" baseline="0" dirty="0" smtClean="0">
                          <a:solidFill>
                            <a:schemeClr val="tx1"/>
                          </a:solidFill>
                          <a:latin typeface="+mj-lt"/>
                          <a:ea typeface="+mn-ea"/>
                          <a:cs typeface="+mn-cs"/>
                        </a:rPr>
                        <a:t>dz. Targówek</a:t>
                      </a:r>
                      <a:r>
                        <a:rPr lang="pl-PL" sz="1200" b="0" kern="1200" baseline="0" dirty="0" smtClean="0">
                          <a:solidFill>
                            <a:schemeClr val="tx1"/>
                          </a:solidFill>
                          <a:latin typeface="+mj-lt"/>
                          <a:ea typeface="+mn-ea"/>
                          <a:cs typeface="+mn-cs"/>
                        </a:rPr>
                        <a:t>, m.in. z przeznaczeniem na utrzymanie mieszkaniowego zasobu komunalnego </a:t>
                      </a:r>
                      <a:br>
                        <a:rPr lang="pl-PL" sz="1200" b="0" kern="1200" baseline="0" dirty="0" smtClean="0">
                          <a:solidFill>
                            <a:schemeClr val="tx1"/>
                          </a:solidFill>
                          <a:latin typeface="+mj-lt"/>
                          <a:ea typeface="+mn-ea"/>
                          <a:cs typeface="+mn-cs"/>
                        </a:rPr>
                      </a:br>
                      <a:r>
                        <a:rPr lang="pl-PL" sz="1200" b="0" kern="1200" baseline="0" dirty="0" smtClean="0">
                          <a:solidFill>
                            <a:schemeClr val="tx1"/>
                          </a:solidFill>
                          <a:latin typeface="+mj-lt"/>
                          <a:ea typeface="+mn-ea"/>
                          <a:cs typeface="+mn-cs"/>
                        </a:rPr>
                        <a:t>(5.153.430 zł).</a:t>
                      </a:r>
                      <a:endParaRPr lang="pl-PL" sz="1200" b="0" kern="1200" baseline="0" dirty="0">
                        <a:solidFill>
                          <a:schemeClr val="tx1"/>
                        </a:solidFill>
                        <a:latin typeface="+mj-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758009049"/>
                  </a:ext>
                </a:extLst>
              </a:tr>
              <a:tr h="62244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n-lt"/>
                          <a:ea typeface="+mn-ea"/>
                          <a:cs typeface="+mn-cs"/>
                        </a:rPr>
                        <a:t>+4.559.632 zł</a:t>
                      </a:r>
                      <a:br>
                        <a:rPr lang="pl-PL" sz="1800" b="1" kern="1200" dirty="0" smtClean="0">
                          <a:solidFill>
                            <a:srgbClr val="385723"/>
                          </a:solidFill>
                          <a:latin typeface="+mn-lt"/>
                          <a:ea typeface="+mn-ea"/>
                          <a:cs typeface="+mn-cs"/>
                        </a:rPr>
                      </a:br>
                      <a:r>
                        <a:rPr lang="pl-PL" sz="1400" b="1" kern="1200" dirty="0" smtClean="0">
                          <a:solidFill>
                            <a:srgbClr val="385723"/>
                          </a:solidFill>
                          <a:latin typeface="+mn-lt"/>
                          <a:ea typeface="+mn-ea"/>
                          <a:cs typeface="+mn-cs"/>
                        </a:rPr>
                        <a:t>(per saldo)</a:t>
                      </a:r>
                      <a:endParaRPr lang="pl-PL" sz="1800" b="1" kern="1200" dirty="0" smtClean="0">
                        <a:solidFill>
                          <a:srgbClr val="385723"/>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200" b="1" kern="1200" baseline="0" dirty="0" smtClean="0">
                          <a:solidFill>
                            <a:schemeClr val="tx1"/>
                          </a:solidFill>
                          <a:latin typeface="+mj-lt"/>
                          <a:ea typeface="+mn-ea"/>
                          <a:cs typeface="+mn-cs"/>
                        </a:rPr>
                        <a:t>dz. Praga-Północ</a:t>
                      </a:r>
                      <a:r>
                        <a:rPr lang="pl-PL" sz="1200" b="0" kern="1200" baseline="0" dirty="0" smtClean="0">
                          <a:solidFill>
                            <a:schemeClr val="tx1"/>
                          </a:solidFill>
                          <a:latin typeface="+mj-lt"/>
                          <a:ea typeface="+mn-ea"/>
                          <a:cs typeface="+mn-cs"/>
                        </a:rPr>
                        <a:t>, m.in. z przeznaczeniem na utrzymanie mieszkaniowego zasobu komunalnego (4.076.612 zł).</a:t>
                      </a:r>
                      <a:endParaRPr lang="pl-PL" sz="12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94573357"/>
                  </a:ext>
                </a:extLst>
              </a:tr>
              <a:tr h="62244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n-lt"/>
                          <a:ea typeface="+mn-ea"/>
                          <a:cs typeface="+mn-cs"/>
                        </a:rPr>
                        <a:t>+3.900.385 zł</a:t>
                      </a:r>
                      <a:br>
                        <a:rPr lang="pl-PL" sz="1800" b="1" kern="1200" dirty="0" smtClean="0">
                          <a:solidFill>
                            <a:srgbClr val="385723"/>
                          </a:solidFill>
                          <a:latin typeface="+mn-lt"/>
                          <a:ea typeface="+mn-ea"/>
                          <a:cs typeface="+mn-cs"/>
                        </a:rPr>
                      </a:br>
                      <a:r>
                        <a:rPr lang="pl-PL" sz="1400" b="1" kern="1200" dirty="0" smtClean="0">
                          <a:solidFill>
                            <a:srgbClr val="385723"/>
                          </a:solidFill>
                          <a:latin typeface="+mn-lt"/>
                          <a:ea typeface="+mn-ea"/>
                          <a:cs typeface="+mn-cs"/>
                        </a:rPr>
                        <a:t>(per saldo)</a:t>
                      </a:r>
                      <a:endParaRPr lang="pl-PL" sz="1800" b="1" kern="1200" dirty="0" smtClean="0">
                        <a:solidFill>
                          <a:srgbClr val="385723"/>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200" b="1" kern="1200" baseline="0" dirty="0" smtClean="0">
                          <a:solidFill>
                            <a:schemeClr val="tx1"/>
                          </a:solidFill>
                          <a:latin typeface="+mj-lt"/>
                          <a:ea typeface="+mn-ea"/>
                          <a:cs typeface="+mn-cs"/>
                        </a:rPr>
                        <a:t>dz. Białołęka</a:t>
                      </a:r>
                      <a:r>
                        <a:rPr lang="pl-PL" sz="1200" b="0" kern="1200" baseline="0" dirty="0" smtClean="0">
                          <a:solidFill>
                            <a:schemeClr val="tx1"/>
                          </a:solidFill>
                          <a:latin typeface="+mj-lt"/>
                          <a:ea typeface="+mn-ea"/>
                          <a:cs typeface="+mn-cs"/>
                        </a:rPr>
                        <a:t>, m.in. z przeznaczeniem na utrzymanie mieszkaniowego zasobu komunalnego (3.197.700 zł).</a:t>
                      </a:r>
                      <a:endParaRPr lang="pl-PL" sz="12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056397939"/>
                  </a:ext>
                </a:extLst>
              </a:tr>
              <a:tr h="622442">
                <a:tc>
                  <a:txBody>
                    <a:bodyPr/>
                    <a:lstStyle/>
                    <a:p>
                      <a:pPr algn="r"/>
                      <a:r>
                        <a:rPr lang="pl-PL" sz="1800" b="1" kern="1200" dirty="0">
                          <a:solidFill>
                            <a:srgbClr val="385723"/>
                          </a:solidFill>
                          <a:latin typeface="+mj-lt"/>
                          <a:ea typeface="+mn-ea"/>
                          <a:cs typeface="+mn-cs"/>
                        </a:rPr>
                        <a:t>+</a:t>
                      </a:r>
                      <a:r>
                        <a:rPr lang="pl-PL" sz="1800" b="1" kern="1200" dirty="0" smtClean="0">
                          <a:solidFill>
                            <a:srgbClr val="385723"/>
                          </a:solidFill>
                          <a:latin typeface="+mj-lt"/>
                          <a:ea typeface="+mn-ea"/>
                          <a:cs typeface="+mn-cs"/>
                        </a:rPr>
                        <a:t>2.844.663 </a:t>
                      </a:r>
                      <a:r>
                        <a:rPr lang="pl-PL" sz="1800" b="1" kern="1200" dirty="0">
                          <a:solidFill>
                            <a:srgbClr val="385723"/>
                          </a:solidFill>
                          <a:latin typeface="+mj-lt"/>
                          <a:ea typeface="+mn-ea"/>
                          <a:cs typeface="+mn-cs"/>
                        </a:rPr>
                        <a:t>zł</a:t>
                      </a:r>
                      <a:br>
                        <a:rPr lang="pl-PL" sz="1800" b="1" kern="1200" dirty="0">
                          <a:solidFill>
                            <a:srgbClr val="385723"/>
                          </a:solidFill>
                          <a:latin typeface="+mj-lt"/>
                          <a:ea typeface="+mn-ea"/>
                          <a:cs typeface="+mn-cs"/>
                        </a:rPr>
                      </a:br>
                      <a:r>
                        <a:rPr lang="pl-PL" sz="1400" b="1" kern="1200" dirty="0">
                          <a:solidFill>
                            <a:srgbClr val="385723"/>
                          </a:solidFill>
                          <a:latin typeface="+mj-lt"/>
                          <a:ea typeface="+mn-ea"/>
                          <a:cs typeface="+mn-cs"/>
                        </a:rPr>
                        <a:t>(per saldo) </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200" b="1" kern="1200" dirty="0">
                          <a:solidFill>
                            <a:schemeClr val="tx1"/>
                          </a:solidFill>
                          <a:effectLst/>
                          <a:latin typeface="+mn-lt"/>
                          <a:ea typeface="+mn-ea"/>
                          <a:cs typeface="+mn-cs"/>
                        </a:rPr>
                        <a:t>dz. Bemowo</a:t>
                      </a:r>
                      <a:r>
                        <a:rPr lang="pl-PL" sz="1200" b="0" kern="1200" dirty="0">
                          <a:solidFill>
                            <a:schemeClr val="tx1"/>
                          </a:solidFill>
                          <a:effectLst/>
                          <a:latin typeface="+mn-lt"/>
                          <a:ea typeface="+mn-ea"/>
                          <a:cs typeface="+mn-cs"/>
                        </a:rPr>
                        <a:t>, w tym z przeznaczeniem na wynagrodzenia wraz z pochodnymi od wynagrodzeń pracowników Ośrodka Pomocy Społecznej (930.000 zł) oraz zimowe oczyszczanie ulic (905.000 zł</a:t>
                      </a:r>
                      <a:r>
                        <a:rPr lang="pl-PL" sz="1200" b="0" kern="1200" dirty="0" smtClean="0">
                          <a:solidFill>
                            <a:schemeClr val="tx1"/>
                          </a:solidFill>
                          <a:effectLst/>
                          <a:latin typeface="+mn-lt"/>
                          <a:ea typeface="+mn-ea"/>
                          <a:cs typeface="+mn-cs"/>
                        </a:rPr>
                        <a:t>);</a:t>
                      </a:r>
                      <a:r>
                        <a:rPr lang="pl-PL" sz="1200" b="0" kern="1200" baseline="0" dirty="0" smtClean="0">
                          <a:solidFill>
                            <a:schemeClr val="tx1"/>
                          </a:solidFill>
                          <a:effectLst/>
                          <a:latin typeface="+mn-lt"/>
                          <a:ea typeface="+mn-ea"/>
                          <a:cs typeface="+mn-cs"/>
                        </a:rPr>
                        <a:t> </a:t>
                      </a:r>
                      <a:r>
                        <a:rPr lang="pl-PL" sz="1200" b="0" kern="1200" dirty="0" smtClean="0">
                          <a:solidFill>
                            <a:schemeClr val="tx1"/>
                          </a:solidFill>
                          <a:effectLst/>
                          <a:latin typeface="+mn-lt"/>
                          <a:ea typeface="+mn-ea"/>
                          <a:cs typeface="+mn-cs"/>
                        </a:rPr>
                        <a:t>przeniesienie kwoty 30.000 zł z planu wydatków bieżących załącznika dzielnicy Bemowo do planu wydatków bieżących Straży Miejskiej m.st. Warszawy </a:t>
                      </a:r>
                      <a:br>
                        <a:rPr lang="pl-PL" sz="1200" b="0" kern="1200" dirty="0" smtClean="0">
                          <a:solidFill>
                            <a:schemeClr val="tx1"/>
                          </a:solidFill>
                          <a:effectLst/>
                          <a:latin typeface="+mn-lt"/>
                          <a:ea typeface="+mn-ea"/>
                          <a:cs typeface="+mn-cs"/>
                        </a:rPr>
                      </a:br>
                      <a:r>
                        <a:rPr lang="pl-PL" sz="1200" b="0" kern="1200" dirty="0" smtClean="0">
                          <a:solidFill>
                            <a:schemeClr val="tx1"/>
                          </a:solidFill>
                          <a:effectLst/>
                          <a:latin typeface="+mn-lt"/>
                          <a:ea typeface="+mn-ea"/>
                          <a:cs typeface="+mn-cs"/>
                        </a:rPr>
                        <a:t>z przeznaczeniem na nagrody finansowe dla funkcjonariuszy.</a:t>
                      </a:r>
                      <a:endParaRPr lang="pl-PL" sz="1200" b="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229357575"/>
                  </a:ext>
                </a:extLst>
              </a:tr>
              <a:tr h="39312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n-lt"/>
                          <a:ea typeface="+mn-ea"/>
                          <a:cs typeface="+mn-cs"/>
                        </a:rPr>
                        <a:t>+2.092.238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200" b="1" kern="1200" baseline="0" dirty="0" smtClean="0">
                          <a:solidFill>
                            <a:schemeClr val="tx1"/>
                          </a:solidFill>
                          <a:latin typeface="+mj-lt"/>
                          <a:ea typeface="+mn-ea"/>
                          <a:cs typeface="+mn-cs"/>
                        </a:rPr>
                        <a:t>dz. Rembertów</a:t>
                      </a:r>
                      <a:r>
                        <a:rPr lang="pl-PL" sz="1200" b="0" kern="1200" baseline="0" dirty="0" smtClean="0">
                          <a:solidFill>
                            <a:schemeClr val="tx1"/>
                          </a:solidFill>
                          <a:latin typeface="+mj-lt"/>
                          <a:ea typeface="+mn-ea"/>
                          <a:cs typeface="+mn-cs"/>
                        </a:rPr>
                        <a:t>, z przeznaczeniem na wydatki oświatowo-edukacyjne.</a:t>
                      </a:r>
                      <a:endParaRPr lang="pl-PL" sz="12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797947760"/>
                  </a:ext>
                </a:extLst>
              </a:tr>
              <a:tr h="62244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n-lt"/>
                          <a:ea typeface="+mn-ea"/>
                          <a:cs typeface="+mn-cs"/>
                        </a:rPr>
                        <a:t>+1.556.270 zł</a:t>
                      </a:r>
                      <a:br>
                        <a:rPr lang="pl-PL" sz="1800" b="1" kern="1200" dirty="0" smtClean="0">
                          <a:solidFill>
                            <a:srgbClr val="385723"/>
                          </a:solidFill>
                          <a:latin typeface="+mn-lt"/>
                          <a:ea typeface="+mn-ea"/>
                          <a:cs typeface="+mn-cs"/>
                        </a:rPr>
                      </a:br>
                      <a:r>
                        <a:rPr lang="pl-PL" sz="1400" b="1" kern="1200" dirty="0" smtClean="0">
                          <a:solidFill>
                            <a:srgbClr val="385723"/>
                          </a:solidFill>
                          <a:latin typeface="+mn-lt"/>
                          <a:ea typeface="+mn-ea"/>
                          <a:cs typeface="+mn-cs"/>
                        </a:rPr>
                        <a:t>(per saldo)</a:t>
                      </a:r>
                      <a:endParaRPr lang="pl-PL" sz="1800" b="1" kern="1200" dirty="0" smtClean="0">
                        <a:solidFill>
                          <a:srgbClr val="385723"/>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algn="l">
                        <a:lnSpc>
                          <a:spcPct val="110000"/>
                        </a:lnSpc>
                      </a:pPr>
                      <a:r>
                        <a:rPr lang="pl-PL" sz="1200" b="1" kern="1200" baseline="0" dirty="0" smtClean="0">
                          <a:solidFill>
                            <a:schemeClr val="tx1"/>
                          </a:solidFill>
                          <a:latin typeface="+mj-lt"/>
                          <a:ea typeface="+mn-ea"/>
                          <a:cs typeface="+mn-cs"/>
                        </a:rPr>
                        <a:t>dz. Włochy</a:t>
                      </a:r>
                      <a:r>
                        <a:rPr lang="pl-PL" sz="1200" b="0" kern="1200" baseline="0" dirty="0" smtClean="0">
                          <a:solidFill>
                            <a:schemeClr val="tx1"/>
                          </a:solidFill>
                          <a:latin typeface="+mj-lt"/>
                          <a:ea typeface="+mn-ea"/>
                          <a:cs typeface="+mn-cs"/>
                        </a:rPr>
                        <a:t>, m.in. z przeznaczeniem na utrzymanie mieszkaniowego zasobu komunalnego (1.072.325 zł).</a:t>
                      </a:r>
                      <a:endParaRPr lang="pl-PL" sz="12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55173430"/>
                  </a:ext>
                </a:extLst>
              </a:tr>
            </a:tbl>
          </a:graphicData>
        </a:graphic>
      </p:graphicFrame>
      <p:sp>
        <p:nvSpPr>
          <p:cNvPr id="10" name="Tytuł 2"/>
          <p:cNvSpPr>
            <a:spLocks noGrp="1"/>
          </p:cNvSpPr>
          <p:nvPr>
            <p:ph type="title"/>
          </p:nvPr>
        </p:nvSpPr>
        <p:spPr>
          <a:xfrm>
            <a:off x="432000" y="72000"/>
            <a:ext cx="11180445" cy="742304"/>
          </a:xfrm>
        </p:spPr>
        <p:txBody>
          <a:bodyPr/>
          <a:lstStyle/>
          <a:p>
            <a:pPr>
              <a:spcBef>
                <a:spcPts val="800"/>
              </a:spcBef>
              <a:spcAft>
                <a:spcPts val="800"/>
              </a:spcAft>
            </a:pPr>
            <a:r>
              <a:rPr lang="pl-PL" altLang="pl-PL" sz="2400" b="1" dirty="0" smtClean="0">
                <a:latin typeface="+mj-lt"/>
              </a:rPr>
              <a:t>Zmniejszenie</a:t>
            </a:r>
            <a:r>
              <a:rPr lang="pl-PL" altLang="pl-PL" sz="2400" dirty="0" smtClean="0">
                <a:latin typeface="+mj-lt"/>
              </a:rPr>
              <a:t> </a:t>
            </a:r>
            <a:r>
              <a:rPr lang="pl-PL" altLang="pl-PL" sz="2400" dirty="0">
                <a:latin typeface="+mj-lt"/>
              </a:rPr>
              <a:t>planu </a:t>
            </a:r>
            <a:r>
              <a:rPr lang="pl-PL" altLang="pl-PL" sz="2400" b="1" dirty="0">
                <a:latin typeface="+mj-lt"/>
              </a:rPr>
              <a:t>wydatków bieżących</a:t>
            </a:r>
            <a:r>
              <a:rPr lang="pl-PL" altLang="pl-PL" sz="2400" dirty="0">
                <a:latin typeface="+mj-lt"/>
              </a:rPr>
              <a:t> w </a:t>
            </a:r>
            <a:r>
              <a:rPr lang="pl-PL" altLang="pl-PL" sz="2400" dirty="0" smtClean="0">
                <a:latin typeface="+mj-lt"/>
              </a:rPr>
              <a:t>2024 </a:t>
            </a:r>
            <a:r>
              <a:rPr lang="pl-PL" altLang="pl-PL" sz="2400" dirty="0">
                <a:latin typeface="+mj-lt"/>
              </a:rPr>
              <a:t>r. o </a:t>
            </a:r>
            <a:r>
              <a:rPr lang="pl-PL" altLang="pl-PL" sz="2400" b="1" dirty="0" smtClean="0">
                <a:latin typeface="+mj-lt"/>
              </a:rPr>
              <a:t>943,7 </a:t>
            </a:r>
            <a:r>
              <a:rPr lang="pl-PL" altLang="pl-PL" sz="2400" b="1" dirty="0">
                <a:latin typeface="+mj-lt"/>
              </a:rPr>
              <a:t>mln zł</a:t>
            </a:r>
          </a:p>
        </p:txBody>
      </p:sp>
      <p:sp>
        <p:nvSpPr>
          <p:cNvPr id="11"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3152168994"/>
      </p:ext>
    </p:extLst>
  </p:cSld>
  <p:clrMapOvr>
    <a:masterClrMapping/>
  </p:clrMapOvr>
  <p:transition spd="slow">
    <p:cov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13</a:t>
            </a:fld>
            <a:endParaRPr lang="pl-PL" dirty="0"/>
          </a:p>
        </p:txBody>
      </p:sp>
      <p:sp>
        <p:nvSpPr>
          <p:cNvPr id="9" name="pole tekstowe 13"/>
          <p:cNvSpPr txBox="1">
            <a:spLocks noChangeArrowheads="1"/>
          </p:cNvSpPr>
          <p:nvPr/>
        </p:nvSpPr>
        <p:spPr bwMode="auto">
          <a:xfrm>
            <a:off x="1764000" y="576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DZIELNICOWA:  </a:t>
            </a:r>
            <a:r>
              <a:rPr lang="pl-PL" altLang="pl-PL" sz="2400" b="1" dirty="0" smtClean="0">
                <a:solidFill>
                  <a:srgbClr val="385723"/>
                </a:solidFill>
                <a:latin typeface="+mj-lt"/>
              </a:rPr>
              <a:t>+550,2 </a:t>
            </a:r>
            <a:r>
              <a:rPr lang="pl-PL" altLang="pl-PL" sz="2000" b="1" dirty="0" smtClean="0">
                <a:solidFill>
                  <a:srgbClr val="385723"/>
                </a:solidFill>
                <a:latin typeface="+mj-lt"/>
              </a:rPr>
              <a:t>mln </a:t>
            </a:r>
            <a:r>
              <a:rPr lang="pl-PL" altLang="pl-PL" sz="2000" b="1" dirty="0">
                <a:solidFill>
                  <a:srgbClr val="385723"/>
                </a:solidFill>
                <a:latin typeface="+mj-lt"/>
              </a:rPr>
              <a:t>zł</a:t>
            </a:r>
          </a:p>
        </p:txBody>
      </p:sp>
      <p:graphicFrame>
        <p:nvGraphicFramePr>
          <p:cNvPr id="8" name="Tabela 7"/>
          <p:cNvGraphicFramePr>
            <a:graphicFrameLocks noGrp="1"/>
          </p:cNvGraphicFramePr>
          <p:nvPr>
            <p:extLst>
              <p:ext uri="{D42A27DB-BD31-4B8C-83A1-F6EECF244321}">
                <p14:modId xmlns:p14="http://schemas.microsoft.com/office/powerpoint/2010/main" val="834502952"/>
              </p:ext>
            </p:extLst>
          </p:nvPr>
        </p:nvGraphicFramePr>
        <p:xfrm>
          <a:off x="228474" y="1036800"/>
          <a:ext cx="11700000" cy="4389598"/>
        </p:xfrm>
        <a:graphic>
          <a:graphicData uri="http://schemas.openxmlformats.org/drawingml/2006/table">
            <a:tbl>
              <a:tblPr firstRow="1" bandRow="1">
                <a:tableStyleId>{2D5ABB26-0587-4C30-8999-92F81FD0307C}</a:tableStyleId>
              </a:tblPr>
              <a:tblGrid>
                <a:gridCol w="2329200">
                  <a:extLst>
                    <a:ext uri="{9D8B030D-6E8A-4147-A177-3AD203B41FA5}">
                      <a16:colId xmlns:a16="http://schemas.microsoft.com/office/drawing/2014/main" val="20000"/>
                    </a:ext>
                  </a:extLst>
                </a:gridCol>
                <a:gridCol w="9370800">
                  <a:extLst>
                    <a:ext uri="{9D8B030D-6E8A-4147-A177-3AD203B41FA5}">
                      <a16:colId xmlns:a16="http://schemas.microsoft.com/office/drawing/2014/main" val="20001"/>
                    </a:ext>
                  </a:extLst>
                </a:gridCol>
              </a:tblGrid>
              <a:tr h="576000">
                <a:tc>
                  <a:txBody>
                    <a:bodyPr/>
                    <a:lstStyle/>
                    <a:p>
                      <a:pPr algn="r"/>
                      <a:r>
                        <a:rPr lang="pl-PL" sz="2000" b="1" kern="1200" baseline="0" dirty="0" smtClean="0">
                          <a:solidFill>
                            <a:srgbClr val="385723"/>
                          </a:solidFill>
                          <a:latin typeface="+mn-lt"/>
                          <a:ea typeface="+mn-ea"/>
                          <a:cs typeface="+mn-cs"/>
                        </a:rPr>
                        <a:t>+550.202.762</a:t>
                      </a:r>
                      <a:r>
                        <a:rPr lang="pl-PL" sz="1600" b="1" kern="1200" baseline="0" dirty="0" smtClean="0">
                          <a:solidFill>
                            <a:srgbClr val="385723"/>
                          </a:solidFill>
                          <a:latin typeface="+mn-lt"/>
                          <a:ea typeface="+mn-ea"/>
                          <a:cs typeface="+mn-cs"/>
                        </a:rPr>
                        <a:t> </a:t>
                      </a:r>
                      <a:r>
                        <a:rPr lang="pl-PL" sz="2000" b="1" kern="1200" baseline="0" dirty="0" smtClean="0">
                          <a:solidFill>
                            <a:srgbClr val="385723"/>
                          </a:solidFill>
                          <a:latin typeface="+mn-lt"/>
                          <a:ea typeface="+mn-ea"/>
                          <a:cs typeface="+mn-cs"/>
                        </a:rPr>
                        <a:t>zł</a:t>
                      </a:r>
                      <a:br>
                        <a:rPr lang="pl-PL" sz="2000" b="1" kern="1200" baseline="0" dirty="0" smtClean="0">
                          <a:solidFill>
                            <a:srgbClr val="385723"/>
                          </a:solidFill>
                          <a:latin typeface="+mn-lt"/>
                          <a:ea typeface="+mn-ea"/>
                          <a:cs typeface="+mn-cs"/>
                        </a:rPr>
                      </a:br>
                      <a:r>
                        <a:rPr lang="pl-PL" sz="1400" b="1" kern="1200" baseline="0" dirty="0" smtClean="0">
                          <a:solidFill>
                            <a:srgbClr val="385723"/>
                          </a:solidFill>
                          <a:latin typeface="+mn-lt"/>
                          <a:ea typeface="+mn-ea"/>
                          <a:cs typeface="+mn-cs"/>
                        </a:rPr>
                        <a:t>(per saldo)</a:t>
                      </a:r>
                      <a:endParaRPr lang="pl-PL" sz="2000" b="1" kern="1200" dirty="0">
                        <a:solidFill>
                          <a:srgbClr val="385723"/>
                        </a:solidFill>
                        <a:latin typeface="+mn-lt"/>
                        <a:ea typeface="+mn-ea"/>
                        <a:cs typeface="+mn-cs"/>
                      </a:endParaRPr>
                    </a:p>
                  </a:txBody>
                  <a:tcPr marL="91426" marR="91426" marT="45719" marB="45719" anchor="ctr">
                    <a:lnT w="12700" cap="flat" cmpd="sng" algn="ctr">
                      <a:noFill/>
                      <a:prstDash val="sysDot"/>
                      <a:round/>
                      <a:headEnd type="none" w="med" len="med"/>
                      <a:tailEnd type="none" w="med" len="med"/>
                    </a:lnT>
                    <a:solidFill>
                      <a:srgbClr val="EFF8E9"/>
                    </a:solidFill>
                  </a:tcPr>
                </a:tc>
                <a:tc>
                  <a:txBody>
                    <a:bodyPr/>
                    <a:lstStyle/>
                    <a:p>
                      <a:pPr algn="l"/>
                      <a:r>
                        <a:rPr lang="pl-PL" sz="1500" b="1" kern="1200" baseline="0" dirty="0">
                          <a:solidFill>
                            <a:schemeClr val="tx1"/>
                          </a:solidFill>
                          <a:latin typeface="+mj-lt"/>
                          <a:ea typeface="+mn-ea"/>
                          <a:cs typeface="+mn-cs"/>
                        </a:rPr>
                        <a:t>Część </a:t>
                      </a:r>
                      <a:r>
                        <a:rPr lang="pl-PL" sz="1500" b="1" kern="1200" baseline="0" dirty="0" smtClean="0">
                          <a:solidFill>
                            <a:schemeClr val="tx1"/>
                          </a:solidFill>
                          <a:latin typeface="+mj-lt"/>
                          <a:ea typeface="+mn-ea"/>
                          <a:cs typeface="+mn-cs"/>
                        </a:rPr>
                        <a:t>dzielnicowa – główne pozycje (ciąg dalszy):</a:t>
                      </a:r>
                      <a:endParaRPr lang="pl-PL" sz="1500" b="1" kern="1200" baseline="0" dirty="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solidFill>
                      <a:srgbClr val="EFF8E9"/>
                    </a:solidFill>
                  </a:tcPr>
                </a:tc>
                <a:extLst>
                  <a:ext uri="{0D108BD9-81ED-4DB2-BD59-A6C34878D82A}">
                    <a16:rowId xmlns:a16="http://schemas.microsoft.com/office/drawing/2014/main" val="10001"/>
                  </a:ext>
                </a:extLst>
              </a:tr>
              <a:tr h="72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n-lt"/>
                          <a:ea typeface="+mn-ea"/>
                          <a:cs typeface="+mn-cs"/>
                        </a:rPr>
                        <a:t>+1.408.305 zł</a:t>
                      </a:r>
                      <a:br>
                        <a:rPr lang="pl-PL" sz="1800" b="1" kern="1200" dirty="0" smtClean="0">
                          <a:solidFill>
                            <a:srgbClr val="385723"/>
                          </a:solidFill>
                          <a:latin typeface="+mn-lt"/>
                          <a:ea typeface="+mn-ea"/>
                          <a:cs typeface="+mn-cs"/>
                        </a:rPr>
                      </a:br>
                      <a:r>
                        <a:rPr lang="pl-PL" sz="1400" b="1" kern="1200" dirty="0" smtClean="0">
                          <a:solidFill>
                            <a:srgbClr val="385723"/>
                          </a:solidFill>
                          <a:latin typeface="+mn-lt"/>
                          <a:ea typeface="+mn-ea"/>
                          <a:cs typeface="+mn-cs"/>
                        </a:rPr>
                        <a:t>(per saldo)</a:t>
                      </a:r>
                      <a:endParaRPr lang="pl-PL" sz="1800" b="1" kern="1200" dirty="0" smtClean="0">
                        <a:solidFill>
                          <a:srgbClr val="385723"/>
                        </a:solidFill>
                        <a:latin typeface="+mn-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algn="l">
                        <a:lnSpc>
                          <a:spcPct val="110000"/>
                        </a:lnSpc>
                      </a:pPr>
                      <a:r>
                        <a:rPr lang="pl-PL" sz="1400" b="1" kern="1200" baseline="0" dirty="0" smtClean="0">
                          <a:solidFill>
                            <a:schemeClr val="tx1"/>
                          </a:solidFill>
                          <a:latin typeface="+mj-lt"/>
                          <a:ea typeface="+mn-ea"/>
                          <a:cs typeface="+mn-cs"/>
                        </a:rPr>
                        <a:t>dz. Ochota</a:t>
                      </a:r>
                      <a:r>
                        <a:rPr lang="pl-PL" sz="1400" b="0" kern="1200" baseline="0" dirty="0" smtClean="0">
                          <a:solidFill>
                            <a:schemeClr val="tx1"/>
                          </a:solidFill>
                          <a:latin typeface="+mj-lt"/>
                          <a:ea typeface="+mn-ea"/>
                          <a:cs typeface="+mn-cs"/>
                        </a:rPr>
                        <a:t>, m.in. z przeznaczeniem na remonty budynków mieszkalnych i rozliczenia ze wspólnotami mieszkaniowymi (1.091.214 zł).</a:t>
                      </a:r>
                      <a:endParaRPr lang="pl-PL" sz="1400" b="0" kern="1200" baseline="0" dirty="0">
                        <a:solidFill>
                          <a:schemeClr val="tx1"/>
                        </a:solidFill>
                        <a:latin typeface="+mj-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72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n-lt"/>
                          <a:ea typeface="+mn-ea"/>
                          <a:cs typeface="+mn-cs"/>
                        </a:rPr>
                        <a:t>+1.315.453 zł</a:t>
                      </a:r>
                      <a:br>
                        <a:rPr lang="pl-PL" sz="1800" b="1" kern="1200" dirty="0" smtClean="0">
                          <a:solidFill>
                            <a:srgbClr val="385723"/>
                          </a:solidFill>
                          <a:latin typeface="+mn-lt"/>
                          <a:ea typeface="+mn-ea"/>
                          <a:cs typeface="+mn-cs"/>
                        </a:rPr>
                      </a:br>
                      <a:r>
                        <a:rPr lang="pl-PL" sz="1400" b="1" kern="1200" dirty="0" smtClean="0">
                          <a:solidFill>
                            <a:srgbClr val="385723"/>
                          </a:solidFill>
                          <a:latin typeface="+mn-lt"/>
                          <a:ea typeface="+mn-ea"/>
                          <a:cs typeface="+mn-cs"/>
                        </a:rPr>
                        <a:t>(per saldo)</a:t>
                      </a:r>
                      <a:endParaRPr lang="pl-PL" sz="1800" b="1" kern="1200" dirty="0" smtClean="0">
                        <a:solidFill>
                          <a:srgbClr val="385723"/>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400" b="1" kern="1200" baseline="0" dirty="0" smtClean="0">
                          <a:solidFill>
                            <a:schemeClr val="tx1"/>
                          </a:solidFill>
                          <a:latin typeface="+mj-lt"/>
                          <a:ea typeface="+mn-ea"/>
                          <a:cs typeface="+mn-cs"/>
                        </a:rPr>
                        <a:t>dz. Żoliborz</a:t>
                      </a:r>
                      <a:r>
                        <a:rPr lang="pl-PL" sz="1400" b="0" kern="1200" baseline="0" dirty="0" smtClean="0">
                          <a:solidFill>
                            <a:schemeClr val="tx1"/>
                          </a:solidFill>
                          <a:latin typeface="+mj-lt"/>
                          <a:ea typeface="+mn-ea"/>
                          <a:cs typeface="+mn-cs"/>
                        </a:rPr>
                        <a:t>, w tym z przeznaczeniem na dotacje dla instytucji kultury (800.000 zł) oraz upowszechnianie kultury fizycznej i sportu (501.759 zł).</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3487220"/>
                  </a:ext>
                </a:extLst>
              </a:tr>
              <a:tr h="936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n-lt"/>
                          <a:ea typeface="+mn-ea"/>
                          <a:cs typeface="+mn-cs"/>
                        </a:rPr>
                        <a:t>+1.330.327 zł</a:t>
                      </a:r>
                      <a:br>
                        <a:rPr lang="pl-PL" sz="1800" b="1" kern="1200" dirty="0" smtClean="0">
                          <a:solidFill>
                            <a:srgbClr val="385723"/>
                          </a:solidFill>
                          <a:latin typeface="+mn-lt"/>
                          <a:ea typeface="+mn-ea"/>
                          <a:cs typeface="+mn-cs"/>
                        </a:rPr>
                      </a:br>
                      <a:r>
                        <a:rPr lang="pl-PL" sz="1400" b="1" kern="1200" dirty="0" smtClean="0">
                          <a:solidFill>
                            <a:srgbClr val="385723"/>
                          </a:solidFill>
                          <a:latin typeface="+mn-lt"/>
                          <a:ea typeface="+mn-ea"/>
                          <a:cs typeface="+mn-cs"/>
                        </a:rPr>
                        <a:t>(per saldo)</a:t>
                      </a:r>
                      <a:endParaRPr lang="pl-PL" sz="1800" b="1" kern="1200" dirty="0" smtClean="0">
                        <a:solidFill>
                          <a:srgbClr val="385723"/>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400" b="1" kern="1200" baseline="0" dirty="0" smtClean="0">
                          <a:solidFill>
                            <a:schemeClr val="tx1"/>
                          </a:solidFill>
                          <a:latin typeface="+mj-lt"/>
                          <a:ea typeface="+mn-ea"/>
                          <a:cs typeface="+mn-cs"/>
                        </a:rPr>
                        <a:t>dz. Wawer</a:t>
                      </a:r>
                      <a:r>
                        <a:rPr lang="pl-PL" sz="1400" b="0" kern="1200" baseline="0" dirty="0" smtClean="0">
                          <a:solidFill>
                            <a:schemeClr val="tx1"/>
                          </a:solidFill>
                          <a:latin typeface="+mj-lt"/>
                          <a:ea typeface="+mn-ea"/>
                          <a:cs typeface="+mn-cs"/>
                        </a:rPr>
                        <a:t>, w tym z przeznaczeniem na: dotacje dla Wawerskiego Centrum Kultury (400.000 zł), utrzymanie Ośrodka Sportu i Rekreacji (382.400 zł), wynagrodzenia wraz z pochodnymi od wynagrodzeń pracowników Ośrodka Pomocy Społecznej (323.614 zł).</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758009049"/>
                  </a:ext>
                </a:extLst>
              </a:tr>
              <a:tr h="68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n-lt"/>
                          <a:ea typeface="+mn-ea"/>
                          <a:cs typeface="+mn-cs"/>
                        </a:rPr>
                        <a:t>+1.099.876 zł</a:t>
                      </a:r>
                      <a:br>
                        <a:rPr lang="pl-PL" sz="1800" b="1" kern="1200" dirty="0" smtClean="0">
                          <a:solidFill>
                            <a:srgbClr val="385723"/>
                          </a:solidFill>
                          <a:latin typeface="+mn-lt"/>
                          <a:ea typeface="+mn-ea"/>
                          <a:cs typeface="+mn-cs"/>
                        </a:rPr>
                      </a:br>
                      <a:r>
                        <a:rPr lang="pl-PL" sz="1400" b="1" kern="1200" dirty="0" smtClean="0">
                          <a:solidFill>
                            <a:srgbClr val="385723"/>
                          </a:solidFill>
                          <a:latin typeface="+mn-lt"/>
                          <a:ea typeface="+mn-ea"/>
                          <a:cs typeface="+mn-cs"/>
                        </a:rPr>
                        <a:t>(per saldo)</a:t>
                      </a:r>
                      <a:endParaRPr lang="pl-PL" sz="1800" b="1" kern="1200" dirty="0" smtClean="0">
                        <a:solidFill>
                          <a:srgbClr val="385723"/>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400" b="1" kern="1200" baseline="0" dirty="0" smtClean="0">
                          <a:solidFill>
                            <a:schemeClr val="tx1"/>
                          </a:solidFill>
                          <a:latin typeface="+mj-lt"/>
                          <a:ea typeface="+mn-ea"/>
                          <a:cs typeface="+mn-cs"/>
                        </a:rPr>
                        <a:t>Pozostałe zmiany </a:t>
                      </a:r>
                      <a:r>
                        <a:rPr lang="pl-PL" sz="1400" b="0" kern="1200" baseline="0" dirty="0" smtClean="0">
                          <a:solidFill>
                            <a:schemeClr val="tx1"/>
                          </a:solidFill>
                          <a:latin typeface="+mj-lt"/>
                          <a:ea typeface="+mn-ea"/>
                          <a:cs typeface="+mn-cs"/>
                        </a:rPr>
                        <a:t>dotyczą dzielnic: Mokotów (+913.156 zł), Wesoła (+174.051 zł), Ursus (+155.834 zł), Wilanów (-143.165 zł).</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056397939"/>
                  </a:ext>
                </a:extLst>
              </a:tr>
              <a:tr h="72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C00000"/>
                          </a:solidFill>
                          <a:latin typeface="+mn-lt"/>
                          <a:ea typeface="+mn-ea"/>
                          <a:cs typeface="+mn-cs"/>
                        </a:rPr>
                        <a:t>-5.617.520 zł</a:t>
                      </a:r>
                      <a:br>
                        <a:rPr lang="pl-PL" sz="1800" b="1" kern="1200" dirty="0" smtClean="0">
                          <a:solidFill>
                            <a:srgbClr val="C00000"/>
                          </a:solidFill>
                          <a:latin typeface="+mn-lt"/>
                          <a:ea typeface="+mn-ea"/>
                          <a:cs typeface="+mn-cs"/>
                        </a:rPr>
                      </a:br>
                      <a:r>
                        <a:rPr lang="pl-PL" sz="1400" b="1" kern="1200" dirty="0" smtClean="0">
                          <a:solidFill>
                            <a:srgbClr val="C00000"/>
                          </a:solidFill>
                          <a:latin typeface="+mn-lt"/>
                          <a:ea typeface="+mn-ea"/>
                          <a:cs typeface="+mn-cs"/>
                        </a:rPr>
                        <a:t>(per saldo)</a:t>
                      </a:r>
                      <a:endParaRPr lang="pl-PL" sz="1800" b="1" kern="1200" dirty="0" smtClean="0">
                        <a:solidFill>
                          <a:srgbClr val="C00000"/>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algn="l">
                        <a:lnSpc>
                          <a:spcPct val="110000"/>
                        </a:lnSpc>
                      </a:pPr>
                      <a:r>
                        <a:rPr lang="pl-PL" sz="1400" b="1" kern="1200" baseline="0" dirty="0" smtClean="0">
                          <a:solidFill>
                            <a:schemeClr val="tx1"/>
                          </a:solidFill>
                          <a:latin typeface="+mj-lt"/>
                          <a:ea typeface="+mn-ea"/>
                          <a:cs typeface="+mn-cs"/>
                        </a:rPr>
                        <a:t>Przeniesienie pomiędzy planem wydatków bieżących a planem wydatków majątkowych</a:t>
                      </a:r>
                      <a:r>
                        <a:rPr lang="pl-PL" sz="1400" b="0" kern="1200" baseline="0" dirty="0" smtClean="0">
                          <a:solidFill>
                            <a:schemeClr val="tx1"/>
                          </a:solidFill>
                          <a:latin typeface="+mj-lt"/>
                          <a:ea typeface="+mn-ea"/>
                          <a:cs typeface="+mn-cs"/>
                        </a:rPr>
                        <a:t> na wnioski m.in. dzielnic: Wawer (–1.652.069 zł), Bemowo (–1.149.460 zł), Praga-Północ (–1.080.000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335956925"/>
                  </a:ext>
                </a:extLst>
              </a:tr>
            </a:tbl>
          </a:graphicData>
        </a:graphic>
      </p:graphicFrame>
      <p:sp>
        <p:nvSpPr>
          <p:cNvPr id="10" name="Tytuł 2"/>
          <p:cNvSpPr>
            <a:spLocks noGrp="1"/>
          </p:cNvSpPr>
          <p:nvPr>
            <p:ph type="title"/>
          </p:nvPr>
        </p:nvSpPr>
        <p:spPr>
          <a:xfrm>
            <a:off x="432000" y="72000"/>
            <a:ext cx="11180445" cy="742304"/>
          </a:xfrm>
        </p:spPr>
        <p:txBody>
          <a:bodyPr/>
          <a:lstStyle/>
          <a:p>
            <a:pPr>
              <a:spcBef>
                <a:spcPts val="800"/>
              </a:spcBef>
              <a:spcAft>
                <a:spcPts val="800"/>
              </a:spcAft>
            </a:pPr>
            <a:r>
              <a:rPr lang="pl-PL" altLang="pl-PL" sz="2400" b="1" dirty="0" smtClean="0">
                <a:latin typeface="+mj-lt"/>
              </a:rPr>
              <a:t>Zmniejszenie</a:t>
            </a:r>
            <a:r>
              <a:rPr lang="pl-PL" altLang="pl-PL" sz="2400" dirty="0" smtClean="0">
                <a:latin typeface="+mj-lt"/>
              </a:rPr>
              <a:t> </a:t>
            </a:r>
            <a:r>
              <a:rPr lang="pl-PL" altLang="pl-PL" sz="2400" dirty="0">
                <a:latin typeface="+mj-lt"/>
              </a:rPr>
              <a:t>planu </a:t>
            </a:r>
            <a:r>
              <a:rPr lang="pl-PL" altLang="pl-PL" sz="2400" b="1" dirty="0">
                <a:latin typeface="+mj-lt"/>
              </a:rPr>
              <a:t>wydatków bieżących</a:t>
            </a:r>
            <a:r>
              <a:rPr lang="pl-PL" altLang="pl-PL" sz="2400" dirty="0">
                <a:latin typeface="+mj-lt"/>
              </a:rPr>
              <a:t> w </a:t>
            </a:r>
            <a:r>
              <a:rPr lang="pl-PL" altLang="pl-PL" sz="2400" dirty="0" smtClean="0">
                <a:latin typeface="+mj-lt"/>
              </a:rPr>
              <a:t>2024 </a:t>
            </a:r>
            <a:r>
              <a:rPr lang="pl-PL" altLang="pl-PL" sz="2400" dirty="0">
                <a:latin typeface="+mj-lt"/>
              </a:rPr>
              <a:t>r. o </a:t>
            </a:r>
            <a:r>
              <a:rPr lang="pl-PL" altLang="pl-PL" sz="2400" b="1" dirty="0" smtClean="0">
                <a:latin typeface="+mj-lt"/>
              </a:rPr>
              <a:t>943,7 </a:t>
            </a:r>
            <a:r>
              <a:rPr lang="pl-PL" altLang="pl-PL" sz="2400" b="1" dirty="0">
                <a:latin typeface="+mj-lt"/>
              </a:rPr>
              <a:t>mln zł</a:t>
            </a:r>
          </a:p>
        </p:txBody>
      </p:sp>
      <p:sp>
        <p:nvSpPr>
          <p:cNvPr id="11"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1664134834"/>
      </p:ext>
    </p:extLst>
  </p:cSld>
  <p:clrMapOvr>
    <a:masterClrMapping/>
  </p:clrMapOvr>
  <p:transition spd="slow">
    <p:cov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14</a:t>
            </a:fld>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2318135347"/>
              </p:ext>
            </p:extLst>
          </p:nvPr>
        </p:nvGraphicFramePr>
        <p:xfrm>
          <a:off x="228474" y="1036800"/>
          <a:ext cx="11700000" cy="4819673"/>
        </p:xfrm>
        <a:graphic>
          <a:graphicData uri="http://schemas.openxmlformats.org/drawingml/2006/table">
            <a:tbl>
              <a:tblPr firstRow="1" bandRow="1">
                <a:tableStyleId>{2D5ABB26-0587-4C30-8999-92F81FD0307C}</a:tableStyleId>
              </a:tblPr>
              <a:tblGrid>
                <a:gridCol w="2329200">
                  <a:extLst>
                    <a:ext uri="{9D8B030D-6E8A-4147-A177-3AD203B41FA5}">
                      <a16:colId xmlns:a16="http://schemas.microsoft.com/office/drawing/2014/main" val="20000"/>
                    </a:ext>
                  </a:extLst>
                </a:gridCol>
                <a:gridCol w="9370800">
                  <a:extLst>
                    <a:ext uri="{9D8B030D-6E8A-4147-A177-3AD203B41FA5}">
                      <a16:colId xmlns:a16="http://schemas.microsoft.com/office/drawing/2014/main" val="20001"/>
                    </a:ext>
                  </a:extLst>
                </a:gridCol>
              </a:tblGrid>
              <a:tr h="454205">
                <a:tc>
                  <a:txBody>
                    <a:bodyPr/>
                    <a:lstStyle/>
                    <a:p>
                      <a:pPr algn="r"/>
                      <a:r>
                        <a:rPr lang="pl-PL" sz="2000" b="1" baseline="0" dirty="0" smtClean="0">
                          <a:solidFill>
                            <a:srgbClr val="C00000"/>
                          </a:solidFill>
                          <a:latin typeface="+mj-lt"/>
                        </a:rPr>
                        <a:t>-30.995.853</a:t>
                      </a:r>
                      <a:r>
                        <a:rPr lang="pl-PL" sz="1600" b="1" baseline="0" dirty="0" smtClean="0">
                          <a:solidFill>
                            <a:srgbClr val="C00000"/>
                          </a:solidFill>
                          <a:latin typeface="+mj-lt"/>
                        </a:rPr>
                        <a:t> </a:t>
                      </a:r>
                      <a:r>
                        <a:rPr lang="pl-PL" sz="2000" b="1" baseline="0" dirty="0" smtClean="0">
                          <a:solidFill>
                            <a:srgbClr val="C00000"/>
                          </a:solidFill>
                          <a:latin typeface="+mj-lt"/>
                        </a:rPr>
                        <a:t>zł</a:t>
                      </a:r>
                      <a:endParaRPr lang="pl-PL" sz="2000" b="1" dirty="0">
                        <a:solidFill>
                          <a:srgbClr val="C00000"/>
                        </a:solidFill>
                        <a:latin typeface="+mj-lt"/>
                      </a:endParaRPr>
                    </a:p>
                  </a:txBody>
                  <a:tcPr marL="91426" marR="91426" marT="45719" marB="45719" anchor="ctr">
                    <a:lnT w="12700" cap="flat" cmpd="sng" algn="ctr">
                      <a:noFill/>
                      <a:prstDash val="sysDot"/>
                      <a:round/>
                      <a:headEnd type="none" w="med" len="med"/>
                      <a:tailEnd type="none" w="med" len="med"/>
                    </a:lnT>
                    <a:solidFill>
                      <a:srgbClr val="FEDDD5"/>
                    </a:solidFill>
                  </a:tcPr>
                </a:tc>
                <a:tc>
                  <a:txBody>
                    <a:bodyPr/>
                    <a:lstStyle/>
                    <a:p>
                      <a:pPr algn="l"/>
                      <a:r>
                        <a:rPr lang="pl-PL" sz="1500" b="1" kern="1200" baseline="0" dirty="0" smtClean="0">
                          <a:solidFill>
                            <a:schemeClr val="tx1"/>
                          </a:solidFill>
                          <a:latin typeface="+mj-lt"/>
                          <a:ea typeface="+mn-ea"/>
                          <a:cs typeface="+mn-cs"/>
                        </a:rPr>
                        <a:t>Rezerwy bieżące:</a:t>
                      </a:r>
                      <a:endParaRPr lang="pl-PL" sz="1500" b="1" kern="1200" baseline="0" dirty="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solidFill>
                      <a:srgbClr val="FEDDD5"/>
                    </a:solidFill>
                  </a:tcPr>
                </a:tc>
                <a:extLst>
                  <a:ext uri="{0D108BD9-81ED-4DB2-BD59-A6C34878D82A}">
                    <a16:rowId xmlns:a16="http://schemas.microsoft.com/office/drawing/2014/main" val="10001"/>
                  </a:ext>
                </a:extLst>
              </a:tr>
              <a:tr h="567757">
                <a:tc>
                  <a:txBody>
                    <a:bodyPr/>
                    <a:lstStyle/>
                    <a:p>
                      <a:pPr algn="r"/>
                      <a:r>
                        <a:rPr lang="pl-PL" sz="1600" b="1" kern="1200" dirty="0">
                          <a:solidFill>
                            <a:srgbClr val="C00000"/>
                          </a:solidFill>
                          <a:effectLst/>
                          <a:latin typeface="+mj-lt"/>
                          <a:ea typeface="+mn-ea"/>
                          <a:cs typeface="+mn-cs"/>
                        </a:rPr>
                        <a:t>-</a:t>
                      </a:r>
                      <a:r>
                        <a:rPr lang="pl-PL" sz="1600" b="1" kern="1200" dirty="0" smtClean="0">
                          <a:solidFill>
                            <a:srgbClr val="C00000"/>
                          </a:solidFill>
                          <a:effectLst/>
                          <a:latin typeface="+mj-lt"/>
                          <a:ea typeface="+mn-ea"/>
                          <a:cs typeface="+mn-cs"/>
                        </a:rPr>
                        <a:t>19.849.424</a:t>
                      </a:r>
                      <a:r>
                        <a:rPr lang="pl-PL" sz="1600" kern="1200" dirty="0" smtClean="0">
                          <a:solidFill>
                            <a:schemeClr val="tx1"/>
                          </a:solidFill>
                          <a:effectLst/>
                          <a:latin typeface="+mn-lt"/>
                          <a:ea typeface="+mn-ea"/>
                          <a:cs typeface="+mn-cs"/>
                        </a:rPr>
                        <a:t> </a:t>
                      </a:r>
                      <a:r>
                        <a:rPr lang="pl-PL" sz="1600" b="1" kern="1200" dirty="0">
                          <a:solidFill>
                            <a:srgbClr val="C00000"/>
                          </a:solidFill>
                          <a:effectLst/>
                          <a:latin typeface="+mj-lt"/>
                          <a:ea typeface="+mn-ea"/>
                          <a:cs typeface="+mn-cs"/>
                        </a:rPr>
                        <a:t>zł</a:t>
                      </a:r>
                    </a:p>
                  </a:txBody>
                  <a:tcPr marL="91426" marR="91426" marT="45719" marB="45719" anchor="ctr">
                    <a:lnB w="12700" cap="flat" cmpd="sng" algn="ctr">
                      <a:solidFill>
                        <a:schemeClr val="tx1"/>
                      </a:solidFill>
                      <a:prstDash val="sysDot"/>
                      <a:round/>
                      <a:headEnd type="none" w="med" len="med"/>
                      <a:tailEnd type="none" w="med" len="med"/>
                    </a:lnB>
                  </a:tcPr>
                </a:tc>
                <a:tc>
                  <a:txBody>
                    <a:bodyPr/>
                    <a:lstStyle/>
                    <a:p>
                      <a:pPr marL="0" lvl="0" indent="0" algn="l" defTabSz="914400" rtl="0" eaLnBrk="1" latinLnBrk="0" hangingPunct="1">
                        <a:lnSpc>
                          <a:spcPct val="110000"/>
                        </a:lnSpc>
                        <a:spcAft>
                          <a:spcPts val="0"/>
                        </a:spcAft>
                        <a:buFont typeface="Wingdings" panose="05000000000000000000" pitchFamily="2" charset="2"/>
                        <a:buNone/>
                      </a:pPr>
                      <a:r>
                        <a:rPr lang="pl-PL" sz="1000" b="1" kern="1200" baseline="0" dirty="0">
                          <a:solidFill>
                            <a:schemeClr val="tx1"/>
                          </a:solidFill>
                          <a:latin typeface="+mj-lt"/>
                          <a:ea typeface="+mn-ea"/>
                          <a:cs typeface="+mn-cs"/>
                        </a:rPr>
                        <a:t>Rezerwa celowa na zwiększenie zakresu realizacji zadań oraz skutki inflacji w dzielnicach</a:t>
                      </a:r>
                      <a:r>
                        <a:rPr lang="pl-PL" sz="1000" b="0" kern="1200" baseline="0" dirty="0">
                          <a:solidFill>
                            <a:schemeClr val="tx1"/>
                          </a:solidFill>
                          <a:latin typeface="+mj-lt"/>
                          <a:ea typeface="+mn-ea"/>
                          <a:cs typeface="+mn-cs"/>
                        </a:rPr>
                        <a:t>: Bielany (4.374.000 zł), Białołęka (3.698.615 zł), Wola (3.205.000 zł), Bemowo </a:t>
                      </a:r>
                      <a:r>
                        <a:rPr lang="pl-PL" sz="1000" b="0" kern="1200" baseline="0" dirty="0" smtClean="0">
                          <a:solidFill>
                            <a:schemeClr val="tx1"/>
                          </a:solidFill>
                          <a:latin typeface="+mj-lt"/>
                          <a:ea typeface="+mn-ea"/>
                          <a:cs typeface="+mn-cs"/>
                        </a:rPr>
                        <a:t>(3.065.000 </a:t>
                      </a:r>
                      <a:r>
                        <a:rPr lang="pl-PL" sz="1000" b="0" kern="1200" baseline="0" dirty="0">
                          <a:solidFill>
                            <a:schemeClr val="tx1"/>
                          </a:solidFill>
                          <a:latin typeface="+mj-lt"/>
                          <a:ea typeface="+mn-ea"/>
                          <a:cs typeface="+mn-cs"/>
                        </a:rPr>
                        <a:t>zł), Wilanów (2.500.000 zł), Praga-Południe (1.165.572 zł), Ursus (500.000 zł), Praga-Północ (497.564 zł), Wesoła (357.000 zł), Wawer (314.673 zł), Włochy (172.000 zł) z przeznaczeniem na realizację zadań bieżących i majątkowych.</a:t>
                      </a:r>
                    </a:p>
                  </a:txBody>
                  <a:tcPr marL="91426" marR="91426" marT="45719" marB="45719"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700645904"/>
                  </a:ext>
                </a:extLst>
              </a:tr>
              <a:tr h="567757">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C00000"/>
                          </a:solidFill>
                          <a:latin typeface="+mn-lt"/>
                          <a:ea typeface="+mn-ea"/>
                          <a:cs typeface="+mn-cs"/>
                        </a:rPr>
                        <a:t>-5.590.000 zł</a:t>
                      </a: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smtClean="0">
                          <a:solidFill>
                            <a:schemeClr val="tx1"/>
                          </a:solidFill>
                          <a:latin typeface="+mj-lt"/>
                          <a:ea typeface="+mn-ea"/>
                          <a:cs typeface="+mn-cs"/>
                        </a:rPr>
                        <a:t>Rezerwa ogólna </a:t>
                      </a:r>
                      <a:r>
                        <a:rPr lang="pl-PL" sz="1000" b="0" kern="1200" baseline="0" dirty="0" smtClean="0">
                          <a:solidFill>
                            <a:schemeClr val="tx1"/>
                          </a:solidFill>
                          <a:latin typeface="+mj-lt"/>
                          <a:ea typeface="+mn-ea"/>
                          <a:cs typeface="+mn-cs"/>
                        </a:rPr>
                        <a:t>z przeznaczeniem na organizację obchodów 80. rocznicy Powstania Warszawskiego oraz na zwiększenie dotacji na działalność bieżącą Muzeum Historii Żydów Polskich POLIN</a:t>
                      </a:r>
                      <a:endParaRPr lang="pl-PL" sz="1000" b="0" kern="1200" baseline="0" dirty="0">
                        <a:solidFill>
                          <a:schemeClr val="tx1"/>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567757">
                <a:tc>
                  <a:txBody>
                    <a:bodyPr/>
                    <a:lstStyle/>
                    <a:p>
                      <a:pPr algn="r"/>
                      <a:r>
                        <a:rPr lang="pl-PL" sz="1600" b="1" kern="1200" dirty="0">
                          <a:solidFill>
                            <a:srgbClr val="C00000"/>
                          </a:solidFill>
                          <a:effectLst/>
                          <a:latin typeface="+mj-lt"/>
                          <a:ea typeface="+mn-ea"/>
                          <a:cs typeface="+mn-cs"/>
                        </a:rPr>
                        <a:t>-3.176.600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a:solidFill>
                            <a:schemeClr val="tx1"/>
                          </a:solidFill>
                          <a:latin typeface="+mj-lt"/>
                          <a:ea typeface="+mn-ea"/>
                          <a:cs typeface="+mn-cs"/>
                        </a:rPr>
                        <a:t>Rezerwa ogólna z przeznaczeniem dla Straży Miejskiej m.st. Warszawy</a:t>
                      </a:r>
                      <a:r>
                        <a:rPr lang="pl-PL" sz="1000" b="0" kern="1200" baseline="0" dirty="0">
                          <a:solidFill>
                            <a:schemeClr val="tx1"/>
                          </a:solidFill>
                          <a:latin typeface="+mj-lt"/>
                          <a:ea typeface="+mn-ea"/>
                          <a:cs typeface="+mn-cs"/>
                        </a:rPr>
                        <a:t> na utrzymanie nowej siedziby VII Oddziału Terenowego przy ul. Grochowskiej 316 z jednoczesną korektą o 5.290.000 zł stanu środków rezerwy ogólnej.</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239064170"/>
                  </a:ext>
                </a:extLst>
              </a:tr>
              <a:tr h="567757">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a:solidFill>
                            <a:srgbClr val="C00000"/>
                          </a:solidFill>
                          <a:effectLst/>
                          <a:latin typeface="+mj-lt"/>
                          <a:ea typeface="+mn-ea"/>
                          <a:cs typeface="+mn-cs"/>
                        </a:rPr>
                        <a:t>-3.000.000 z</a:t>
                      </a:r>
                      <a:r>
                        <a:rPr lang="pl-PL" sz="1600" b="1" kern="1200" dirty="0">
                          <a:solidFill>
                            <a:srgbClr val="C00000"/>
                          </a:solidFill>
                          <a:latin typeface="+mn-lt"/>
                          <a:ea typeface="+mn-ea"/>
                          <a:cs typeface="+mn-cs"/>
                        </a:rPr>
                        <a:t>ł</a:t>
                      </a:r>
                      <a:endParaRPr lang="pl-PL" sz="1600" b="1" kern="1200" dirty="0">
                        <a:solidFill>
                          <a:srgbClr val="C00000"/>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a:solidFill>
                            <a:schemeClr val="tx1"/>
                          </a:solidFill>
                          <a:latin typeface="+mj-lt"/>
                          <a:ea typeface="+mn-ea"/>
                          <a:cs typeface="+mn-cs"/>
                        </a:rPr>
                        <a:t>Rezerwa celowa na wypłatę odszkodowań</a:t>
                      </a:r>
                      <a:r>
                        <a:rPr lang="pl-PL" sz="1000" b="0" kern="1200" baseline="0" dirty="0">
                          <a:solidFill>
                            <a:schemeClr val="tx1"/>
                          </a:solidFill>
                          <a:latin typeface="+mj-lt"/>
                          <a:ea typeface="+mn-ea"/>
                          <a:cs typeface="+mn-cs"/>
                        </a:rPr>
                        <a:t> wynikających z art. 36 ustawy o planowaniu i zagospodarowaniu przestrzennym z przeznaczeniem na realizację wyroku sądowego dotyczącego zadania inwestycyjnego - wykup nieruchomości przy ul. Popiela w dzielnicy Bielany.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447826441"/>
                  </a:ext>
                </a:extLst>
              </a:tr>
              <a:tr h="567757">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C00000"/>
                          </a:solidFill>
                          <a:latin typeface="+mn-lt"/>
                          <a:ea typeface="+mn-ea"/>
                          <a:cs typeface="+mn-cs"/>
                        </a:rPr>
                        <a:t>-2.706.759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smtClean="0">
                          <a:solidFill>
                            <a:schemeClr val="tx1"/>
                          </a:solidFill>
                          <a:latin typeface="+mj-lt"/>
                          <a:ea typeface="+mn-ea"/>
                          <a:cs typeface="+mn-cs"/>
                        </a:rPr>
                        <a:t>Rezerwa celowa na zwiększenie zakresu realizacji zadań oraz skutki inflacji w dzielnicach</a:t>
                      </a:r>
                      <a:r>
                        <a:rPr lang="pl-PL" sz="1000" b="0" kern="1200" baseline="0" dirty="0" smtClean="0">
                          <a:solidFill>
                            <a:schemeClr val="tx1"/>
                          </a:solidFill>
                          <a:latin typeface="+mj-lt"/>
                          <a:ea typeface="+mn-ea"/>
                          <a:cs typeface="+mn-cs"/>
                        </a:rPr>
                        <a:t>:</a:t>
                      </a:r>
                      <a:br>
                        <a:rPr lang="pl-PL" sz="1000" b="0" kern="1200" baseline="0" dirty="0" smtClean="0">
                          <a:solidFill>
                            <a:schemeClr val="tx1"/>
                          </a:solidFill>
                          <a:latin typeface="+mj-lt"/>
                          <a:ea typeface="+mn-ea"/>
                          <a:cs typeface="+mn-cs"/>
                        </a:rPr>
                      </a:br>
                      <a:r>
                        <a:rPr lang="pl-PL" sz="1000" b="0" kern="1200" baseline="0" dirty="0" smtClean="0">
                          <a:solidFill>
                            <a:schemeClr val="tx1"/>
                          </a:solidFill>
                          <a:latin typeface="+mj-lt"/>
                          <a:ea typeface="+mn-ea"/>
                          <a:cs typeface="+mn-cs"/>
                        </a:rPr>
                        <a:t>Wola (1.605.000 zł) oraz Żoliborz (1.101.759 zł) z  przeznaczeniem na realizację zadań bieżących</a:t>
                      </a:r>
                      <a:endParaRPr lang="pl-PL" sz="10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3487220"/>
                  </a:ext>
                </a:extLst>
              </a:tr>
              <a:tr h="73808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C00000"/>
                          </a:solidFill>
                          <a:latin typeface="+mn-lt"/>
                          <a:ea typeface="+mn-ea"/>
                          <a:cs typeface="+mn-cs"/>
                        </a:rPr>
                        <a:t>-1.440.000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smtClean="0">
                          <a:solidFill>
                            <a:schemeClr val="tx1"/>
                          </a:solidFill>
                          <a:latin typeface="+mj-lt"/>
                          <a:ea typeface="+mn-ea"/>
                          <a:cs typeface="+mn-cs"/>
                        </a:rPr>
                        <a:t>Rezerwa celowa na zwiększenie wydatków przeznaczonych na zapewnienie porządku publicznego </a:t>
                      </a:r>
                      <a:br>
                        <a:rPr lang="pl-PL" sz="1000" b="1" kern="1200" baseline="0" dirty="0" smtClean="0">
                          <a:solidFill>
                            <a:schemeClr val="tx1"/>
                          </a:solidFill>
                          <a:latin typeface="+mj-lt"/>
                          <a:ea typeface="+mn-ea"/>
                          <a:cs typeface="+mn-cs"/>
                        </a:rPr>
                      </a:br>
                      <a:r>
                        <a:rPr lang="pl-PL" sz="1000" b="1" kern="1200" baseline="0" dirty="0" smtClean="0">
                          <a:solidFill>
                            <a:schemeClr val="tx1"/>
                          </a:solidFill>
                          <a:latin typeface="+mj-lt"/>
                          <a:ea typeface="+mn-ea"/>
                          <a:cs typeface="+mn-cs"/>
                        </a:rPr>
                        <a:t>i bezpieczeństwa mieszkańców m.st. Warszawy </a:t>
                      </a:r>
                      <a:r>
                        <a:rPr lang="pl-PL" sz="1000" b="0" kern="1200" baseline="0" dirty="0" smtClean="0">
                          <a:solidFill>
                            <a:schemeClr val="tx1"/>
                          </a:solidFill>
                          <a:latin typeface="+mj-lt"/>
                          <a:ea typeface="+mn-ea"/>
                          <a:cs typeface="+mn-cs"/>
                        </a:rPr>
                        <a:t>z przeznaczeniem na dofinansowanie zadań realizowanych przez policję (patrole ponadnormatywne)</a:t>
                      </a:r>
                      <a:endParaRPr lang="pl-PL" sz="10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758009049"/>
                  </a:ext>
                </a:extLst>
              </a:tr>
              <a:tr h="588857">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C00000"/>
                          </a:solidFill>
                          <a:latin typeface="+mn-lt"/>
                          <a:ea typeface="+mn-ea"/>
                          <a:cs typeface="+mn-cs"/>
                        </a:rPr>
                        <a:t>-523.070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smtClean="0">
                          <a:solidFill>
                            <a:schemeClr val="tx1"/>
                          </a:solidFill>
                          <a:latin typeface="+mj-lt"/>
                          <a:ea typeface="+mn-ea"/>
                          <a:cs typeface="+mn-cs"/>
                        </a:rPr>
                        <a:t>Rezerwa celowa na wydatki związane z realizacją i rozliczaniem projektów finansowanych </a:t>
                      </a:r>
                      <a:br>
                        <a:rPr lang="pl-PL" sz="1000" b="1" kern="1200" baseline="0" dirty="0" smtClean="0">
                          <a:solidFill>
                            <a:schemeClr val="tx1"/>
                          </a:solidFill>
                          <a:latin typeface="+mj-lt"/>
                          <a:ea typeface="+mn-ea"/>
                          <a:cs typeface="+mn-cs"/>
                        </a:rPr>
                      </a:br>
                      <a:r>
                        <a:rPr lang="pl-PL" sz="1000" b="1" kern="1200" baseline="0" dirty="0" smtClean="0">
                          <a:solidFill>
                            <a:schemeClr val="tx1"/>
                          </a:solidFill>
                          <a:latin typeface="+mj-lt"/>
                          <a:ea typeface="+mn-ea"/>
                          <a:cs typeface="+mn-cs"/>
                        </a:rPr>
                        <a:t>z udziałem środków Unii Europejskiej i innych źródeł zagranicznych niepodlegających zwrotowi </a:t>
                      </a:r>
                      <a:br>
                        <a:rPr lang="pl-PL" sz="1000" b="1" kern="1200" baseline="0" dirty="0" smtClean="0">
                          <a:solidFill>
                            <a:schemeClr val="tx1"/>
                          </a:solidFill>
                          <a:latin typeface="+mj-lt"/>
                          <a:ea typeface="+mn-ea"/>
                          <a:cs typeface="+mn-cs"/>
                        </a:rPr>
                      </a:br>
                      <a:r>
                        <a:rPr lang="pl-PL" sz="1000" b="0" kern="1200" baseline="0" dirty="0" smtClean="0">
                          <a:solidFill>
                            <a:schemeClr val="tx1"/>
                          </a:solidFill>
                          <a:latin typeface="+mj-lt"/>
                          <a:ea typeface="+mn-ea"/>
                          <a:cs typeface="+mn-cs"/>
                        </a:rPr>
                        <a:t>z przeznaczeniem na wynagrodzenia koordynatora projektu oraz na wkład własny w projekcie pn. „Zwiększenie poziomu </a:t>
                      </a:r>
                      <a:r>
                        <a:rPr lang="pl-PL" sz="1000" b="0" kern="1200" baseline="0" dirty="0" err="1" smtClean="0">
                          <a:solidFill>
                            <a:schemeClr val="tx1"/>
                          </a:solidFill>
                          <a:latin typeface="+mj-lt"/>
                          <a:ea typeface="+mn-ea"/>
                          <a:cs typeface="+mn-cs"/>
                        </a:rPr>
                        <a:t>cyberbezpieczeństwa</a:t>
                      </a:r>
                      <a:r>
                        <a:rPr lang="pl-PL" sz="1000" b="0" kern="1200" baseline="0" dirty="0" smtClean="0">
                          <a:solidFill>
                            <a:schemeClr val="tx1"/>
                          </a:solidFill>
                          <a:latin typeface="+mj-lt"/>
                          <a:ea typeface="+mn-ea"/>
                          <a:cs typeface="+mn-cs"/>
                        </a:rPr>
                        <a:t> systemów Zarządu Transportu Miejskiego w Warszawie”</a:t>
                      </a:r>
                      <a:endParaRPr lang="pl-PL" sz="10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056397939"/>
                  </a:ext>
                </a:extLst>
              </a:tr>
            </a:tbl>
          </a:graphicData>
        </a:graphic>
      </p:graphicFrame>
      <p:sp>
        <p:nvSpPr>
          <p:cNvPr id="10" name="Tytuł 2"/>
          <p:cNvSpPr>
            <a:spLocks noGrp="1"/>
          </p:cNvSpPr>
          <p:nvPr>
            <p:ph type="title"/>
          </p:nvPr>
        </p:nvSpPr>
        <p:spPr>
          <a:xfrm>
            <a:off x="432000" y="72000"/>
            <a:ext cx="11180445" cy="742304"/>
          </a:xfrm>
        </p:spPr>
        <p:txBody>
          <a:bodyPr/>
          <a:lstStyle/>
          <a:p>
            <a:pPr>
              <a:spcBef>
                <a:spcPts val="800"/>
              </a:spcBef>
              <a:spcAft>
                <a:spcPts val="800"/>
              </a:spcAft>
            </a:pPr>
            <a:r>
              <a:rPr lang="pl-PL" altLang="pl-PL" sz="2400" b="1" dirty="0" smtClean="0">
                <a:latin typeface="+mj-lt"/>
              </a:rPr>
              <a:t>Zmniejszenie</a:t>
            </a:r>
            <a:r>
              <a:rPr lang="pl-PL" altLang="pl-PL" sz="2400" dirty="0" smtClean="0">
                <a:latin typeface="+mj-lt"/>
              </a:rPr>
              <a:t> </a:t>
            </a:r>
            <a:r>
              <a:rPr lang="pl-PL" altLang="pl-PL" sz="2400" dirty="0">
                <a:latin typeface="+mj-lt"/>
              </a:rPr>
              <a:t>planu </a:t>
            </a:r>
            <a:r>
              <a:rPr lang="pl-PL" altLang="pl-PL" sz="2400" b="1" dirty="0" smtClean="0">
                <a:latin typeface="+mj-lt"/>
              </a:rPr>
              <a:t>rezerw </a:t>
            </a:r>
            <a:r>
              <a:rPr lang="pl-PL" altLang="pl-PL" sz="2400" b="1" dirty="0">
                <a:latin typeface="+mj-lt"/>
              </a:rPr>
              <a:t>bieżących</a:t>
            </a:r>
            <a:r>
              <a:rPr lang="pl-PL" altLang="pl-PL" sz="2400" dirty="0">
                <a:latin typeface="+mj-lt"/>
              </a:rPr>
              <a:t> w </a:t>
            </a:r>
            <a:r>
              <a:rPr lang="pl-PL" altLang="pl-PL" sz="2400" dirty="0" smtClean="0">
                <a:latin typeface="+mj-lt"/>
              </a:rPr>
              <a:t>2024 </a:t>
            </a:r>
            <a:r>
              <a:rPr lang="pl-PL" altLang="pl-PL" sz="2400" dirty="0">
                <a:latin typeface="+mj-lt"/>
              </a:rPr>
              <a:t>r. o </a:t>
            </a:r>
            <a:r>
              <a:rPr lang="pl-PL" altLang="pl-PL" sz="2400" b="1" dirty="0" smtClean="0">
                <a:latin typeface="+mj-lt"/>
              </a:rPr>
              <a:t>31,0 </a:t>
            </a:r>
            <a:r>
              <a:rPr lang="pl-PL" altLang="pl-PL" sz="2400" b="1" dirty="0">
                <a:latin typeface="+mj-lt"/>
              </a:rPr>
              <a:t>mln zł</a:t>
            </a:r>
          </a:p>
        </p:txBody>
      </p:sp>
      <p:sp>
        <p:nvSpPr>
          <p:cNvPr id="11"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1829184700"/>
      </p:ext>
    </p:extLst>
  </p:cSld>
  <p:clrMapOvr>
    <a:masterClrMapping/>
  </p:clrMapOvr>
  <p:transition spd="slow">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15</a:t>
            </a:fld>
            <a:endParaRPr lang="pl-PL" dirty="0"/>
          </a:p>
        </p:txBody>
      </p:sp>
      <p:sp>
        <p:nvSpPr>
          <p:cNvPr id="3" name="Tytuł 2"/>
          <p:cNvSpPr>
            <a:spLocks noGrp="1"/>
          </p:cNvSpPr>
          <p:nvPr>
            <p:ph type="title"/>
          </p:nvPr>
        </p:nvSpPr>
        <p:spPr>
          <a:xfrm>
            <a:off x="432000" y="72000"/>
            <a:ext cx="8524755" cy="742304"/>
          </a:xfrm>
        </p:spPr>
        <p:txBody>
          <a:bodyPr/>
          <a:lstStyle/>
          <a:p>
            <a:pPr>
              <a:spcBef>
                <a:spcPts val="800"/>
              </a:spcBef>
              <a:spcAft>
                <a:spcPts val="800"/>
              </a:spcAft>
            </a:pPr>
            <a:r>
              <a:rPr lang="pl-PL" altLang="pl-PL" sz="2400" dirty="0">
                <a:latin typeface="+mj-lt"/>
              </a:rPr>
              <a:t>Zmiana </a:t>
            </a:r>
            <a:r>
              <a:rPr lang="pl-PL" altLang="pl-PL" sz="2400" b="1" dirty="0">
                <a:latin typeface="+mj-lt"/>
              </a:rPr>
              <a:t>wydatków majątkowych</a:t>
            </a:r>
            <a:r>
              <a:rPr lang="pl-PL" altLang="pl-PL" sz="2400" dirty="0">
                <a:latin typeface="+mj-lt"/>
              </a:rPr>
              <a:t> w </a:t>
            </a:r>
            <a:r>
              <a:rPr lang="pl-PL" altLang="pl-PL" sz="2400" dirty="0" smtClean="0">
                <a:latin typeface="+mj-lt"/>
              </a:rPr>
              <a:t>2024 </a:t>
            </a:r>
            <a:r>
              <a:rPr lang="pl-PL" altLang="pl-PL" sz="2400" dirty="0">
                <a:latin typeface="+mj-lt"/>
              </a:rPr>
              <a:t>r.</a:t>
            </a:r>
          </a:p>
        </p:txBody>
      </p:sp>
      <p:graphicFrame>
        <p:nvGraphicFramePr>
          <p:cNvPr id="6" name="Tabela 5"/>
          <p:cNvGraphicFramePr>
            <a:graphicFrameLocks noGrp="1"/>
          </p:cNvGraphicFramePr>
          <p:nvPr>
            <p:extLst>
              <p:ext uri="{D42A27DB-BD31-4B8C-83A1-F6EECF244321}">
                <p14:modId xmlns:p14="http://schemas.microsoft.com/office/powerpoint/2010/main" val="3286681093"/>
              </p:ext>
            </p:extLst>
          </p:nvPr>
        </p:nvGraphicFramePr>
        <p:xfrm>
          <a:off x="2140632" y="1168316"/>
          <a:ext cx="7530858" cy="3981558"/>
        </p:xfrm>
        <a:graphic>
          <a:graphicData uri="http://schemas.openxmlformats.org/drawingml/2006/table">
            <a:tbl>
              <a:tblPr firstRow="1" bandRow="1">
                <a:tableStyleId>{2D5ABB26-0587-4C30-8999-92F81FD0307C}</a:tableStyleId>
              </a:tblPr>
              <a:tblGrid>
                <a:gridCol w="3577158">
                  <a:extLst>
                    <a:ext uri="{9D8B030D-6E8A-4147-A177-3AD203B41FA5}">
                      <a16:colId xmlns:a16="http://schemas.microsoft.com/office/drawing/2014/main" val="20000"/>
                    </a:ext>
                  </a:extLst>
                </a:gridCol>
                <a:gridCol w="1682299">
                  <a:extLst>
                    <a:ext uri="{9D8B030D-6E8A-4147-A177-3AD203B41FA5}">
                      <a16:colId xmlns:a16="http://schemas.microsoft.com/office/drawing/2014/main" val="2216440684"/>
                    </a:ext>
                  </a:extLst>
                </a:gridCol>
                <a:gridCol w="2271401">
                  <a:extLst>
                    <a:ext uri="{9D8B030D-6E8A-4147-A177-3AD203B41FA5}">
                      <a16:colId xmlns:a16="http://schemas.microsoft.com/office/drawing/2014/main" val="3459496494"/>
                    </a:ext>
                  </a:extLst>
                </a:gridCol>
              </a:tblGrid>
              <a:tr h="325578">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smtClean="0">
                          <a:latin typeface="+mj-lt"/>
                          <a:cs typeface="Calibri" panose="020F0502020204030204" pitchFamily="34" charset="0"/>
                        </a:rPr>
                        <a:t>Zmiana</a:t>
                      </a:r>
                      <a:br>
                        <a:rPr lang="pl-PL" sz="1800" b="0" dirty="0" smtClean="0">
                          <a:latin typeface="+mj-lt"/>
                          <a:cs typeface="Calibri" panose="020F0502020204030204" pitchFamily="34" charset="0"/>
                        </a:rPr>
                      </a:br>
                      <a:r>
                        <a:rPr lang="pl-PL" sz="1800" b="0" dirty="0" smtClean="0">
                          <a:latin typeface="+mj-lt"/>
                          <a:cs typeface="Calibri" panose="020F0502020204030204" pitchFamily="34" charset="0"/>
                        </a:rPr>
                        <a:t>  z aut. A i B</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325578">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algn="ctr"/>
                      <a:r>
                        <a:rPr lang="pl-PL" sz="1400" b="0" dirty="0">
                          <a:latin typeface="+mj-lt"/>
                          <a:cs typeface="Calibri" panose="020F0502020204030204" pitchFamily="34" charset="0"/>
                        </a:rPr>
                        <a:t>w mln zł</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extLst>
                  <a:ext uri="{0D108BD9-81ED-4DB2-BD59-A6C34878D82A}">
                    <a16:rowId xmlns:a16="http://schemas.microsoft.com/office/drawing/2014/main" val="3023958204"/>
                  </a:ext>
                </a:extLst>
              </a:tr>
              <a:tr h="606759">
                <a:tc>
                  <a:txBody>
                    <a:bodyPr/>
                    <a:lstStyle/>
                    <a:p>
                      <a:pPr algn="l"/>
                      <a:r>
                        <a:rPr lang="pl-PL" sz="2000" b="0" dirty="0">
                          <a:latin typeface="+mj-lt"/>
                          <a:cs typeface="Calibri" panose="020F0502020204030204" pitchFamily="34" charset="0"/>
                        </a:rPr>
                        <a:t>Wydatki majątkowe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+616,7</a:t>
                      </a:r>
                      <a:endParaRPr lang="pl-PL" sz="28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smtClean="0">
                          <a:latin typeface="+mj-lt"/>
                        </a:rPr>
                        <a:t>3.670</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r h="275491">
                <a:tc gridSpan="2">
                  <a:txBody>
                    <a:bodyPr/>
                    <a:lstStyle/>
                    <a:p>
                      <a:pPr algn="l"/>
                      <a:r>
                        <a:rPr lang="pl-PL" sz="1600" b="0" dirty="0">
                          <a:latin typeface="+mj-lt"/>
                          <a:cs typeface="Calibri" panose="020F0502020204030204" pitchFamily="34" charset="0"/>
                        </a:rPr>
                        <a:t>   z tego:</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algn="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4"/>
                  </a:ext>
                </a:extLst>
              </a:tr>
              <a:tr h="606759">
                <a:tc>
                  <a:txBody>
                    <a:bodyPr/>
                    <a:lstStyle/>
                    <a:p>
                      <a:pPr algn="l"/>
                      <a:r>
                        <a:rPr lang="pl-PL" sz="1800" b="0" dirty="0">
                          <a:latin typeface="+mj-lt"/>
                          <a:cs typeface="Calibri" panose="020F0502020204030204" pitchFamily="34" charset="0"/>
                        </a:rPr>
                        <a:t>  – </a:t>
                      </a:r>
                      <a:r>
                        <a:rPr lang="pl-PL" sz="1800" b="0" dirty="0" err="1">
                          <a:latin typeface="+mj-lt"/>
                          <a:cs typeface="Calibri" panose="020F0502020204030204" pitchFamily="34" charset="0"/>
                        </a:rPr>
                        <a:t>ogólnomiejskie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+409,8</a:t>
                      </a:r>
                      <a:endParaRPr lang="pl-PL" sz="28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smtClean="0">
                          <a:solidFill>
                            <a:schemeClr val="tx1"/>
                          </a:solidFill>
                          <a:latin typeface="+mj-lt"/>
                        </a:rPr>
                        <a:t>2.234</a:t>
                      </a:r>
                      <a:endParaRPr lang="pl-PL" sz="2800" b="1" dirty="0">
                        <a:solidFill>
                          <a:schemeClr val="tx1"/>
                        </a:solidFill>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5"/>
                  </a:ext>
                </a:extLst>
              </a:tr>
              <a:tr h="606759">
                <a:tc>
                  <a:txBody>
                    <a:bodyPr/>
                    <a:lstStyle/>
                    <a:p>
                      <a:pPr algn="l"/>
                      <a:r>
                        <a:rPr lang="pl-PL" sz="1800" b="0" dirty="0">
                          <a:latin typeface="+mj-lt"/>
                          <a:cs typeface="Calibri" panose="020F0502020204030204" pitchFamily="34" charset="0"/>
                        </a:rPr>
                        <a:t>  – dzielnicowe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+157,0</a:t>
                      </a:r>
                      <a:endParaRPr lang="pl-PL" sz="28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smtClean="0">
                          <a:solidFill>
                            <a:schemeClr val="tx1"/>
                          </a:solidFill>
                          <a:latin typeface="+mj-lt"/>
                        </a:rPr>
                        <a:t>1.314</a:t>
                      </a:r>
                      <a:endParaRPr lang="pl-PL" sz="2800" b="1" dirty="0">
                        <a:solidFill>
                          <a:schemeClr val="tx1"/>
                        </a:solidFill>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6"/>
                  </a:ext>
                </a:extLst>
              </a:tr>
              <a:tr h="606759">
                <a:tc>
                  <a:txBody>
                    <a:bodyPr/>
                    <a:lstStyle/>
                    <a:p>
                      <a:pPr algn="l"/>
                      <a:r>
                        <a:rPr lang="pl-PL" sz="1800" b="0" kern="1200" dirty="0" smtClean="0">
                          <a:solidFill>
                            <a:schemeClr val="tx1"/>
                          </a:solidFill>
                          <a:latin typeface="+mn-lt"/>
                          <a:ea typeface="+mn-ea"/>
                          <a:cs typeface="Calibri" panose="020F0502020204030204" pitchFamily="34" charset="0"/>
                        </a:rPr>
                        <a:t> – pozostałe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+49,9</a:t>
                      </a:r>
                      <a:endParaRPr lang="pl-PL" sz="28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smtClean="0">
                          <a:solidFill>
                            <a:schemeClr val="tx1"/>
                          </a:solidFill>
                          <a:latin typeface="+mj-lt"/>
                        </a:rPr>
                        <a:t>121,3</a:t>
                      </a:r>
                      <a:endParaRPr lang="pl-PL" sz="2800" b="1" dirty="0">
                        <a:solidFill>
                          <a:schemeClr val="tx1"/>
                        </a:solidFill>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2406756142"/>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1975476246"/>
      </p:ext>
    </p:extLst>
  </p:cSld>
  <p:clrMapOvr>
    <a:masterClrMapping/>
  </p:clrMapOvr>
  <p:transition spd="slow">
    <p:cove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16</a:t>
            </a:fld>
            <a:endParaRPr lang="pl-PL" dirty="0"/>
          </a:p>
        </p:txBody>
      </p:sp>
      <p:sp>
        <p:nvSpPr>
          <p:cNvPr id="3" name="Tytuł 2"/>
          <p:cNvSpPr>
            <a:spLocks noGrp="1"/>
          </p:cNvSpPr>
          <p:nvPr>
            <p:ph type="title"/>
          </p:nvPr>
        </p:nvSpPr>
        <p:spPr>
          <a:xfrm>
            <a:off x="432000" y="-105074"/>
            <a:ext cx="10709476" cy="742304"/>
          </a:xfrm>
        </p:spPr>
        <p:txBody>
          <a:bodyPr/>
          <a:lstStyle/>
          <a:p>
            <a:pPr>
              <a:lnSpc>
                <a:spcPct val="100000"/>
              </a:lnSpc>
              <a:spcBef>
                <a:spcPts val="800"/>
              </a:spcBef>
              <a:spcAft>
                <a:spcPts val="800"/>
              </a:spcAft>
            </a:pPr>
            <a:r>
              <a:rPr lang="pl-PL" altLang="pl-PL" sz="2400" b="1" dirty="0" smtClean="0">
                <a:latin typeface="+mj-lt"/>
              </a:rPr>
              <a:t>Zwiększenie</a:t>
            </a:r>
            <a:r>
              <a:rPr lang="pl-PL" altLang="pl-PL" sz="2400" dirty="0" smtClean="0">
                <a:latin typeface="+mj-lt"/>
              </a:rPr>
              <a:t> </a:t>
            </a:r>
            <a:r>
              <a:rPr lang="pl-PL" altLang="pl-PL" sz="2400" dirty="0">
                <a:latin typeface="+mj-lt"/>
              </a:rPr>
              <a:t>planu </a:t>
            </a:r>
            <a:r>
              <a:rPr lang="pl-PL" altLang="pl-PL" sz="2400" b="1" dirty="0">
                <a:latin typeface="+mj-lt"/>
              </a:rPr>
              <a:t>wydatków majątkowych</a:t>
            </a:r>
            <a:r>
              <a:rPr lang="pl-PL" altLang="pl-PL" sz="2400" dirty="0">
                <a:latin typeface="+mj-lt"/>
              </a:rPr>
              <a:t> w </a:t>
            </a:r>
            <a:r>
              <a:rPr lang="pl-PL" altLang="pl-PL" sz="2400" dirty="0" smtClean="0">
                <a:latin typeface="+mj-lt"/>
              </a:rPr>
              <a:t>2024 </a:t>
            </a:r>
            <a:r>
              <a:rPr lang="pl-PL" altLang="pl-PL" sz="2400" dirty="0">
                <a:latin typeface="+mj-lt"/>
              </a:rPr>
              <a:t>r. o </a:t>
            </a:r>
            <a:r>
              <a:rPr lang="pl-PL" altLang="pl-PL" sz="2400" b="1" dirty="0" smtClean="0">
                <a:latin typeface="+mj-lt"/>
              </a:rPr>
              <a:t>616,7 </a:t>
            </a:r>
            <a:r>
              <a:rPr lang="pl-PL" altLang="pl-PL" sz="2400" b="1" dirty="0">
                <a:latin typeface="+mj-lt"/>
              </a:rPr>
              <a:t>mln zł</a:t>
            </a:r>
          </a:p>
        </p:txBody>
      </p:sp>
      <p:sp>
        <p:nvSpPr>
          <p:cNvPr id="9" name="pole tekstowe 13"/>
          <p:cNvSpPr txBox="1">
            <a:spLocks noChangeArrowheads="1"/>
          </p:cNvSpPr>
          <p:nvPr/>
        </p:nvSpPr>
        <p:spPr bwMode="auto">
          <a:xfrm>
            <a:off x="1764000" y="398926"/>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OGÓLNOMIEJSKA:  </a:t>
            </a:r>
            <a:r>
              <a:rPr lang="pl-PL" altLang="pl-PL" sz="2400" b="1" dirty="0" smtClean="0">
                <a:solidFill>
                  <a:srgbClr val="385723"/>
                </a:solidFill>
                <a:latin typeface="+mj-lt"/>
              </a:rPr>
              <a:t>+409,8 </a:t>
            </a:r>
            <a:r>
              <a:rPr lang="pl-PL" altLang="pl-PL" sz="2000" b="1" dirty="0">
                <a:solidFill>
                  <a:srgbClr val="385723"/>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1038168809"/>
              </p:ext>
            </p:extLst>
          </p:nvPr>
        </p:nvGraphicFramePr>
        <p:xfrm>
          <a:off x="353577" y="860591"/>
          <a:ext cx="11700000" cy="5794224"/>
        </p:xfrm>
        <a:graphic>
          <a:graphicData uri="http://schemas.openxmlformats.org/drawingml/2006/table">
            <a:tbl>
              <a:tblPr firstRow="1" bandRow="1">
                <a:tableStyleId>{2D5ABB26-0587-4C30-8999-92F81FD0307C}</a:tableStyleId>
              </a:tblPr>
              <a:tblGrid>
                <a:gridCol w="2329322">
                  <a:extLst>
                    <a:ext uri="{9D8B030D-6E8A-4147-A177-3AD203B41FA5}">
                      <a16:colId xmlns:a16="http://schemas.microsoft.com/office/drawing/2014/main" val="20000"/>
                    </a:ext>
                  </a:extLst>
                </a:gridCol>
                <a:gridCol w="9370678">
                  <a:extLst>
                    <a:ext uri="{9D8B030D-6E8A-4147-A177-3AD203B41FA5}">
                      <a16:colId xmlns:a16="http://schemas.microsoft.com/office/drawing/2014/main" val="20001"/>
                    </a:ext>
                  </a:extLst>
                </a:gridCol>
              </a:tblGrid>
              <a:tr h="452422">
                <a:tc>
                  <a:txBody>
                    <a:bodyPr/>
                    <a:lstStyle/>
                    <a:p>
                      <a:pPr algn="r"/>
                      <a:r>
                        <a:rPr lang="pl-PL" sz="2000" b="1" kern="1200" dirty="0" smtClean="0">
                          <a:solidFill>
                            <a:srgbClr val="385723"/>
                          </a:solidFill>
                          <a:effectLst/>
                          <a:latin typeface="+mn-lt"/>
                          <a:ea typeface="+mn-ea"/>
                          <a:cs typeface="+mn-cs"/>
                        </a:rPr>
                        <a:t>+409.820.168 zł</a:t>
                      </a:r>
                      <a:br>
                        <a:rPr lang="pl-PL" sz="2000" b="1" kern="1200" dirty="0" smtClean="0">
                          <a:solidFill>
                            <a:srgbClr val="385723"/>
                          </a:solidFill>
                          <a:effectLst/>
                          <a:latin typeface="+mn-lt"/>
                          <a:ea typeface="+mn-ea"/>
                          <a:cs typeface="+mn-cs"/>
                        </a:rPr>
                      </a:br>
                      <a:r>
                        <a:rPr lang="pl-PL" sz="1400" b="1" kern="1200" dirty="0" smtClean="0">
                          <a:solidFill>
                            <a:srgbClr val="385723"/>
                          </a:solidFill>
                          <a:effectLst/>
                          <a:latin typeface="+mn-lt"/>
                          <a:ea typeface="+mn-ea"/>
                          <a:cs typeface="+mn-cs"/>
                        </a:rPr>
                        <a:t>(per</a:t>
                      </a:r>
                      <a:r>
                        <a:rPr lang="pl-PL" sz="1400" b="1" kern="1200" baseline="0" dirty="0" smtClean="0">
                          <a:solidFill>
                            <a:srgbClr val="385723"/>
                          </a:solidFill>
                          <a:effectLst/>
                          <a:latin typeface="+mn-lt"/>
                          <a:ea typeface="+mn-ea"/>
                          <a:cs typeface="+mn-cs"/>
                        </a:rPr>
                        <a:t> saldo)</a:t>
                      </a:r>
                      <a:endParaRPr lang="pl-PL" sz="1600" b="1" dirty="0">
                        <a:solidFill>
                          <a:srgbClr val="385723"/>
                        </a:solidFill>
                      </a:endParaRPr>
                    </a:p>
                  </a:txBody>
                  <a:tcPr marL="91426" marR="91426" marT="45719" marB="45719" anchor="ctr">
                    <a:solidFill>
                      <a:srgbClr val="EFF8E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a:solidFill>
                            <a:schemeClr val="tx1"/>
                          </a:solidFill>
                          <a:latin typeface="+mn-lt"/>
                          <a:ea typeface="+mn-ea"/>
                          <a:cs typeface="+mn-cs"/>
                        </a:rPr>
                        <a:t>Wydatki majątkowe w części </a:t>
                      </a:r>
                      <a:r>
                        <a:rPr lang="pl-PL" sz="1500" b="1" kern="1200" baseline="0" dirty="0" err="1" smtClean="0">
                          <a:solidFill>
                            <a:schemeClr val="tx1"/>
                          </a:solidFill>
                          <a:latin typeface="+mn-lt"/>
                          <a:ea typeface="+mn-ea"/>
                          <a:cs typeface="+mn-cs"/>
                        </a:rPr>
                        <a:t>ogólnomiejskiej</a:t>
                      </a:r>
                      <a:r>
                        <a:rPr lang="pl-PL" sz="1500" b="1" kern="1200" baseline="0" dirty="0" smtClean="0">
                          <a:solidFill>
                            <a:schemeClr val="tx1"/>
                          </a:solidFill>
                          <a:latin typeface="+mn-lt"/>
                          <a:ea typeface="+mn-ea"/>
                          <a:cs typeface="+mn-cs"/>
                        </a:rPr>
                        <a:t> – główne pozycje:</a:t>
                      </a:r>
                      <a:endParaRPr lang="pl-PL" sz="1500" b="1" kern="1200" baseline="0" dirty="0">
                        <a:solidFill>
                          <a:schemeClr val="tx1"/>
                        </a:solidFill>
                        <a:latin typeface="+mn-lt"/>
                        <a:ea typeface="+mn-ea"/>
                        <a:cs typeface="+mn-cs"/>
                      </a:endParaRPr>
                    </a:p>
                  </a:txBody>
                  <a:tcPr marL="91426" marR="91426" marT="45719" marB="45719" anchor="ctr">
                    <a:solidFill>
                      <a:srgbClr val="EFF8E9"/>
                    </a:solidFill>
                  </a:tcPr>
                </a:tc>
                <a:extLst>
                  <a:ext uri="{0D108BD9-81ED-4DB2-BD59-A6C34878D82A}">
                    <a16:rowId xmlns:a16="http://schemas.microsoft.com/office/drawing/2014/main" val="81988169"/>
                  </a:ext>
                </a:extLst>
              </a:tr>
              <a:tr h="203589">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b="1" kern="1200" dirty="0" smtClean="0">
                          <a:solidFill>
                            <a:schemeClr val="tx1"/>
                          </a:solidFill>
                          <a:effectLst/>
                          <a:latin typeface="+mn-lt"/>
                          <a:ea typeface="+mn-ea"/>
                          <a:cs typeface="+mn-cs"/>
                        </a:rPr>
                        <a:t>Przeniesienie do planu wydatków na 2024 r. kwot zaplanowanych w latach następnych w związku z realizacją m.in. następujących zadań:</a:t>
                      </a:r>
                      <a:endParaRPr lang="pl-PL" sz="1200" b="1" kern="1200" dirty="0">
                        <a:solidFill>
                          <a:schemeClr val="tx1"/>
                        </a:solidFill>
                        <a:effectLst/>
                        <a:latin typeface="+mn-lt"/>
                        <a:ea typeface="+mn-ea"/>
                        <a:cs typeface="+mn-cs"/>
                      </a:endParaRPr>
                    </a:p>
                  </a:txBody>
                  <a:tcPr marL="91426" marR="91426" marT="45719" marB="45719" anchor="ctr">
                    <a:solidFill>
                      <a:srgbClr val="E6E6E6"/>
                    </a:solidFill>
                  </a:tcPr>
                </a:tc>
                <a:tc hMerge="1">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endParaRPr lang="pl-PL" sz="1400" b="0" i="0" kern="1200" dirty="0">
                        <a:solidFill>
                          <a:schemeClr val="tx1"/>
                        </a:solidFill>
                        <a:effectLst/>
                        <a:latin typeface="+mn-lt"/>
                        <a:ea typeface="+mn-ea"/>
                        <a:cs typeface="+mn-cs"/>
                      </a:endParaRPr>
                    </a:p>
                  </a:txBody>
                  <a:tcPr marL="91426" marR="91426" marT="45719" marB="45719" anchor="ctr"/>
                </a:tc>
                <a:extLst>
                  <a:ext uri="{0D108BD9-81ED-4DB2-BD59-A6C34878D82A}">
                    <a16:rowId xmlns:a16="http://schemas.microsoft.com/office/drawing/2014/main" val="1760661513"/>
                  </a:ext>
                </a:extLst>
              </a:tr>
              <a:tr h="45468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200" b="1" kern="1200" dirty="0" smtClean="0">
                          <a:solidFill>
                            <a:srgbClr val="385723"/>
                          </a:solidFill>
                          <a:effectLst/>
                          <a:latin typeface="+mn-lt"/>
                          <a:ea typeface="+mn-ea"/>
                          <a:cs typeface="+mn-cs"/>
                        </a:rPr>
                        <a:t>+200.000.000</a:t>
                      </a:r>
                      <a:r>
                        <a:rPr lang="pl-PL" sz="1200" b="1" kern="1200" baseline="0" dirty="0" smtClean="0">
                          <a:solidFill>
                            <a:srgbClr val="385723"/>
                          </a:solidFill>
                          <a:effectLst/>
                          <a:latin typeface="+mn-lt"/>
                          <a:ea typeface="+mn-ea"/>
                          <a:cs typeface="+mn-cs"/>
                        </a:rPr>
                        <a:t> </a:t>
                      </a:r>
                      <a:r>
                        <a:rPr lang="pl-PL" sz="1200" b="1" kern="1200" dirty="0">
                          <a:solidFill>
                            <a:srgbClr val="385723"/>
                          </a:solidFill>
                          <a:effectLst/>
                          <a:latin typeface="+mn-lt"/>
                          <a:ea typeface="+mn-ea"/>
                          <a:cs typeface="+mn-cs"/>
                        </a:rPr>
                        <a:t>zł</a:t>
                      </a:r>
                    </a:p>
                  </a:txBody>
                  <a:tcPr marL="91426" marR="91426" marT="45719" marB="45719" anchor="ctr">
                    <a:lnB w="3175"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lang="pl-PL" sz="1000" b="0" i="0" kern="1200" dirty="0" smtClean="0">
                          <a:solidFill>
                            <a:schemeClr val="tx1"/>
                          </a:solidFill>
                          <a:effectLst/>
                          <a:latin typeface="+mn-lt"/>
                          <a:ea typeface="+mn-ea"/>
                          <a:cs typeface="+mn-cs"/>
                        </a:rPr>
                        <a:t>„Projekt i budowa II linii metra, w tym: dokończenie budowy odcinka zachodniego od szlaku za stacją "Powstańców Śląskich" do stacji "Połczyńska" wraz ze Stacją </a:t>
                      </a:r>
                      <a:r>
                        <a:rPr lang="pl-PL" sz="1000" b="0" i="0" kern="1200" dirty="0" err="1" smtClean="0">
                          <a:solidFill>
                            <a:schemeClr val="tx1"/>
                          </a:solidFill>
                          <a:effectLst/>
                          <a:latin typeface="+mn-lt"/>
                          <a:ea typeface="+mn-ea"/>
                          <a:cs typeface="+mn-cs"/>
                        </a:rPr>
                        <a:t>Techniczno</a:t>
                      </a:r>
                      <a:r>
                        <a:rPr lang="pl-PL" sz="1000" b="0" i="0" kern="1200" dirty="0" smtClean="0">
                          <a:solidFill>
                            <a:schemeClr val="tx1"/>
                          </a:solidFill>
                          <a:effectLst/>
                          <a:latin typeface="+mn-lt"/>
                          <a:ea typeface="+mn-ea"/>
                          <a:cs typeface="+mn-cs"/>
                        </a:rPr>
                        <a:t> - Postojową "Mory"”</a:t>
                      </a:r>
                      <a:br>
                        <a:rPr lang="pl-PL" sz="1000" b="0" i="0" kern="1200" dirty="0" smtClean="0">
                          <a:solidFill>
                            <a:schemeClr val="tx1"/>
                          </a:solidFill>
                          <a:effectLst/>
                          <a:latin typeface="+mn-lt"/>
                          <a:ea typeface="+mn-ea"/>
                          <a:cs typeface="+mn-cs"/>
                        </a:rPr>
                      </a:br>
                      <a:r>
                        <a:rPr lang="pl-PL" sz="1000" b="0" i="0" kern="1200" dirty="0" smtClean="0">
                          <a:solidFill>
                            <a:schemeClr val="tx1"/>
                          </a:solidFill>
                          <a:effectLst/>
                          <a:latin typeface="+mn-lt"/>
                          <a:ea typeface="+mn-ea"/>
                          <a:cs typeface="+mn-cs"/>
                        </a:rPr>
                        <a:t>(przeniesienie z 2025 r.)</a:t>
                      </a:r>
                      <a:endParaRPr lang="pl-PL" sz="1000" b="0" i="0" kern="1200" dirty="0">
                        <a:solidFill>
                          <a:schemeClr val="tx1"/>
                        </a:solidFill>
                        <a:effectLst/>
                        <a:latin typeface="+mn-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416958369"/>
                  </a:ext>
                </a:extLst>
              </a:tr>
              <a:tr h="325743">
                <a:tc>
                  <a:txBody>
                    <a:bodyPr/>
                    <a:lstStyle/>
                    <a:p>
                      <a:pPr algn="r"/>
                      <a:r>
                        <a:rPr lang="pl-PL" sz="1200" b="1" kern="1200" dirty="0">
                          <a:solidFill>
                            <a:srgbClr val="385723"/>
                          </a:solidFill>
                          <a:latin typeface="+mj-lt"/>
                          <a:ea typeface="+mn-ea"/>
                          <a:cs typeface="+mn-cs"/>
                        </a:rPr>
                        <a:t>+15.571.603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000" b="0" kern="1200" dirty="0">
                          <a:solidFill>
                            <a:schemeClr val="tx1"/>
                          </a:solidFill>
                          <a:effectLst/>
                          <a:latin typeface="+mn-lt"/>
                          <a:ea typeface="+mn-ea"/>
                          <a:cs typeface="+mn-cs"/>
                        </a:rPr>
                        <a:t>„Budowa Muzeum Sztuki Nowoczesnej” </a:t>
                      </a:r>
                      <a:br>
                        <a:rPr lang="pl-PL" sz="1000" b="0" kern="1200" dirty="0">
                          <a:solidFill>
                            <a:schemeClr val="tx1"/>
                          </a:solidFill>
                          <a:effectLst/>
                          <a:latin typeface="+mn-lt"/>
                          <a:ea typeface="+mn-ea"/>
                          <a:cs typeface="+mn-cs"/>
                        </a:rPr>
                      </a:br>
                      <a:r>
                        <a:rPr lang="pl-PL" sz="1000" b="0" kern="1200" dirty="0">
                          <a:solidFill>
                            <a:schemeClr val="tx1"/>
                          </a:solidFill>
                          <a:effectLst/>
                          <a:latin typeface="+mn-lt"/>
                          <a:ea typeface="+mn-ea"/>
                          <a:cs typeface="+mn-cs"/>
                        </a:rPr>
                        <a:t>(przeniesienie z 2025 r. z zadania pn. „Wydatki na zwiększenie wartości inwestycji kontynuowanych”).</a:t>
                      </a:r>
                      <a:endParaRPr lang="pl-PL" sz="10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666351911"/>
                  </a:ext>
                </a:extLst>
              </a:tr>
              <a:tr h="454684">
                <a:tc>
                  <a:txBody>
                    <a:bodyPr/>
                    <a:lstStyle/>
                    <a:p>
                      <a:pPr algn="r"/>
                      <a:r>
                        <a:rPr lang="pl-PL" sz="1200" b="1" kern="1200" dirty="0">
                          <a:solidFill>
                            <a:srgbClr val="385723"/>
                          </a:solidFill>
                          <a:latin typeface="+mj-lt"/>
                          <a:ea typeface="+mn-ea"/>
                          <a:cs typeface="+mn-cs"/>
                        </a:rPr>
                        <a:t>+9.020.000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000" b="0" i="0" kern="1200" dirty="0">
                          <a:solidFill>
                            <a:schemeClr val="tx1"/>
                          </a:solidFill>
                          <a:effectLst/>
                          <a:latin typeface="+mn-lt"/>
                          <a:ea typeface="+mn-ea"/>
                          <a:cs typeface="+mn-cs"/>
                        </a:rPr>
                        <a:t>„Projekt i budowa II linii metra, w tym: dokończenie budowy odcinka zachodniego od szlaku za stacją "Powstańców Śląskich" do stacji "Połczyńska" wraz ze Stacją </a:t>
                      </a:r>
                      <a:r>
                        <a:rPr lang="pl-PL" sz="1000" b="0" i="0" kern="1200" dirty="0" err="1">
                          <a:solidFill>
                            <a:schemeClr val="tx1"/>
                          </a:solidFill>
                          <a:effectLst/>
                          <a:latin typeface="+mn-lt"/>
                          <a:ea typeface="+mn-ea"/>
                          <a:cs typeface="+mn-cs"/>
                        </a:rPr>
                        <a:t>Techniczno</a:t>
                      </a:r>
                      <a:r>
                        <a:rPr lang="pl-PL" sz="1000" b="0" i="0" kern="1200" dirty="0">
                          <a:solidFill>
                            <a:schemeClr val="tx1"/>
                          </a:solidFill>
                          <a:effectLst/>
                          <a:latin typeface="+mn-lt"/>
                          <a:ea typeface="+mn-ea"/>
                          <a:cs typeface="+mn-cs"/>
                        </a:rPr>
                        <a:t> - Postojową "Mory"”</a:t>
                      </a:r>
                      <a:br>
                        <a:rPr lang="pl-PL" sz="1000" b="0" i="0" kern="1200" dirty="0">
                          <a:solidFill>
                            <a:schemeClr val="tx1"/>
                          </a:solidFill>
                          <a:effectLst/>
                          <a:latin typeface="+mn-lt"/>
                          <a:ea typeface="+mn-ea"/>
                          <a:cs typeface="+mn-cs"/>
                        </a:rPr>
                      </a:br>
                      <a:r>
                        <a:rPr lang="pl-PL" sz="1000" b="0" i="0" kern="1200" dirty="0">
                          <a:solidFill>
                            <a:schemeClr val="tx1"/>
                          </a:solidFill>
                          <a:effectLst/>
                          <a:latin typeface="+mn-lt"/>
                          <a:ea typeface="+mn-ea"/>
                          <a:cs typeface="+mn-cs"/>
                        </a:rPr>
                        <a:t>(przeniesienie z 2027 r. z zadania pn. „Wydatki na zwiększenie wartości inwestycji kontynuowanych”).</a:t>
                      </a:r>
                      <a:endParaRPr lang="pl-PL" sz="1000" b="0" i="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201723143"/>
                  </a:ext>
                </a:extLst>
              </a:tr>
              <a:tr h="32574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200" b="1" kern="1200" dirty="0" smtClean="0">
                          <a:solidFill>
                            <a:srgbClr val="385723"/>
                          </a:solidFill>
                          <a:effectLst/>
                          <a:latin typeface="+mn-lt"/>
                          <a:ea typeface="+mn-ea"/>
                          <a:cs typeface="+mn-cs"/>
                        </a:rPr>
                        <a:t>+8.112.415 </a:t>
                      </a:r>
                      <a:r>
                        <a:rPr lang="pl-PL" sz="1200" b="1" kern="1200" dirty="0">
                          <a:solidFill>
                            <a:srgbClr val="385723"/>
                          </a:solidFill>
                          <a:effectLst/>
                          <a:latin typeface="+mn-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1000" b="0" i="0" kern="1200" dirty="0" smtClean="0">
                          <a:solidFill>
                            <a:schemeClr val="tx1"/>
                          </a:solidFill>
                          <a:effectLst/>
                          <a:latin typeface="+mn-lt"/>
                          <a:ea typeface="+mn-ea"/>
                          <a:cs typeface="+mn-cs"/>
                        </a:rPr>
                        <a:t>„Przebudowa ulicy J. Kazimierza” </a:t>
                      </a:r>
                      <a:br>
                        <a:rPr lang="pl-PL" sz="1000" b="0" i="0" kern="1200" dirty="0" smtClean="0">
                          <a:solidFill>
                            <a:schemeClr val="tx1"/>
                          </a:solidFill>
                          <a:effectLst/>
                          <a:latin typeface="+mn-lt"/>
                          <a:ea typeface="+mn-ea"/>
                          <a:cs typeface="+mn-cs"/>
                        </a:rPr>
                      </a:br>
                      <a:r>
                        <a:rPr lang="pl-PL" sz="1000" b="0" i="0" kern="1200" dirty="0" smtClean="0">
                          <a:solidFill>
                            <a:schemeClr val="tx1"/>
                          </a:solidFill>
                          <a:effectLst/>
                          <a:latin typeface="+mn-lt"/>
                          <a:ea typeface="+mn-ea"/>
                          <a:cs typeface="+mn-cs"/>
                        </a:rPr>
                        <a:t>(przeniesienie z 2025 r.)</a:t>
                      </a:r>
                      <a:endParaRPr lang="pl-PL" sz="10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4202572836"/>
                  </a:ext>
                </a:extLst>
              </a:tr>
              <a:tr h="32574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smtClean="0">
                          <a:ln>
                            <a:noFill/>
                          </a:ln>
                          <a:solidFill>
                            <a:srgbClr val="385723"/>
                          </a:solidFill>
                          <a:effectLst/>
                          <a:uLnTx/>
                          <a:uFillTx/>
                          <a:latin typeface="Engram Warsaw"/>
                          <a:ea typeface="+mn-ea"/>
                          <a:cs typeface="+mn-cs"/>
                        </a:rPr>
                        <a:t>+8.000.000 zł</a:t>
                      </a:r>
                      <a:endParaRPr kumimoji="0" lang="pl-PL" sz="1200" b="1" i="0" u="none" strike="noStrike" kern="1200" cap="none" spc="0" normalizeH="0" baseline="0" noProof="0" dirty="0">
                        <a:ln>
                          <a:noFill/>
                        </a:ln>
                        <a:solidFill>
                          <a:srgbClr val="385723"/>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1000" b="0" i="0" kern="1200" dirty="0" smtClean="0">
                          <a:solidFill>
                            <a:schemeClr val="tx1"/>
                          </a:solidFill>
                          <a:effectLst/>
                          <a:latin typeface="+mn-lt"/>
                          <a:ea typeface="+mn-ea"/>
                          <a:cs typeface="+mn-cs"/>
                        </a:rPr>
                        <a:t>„Wykup nieruchomości do zasobu m.st. Warszawy”</a:t>
                      </a:r>
                      <a:br>
                        <a:rPr lang="pl-PL" sz="1000" b="0" i="0" kern="1200" dirty="0" smtClean="0">
                          <a:solidFill>
                            <a:schemeClr val="tx1"/>
                          </a:solidFill>
                          <a:effectLst/>
                          <a:latin typeface="+mn-lt"/>
                          <a:ea typeface="+mn-ea"/>
                          <a:cs typeface="+mn-cs"/>
                        </a:rPr>
                      </a:br>
                      <a:r>
                        <a:rPr lang="pl-PL" sz="1000" b="0" i="0" kern="1200" dirty="0" smtClean="0">
                          <a:solidFill>
                            <a:schemeClr val="tx1"/>
                          </a:solidFill>
                          <a:effectLst/>
                          <a:latin typeface="+mn-lt"/>
                          <a:ea typeface="+mn-ea"/>
                          <a:cs typeface="+mn-cs"/>
                        </a:rPr>
                        <a:t>(przeniesienie z 2027 r. w ramach limitu wydatków majątkowych)</a:t>
                      </a:r>
                      <a:endParaRPr lang="pl-PL" sz="10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25519664"/>
                  </a:ext>
                </a:extLst>
              </a:tr>
              <a:tr h="32574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smtClean="0">
                          <a:ln>
                            <a:noFill/>
                          </a:ln>
                          <a:solidFill>
                            <a:srgbClr val="385723"/>
                          </a:solidFill>
                          <a:effectLst/>
                          <a:uLnTx/>
                          <a:uFillTx/>
                          <a:latin typeface="+mn-lt"/>
                          <a:ea typeface="+mn-ea"/>
                          <a:cs typeface="+mn-cs"/>
                        </a:rPr>
                        <a:t>+8.000.000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1000" b="0" i="0" kern="1200" dirty="0" smtClean="0">
                          <a:solidFill>
                            <a:schemeClr val="tx1"/>
                          </a:solidFill>
                          <a:effectLst/>
                          <a:latin typeface="+mn-lt"/>
                          <a:ea typeface="+mn-ea"/>
                          <a:cs typeface="+mn-cs"/>
                        </a:rPr>
                        <a:t>„Przebudowa ciągu ulic św. Wincentego oraz Głębockiej na odc. od ronda przy drodze ekspresowej S8 do ul. Kondratowicza” </a:t>
                      </a:r>
                      <a:br>
                        <a:rPr lang="pl-PL" sz="1000" b="0" i="0" kern="1200" dirty="0" smtClean="0">
                          <a:solidFill>
                            <a:schemeClr val="tx1"/>
                          </a:solidFill>
                          <a:effectLst/>
                          <a:latin typeface="+mn-lt"/>
                          <a:ea typeface="+mn-ea"/>
                          <a:cs typeface="+mn-cs"/>
                        </a:rPr>
                      </a:br>
                      <a:r>
                        <a:rPr lang="pl-PL" sz="1000" b="0" i="0" kern="1200" dirty="0" smtClean="0">
                          <a:solidFill>
                            <a:schemeClr val="tx1"/>
                          </a:solidFill>
                          <a:effectLst/>
                          <a:latin typeface="+mn-lt"/>
                          <a:ea typeface="+mn-ea"/>
                          <a:cs typeface="+mn-cs"/>
                        </a:rPr>
                        <a:t>(przeniesienie z 2027 r. z zadania pn. „Wydatki na zwiększenie wartości inwestycji kontynuowanych”)</a:t>
                      </a:r>
                      <a:endParaRPr lang="pl-PL" sz="10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4015393620"/>
                  </a:ext>
                </a:extLst>
              </a:tr>
              <a:tr h="32574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smtClean="0">
                          <a:ln>
                            <a:noFill/>
                          </a:ln>
                          <a:solidFill>
                            <a:srgbClr val="385723"/>
                          </a:solidFill>
                          <a:effectLst/>
                          <a:uLnTx/>
                          <a:uFillTx/>
                          <a:latin typeface="Engram Warsaw"/>
                          <a:ea typeface="+mn-ea"/>
                          <a:cs typeface="+mn-cs"/>
                        </a:rPr>
                        <a:t>+7.394.400 zł</a:t>
                      </a:r>
                      <a:endParaRPr kumimoji="0" lang="pl-PL" sz="1200" b="1" i="0" u="none" strike="noStrike" kern="1200" cap="none" spc="0" normalizeH="0" baseline="0" noProof="0" dirty="0">
                        <a:ln>
                          <a:noFill/>
                        </a:ln>
                        <a:solidFill>
                          <a:srgbClr val="385723"/>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1000" b="0" i="0" kern="1200" dirty="0" smtClean="0">
                          <a:solidFill>
                            <a:schemeClr val="tx1"/>
                          </a:solidFill>
                          <a:effectLst/>
                          <a:latin typeface="+mn-lt"/>
                          <a:ea typeface="+mn-ea"/>
                          <a:cs typeface="+mn-cs"/>
                        </a:rPr>
                        <a:t>Modernizacja ciągu ulic Marsa - Żołnierska odc. węzeł Marsa - granica miasta - etap II część 2” </a:t>
                      </a:r>
                      <a:br>
                        <a:rPr lang="pl-PL" sz="1000" b="0" i="0" kern="1200" dirty="0" smtClean="0">
                          <a:solidFill>
                            <a:schemeClr val="tx1"/>
                          </a:solidFill>
                          <a:effectLst/>
                          <a:latin typeface="+mn-lt"/>
                          <a:ea typeface="+mn-ea"/>
                          <a:cs typeface="+mn-cs"/>
                        </a:rPr>
                      </a:br>
                      <a:r>
                        <a:rPr lang="pl-PL" sz="1000" b="0" i="0" kern="1200" dirty="0" smtClean="0">
                          <a:solidFill>
                            <a:schemeClr val="tx1"/>
                          </a:solidFill>
                          <a:effectLst/>
                          <a:latin typeface="+mn-lt"/>
                          <a:ea typeface="+mn-ea"/>
                          <a:cs typeface="+mn-cs"/>
                        </a:rPr>
                        <a:t>(przeniesienie z 2025 r.)</a:t>
                      </a:r>
                      <a:endParaRPr lang="pl-PL" sz="10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894779637"/>
                  </a:ext>
                </a:extLst>
              </a:tr>
              <a:tr h="32574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smtClean="0">
                          <a:ln>
                            <a:noFill/>
                          </a:ln>
                          <a:solidFill>
                            <a:srgbClr val="385723"/>
                          </a:solidFill>
                          <a:effectLst/>
                          <a:uLnTx/>
                          <a:uFillTx/>
                          <a:latin typeface="Engram Warsaw"/>
                          <a:ea typeface="+mn-ea"/>
                          <a:cs typeface="+mn-cs"/>
                        </a:rPr>
                        <a:t>+6.093.624 zł</a:t>
                      </a:r>
                      <a:endParaRPr kumimoji="0" lang="pl-PL" sz="1200" b="1" i="0" u="none" strike="noStrike" kern="1200" cap="none" spc="0" normalizeH="0" baseline="0" noProof="0" dirty="0">
                        <a:ln>
                          <a:noFill/>
                        </a:ln>
                        <a:solidFill>
                          <a:srgbClr val="385723"/>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1000" b="0" i="0" kern="1200" dirty="0" smtClean="0">
                          <a:solidFill>
                            <a:schemeClr val="tx1"/>
                          </a:solidFill>
                          <a:effectLst/>
                          <a:latin typeface="+mn-lt"/>
                          <a:ea typeface="+mn-ea"/>
                          <a:cs typeface="+mn-cs"/>
                        </a:rPr>
                        <a:t>„Dzielnica Wisła, w tym: Modernizacja otoczenia Portu Czerniakowskiego”</a:t>
                      </a:r>
                      <a:br>
                        <a:rPr lang="pl-PL" sz="1000" b="0" i="0" kern="1200" dirty="0" smtClean="0">
                          <a:solidFill>
                            <a:schemeClr val="tx1"/>
                          </a:solidFill>
                          <a:effectLst/>
                          <a:latin typeface="+mn-lt"/>
                          <a:ea typeface="+mn-ea"/>
                          <a:cs typeface="+mn-cs"/>
                        </a:rPr>
                      </a:br>
                      <a:r>
                        <a:rPr lang="pl-PL" sz="1000" b="0" i="0" kern="1200" dirty="0" smtClean="0">
                          <a:solidFill>
                            <a:schemeClr val="tx1"/>
                          </a:solidFill>
                          <a:effectLst/>
                          <a:latin typeface="+mn-lt"/>
                          <a:ea typeface="+mn-ea"/>
                          <a:cs typeface="+mn-cs"/>
                        </a:rPr>
                        <a:t>(przeniesienie z lat przyszłych w ramach limitu wydatków majątkowych)</a:t>
                      </a:r>
                      <a:endParaRPr lang="pl-PL" sz="10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255864529"/>
                  </a:ext>
                </a:extLst>
              </a:tr>
              <a:tr h="454684">
                <a:tc>
                  <a:txBody>
                    <a:bodyPr/>
                    <a:lstStyle/>
                    <a:p>
                      <a:pPr algn="r"/>
                      <a:r>
                        <a:rPr kumimoji="0" lang="pl-PL" sz="1200" b="1" i="0" u="none" strike="noStrike" kern="1200" cap="none" spc="0" normalizeH="0" baseline="0" dirty="0">
                          <a:ln>
                            <a:noFill/>
                          </a:ln>
                          <a:solidFill>
                            <a:srgbClr val="385723"/>
                          </a:solidFill>
                          <a:effectLst/>
                          <a:uLnTx/>
                          <a:uFillTx/>
                          <a:latin typeface="Engram Warsaw"/>
                          <a:ea typeface="+mn-ea"/>
                          <a:cs typeface="+mn-cs"/>
                        </a:rPr>
                        <a:t>+6.040.000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000" b="0" i="0" kern="1200" dirty="0">
                          <a:solidFill>
                            <a:schemeClr val="tx1"/>
                          </a:solidFill>
                          <a:effectLst/>
                          <a:latin typeface="+mn-lt"/>
                          <a:ea typeface="+mn-ea"/>
                          <a:cs typeface="+mn-cs"/>
                        </a:rPr>
                        <a:t>„Zintegrowane Inwestycje Terytorialne - Wirtualny Warszawski Obszar Funkcjonalny”</a:t>
                      </a:r>
                      <a:br>
                        <a:rPr lang="pl-PL" sz="1000" b="0" i="0" kern="1200" dirty="0">
                          <a:solidFill>
                            <a:schemeClr val="tx1"/>
                          </a:solidFill>
                          <a:effectLst/>
                          <a:latin typeface="+mn-lt"/>
                          <a:ea typeface="+mn-ea"/>
                          <a:cs typeface="+mn-cs"/>
                        </a:rPr>
                      </a:br>
                      <a:r>
                        <a:rPr lang="pl-PL" sz="1000" b="0" i="0" kern="1200" dirty="0">
                          <a:solidFill>
                            <a:schemeClr val="tx1"/>
                          </a:solidFill>
                          <a:effectLst/>
                          <a:latin typeface="+mn-lt"/>
                          <a:ea typeface="+mn-ea"/>
                          <a:cs typeface="+mn-cs"/>
                        </a:rPr>
                        <a:t>(przeniesienie m.in. z 2025 r. z zadania pn. „Wydatki związane z realizacją i rozliczeniem projektów finansowanych z udziałem środków Unii Europejskiej i innych źródeł zagranicznych niepodlegających zwrotowi”).</a:t>
                      </a:r>
                      <a:endParaRPr lang="pl-PL" sz="1000" b="0" i="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645407945"/>
                  </a:ext>
                </a:extLst>
              </a:tr>
              <a:tr h="384563">
                <a:tc>
                  <a:txBody>
                    <a:bodyPr/>
                    <a:lstStyle/>
                    <a:p>
                      <a:pPr algn="r"/>
                      <a:r>
                        <a:rPr kumimoji="0" lang="pl-PL" sz="1200" b="1" i="0" u="none" strike="noStrike" kern="1200" cap="none" spc="0" normalizeH="0" baseline="0" dirty="0" smtClean="0">
                          <a:ln>
                            <a:noFill/>
                          </a:ln>
                          <a:solidFill>
                            <a:srgbClr val="385723"/>
                          </a:solidFill>
                          <a:effectLst/>
                          <a:uLnTx/>
                          <a:uFillTx/>
                          <a:latin typeface="Engram Warsaw"/>
                          <a:ea typeface="+mn-ea"/>
                          <a:cs typeface="+mn-cs"/>
                        </a:rPr>
                        <a:t>+5.818.509 zł</a:t>
                      </a:r>
                      <a:endParaRPr kumimoji="0" lang="pl-PL" sz="1200" b="1" i="0" u="none" strike="noStrike" kern="1200" cap="none" spc="0" normalizeH="0" baseline="0" dirty="0">
                        <a:ln>
                          <a:noFill/>
                        </a:ln>
                        <a:solidFill>
                          <a:srgbClr val="385723"/>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000" b="0" i="0" kern="1200" dirty="0" smtClean="0">
                          <a:solidFill>
                            <a:schemeClr val="tx1"/>
                          </a:solidFill>
                          <a:effectLst/>
                          <a:latin typeface="+mn-lt"/>
                          <a:ea typeface="+mn-ea"/>
                          <a:cs typeface="+mn-cs"/>
                        </a:rPr>
                        <a:t>„Przebudowa sygnalizacji świetlnej na skrzyżowaniu ul. Wybrzeże Kościuszkowskie z ul. Karową” </a:t>
                      </a:r>
                      <a:br>
                        <a:rPr lang="pl-PL" sz="1000" b="0" i="0" kern="1200" dirty="0" smtClean="0">
                          <a:solidFill>
                            <a:schemeClr val="tx1"/>
                          </a:solidFill>
                          <a:effectLst/>
                          <a:latin typeface="+mn-lt"/>
                          <a:ea typeface="+mn-ea"/>
                          <a:cs typeface="+mn-cs"/>
                        </a:rPr>
                      </a:br>
                      <a:r>
                        <a:rPr lang="pl-PL" sz="1000" b="0" i="0" kern="1200" dirty="0" smtClean="0">
                          <a:solidFill>
                            <a:schemeClr val="tx1"/>
                          </a:solidFill>
                          <a:effectLst/>
                          <a:latin typeface="+mn-lt"/>
                          <a:ea typeface="+mn-ea"/>
                          <a:cs typeface="+mn-cs"/>
                        </a:rPr>
                        <a:t>(przeniesienie z 2027 r. z zadania pn. „Wydatki na zwiększenie wartości inwestycji kontynuowanych”)</a:t>
                      </a:r>
                      <a:endParaRPr lang="pl-PL" sz="1000" b="0" i="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733430054"/>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149387990"/>
      </p:ext>
    </p:extLst>
  </p:cSld>
  <p:clrMapOvr>
    <a:masterClrMapping/>
  </p:clrMapOvr>
  <p:transition spd="slow">
    <p:cove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17</a:t>
            </a:fld>
            <a:endParaRPr lang="pl-PL" dirty="0"/>
          </a:p>
        </p:txBody>
      </p:sp>
      <p:sp>
        <p:nvSpPr>
          <p:cNvPr id="3" name="Tytuł 2"/>
          <p:cNvSpPr>
            <a:spLocks noGrp="1"/>
          </p:cNvSpPr>
          <p:nvPr>
            <p:ph type="title"/>
          </p:nvPr>
        </p:nvSpPr>
        <p:spPr>
          <a:xfrm>
            <a:off x="422475" y="-130791"/>
            <a:ext cx="10709476" cy="742304"/>
          </a:xfrm>
        </p:spPr>
        <p:txBody>
          <a:bodyPr/>
          <a:lstStyle/>
          <a:p>
            <a:pPr>
              <a:lnSpc>
                <a:spcPct val="100000"/>
              </a:lnSpc>
              <a:spcBef>
                <a:spcPts val="800"/>
              </a:spcBef>
              <a:spcAft>
                <a:spcPts val="800"/>
              </a:spcAft>
            </a:pPr>
            <a:r>
              <a:rPr lang="pl-PL" altLang="pl-PL" sz="2400" b="1" dirty="0" smtClean="0">
                <a:latin typeface="+mj-lt"/>
              </a:rPr>
              <a:t>Zwiększenie</a:t>
            </a:r>
            <a:r>
              <a:rPr lang="pl-PL" altLang="pl-PL" sz="2400" dirty="0" smtClean="0">
                <a:latin typeface="+mj-lt"/>
              </a:rPr>
              <a:t> </a:t>
            </a:r>
            <a:r>
              <a:rPr lang="pl-PL" altLang="pl-PL" sz="2400" dirty="0">
                <a:latin typeface="+mj-lt"/>
              </a:rPr>
              <a:t>planu </a:t>
            </a:r>
            <a:r>
              <a:rPr lang="pl-PL" altLang="pl-PL" sz="2400" b="1" dirty="0">
                <a:latin typeface="+mj-lt"/>
              </a:rPr>
              <a:t>wydatków majątkowych</a:t>
            </a:r>
            <a:r>
              <a:rPr lang="pl-PL" altLang="pl-PL" sz="2400" dirty="0">
                <a:latin typeface="+mj-lt"/>
              </a:rPr>
              <a:t> w </a:t>
            </a:r>
            <a:r>
              <a:rPr lang="pl-PL" altLang="pl-PL" sz="2400" dirty="0" smtClean="0">
                <a:latin typeface="+mj-lt"/>
              </a:rPr>
              <a:t>2024 </a:t>
            </a:r>
            <a:r>
              <a:rPr lang="pl-PL" altLang="pl-PL" sz="2400" dirty="0">
                <a:latin typeface="+mj-lt"/>
              </a:rPr>
              <a:t>r. o </a:t>
            </a:r>
            <a:r>
              <a:rPr lang="pl-PL" altLang="pl-PL" sz="2400" b="1" dirty="0" smtClean="0">
                <a:latin typeface="+mj-lt"/>
              </a:rPr>
              <a:t>616,7 </a:t>
            </a:r>
            <a:r>
              <a:rPr lang="pl-PL" altLang="pl-PL" sz="2400" b="1" dirty="0">
                <a:latin typeface="+mj-lt"/>
              </a:rPr>
              <a:t>mln zł</a:t>
            </a:r>
          </a:p>
        </p:txBody>
      </p:sp>
      <p:sp>
        <p:nvSpPr>
          <p:cNvPr id="9" name="pole tekstowe 13"/>
          <p:cNvSpPr txBox="1">
            <a:spLocks noChangeArrowheads="1"/>
          </p:cNvSpPr>
          <p:nvPr/>
        </p:nvSpPr>
        <p:spPr bwMode="auto">
          <a:xfrm>
            <a:off x="1754475" y="373209"/>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OGÓLNOMIEJSKA:  </a:t>
            </a:r>
            <a:r>
              <a:rPr lang="pl-PL" altLang="pl-PL" sz="2400" b="1" dirty="0" smtClean="0">
                <a:solidFill>
                  <a:srgbClr val="385723"/>
                </a:solidFill>
                <a:latin typeface="+mj-lt"/>
              </a:rPr>
              <a:t>+409,8 </a:t>
            </a:r>
            <a:r>
              <a:rPr lang="pl-PL" altLang="pl-PL" sz="2000" b="1" dirty="0">
                <a:solidFill>
                  <a:srgbClr val="385723"/>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947899680"/>
              </p:ext>
            </p:extLst>
          </p:nvPr>
        </p:nvGraphicFramePr>
        <p:xfrm>
          <a:off x="334527" y="799189"/>
          <a:ext cx="11700000" cy="5766786"/>
        </p:xfrm>
        <a:graphic>
          <a:graphicData uri="http://schemas.openxmlformats.org/drawingml/2006/table">
            <a:tbl>
              <a:tblPr firstRow="1" bandRow="1">
                <a:tableStyleId>{2D5ABB26-0587-4C30-8999-92F81FD0307C}</a:tableStyleId>
              </a:tblPr>
              <a:tblGrid>
                <a:gridCol w="2329322">
                  <a:extLst>
                    <a:ext uri="{9D8B030D-6E8A-4147-A177-3AD203B41FA5}">
                      <a16:colId xmlns:a16="http://schemas.microsoft.com/office/drawing/2014/main" val="20000"/>
                    </a:ext>
                  </a:extLst>
                </a:gridCol>
                <a:gridCol w="9370678">
                  <a:extLst>
                    <a:ext uri="{9D8B030D-6E8A-4147-A177-3AD203B41FA5}">
                      <a16:colId xmlns:a16="http://schemas.microsoft.com/office/drawing/2014/main" val="20001"/>
                    </a:ext>
                  </a:extLst>
                </a:gridCol>
              </a:tblGrid>
              <a:tr h="380040">
                <a:tc>
                  <a:txBody>
                    <a:bodyPr/>
                    <a:lstStyle/>
                    <a:p>
                      <a:pPr algn="r"/>
                      <a:r>
                        <a:rPr lang="pl-PL" sz="2000" b="1" kern="1200" dirty="0" smtClean="0">
                          <a:solidFill>
                            <a:srgbClr val="385723"/>
                          </a:solidFill>
                          <a:effectLst/>
                          <a:latin typeface="+mn-lt"/>
                          <a:ea typeface="+mn-ea"/>
                          <a:cs typeface="+mn-cs"/>
                        </a:rPr>
                        <a:t>+409.820.168 zł</a:t>
                      </a:r>
                      <a:br>
                        <a:rPr lang="pl-PL" sz="2000" b="1" kern="1200" dirty="0" smtClean="0">
                          <a:solidFill>
                            <a:srgbClr val="385723"/>
                          </a:solidFill>
                          <a:effectLst/>
                          <a:latin typeface="+mn-lt"/>
                          <a:ea typeface="+mn-ea"/>
                          <a:cs typeface="+mn-cs"/>
                        </a:rPr>
                      </a:br>
                      <a:r>
                        <a:rPr lang="pl-PL" sz="1400" b="1" kern="1200" dirty="0" smtClean="0">
                          <a:solidFill>
                            <a:srgbClr val="385723"/>
                          </a:solidFill>
                          <a:effectLst/>
                          <a:latin typeface="+mn-lt"/>
                          <a:ea typeface="+mn-ea"/>
                          <a:cs typeface="+mn-cs"/>
                        </a:rPr>
                        <a:t>(per</a:t>
                      </a:r>
                      <a:r>
                        <a:rPr lang="pl-PL" sz="1400" b="1" kern="1200" baseline="0" dirty="0" smtClean="0">
                          <a:solidFill>
                            <a:srgbClr val="385723"/>
                          </a:solidFill>
                          <a:effectLst/>
                          <a:latin typeface="+mn-lt"/>
                          <a:ea typeface="+mn-ea"/>
                          <a:cs typeface="+mn-cs"/>
                        </a:rPr>
                        <a:t> saldo)</a:t>
                      </a:r>
                      <a:endParaRPr lang="pl-PL" sz="1600" b="1" dirty="0">
                        <a:solidFill>
                          <a:srgbClr val="385723"/>
                        </a:solidFill>
                      </a:endParaRPr>
                    </a:p>
                  </a:txBody>
                  <a:tcPr marL="91426" marR="91426" marT="45719" marB="45719" anchor="ctr">
                    <a:solidFill>
                      <a:srgbClr val="EFF8E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a:solidFill>
                            <a:schemeClr val="tx1"/>
                          </a:solidFill>
                          <a:latin typeface="+mn-lt"/>
                          <a:ea typeface="+mn-ea"/>
                          <a:cs typeface="+mn-cs"/>
                        </a:rPr>
                        <a:t>Wydatki majątkowe w części </a:t>
                      </a:r>
                      <a:r>
                        <a:rPr lang="pl-PL" sz="1500" b="1" kern="1200" baseline="0" dirty="0" err="1" smtClean="0">
                          <a:solidFill>
                            <a:schemeClr val="tx1"/>
                          </a:solidFill>
                          <a:latin typeface="+mn-lt"/>
                          <a:ea typeface="+mn-ea"/>
                          <a:cs typeface="+mn-cs"/>
                        </a:rPr>
                        <a:t>ogólnomiejskiej</a:t>
                      </a:r>
                      <a:r>
                        <a:rPr lang="pl-PL" sz="1500" b="1" kern="1200" baseline="0" dirty="0" smtClean="0">
                          <a:solidFill>
                            <a:schemeClr val="tx1"/>
                          </a:solidFill>
                          <a:latin typeface="+mn-lt"/>
                          <a:ea typeface="+mn-ea"/>
                          <a:cs typeface="+mn-cs"/>
                        </a:rPr>
                        <a:t> – główne pozycje (ciąg dalszy):</a:t>
                      </a:r>
                      <a:endParaRPr lang="pl-PL" sz="1500" b="1" kern="1200" baseline="0" dirty="0">
                        <a:solidFill>
                          <a:schemeClr val="tx1"/>
                        </a:solidFill>
                        <a:latin typeface="+mn-lt"/>
                        <a:ea typeface="+mn-ea"/>
                        <a:cs typeface="+mn-cs"/>
                      </a:endParaRPr>
                    </a:p>
                  </a:txBody>
                  <a:tcPr marL="91426" marR="91426" marT="45719" marB="45719" anchor="ctr">
                    <a:solidFill>
                      <a:srgbClr val="EFF8E9"/>
                    </a:solidFill>
                  </a:tcPr>
                </a:tc>
                <a:extLst>
                  <a:ext uri="{0D108BD9-81ED-4DB2-BD59-A6C34878D82A}">
                    <a16:rowId xmlns:a16="http://schemas.microsoft.com/office/drawing/2014/main" val="81988169"/>
                  </a:ext>
                </a:extLst>
              </a:tr>
              <a:tr h="171017">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b="1" kern="1200" dirty="0" smtClean="0">
                          <a:solidFill>
                            <a:schemeClr val="tx1"/>
                          </a:solidFill>
                          <a:effectLst/>
                          <a:latin typeface="+mn-lt"/>
                          <a:ea typeface="+mn-ea"/>
                          <a:cs typeface="+mn-cs"/>
                        </a:rPr>
                        <a:t>Przeniesienie do planu wydatków na 2024 r. kwot zaplanowanych w latach następnych w związku z realizacją m.in. następujących zadań (c. dalszy):</a:t>
                      </a:r>
                      <a:endParaRPr lang="pl-PL" sz="1200" b="1" kern="1200" dirty="0">
                        <a:solidFill>
                          <a:schemeClr val="tx1"/>
                        </a:solidFill>
                        <a:effectLst/>
                        <a:latin typeface="+mn-lt"/>
                        <a:ea typeface="+mn-ea"/>
                        <a:cs typeface="+mn-cs"/>
                      </a:endParaRPr>
                    </a:p>
                  </a:txBody>
                  <a:tcPr marL="91426" marR="91426" marT="45719" marB="45719" anchor="ctr">
                    <a:solidFill>
                      <a:srgbClr val="E6E6E6"/>
                    </a:solidFill>
                  </a:tcPr>
                </a:tc>
                <a:tc hMerge="1">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endParaRPr lang="pl-PL" sz="1400" b="0" i="0" kern="1200" dirty="0">
                        <a:solidFill>
                          <a:schemeClr val="tx1"/>
                        </a:solidFill>
                        <a:effectLst/>
                        <a:latin typeface="+mn-lt"/>
                        <a:ea typeface="+mn-ea"/>
                        <a:cs typeface="+mn-cs"/>
                      </a:endParaRPr>
                    </a:p>
                  </a:txBody>
                  <a:tcPr marL="91426" marR="91426" marT="45719" marB="45719" anchor="ctr"/>
                </a:tc>
                <a:extLst>
                  <a:ext uri="{0D108BD9-81ED-4DB2-BD59-A6C34878D82A}">
                    <a16:rowId xmlns:a16="http://schemas.microsoft.com/office/drawing/2014/main" val="1760661513"/>
                  </a:ext>
                </a:extLst>
              </a:tr>
              <a:tr h="2736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smtClean="0">
                          <a:ln>
                            <a:noFill/>
                          </a:ln>
                          <a:solidFill>
                            <a:srgbClr val="385723"/>
                          </a:solidFill>
                          <a:effectLst/>
                          <a:uLnTx/>
                          <a:uFillTx/>
                          <a:latin typeface="Engram Warsaw"/>
                          <a:ea typeface="+mn-ea"/>
                          <a:cs typeface="+mn-cs"/>
                        </a:rPr>
                        <a:t>+4.277.585 zł</a:t>
                      </a:r>
                      <a:endParaRPr kumimoji="0" lang="pl-PL" sz="1200" b="1" i="0" u="none" strike="noStrike" kern="1200" cap="none" spc="0" normalizeH="0" baseline="0" noProof="0" dirty="0">
                        <a:ln>
                          <a:noFill/>
                        </a:ln>
                        <a:solidFill>
                          <a:srgbClr val="385723"/>
                        </a:solidFill>
                        <a:effectLst/>
                        <a:uLnTx/>
                        <a:uFillTx/>
                        <a:latin typeface="Engram Warsaw"/>
                        <a:ea typeface="+mn-ea"/>
                        <a:cs typeface="+mn-cs"/>
                      </a:endParaRPr>
                    </a:p>
                  </a:txBody>
                  <a:tcPr marL="91426" marR="91426" marT="45719" marB="45719" anchor="ctr">
                    <a:lnB w="12700"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1000" b="0" i="0" kern="1200" dirty="0" smtClean="0">
                          <a:solidFill>
                            <a:schemeClr val="tx1"/>
                          </a:solidFill>
                          <a:effectLst/>
                          <a:latin typeface="+mn-lt"/>
                          <a:ea typeface="+mn-ea"/>
                          <a:cs typeface="+mn-cs"/>
                        </a:rPr>
                        <a:t>„Nabycie nieruchomości zlokalizowanej na terenie 7.UK w otoczeniu Pałacu Kultury i Nauki”</a:t>
                      </a:r>
                      <a:br>
                        <a:rPr lang="pl-PL" sz="1000" b="0" i="0" kern="1200" dirty="0" smtClean="0">
                          <a:solidFill>
                            <a:schemeClr val="tx1"/>
                          </a:solidFill>
                          <a:effectLst/>
                          <a:latin typeface="+mn-lt"/>
                          <a:ea typeface="+mn-ea"/>
                          <a:cs typeface="+mn-cs"/>
                        </a:rPr>
                      </a:br>
                      <a:r>
                        <a:rPr lang="pl-PL" sz="1000" b="0" i="0" kern="1200" dirty="0" smtClean="0">
                          <a:solidFill>
                            <a:schemeClr val="tx1"/>
                          </a:solidFill>
                          <a:effectLst/>
                          <a:latin typeface="+mn-lt"/>
                          <a:ea typeface="+mn-ea"/>
                          <a:cs typeface="+mn-cs"/>
                        </a:rPr>
                        <a:t>(przeniesienie z 2027 r. z zadania pn. „Wydatki na zwiększenie wartości inwestycji kontynuowanych”)</a:t>
                      </a:r>
                      <a:endParaRPr lang="pl-PL" sz="1000" b="0" i="0" kern="1200" dirty="0">
                        <a:solidFill>
                          <a:schemeClr val="tx1"/>
                        </a:solidFill>
                        <a:effectLst/>
                        <a:latin typeface="+mn-lt"/>
                        <a:ea typeface="+mn-ea"/>
                        <a:cs typeface="+mn-cs"/>
                      </a:endParaRPr>
                    </a:p>
                  </a:txBody>
                  <a:tcPr marL="91426" marR="91426" marT="45719" marB="45719" anchor="ctr">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320160365"/>
                  </a:ext>
                </a:extLst>
              </a:tr>
              <a:tr h="2736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smtClean="0">
                          <a:ln>
                            <a:noFill/>
                          </a:ln>
                          <a:solidFill>
                            <a:srgbClr val="385723"/>
                          </a:solidFill>
                          <a:effectLst/>
                          <a:uLnTx/>
                          <a:uFillTx/>
                          <a:latin typeface="Engram Warsaw"/>
                          <a:ea typeface="+mn-ea"/>
                          <a:cs typeface="+mn-cs"/>
                        </a:rPr>
                        <a:t>+4.130.600 zł</a:t>
                      </a:r>
                      <a:endParaRPr kumimoji="0" lang="pl-PL" sz="1200" b="1" i="0" u="none" strike="noStrike" kern="1200" cap="none" spc="0" normalizeH="0" baseline="0" noProof="0" dirty="0">
                        <a:ln>
                          <a:noFill/>
                        </a:ln>
                        <a:solidFill>
                          <a:srgbClr val="385723"/>
                        </a:solidFill>
                        <a:effectLst/>
                        <a:uLnTx/>
                        <a:uFillTx/>
                        <a:latin typeface="Engram Warsaw"/>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1000" b="0" i="0" kern="1200" dirty="0" smtClean="0">
                          <a:solidFill>
                            <a:schemeClr val="tx1"/>
                          </a:solidFill>
                          <a:effectLst/>
                          <a:latin typeface="+mn-lt"/>
                          <a:ea typeface="+mn-ea"/>
                          <a:cs typeface="+mn-cs"/>
                        </a:rPr>
                        <a:t>„Odnawialne źródła energii w miejskich podmiotach leczniczych”</a:t>
                      </a:r>
                      <a:br>
                        <a:rPr lang="pl-PL" sz="1000" b="0" i="0" kern="1200" dirty="0" smtClean="0">
                          <a:solidFill>
                            <a:schemeClr val="tx1"/>
                          </a:solidFill>
                          <a:effectLst/>
                          <a:latin typeface="+mn-lt"/>
                          <a:ea typeface="+mn-ea"/>
                          <a:cs typeface="+mn-cs"/>
                        </a:rPr>
                      </a:br>
                      <a:r>
                        <a:rPr lang="pl-PL" sz="1000" b="0" i="0" kern="1200" dirty="0" smtClean="0">
                          <a:solidFill>
                            <a:schemeClr val="tx1"/>
                          </a:solidFill>
                          <a:effectLst/>
                          <a:latin typeface="+mn-lt"/>
                          <a:ea typeface="+mn-ea"/>
                          <a:cs typeface="+mn-cs"/>
                        </a:rPr>
                        <a:t>(przeniesienie z 2025 r. m.in. z zadania pn. „Panele fotowoltaiczne na dachach budynków miejskich”)</a:t>
                      </a:r>
                      <a:endParaRPr lang="pl-PL" sz="1000" b="0" i="0" kern="1200" dirty="0">
                        <a:solidFill>
                          <a:schemeClr val="tx1"/>
                        </a:solidFill>
                        <a:effectLst/>
                        <a:latin typeface="+mn-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76531328"/>
                  </a:ext>
                </a:extLst>
              </a:tr>
              <a:tr h="2736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200" b="1" kern="1200" dirty="0" smtClean="0">
                          <a:solidFill>
                            <a:srgbClr val="385723"/>
                          </a:solidFill>
                          <a:effectLst/>
                          <a:latin typeface="+mn-lt"/>
                          <a:ea typeface="+mn-ea"/>
                          <a:cs typeface="+mn-cs"/>
                        </a:rPr>
                        <a:t>+3.983.290</a:t>
                      </a:r>
                      <a:r>
                        <a:rPr lang="pl-PL" sz="1200" b="1" kern="1200" baseline="0" dirty="0" smtClean="0">
                          <a:solidFill>
                            <a:srgbClr val="385723"/>
                          </a:solidFill>
                          <a:effectLst/>
                          <a:latin typeface="+mn-lt"/>
                          <a:ea typeface="+mn-ea"/>
                          <a:cs typeface="+mn-cs"/>
                        </a:rPr>
                        <a:t> </a:t>
                      </a:r>
                      <a:r>
                        <a:rPr lang="pl-PL" sz="1200" b="1" kern="1200" dirty="0">
                          <a:solidFill>
                            <a:srgbClr val="385723"/>
                          </a:solidFill>
                          <a:effectLst/>
                          <a:latin typeface="+mn-lt"/>
                          <a:ea typeface="+mn-ea"/>
                          <a:cs typeface="+mn-cs"/>
                        </a:rPr>
                        <a:t>zł</a:t>
                      </a: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lang="pl-PL" sz="1000" b="0" i="0" kern="1200" dirty="0" smtClean="0">
                          <a:solidFill>
                            <a:schemeClr val="tx1"/>
                          </a:solidFill>
                          <a:effectLst/>
                          <a:latin typeface="+mn-lt"/>
                          <a:ea typeface="+mn-ea"/>
                          <a:cs typeface="+mn-cs"/>
                        </a:rPr>
                        <a:t>„Bezpieczna szkoła” (przeniesienie z 2025 r. z Programu budowy i modernizacji dróg)</a:t>
                      </a:r>
                      <a:endParaRPr lang="pl-PL" sz="1000" b="0" i="0" kern="1200" dirty="0">
                        <a:solidFill>
                          <a:schemeClr val="tx1"/>
                        </a:solidFill>
                        <a:effectLst/>
                        <a:latin typeface="+mn-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416958369"/>
                  </a:ext>
                </a:extLst>
              </a:tr>
              <a:tr h="2736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200" b="1" kern="1200" dirty="0" smtClean="0">
                          <a:solidFill>
                            <a:srgbClr val="385723"/>
                          </a:solidFill>
                          <a:effectLst/>
                          <a:latin typeface="+mn-lt"/>
                          <a:ea typeface="+mn-ea"/>
                          <a:cs typeface="+mn-cs"/>
                        </a:rPr>
                        <a:t>+2.600.000 </a:t>
                      </a:r>
                      <a:r>
                        <a:rPr lang="pl-PL" sz="1200" b="1" kern="1200" dirty="0">
                          <a:solidFill>
                            <a:srgbClr val="385723"/>
                          </a:solidFill>
                          <a:effectLst/>
                          <a:latin typeface="+mn-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1000" b="0" i="0" kern="1200" dirty="0" smtClean="0">
                          <a:solidFill>
                            <a:schemeClr val="tx1"/>
                          </a:solidFill>
                          <a:effectLst/>
                          <a:latin typeface="+mn-lt"/>
                          <a:ea typeface="+mn-ea"/>
                          <a:cs typeface="+mn-cs"/>
                        </a:rPr>
                        <a:t>„Modernizacja infrastruktury komunikacji miejskiej” (przeniesienie z 2025 r.)</a:t>
                      </a:r>
                      <a:endParaRPr lang="pl-PL" sz="10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4202572836"/>
                  </a:ext>
                </a:extLst>
              </a:tr>
              <a:tr h="2736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smtClean="0">
                          <a:ln>
                            <a:noFill/>
                          </a:ln>
                          <a:solidFill>
                            <a:srgbClr val="385723"/>
                          </a:solidFill>
                          <a:effectLst/>
                          <a:uLnTx/>
                          <a:uFillTx/>
                          <a:latin typeface="Engram Warsaw"/>
                          <a:ea typeface="+mn-ea"/>
                          <a:cs typeface="+mn-cs"/>
                        </a:rPr>
                        <a:t>+2.573.000 zł</a:t>
                      </a:r>
                      <a:endParaRPr kumimoji="0" lang="pl-PL" sz="1200" b="1" i="0" u="none" strike="noStrike" kern="1200" cap="none" spc="0" normalizeH="0" baseline="0" noProof="0" dirty="0">
                        <a:ln>
                          <a:noFill/>
                        </a:ln>
                        <a:solidFill>
                          <a:srgbClr val="385723"/>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1000" b="0" i="0" kern="1200" dirty="0" smtClean="0">
                          <a:solidFill>
                            <a:schemeClr val="tx1"/>
                          </a:solidFill>
                          <a:effectLst/>
                          <a:latin typeface="+mn-lt"/>
                          <a:ea typeface="+mn-ea"/>
                          <a:cs typeface="+mn-cs"/>
                        </a:rPr>
                        <a:t>„Modernizacja Schroniska na Paluchu im. Jana Lityńskiego”</a:t>
                      </a:r>
                      <a:br>
                        <a:rPr lang="pl-PL" sz="1000" b="0" i="0" kern="1200" dirty="0" smtClean="0">
                          <a:solidFill>
                            <a:schemeClr val="tx1"/>
                          </a:solidFill>
                          <a:effectLst/>
                          <a:latin typeface="+mn-lt"/>
                          <a:ea typeface="+mn-ea"/>
                          <a:cs typeface="+mn-cs"/>
                        </a:rPr>
                      </a:br>
                      <a:r>
                        <a:rPr lang="pl-PL" sz="1000" b="0" i="0" kern="1200" dirty="0" smtClean="0">
                          <a:solidFill>
                            <a:schemeClr val="tx1"/>
                          </a:solidFill>
                          <a:effectLst/>
                          <a:latin typeface="+mn-lt"/>
                          <a:ea typeface="+mn-ea"/>
                          <a:cs typeface="+mn-cs"/>
                        </a:rPr>
                        <a:t>(m.in. przeniesienie z 2025 r. z zadania pn. „Wydatki na zwiększenie wartości inwestycji kontynuowanych”)</a:t>
                      </a:r>
                      <a:endParaRPr lang="pl-PL" sz="10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25519664"/>
                  </a:ext>
                </a:extLst>
              </a:tr>
              <a:tr h="2736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smtClean="0">
                          <a:ln>
                            <a:noFill/>
                          </a:ln>
                          <a:solidFill>
                            <a:srgbClr val="385723"/>
                          </a:solidFill>
                          <a:effectLst/>
                          <a:uLnTx/>
                          <a:uFillTx/>
                          <a:latin typeface="Engram Warsaw"/>
                          <a:ea typeface="+mn-ea"/>
                          <a:cs typeface="+mn-cs"/>
                        </a:rPr>
                        <a:t>+2.500.000 zł</a:t>
                      </a:r>
                      <a:endParaRPr kumimoji="0" lang="pl-PL" sz="1200" b="1" i="0" u="none" strike="noStrike" kern="1200" cap="none" spc="0" normalizeH="0" baseline="0" noProof="0" dirty="0">
                        <a:ln>
                          <a:noFill/>
                        </a:ln>
                        <a:solidFill>
                          <a:srgbClr val="385723"/>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1000" b="0" i="0" kern="1200" dirty="0" smtClean="0">
                          <a:solidFill>
                            <a:schemeClr val="tx1"/>
                          </a:solidFill>
                          <a:effectLst/>
                          <a:latin typeface="+mn-lt"/>
                          <a:ea typeface="+mn-ea"/>
                          <a:cs typeface="+mn-cs"/>
                        </a:rPr>
                        <a:t>„Budowa pawilonu pingwinów przylądkowych w Miejskim Ogrodzie Zoologicznym im. Antoniny i Jana Żabińskich”</a:t>
                      </a:r>
                      <a:br>
                        <a:rPr lang="pl-PL" sz="1000" b="0" i="0" kern="1200" dirty="0" smtClean="0">
                          <a:solidFill>
                            <a:schemeClr val="tx1"/>
                          </a:solidFill>
                          <a:effectLst/>
                          <a:latin typeface="+mn-lt"/>
                          <a:ea typeface="+mn-ea"/>
                          <a:cs typeface="+mn-cs"/>
                        </a:rPr>
                      </a:br>
                      <a:r>
                        <a:rPr lang="pl-PL" sz="1000" b="0" i="0" kern="1200" dirty="0" smtClean="0">
                          <a:solidFill>
                            <a:schemeClr val="tx1"/>
                          </a:solidFill>
                          <a:effectLst/>
                          <a:latin typeface="+mn-lt"/>
                          <a:ea typeface="+mn-ea"/>
                          <a:cs typeface="+mn-cs"/>
                        </a:rPr>
                        <a:t>(przeniesienie z 2026 r. w ramach limitu wydatków majątkowych)</a:t>
                      </a:r>
                      <a:endParaRPr lang="pl-PL" sz="10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894779637"/>
                  </a:ext>
                </a:extLst>
              </a:tr>
              <a:tr h="2736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smtClean="0">
                          <a:ln>
                            <a:noFill/>
                          </a:ln>
                          <a:solidFill>
                            <a:srgbClr val="385723"/>
                          </a:solidFill>
                          <a:effectLst/>
                          <a:uLnTx/>
                          <a:uFillTx/>
                          <a:latin typeface="Engram Warsaw"/>
                          <a:ea typeface="+mn-ea"/>
                          <a:cs typeface="+mn-cs"/>
                        </a:rPr>
                        <a:t>+1.861.098 zł</a:t>
                      </a:r>
                      <a:endParaRPr kumimoji="0" lang="pl-PL" sz="1200" b="1" i="0" u="none" strike="noStrike" kern="1200" cap="none" spc="0" normalizeH="0" baseline="0" noProof="0" dirty="0">
                        <a:ln>
                          <a:noFill/>
                        </a:ln>
                        <a:solidFill>
                          <a:srgbClr val="385723"/>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1000" b="0" i="0" kern="1200" dirty="0" smtClean="0">
                          <a:solidFill>
                            <a:schemeClr val="tx1"/>
                          </a:solidFill>
                          <a:effectLst/>
                          <a:latin typeface="+mn-lt"/>
                          <a:ea typeface="+mn-ea"/>
                          <a:cs typeface="+mn-cs"/>
                        </a:rPr>
                        <a:t>„Budowa kolektora tłocznego dla celów odprowadzania wód opadowych i roztopowych z południowych Dzielnic m.st. Warszawy” (przeniesienie z 2025 r.)</a:t>
                      </a:r>
                      <a:endParaRPr lang="pl-PL" sz="10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255864529"/>
                  </a:ext>
                </a:extLst>
              </a:tr>
              <a:tr h="273628">
                <a:tc>
                  <a:txBody>
                    <a:bodyPr/>
                    <a:lstStyle/>
                    <a:p>
                      <a:pPr algn="r"/>
                      <a:r>
                        <a:rPr lang="pl-PL" sz="1200" b="1" kern="1200" dirty="0">
                          <a:solidFill>
                            <a:srgbClr val="385723"/>
                          </a:solidFill>
                          <a:latin typeface="+mj-lt"/>
                          <a:ea typeface="+mn-ea"/>
                          <a:cs typeface="+mn-cs"/>
                        </a:rPr>
                        <a:t>+1.800.000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000" b="0" kern="1200" dirty="0">
                          <a:solidFill>
                            <a:schemeClr val="tx1"/>
                          </a:solidFill>
                          <a:effectLst/>
                          <a:latin typeface="+mn-lt"/>
                          <a:ea typeface="+mn-ea"/>
                          <a:cs typeface="+mn-cs"/>
                        </a:rPr>
                        <a:t>„Budowa i przebudowa zewnętrznej instalacji co. i </a:t>
                      </a:r>
                      <a:r>
                        <a:rPr lang="pl-PL" sz="1000" b="0" kern="1200" dirty="0" err="1">
                          <a:solidFill>
                            <a:schemeClr val="tx1"/>
                          </a:solidFill>
                          <a:effectLst/>
                          <a:latin typeface="+mn-lt"/>
                          <a:ea typeface="+mn-ea"/>
                          <a:cs typeface="+mn-cs"/>
                        </a:rPr>
                        <a:t>cw</a:t>
                      </a:r>
                      <a:r>
                        <a:rPr lang="pl-PL" sz="1000" b="0" kern="1200" dirty="0">
                          <a:solidFill>
                            <a:schemeClr val="tx1"/>
                          </a:solidFill>
                          <a:effectLst/>
                          <a:latin typeface="+mn-lt"/>
                          <a:ea typeface="+mn-ea"/>
                          <a:cs typeface="+mn-cs"/>
                        </a:rPr>
                        <a:t>. do budynków przy ul. Powązkowskiej 93 i 93A (Zakład Remontów i Konserwacji Dróg)” (przeniesienie z 2025 r. w ramach limitu wydatków majątkowych).</a:t>
                      </a:r>
                      <a:endParaRPr lang="pl-PL" sz="10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814926101"/>
                  </a:ext>
                </a:extLst>
              </a:tr>
              <a:tr h="2736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smtClean="0">
                          <a:ln>
                            <a:noFill/>
                          </a:ln>
                          <a:solidFill>
                            <a:srgbClr val="385723"/>
                          </a:solidFill>
                          <a:effectLst/>
                          <a:uLnTx/>
                          <a:uFillTx/>
                          <a:latin typeface="Engram Warsaw"/>
                          <a:ea typeface="+mn-ea"/>
                          <a:cs typeface="+mn-cs"/>
                        </a:rPr>
                        <a:t>+1.423.010 zł</a:t>
                      </a:r>
                      <a:endParaRPr kumimoji="0" lang="pl-PL" sz="1200" b="1" i="0" u="none" strike="noStrike" kern="1200" cap="none" spc="0" normalizeH="0" baseline="0" noProof="0" dirty="0">
                        <a:ln>
                          <a:noFill/>
                        </a:ln>
                        <a:solidFill>
                          <a:srgbClr val="385723"/>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1000" b="0" i="0" kern="1200" dirty="0" smtClean="0">
                          <a:solidFill>
                            <a:schemeClr val="tx1"/>
                          </a:solidFill>
                          <a:effectLst/>
                          <a:latin typeface="+mn-lt"/>
                          <a:ea typeface="+mn-ea"/>
                          <a:cs typeface="+mn-cs"/>
                        </a:rPr>
                        <a:t>„Dostępna Trasa Łazienkowska - etap I” (przeniesienie z 2025 r. z zadania pn. „Wydatki na zwiększenie wartości inwestycji kontynuowanych”)</a:t>
                      </a:r>
                      <a:endParaRPr lang="pl-PL" sz="10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790180787"/>
                  </a:ext>
                </a:extLst>
              </a:tr>
              <a:tr h="171017">
                <a:tc>
                  <a:txBody>
                    <a:bodyPr/>
                    <a:lstStyle/>
                    <a:p>
                      <a:pPr algn="r"/>
                      <a:r>
                        <a:rPr lang="pl-PL" sz="1200" b="1" kern="1200" dirty="0">
                          <a:solidFill>
                            <a:srgbClr val="385723"/>
                          </a:solidFill>
                          <a:latin typeface="+mj-lt"/>
                          <a:ea typeface="+mn-ea"/>
                          <a:cs typeface="+mn-cs"/>
                        </a:rPr>
                        <a:t>+1.254.162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000" b="0" kern="1200" dirty="0">
                          <a:solidFill>
                            <a:schemeClr val="tx1"/>
                          </a:solidFill>
                          <a:effectLst/>
                          <a:latin typeface="+mn-lt"/>
                          <a:ea typeface="+mn-ea"/>
                          <a:cs typeface="+mn-cs"/>
                        </a:rPr>
                        <a:t>„Modernizacja infrastruktury Teatru Lalek Guliwer” (przeniesienie z lat przyszłych z Program rozwoju kultury).</a:t>
                      </a:r>
                      <a:endParaRPr lang="pl-PL" sz="10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409038187"/>
                  </a:ext>
                </a:extLst>
              </a:tr>
              <a:tr h="273628">
                <a:tc>
                  <a:txBody>
                    <a:bodyPr/>
                    <a:lstStyle/>
                    <a:p>
                      <a:pPr algn="r"/>
                      <a:r>
                        <a:rPr lang="pl-PL" sz="1200" b="1" kern="1200" dirty="0">
                          <a:solidFill>
                            <a:srgbClr val="385723"/>
                          </a:solidFill>
                          <a:latin typeface="+mj-lt"/>
                          <a:ea typeface="+mn-ea"/>
                          <a:cs typeface="+mn-cs"/>
                        </a:rPr>
                        <a:t>+</a:t>
                      </a:r>
                      <a:r>
                        <a:rPr lang="pl-PL" sz="1200" b="1" kern="1200" dirty="0" smtClean="0">
                          <a:solidFill>
                            <a:srgbClr val="385723"/>
                          </a:solidFill>
                          <a:latin typeface="+mj-lt"/>
                          <a:ea typeface="+mn-ea"/>
                          <a:cs typeface="+mn-cs"/>
                        </a:rPr>
                        <a:t>1.021.250 </a:t>
                      </a:r>
                      <a:r>
                        <a:rPr lang="pl-PL" sz="1200" b="1" kern="1200" dirty="0">
                          <a:solidFill>
                            <a:srgbClr val="385723"/>
                          </a:solidFill>
                          <a:latin typeface="+mj-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000" b="0" kern="1200" dirty="0">
                          <a:solidFill>
                            <a:schemeClr val="tx1"/>
                          </a:solidFill>
                          <a:effectLst/>
                          <a:latin typeface="+mn-lt"/>
                          <a:ea typeface="+mn-ea"/>
                          <a:cs typeface="+mn-cs"/>
                        </a:rPr>
                        <a:t>„Budowa drogi dla rowerów wzdłuż ul. gen. W. Andersa wraz z infrastrukturą towarzyszącą na ul. Andersa, Muranowskiej, Bonifraterskiej i </a:t>
                      </a:r>
                      <a:r>
                        <a:rPr lang="pl-PL" sz="1000" b="0" kern="1200" dirty="0" err="1">
                          <a:solidFill>
                            <a:schemeClr val="tx1"/>
                          </a:solidFill>
                          <a:effectLst/>
                          <a:latin typeface="+mn-lt"/>
                          <a:ea typeface="+mn-ea"/>
                          <a:cs typeface="+mn-cs"/>
                        </a:rPr>
                        <a:t>Świętojerskiej</a:t>
                      </a:r>
                      <a:r>
                        <a:rPr lang="pl-PL" sz="1000" b="0" kern="1200" dirty="0" smtClean="0">
                          <a:solidFill>
                            <a:schemeClr val="tx1"/>
                          </a:solidFill>
                          <a:effectLst/>
                          <a:latin typeface="+mn-lt"/>
                          <a:ea typeface="+mn-ea"/>
                          <a:cs typeface="+mn-cs"/>
                        </a:rPr>
                        <a:t>” (</a:t>
                      </a:r>
                      <a:r>
                        <a:rPr lang="pl-PL" sz="1000" b="0" kern="1200" dirty="0">
                          <a:solidFill>
                            <a:schemeClr val="tx1"/>
                          </a:solidFill>
                          <a:effectLst/>
                          <a:latin typeface="+mn-lt"/>
                          <a:ea typeface="+mn-ea"/>
                          <a:cs typeface="+mn-cs"/>
                        </a:rPr>
                        <a:t>przeniesienie z lat przyszłych z zadania pn. „Wydatki na zwiększenie wartości inwestycji kontynuowanych”).</a:t>
                      </a:r>
                      <a:endParaRPr lang="pl-PL" sz="10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747977702"/>
                  </a:ext>
                </a:extLst>
              </a:tr>
              <a:tr h="171017">
                <a:tc>
                  <a:txBody>
                    <a:bodyPr/>
                    <a:lstStyle/>
                    <a:p>
                      <a:pPr algn="r"/>
                      <a:r>
                        <a:rPr lang="pl-PL" sz="1200" b="1" kern="1200" dirty="0">
                          <a:solidFill>
                            <a:srgbClr val="385723"/>
                          </a:solidFill>
                          <a:latin typeface="+mj-lt"/>
                          <a:ea typeface="+mn-ea"/>
                          <a:cs typeface="+mn-cs"/>
                        </a:rPr>
                        <a:t>+</a:t>
                      </a:r>
                      <a:r>
                        <a:rPr lang="pl-PL" sz="1200" b="1" kern="1200" dirty="0" smtClean="0">
                          <a:solidFill>
                            <a:srgbClr val="385723"/>
                          </a:solidFill>
                          <a:latin typeface="+mj-lt"/>
                          <a:ea typeface="+mn-ea"/>
                          <a:cs typeface="+mn-cs"/>
                        </a:rPr>
                        <a:t>1.100.000 </a:t>
                      </a:r>
                      <a:r>
                        <a:rPr lang="pl-PL" sz="1200" b="1" kern="1200" dirty="0">
                          <a:solidFill>
                            <a:srgbClr val="385723"/>
                          </a:solidFill>
                          <a:latin typeface="+mj-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000" b="0" kern="1200" dirty="0">
                          <a:solidFill>
                            <a:schemeClr val="tx1"/>
                          </a:solidFill>
                          <a:effectLst/>
                          <a:latin typeface="+mn-lt"/>
                          <a:ea typeface="+mn-ea"/>
                          <a:cs typeface="+mn-cs"/>
                        </a:rPr>
                        <a:t>„Zakupy inwestycyjne dla Zarządu Oczyszczania Miasta” (przeniesienie z 2025 r. w ramach limitu wydatków majątkowych).</a:t>
                      </a:r>
                      <a:endParaRPr lang="pl-PL" sz="10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992711708"/>
                  </a:ext>
                </a:extLst>
              </a:tr>
              <a:tr h="171017">
                <a:tc>
                  <a:txBody>
                    <a:bodyPr/>
                    <a:lstStyle/>
                    <a:p>
                      <a:pPr algn="r"/>
                      <a:r>
                        <a:rPr lang="pl-PL" sz="1200" b="1" kern="1200" dirty="0" smtClean="0">
                          <a:solidFill>
                            <a:srgbClr val="385723"/>
                          </a:solidFill>
                          <a:latin typeface="+mj-lt"/>
                          <a:ea typeface="+mn-ea"/>
                          <a:cs typeface="+mn-cs"/>
                        </a:rPr>
                        <a:t>+900.000 zł</a:t>
                      </a:r>
                      <a:endParaRPr lang="pl-PL" sz="12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000" b="0" kern="1200" dirty="0" smtClean="0">
                          <a:solidFill>
                            <a:schemeClr val="tx1"/>
                          </a:solidFill>
                          <a:effectLst/>
                          <a:latin typeface="+mn-lt"/>
                          <a:ea typeface="+mn-ea"/>
                          <a:cs typeface="+mn-cs"/>
                        </a:rPr>
                        <a:t>„Odnawialne źródła energii w miejskich podmiotach leczniczych” </a:t>
                      </a:r>
                      <a:br>
                        <a:rPr lang="pl-PL" sz="1000" b="0" kern="1200" dirty="0" smtClean="0">
                          <a:solidFill>
                            <a:schemeClr val="tx1"/>
                          </a:solidFill>
                          <a:effectLst/>
                          <a:latin typeface="+mn-lt"/>
                          <a:ea typeface="+mn-ea"/>
                          <a:cs typeface="+mn-cs"/>
                        </a:rPr>
                      </a:br>
                      <a:r>
                        <a:rPr lang="pl-PL" sz="1000" b="0" kern="1200" dirty="0" smtClean="0">
                          <a:solidFill>
                            <a:schemeClr val="tx1"/>
                          </a:solidFill>
                          <a:effectLst/>
                          <a:latin typeface="+mn-lt"/>
                          <a:ea typeface="+mn-ea"/>
                          <a:cs typeface="+mn-cs"/>
                        </a:rPr>
                        <a:t>(przeniesienie z 2025 r. z zadania pn. „Panele fotowoltaiczne na dachach budynków miejskich”) </a:t>
                      </a:r>
                      <a:endParaRPr lang="pl-PL" sz="10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3924185074"/>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smtClean="0">
                <a:latin typeface="Arial" charset="0"/>
              </a:rPr>
              <a:t>Projekty zmian budżetu </a:t>
            </a:r>
            <a:r>
              <a:rPr lang="pl-PL" altLang="pl-PL" dirty="0">
                <a:latin typeface="Arial" charset="0"/>
              </a:rPr>
              <a:t>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3277802524"/>
      </p:ext>
    </p:extLst>
  </p:cSld>
  <p:clrMapOvr>
    <a:masterClrMapping/>
  </p:clrMapOvr>
  <p:transition spd="slow">
    <p:cove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18</a:t>
            </a:fld>
            <a:endParaRPr lang="pl-PL" dirty="0"/>
          </a:p>
        </p:txBody>
      </p:sp>
      <p:sp>
        <p:nvSpPr>
          <p:cNvPr id="3" name="Tytuł 2"/>
          <p:cNvSpPr>
            <a:spLocks noGrp="1"/>
          </p:cNvSpPr>
          <p:nvPr>
            <p:ph type="title"/>
          </p:nvPr>
        </p:nvSpPr>
        <p:spPr>
          <a:xfrm>
            <a:off x="432000" y="72000"/>
            <a:ext cx="10709476" cy="742304"/>
          </a:xfrm>
        </p:spPr>
        <p:txBody>
          <a:bodyPr/>
          <a:lstStyle/>
          <a:p>
            <a:pPr>
              <a:lnSpc>
                <a:spcPct val="100000"/>
              </a:lnSpc>
              <a:spcBef>
                <a:spcPts val="800"/>
              </a:spcBef>
              <a:spcAft>
                <a:spcPts val="800"/>
              </a:spcAft>
            </a:pPr>
            <a:r>
              <a:rPr lang="pl-PL" altLang="pl-PL" sz="2400" b="1" dirty="0" smtClean="0">
                <a:latin typeface="+mj-lt"/>
              </a:rPr>
              <a:t>Zwiększenie</a:t>
            </a:r>
            <a:r>
              <a:rPr lang="pl-PL" altLang="pl-PL" sz="2400" dirty="0" smtClean="0">
                <a:latin typeface="+mj-lt"/>
              </a:rPr>
              <a:t> </a:t>
            </a:r>
            <a:r>
              <a:rPr lang="pl-PL" altLang="pl-PL" sz="2400" dirty="0">
                <a:latin typeface="+mj-lt"/>
              </a:rPr>
              <a:t>planu </a:t>
            </a:r>
            <a:r>
              <a:rPr lang="pl-PL" altLang="pl-PL" sz="2400" b="1" dirty="0">
                <a:latin typeface="+mj-lt"/>
              </a:rPr>
              <a:t>wydatków majątkowych</a:t>
            </a:r>
            <a:r>
              <a:rPr lang="pl-PL" altLang="pl-PL" sz="2400" dirty="0">
                <a:latin typeface="+mj-lt"/>
              </a:rPr>
              <a:t> w </a:t>
            </a:r>
            <a:r>
              <a:rPr lang="pl-PL" altLang="pl-PL" sz="2400" dirty="0" smtClean="0">
                <a:latin typeface="+mj-lt"/>
              </a:rPr>
              <a:t>2024 </a:t>
            </a:r>
            <a:r>
              <a:rPr lang="pl-PL" altLang="pl-PL" sz="2400" dirty="0">
                <a:latin typeface="+mj-lt"/>
              </a:rPr>
              <a:t>r. o </a:t>
            </a:r>
            <a:r>
              <a:rPr lang="pl-PL" altLang="pl-PL" sz="2400" b="1" dirty="0" smtClean="0">
                <a:latin typeface="+mj-lt"/>
              </a:rPr>
              <a:t>616,7 </a:t>
            </a:r>
            <a:r>
              <a:rPr lang="pl-PL" altLang="pl-PL" sz="2400" b="1" dirty="0">
                <a:latin typeface="+mj-lt"/>
              </a:rPr>
              <a:t>mln zł</a:t>
            </a:r>
          </a:p>
        </p:txBody>
      </p:sp>
      <p:sp>
        <p:nvSpPr>
          <p:cNvPr id="9" name="pole tekstowe 13"/>
          <p:cNvSpPr txBox="1">
            <a:spLocks noChangeArrowheads="1"/>
          </p:cNvSpPr>
          <p:nvPr/>
        </p:nvSpPr>
        <p:spPr bwMode="auto">
          <a:xfrm>
            <a:off x="1764000" y="576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OGÓLNOMIEJSKA:  </a:t>
            </a:r>
            <a:r>
              <a:rPr lang="pl-PL" altLang="pl-PL" sz="2400" b="1" dirty="0" smtClean="0">
                <a:solidFill>
                  <a:srgbClr val="385723"/>
                </a:solidFill>
                <a:latin typeface="+mj-lt"/>
              </a:rPr>
              <a:t>+409,8 </a:t>
            </a:r>
            <a:r>
              <a:rPr lang="pl-PL" altLang="pl-PL" sz="2000" b="1" dirty="0">
                <a:solidFill>
                  <a:srgbClr val="385723"/>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4249578010"/>
              </p:ext>
            </p:extLst>
          </p:nvPr>
        </p:nvGraphicFramePr>
        <p:xfrm>
          <a:off x="353577" y="1037665"/>
          <a:ext cx="11700000" cy="5267305"/>
        </p:xfrm>
        <a:graphic>
          <a:graphicData uri="http://schemas.openxmlformats.org/drawingml/2006/table">
            <a:tbl>
              <a:tblPr firstRow="1" bandRow="1">
                <a:tableStyleId>{2D5ABB26-0587-4C30-8999-92F81FD0307C}</a:tableStyleId>
              </a:tblPr>
              <a:tblGrid>
                <a:gridCol w="2329322">
                  <a:extLst>
                    <a:ext uri="{9D8B030D-6E8A-4147-A177-3AD203B41FA5}">
                      <a16:colId xmlns:a16="http://schemas.microsoft.com/office/drawing/2014/main" val="20000"/>
                    </a:ext>
                  </a:extLst>
                </a:gridCol>
                <a:gridCol w="9370678">
                  <a:extLst>
                    <a:ext uri="{9D8B030D-6E8A-4147-A177-3AD203B41FA5}">
                      <a16:colId xmlns:a16="http://schemas.microsoft.com/office/drawing/2014/main" val="20001"/>
                    </a:ext>
                  </a:extLst>
                </a:gridCol>
              </a:tblGrid>
              <a:tr h="483186">
                <a:tc>
                  <a:txBody>
                    <a:bodyPr/>
                    <a:lstStyle/>
                    <a:p>
                      <a:pPr algn="r"/>
                      <a:r>
                        <a:rPr lang="pl-PL" sz="2000" b="1" kern="1200" dirty="0" smtClean="0">
                          <a:solidFill>
                            <a:srgbClr val="385723"/>
                          </a:solidFill>
                          <a:effectLst/>
                          <a:latin typeface="+mn-lt"/>
                          <a:ea typeface="+mn-ea"/>
                          <a:cs typeface="+mn-cs"/>
                        </a:rPr>
                        <a:t>+409.820.168 zł</a:t>
                      </a:r>
                      <a:br>
                        <a:rPr lang="pl-PL" sz="2000" b="1" kern="1200" dirty="0" smtClean="0">
                          <a:solidFill>
                            <a:srgbClr val="385723"/>
                          </a:solidFill>
                          <a:effectLst/>
                          <a:latin typeface="+mn-lt"/>
                          <a:ea typeface="+mn-ea"/>
                          <a:cs typeface="+mn-cs"/>
                        </a:rPr>
                      </a:br>
                      <a:r>
                        <a:rPr lang="pl-PL" sz="1400" b="1" kern="1200" dirty="0" smtClean="0">
                          <a:solidFill>
                            <a:srgbClr val="385723"/>
                          </a:solidFill>
                          <a:effectLst/>
                          <a:latin typeface="+mn-lt"/>
                          <a:ea typeface="+mn-ea"/>
                          <a:cs typeface="+mn-cs"/>
                        </a:rPr>
                        <a:t>(per</a:t>
                      </a:r>
                      <a:r>
                        <a:rPr lang="pl-PL" sz="1400" b="1" kern="1200" baseline="0" dirty="0" smtClean="0">
                          <a:solidFill>
                            <a:srgbClr val="385723"/>
                          </a:solidFill>
                          <a:effectLst/>
                          <a:latin typeface="+mn-lt"/>
                          <a:ea typeface="+mn-ea"/>
                          <a:cs typeface="+mn-cs"/>
                        </a:rPr>
                        <a:t> saldo)</a:t>
                      </a:r>
                      <a:endParaRPr lang="pl-PL" sz="1600" b="1" dirty="0">
                        <a:solidFill>
                          <a:srgbClr val="385723"/>
                        </a:solidFill>
                      </a:endParaRPr>
                    </a:p>
                  </a:txBody>
                  <a:tcPr marL="91426" marR="91426" marT="45719" marB="45719" anchor="ctr">
                    <a:solidFill>
                      <a:srgbClr val="EFF8E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a:solidFill>
                            <a:schemeClr val="tx1"/>
                          </a:solidFill>
                          <a:latin typeface="+mn-lt"/>
                          <a:ea typeface="+mn-ea"/>
                          <a:cs typeface="+mn-cs"/>
                        </a:rPr>
                        <a:t>Wydatki majątkowe w części </a:t>
                      </a:r>
                      <a:r>
                        <a:rPr lang="pl-PL" sz="1500" b="1" kern="1200" baseline="0" dirty="0" err="1" smtClean="0">
                          <a:solidFill>
                            <a:schemeClr val="tx1"/>
                          </a:solidFill>
                          <a:latin typeface="+mn-lt"/>
                          <a:ea typeface="+mn-ea"/>
                          <a:cs typeface="+mn-cs"/>
                        </a:rPr>
                        <a:t>ogólnomiejskiej</a:t>
                      </a:r>
                      <a:r>
                        <a:rPr lang="pl-PL" sz="1500" b="1" kern="1200" baseline="0" dirty="0" smtClean="0">
                          <a:solidFill>
                            <a:schemeClr val="tx1"/>
                          </a:solidFill>
                          <a:latin typeface="+mn-lt"/>
                          <a:ea typeface="+mn-ea"/>
                          <a:cs typeface="+mn-cs"/>
                        </a:rPr>
                        <a:t> – główne pozycje (ciąg dalszy):</a:t>
                      </a:r>
                      <a:endParaRPr lang="pl-PL" sz="1500" b="1" kern="1200" baseline="0" dirty="0">
                        <a:solidFill>
                          <a:schemeClr val="tx1"/>
                        </a:solidFill>
                        <a:latin typeface="+mn-lt"/>
                        <a:ea typeface="+mn-ea"/>
                        <a:cs typeface="+mn-cs"/>
                      </a:endParaRPr>
                    </a:p>
                  </a:txBody>
                  <a:tcPr marL="91426" marR="91426" marT="45719" marB="45719" anchor="ctr">
                    <a:solidFill>
                      <a:srgbClr val="EFF8E9"/>
                    </a:solidFill>
                  </a:tcPr>
                </a:tc>
                <a:extLst>
                  <a:ext uri="{0D108BD9-81ED-4DB2-BD59-A6C34878D82A}">
                    <a16:rowId xmlns:a16="http://schemas.microsoft.com/office/drawing/2014/main" val="81988169"/>
                  </a:ext>
                </a:extLst>
              </a:tr>
              <a:tr h="21743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b="1" kern="1200" dirty="0" smtClean="0">
                          <a:solidFill>
                            <a:schemeClr val="tx1"/>
                          </a:solidFill>
                          <a:effectLst/>
                          <a:latin typeface="+mn-lt"/>
                          <a:ea typeface="+mn-ea"/>
                          <a:cs typeface="+mn-cs"/>
                        </a:rPr>
                        <a:t>Zapewnienia finansowania realizacji zadań inwestycyjnych m.in. w związku z kontynuacją realizacji zadań z 2023 r., w tym:</a:t>
                      </a:r>
                      <a:endParaRPr lang="pl-PL" sz="1200" b="1" kern="1200" dirty="0">
                        <a:solidFill>
                          <a:schemeClr val="tx1"/>
                        </a:solidFill>
                        <a:effectLst/>
                        <a:latin typeface="+mn-lt"/>
                        <a:ea typeface="+mn-ea"/>
                        <a:cs typeface="+mn-cs"/>
                      </a:endParaRPr>
                    </a:p>
                  </a:txBody>
                  <a:tcPr marL="91426" marR="91426" marT="45719" marB="45719" anchor="ctr">
                    <a:solidFill>
                      <a:srgbClr val="E6E6E6"/>
                    </a:solidFill>
                  </a:tcPr>
                </a:tc>
                <a:tc hMerge="1">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endParaRPr lang="pl-PL" sz="1400" b="0" i="0" kern="1200" dirty="0">
                        <a:solidFill>
                          <a:schemeClr val="tx1"/>
                        </a:solidFill>
                        <a:effectLst/>
                        <a:latin typeface="+mn-lt"/>
                        <a:ea typeface="+mn-ea"/>
                        <a:cs typeface="+mn-cs"/>
                      </a:endParaRPr>
                    </a:p>
                  </a:txBody>
                  <a:tcPr marL="91426" marR="91426" marT="45719" marB="45719" anchor="ctr"/>
                </a:tc>
                <a:extLst>
                  <a:ext uri="{0D108BD9-81ED-4DB2-BD59-A6C34878D82A}">
                    <a16:rowId xmlns:a16="http://schemas.microsoft.com/office/drawing/2014/main" val="1760661513"/>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effectLst/>
                          <a:latin typeface="+mn-lt"/>
                          <a:ea typeface="+mn-ea"/>
                          <a:cs typeface="+mn-cs"/>
                        </a:rPr>
                        <a:t>+27.413.243</a:t>
                      </a:r>
                      <a:r>
                        <a:rPr lang="pl-PL" sz="1600" b="1" kern="1200" baseline="0" dirty="0" smtClean="0">
                          <a:solidFill>
                            <a:srgbClr val="385723"/>
                          </a:solidFill>
                          <a:effectLst/>
                          <a:latin typeface="+mn-lt"/>
                          <a:ea typeface="+mn-ea"/>
                          <a:cs typeface="+mn-cs"/>
                        </a:rPr>
                        <a:t> </a:t>
                      </a:r>
                      <a:r>
                        <a:rPr lang="pl-PL" sz="1600" b="1" kern="1200" dirty="0">
                          <a:solidFill>
                            <a:srgbClr val="385723"/>
                          </a:solidFill>
                          <a:effectLst/>
                          <a:latin typeface="+mn-lt"/>
                          <a:ea typeface="+mn-ea"/>
                          <a:cs typeface="+mn-cs"/>
                        </a:rPr>
                        <a:t>zł</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lang="pl-PL" sz="1400" b="0" i="0" kern="1200" dirty="0" smtClean="0">
                          <a:solidFill>
                            <a:schemeClr val="tx1"/>
                          </a:solidFill>
                          <a:effectLst/>
                          <a:latin typeface="+mn-lt"/>
                          <a:ea typeface="+mn-ea"/>
                          <a:cs typeface="+mn-cs"/>
                        </a:rPr>
                        <a:t>W zakresie realizacji zadań dot. rozbudowy II linii metra, w tym:</a:t>
                      </a:r>
                    </a:p>
                    <a:p>
                      <a:pPr marL="44450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lang="pl-PL" sz="1400" b="0" i="0" kern="1200" dirty="0" smtClean="0">
                          <a:solidFill>
                            <a:schemeClr val="tx1"/>
                          </a:solidFill>
                          <a:effectLst/>
                          <a:latin typeface="+mn-lt"/>
                          <a:ea typeface="+mn-ea"/>
                          <a:cs typeface="+mn-cs"/>
                        </a:rPr>
                        <a:t>„dokończenie budowy odcinka zachodniego od szlaku za stacją "Powstańców Śląskich" do stacji "Połczyńska" wraz ze Stacją </a:t>
                      </a:r>
                      <a:r>
                        <a:rPr lang="pl-PL" sz="1400" b="0" i="0" kern="1200" dirty="0" err="1" smtClean="0">
                          <a:solidFill>
                            <a:schemeClr val="tx1"/>
                          </a:solidFill>
                          <a:effectLst/>
                          <a:latin typeface="+mn-lt"/>
                          <a:ea typeface="+mn-ea"/>
                          <a:cs typeface="+mn-cs"/>
                        </a:rPr>
                        <a:t>Techniczno</a:t>
                      </a:r>
                      <a:r>
                        <a:rPr lang="pl-PL" sz="1400" b="0" i="0" kern="1200" dirty="0" smtClean="0">
                          <a:solidFill>
                            <a:schemeClr val="tx1"/>
                          </a:solidFill>
                          <a:effectLst/>
                          <a:latin typeface="+mn-lt"/>
                          <a:ea typeface="+mn-ea"/>
                          <a:cs typeface="+mn-cs"/>
                        </a:rPr>
                        <a:t> - Postojową "Mory"” – 20.309.633 zł;</a:t>
                      </a:r>
                    </a:p>
                    <a:p>
                      <a:pPr marL="44450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lang="pl-PL" sz="1400" b="0" i="0" kern="1200" dirty="0" smtClean="0">
                          <a:solidFill>
                            <a:schemeClr val="tx1"/>
                          </a:solidFill>
                          <a:effectLst/>
                          <a:latin typeface="+mn-lt"/>
                          <a:ea typeface="+mn-ea"/>
                          <a:cs typeface="+mn-cs"/>
                        </a:rPr>
                        <a:t>„dokończenie budowy odcinka wschodniego - północnego II linii metra (do stacji "Bródno")”</a:t>
                      </a:r>
                      <a:r>
                        <a:rPr lang="pl-PL" sz="1400" b="0" i="0" kern="1200" baseline="0" dirty="0" smtClean="0">
                          <a:solidFill>
                            <a:schemeClr val="tx1"/>
                          </a:solidFill>
                          <a:effectLst/>
                          <a:latin typeface="+mn-lt"/>
                          <a:ea typeface="+mn-ea"/>
                          <a:cs typeface="+mn-cs"/>
                        </a:rPr>
                        <a:t/>
                      </a:r>
                      <a:br>
                        <a:rPr lang="pl-PL" sz="1400" b="0" i="0" kern="1200" baseline="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4.232.809 zł;</a:t>
                      </a:r>
                    </a:p>
                    <a:p>
                      <a:pPr marL="44450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lang="pl-PL" sz="1400" b="0" i="0" kern="1200" dirty="0" smtClean="0">
                          <a:solidFill>
                            <a:schemeClr val="tx1"/>
                          </a:solidFill>
                          <a:effectLst/>
                          <a:latin typeface="+mn-lt"/>
                          <a:ea typeface="+mn-ea"/>
                          <a:cs typeface="+mn-cs"/>
                        </a:rPr>
                        <a:t>„kontynuacja budowy odcinka zachodniego od szlaku za stacją "Księcia Janusza" do stacji "Powstańców Śląskich"” – 1.903.765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effectLst/>
                          <a:latin typeface="+mn-lt"/>
                          <a:ea typeface="+mn-ea"/>
                          <a:cs typeface="+mn-cs"/>
                        </a:rPr>
                        <a:t>+11.520.811 </a:t>
                      </a:r>
                      <a:r>
                        <a:rPr lang="pl-PL" sz="1600" b="1" kern="1200" dirty="0">
                          <a:solidFill>
                            <a:srgbClr val="385723"/>
                          </a:solidFill>
                          <a:effectLst/>
                          <a:latin typeface="+mn-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„Pozyskanie nieruchomości pod inwestycje drogowe - część 2”</a:t>
                      </a: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202572836"/>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Engram Warsaw"/>
                          <a:ea typeface="+mn-ea"/>
                          <a:cs typeface="+mn-cs"/>
                        </a:rPr>
                        <a:t>+7.631.183 zł</a:t>
                      </a:r>
                      <a:endParaRPr kumimoji="0" lang="pl-PL" sz="1600" b="1" i="0" u="none" strike="noStrike" kern="1200" cap="none" spc="0" normalizeH="0" baseline="0" noProof="0" dirty="0">
                        <a:ln>
                          <a:noFill/>
                        </a:ln>
                        <a:solidFill>
                          <a:srgbClr val="385723"/>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„Budowa Muzeum Sztuki Nowoczesnej”</a:t>
                      </a: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5519664"/>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Engram Warsaw"/>
                          <a:ea typeface="+mn-ea"/>
                          <a:cs typeface="+mn-cs"/>
                        </a:rPr>
                        <a:t>+4.648.693 zł</a:t>
                      </a:r>
                      <a:endParaRPr kumimoji="0" lang="pl-PL" sz="1600" b="1" i="0" u="none" strike="noStrike" kern="1200" cap="none" spc="0" normalizeH="0" baseline="0" noProof="0" dirty="0">
                        <a:ln>
                          <a:noFill/>
                        </a:ln>
                        <a:solidFill>
                          <a:srgbClr val="385723"/>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„Przebudowa Placu Trzech Krzyży”</a:t>
                      </a: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894779637"/>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Engram Warsaw"/>
                          <a:ea typeface="+mn-ea"/>
                          <a:cs typeface="+mn-cs"/>
                        </a:rPr>
                        <a:t>+3.597.542 zł</a:t>
                      </a:r>
                      <a:endParaRPr kumimoji="0" lang="pl-PL" sz="1600" b="1" i="0" u="none" strike="noStrike" kern="1200" cap="none" spc="0" normalizeH="0" baseline="0" noProof="0" dirty="0">
                        <a:ln>
                          <a:noFill/>
                        </a:ln>
                        <a:solidFill>
                          <a:srgbClr val="385723"/>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„Budowa kładki pieszo-rowerowej nad Wisłą”</a:t>
                      </a: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55864529"/>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Engram Warsaw"/>
                          <a:ea typeface="+mn-ea"/>
                          <a:cs typeface="+mn-cs"/>
                        </a:rPr>
                        <a:t>+3.493.247 zł</a:t>
                      </a:r>
                      <a:endParaRPr kumimoji="0" lang="pl-PL" sz="1600" b="1" i="0" u="none" strike="noStrike" kern="1200" cap="none" spc="0" normalizeH="0" baseline="0" noProof="0" dirty="0">
                        <a:ln>
                          <a:noFill/>
                        </a:ln>
                        <a:solidFill>
                          <a:srgbClr val="385723"/>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„Zakup sprzętu informatycznego i oprogramowania - część II”</a:t>
                      </a: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790180787"/>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n-lt"/>
                          <a:ea typeface="+mn-ea"/>
                          <a:cs typeface="+mn-cs"/>
                        </a:rPr>
                        <a:t>+3.323.336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„Rozbudowa i adaptacja budynku na potrzeby utworzenia Praskiego Centrum RE-START”</a:t>
                      </a: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964721216"/>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n-lt"/>
                          <a:ea typeface="+mn-ea"/>
                          <a:cs typeface="+mn-cs"/>
                        </a:rPr>
                        <a:t>+2.977.378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„Modernizacja zabytkowych obiektów oraz budowa sali koncertowej przy ul. Grochowskiej na potrzeby </a:t>
                      </a:r>
                      <a:r>
                        <a:rPr lang="pl-PL" sz="1400" b="0" i="0" kern="1200" dirty="0" err="1" smtClean="0">
                          <a:solidFill>
                            <a:schemeClr val="tx1"/>
                          </a:solidFill>
                          <a:effectLst/>
                          <a:latin typeface="+mn-lt"/>
                          <a:ea typeface="+mn-ea"/>
                          <a:cs typeface="+mn-cs"/>
                        </a:rPr>
                        <a:t>Sinfonia</a:t>
                      </a:r>
                      <a:r>
                        <a:rPr lang="pl-PL" sz="1400" b="0" i="0" kern="1200" dirty="0" smtClean="0">
                          <a:solidFill>
                            <a:schemeClr val="tx1"/>
                          </a:solidFill>
                          <a:effectLst/>
                          <a:latin typeface="+mn-lt"/>
                          <a:ea typeface="+mn-ea"/>
                          <a:cs typeface="+mn-cs"/>
                        </a:rPr>
                        <a:t> </a:t>
                      </a:r>
                      <a:r>
                        <a:rPr lang="pl-PL" sz="1400" b="0" i="0" kern="1200" dirty="0" err="1" smtClean="0">
                          <a:solidFill>
                            <a:schemeClr val="tx1"/>
                          </a:solidFill>
                          <a:effectLst/>
                          <a:latin typeface="+mn-lt"/>
                          <a:ea typeface="+mn-ea"/>
                          <a:cs typeface="+mn-cs"/>
                        </a:rPr>
                        <a:t>Varsovia</a:t>
                      </a:r>
                      <a:r>
                        <a:rPr lang="pl-PL" sz="1400" b="0" i="0" kern="1200" dirty="0" smtClean="0">
                          <a:solidFill>
                            <a:schemeClr val="tx1"/>
                          </a:solidFill>
                          <a:effectLst/>
                          <a:latin typeface="+mn-lt"/>
                          <a:ea typeface="+mn-ea"/>
                          <a:cs typeface="+mn-cs"/>
                        </a:rPr>
                        <a:t> - etap I”</a:t>
                      </a: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442423488"/>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2134224431"/>
      </p:ext>
    </p:extLst>
  </p:cSld>
  <p:clrMapOvr>
    <a:masterClrMapping/>
  </p:clrMapOvr>
  <p:transition spd="slow">
    <p:cove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19</a:t>
            </a:fld>
            <a:endParaRPr lang="pl-PL" dirty="0"/>
          </a:p>
        </p:txBody>
      </p:sp>
      <p:sp>
        <p:nvSpPr>
          <p:cNvPr id="3" name="Tytuł 2"/>
          <p:cNvSpPr>
            <a:spLocks noGrp="1"/>
          </p:cNvSpPr>
          <p:nvPr>
            <p:ph type="title"/>
          </p:nvPr>
        </p:nvSpPr>
        <p:spPr>
          <a:xfrm>
            <a:off x="432000" y="72000"/>
            <a:ext cx="10709476" cy="742304"/>
          </a:xfrm>
        </p:spPr>
        <p:txBody>
          <a:bodyPr/>
          <a:lstStyle/>
          <a:p>
            <a:pPr>
              <a:lnSpc>
                <a:spcPct val="100000"/>
              </a:lnSpc>
              <a:spcBef>
                <a:spcPts val="800"/>
              </a:spcBef>
              <a:spcAft>
                <a:spcPts val="800"/>
              </a:spcAft>
            </a:pPr>
            <a:r>
              <a:rPr lang="pl-PL" altLang="pl-PL" sz="2400" b="1" dirty="0" smtClean="0">
                <a:latin typeface="+mj-lt"/>
              </a:rPr>
              <a:t>Zwiększenie</a:t>
            </a:r>
            <a:r>
              <a:rPr lang="pl-PL" altLang="pl-PL" sz="2400" dirty="0" smtClean="0">
                <a:latin typeface="+mj-lt"/>
              </a:rPr>
              <a:t> </a:t>
            </a:r>
            <a:r>
              <a:rPr lang="pl-PL" altLang="pl-PL" sz="2400" dirty="0">
                <a:latin typeface="+mj-lt"/>
              </a:rPr>
              <a:t>planu </a:t>
            </a:r>
            <a:r>
              <a:rPr lang="pl-PL" altLang="pl-PL" sz="2400" b="1" dirty="0">
                <a:latin typeface="+mj-lt"/>
              </a:rPr>
              <a:t>wydatków majątkowych</a:t>
            </a:r>
            <a:r>
              <a:rPr lang="pl-PL" altLang="pl-PL" sz="2400" dirty="0">
                <a:latin typeface="+mj-lt"/>
              </a:rPr>
              <a:t> w </a:t>
            </a:r>
            <a:r>
              <a:rPr lang="pl-PL" altLang="pl-PL" sz="2400" dirty="0" smtClean="0">
                <a:latin typeface="+mj-lt"/>
              </a:rPr>
              <a:t>2024 </a:t>
            </a:r>
            <a:r>
              <a:rPr lang="pl-PL" altLang="pl-PL" sz="2400" dirty="0">
                <a:latin typeface="+mj-lt"/>
              </a:rPr>
              <a:t>r. o </a:t>
            </a:r>
            <a:r>
              <a:rPr lang="pl-PL" altLang="pl-PL" sz="2400" b="1" dirty="0" smtClean="0">
                <a:latin typeface="+mj-lt"/>
              </a:rPr>
              <a:t>616,7 </a:t>
            </a:r>
            <a:r>
              <a:rPr lang="pl-PL" altLang="pl-PL" sz="2400" b="1" dirty="0">
                <a:latin typeface="+mj-lt"/>
              </a:rPr>
              <a:t>mln zł</a:t>
            </a:r>
          </a:p>
        </p:txBody>
      </p:sp>
      <p:sp>
        <p:nvSpPr>
          <p:cNvPr id="9" name="pole tekstowe 13"/>
          <p:cNvSpPr txBox="1">
            <a:spLocks noChangeArrowheads="1"/>
          </p:cNvSpPr>
          <p:nvPr/>
        </p:nvSpPr>
        <p:spPr bwMode="auto">
          <a:xfrm>
            <a:off x="1764000" y="576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OGÓLNOMIEJSKA:  </a:t>
            </a:r>
            <a:r>
              <a:rPr lang="pl-PL" altLang="pl-PL" sz="2400" b="1" dirty="0" smtClean="0">
                <a:solidFill>
                  <a:srgbClr val="385723"/>
                </a:solidFill>
                <a:latin typeface="+mj-lt"/>
              </a:rPr>
              <a:t>+409,8 </a:t>
            </a:r>
            <a:r>
              <a:rPr lang="pl-PL" altLang="pl-PL" sz="2000" b="1" dirty="0">
                <a:solidFill>
                  <a:srgbClr val="385723"/>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4092803975"/>
              </p:ext>
            </p:extLst>
          </p:nvPr>
        </p:nvGraphicFramePr>
        <p:xfrm>
          <a:off x="353577" y="1037665"/>
          <a:ext cx="11699878" cy="5392392"/>
        </p:xfrm>
        <a:graphic>
          <a:graphicData uri="http://schemas.openxmlformats.org/drawingml/2006/table">
            <a:tbl>
              <a:tblPr firstRow="1" bandRow="1">
                <a:tableStyleId>{2D5ABB26-0587-4C30-8999-92F81FD0307C}</a:tableStyleId>
              </a:tblPr>
              <a:tblGrid>
                <a:gridCol w="2329200">
                  <a:extLst>
                    <a:ext uri="{9D8B030D-6E8A-4147-A177-3AD203B41FA5}">
                      <a16:colId xmlns:a16="http://schemas.microsoft.com/office/drawing/2014/main" val="20000"/>
                    </a:ext>
                  </a:extLst>
                </a:gridCol>
                <a:gridCol w="9370678">
                  <a:extLst>
                    <a:ext uri="{9D8B030D-6E8A-4147-A177-3AD203B41FA5}">
                      <a16:colId xmlns:a16="http://schemas.microsoft.com/office/drawing/2014/main" val="20001"/>
                    </a:ext>
                  </a:extLst>
                </a:gridCol>
              </a:tblGrid>
              <a:tr h="483186">
                <a:tc>
                  <a:txBody>
                    <a:bodyPr/>
                    <a:lstStyle/>
                    <a:p>
                      <a:pPr algn="r"/>
                      <a:r>
                        <a:rPr lang="pl-PL" sz="2000" b="1" kern="1200" dirty="0" smtClean="0">
                          <a:solidFill>
                            <a:srgbClr val="385723"/>
                          </a:solidFill>
                          <a:effectLst/>
                          <a:latin typeface="+mn-lt"/>
                          <a:ea typeface="+mn-ea"/>
                          <a:cs typeface="+mn-cs"/>
                        </a:rPr>
                        <a:t>+409.820.168 zł</a:t>
                      </a:r>
                      <a:br>
                        <a:rPr lang="pl-PL" sz="2000" b="1" kern="1200" dirty="0" smtClean="0">
                          <a:solidFill>
                            <a:srgbClr val="385723"/>
                          </a:solidFill>
                          <a:effectLst/>
                          <a:latin typeface="+mn-lt"/>
                          <a:ea typeface="+mn-ea"/>
                          <a:cs typeface="+mn-cs"/>
                        </a:rPr>
                      </a:br>
                      <a:r>
                        <a:rPr lang="pl-PL" sz="1400" b="1" kern="1200" dirty="0" smtClean="0">
                          <a:solidFill>
                            <a:srgbClr val="385723"/>
                          </a:solidFill>
                          <a:effectLst/>
                          <a:latin typeface="+mn-lt"/>
                          <a:ea typeface="+mn-ea"/>
                          <a:cs typeface="+mn-cs"/>
                        </a:rPr>
                        <a:t>(per</a:t>
                      </a:r>
                      <a:r>
                        <a:rPr lang="pl-PL" sz="1400" b="1" kern="1200" baseline="0" dirty="0" smtClean="0">
                          <a:solidFill>
                            <a:srgbClr val="385723"/>
                          </a:solidFill>
                          <a:effectLst/>
                          <a:latin typeface="+mn-lt"/>
                          <a:ea typeface="+mn-ea"/>
                          <a:cs typeface="+mn-cs"/>
                        </a:rPr>
                        <a:t> saldo)</a:t>
                      </a:r>
                      <a:endParaRPr lang="pl-PL" sz="1600" b="1" dirty="0">
                        <a:solidFill>
                          <a:srgbClr val="385723"/>
                        </a:solidFill>
                      </a:endParaRPr>
                    </a:p>
                  </a:txBody>
                  <a:tcPr marL="91426" marR="91426" marT="45719" marB="45719" anchor="ctr">
                    <a:solidFill>
                      <a:srgbClr val="EFF8E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a:solidFill>
                            <a:schemeClr val="tx1"/>
                          </a:solidFill>
                          <a:latin typeface="+mn-lt"/>
                          <a:ea typeface="+mn-ea"/>
                          <a:cs typeface="+mn-cs"/>
                        </a:rPr>
                        <a:t>Wydatki majątkowe w części </a:t>
                      </a:r>
                      <a:r>
                        <a:rPr lang="pl-PL" sz="1500" b="1" kern="1200" baseline="0" dirty="0" err="1" smtClean="0">
                          <a:solidFill>
                            <a:schemeClr val="tx1"/>
                          </a:solidFill>
                          <a:latin typeface="+mn-lt"/>
                          <a:ea typeface="+mn-ea"/>
                          <a:cs typeface="+mn-cs"/>
                        </a:rPr>
                        <a:t>ogólnomiejskiej</a:t>
                      </a:r>
                      <a:r>
                        <a:rPr lang="pl-PL" sz="1500" b="1" kern="1200" baseline="0" dirty="0" smtClean="0">
                          <a:solidFill>
                            <a:schemeClr val="tx1"/>
                          </a:solidFill>
                          <a:latin typeface="+mn-lt"/>
                          <a:ea typeface="+mn-ea"/>
                          <a:cs typeface="+mn-cs"/>
                        </a:rPr>
                        <a:t> – główne pozycje (ciąg dalszy):</a:t>
                      </a:r>
                      <a:endParaRPr lang="pl-PL" sz="1500" b="1" kern="1200" baseline="0" dirty="0">
                        <a:solidFill>
                          <a:schemeClr val="tx1"/>
                        </a:solidFill>
                        <a:latin typeface="+mn-lt"/>
                        <a:ea typeface="+mn-ea"/>
                        <a:cs typeface="+mn-cs"/>
                      </a:endParaRPr>
                    </a:p>
                  </a:txBody>
                  <a:tcPr marL="91426" marR="91426" marT="45719" marB="45719" anchor="ctr">
                    <a:solidFill>
                      <a:srgbClr val="EFF8E9"/>
                    </a:solidFill>
                  </a:tcPr>
                </a:tc>
                <a:extLst>
                  <a:ext uri="{0D108BD9-81ED-4DB2-BD59-A6C34878D82A}">
                    <a16:rowId xmlns:a16="http://schemas.microsoft.com/office/drawing/2014/main" val="81988169"/>
                  </a:ext>
                </a:extLst>
              </a:tr>
              <a:tr h="21743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b="1" kern="1200" dirty="0" smtClean="0">
                          <a:solidFill>
                            <a:schemeClr val="tx1"/>
                          </a:solidFill>
                          <a:effectLst/>
                          <a:latin typeface="+mn-lt"/>
                          <a:ea typeface="+mn-ea"/>
                          <a:cs typeface="+mn-cs"/>
                        </a:rPr>
                        <a:t>Zapewnienia finansowania realizacji zadań inwestycyjnych m.in. w związku z kontynuacją realizacji zadań z 2023 r., w tym (ciąg dalszy):</a:t>
                      </a:r>
                      <a:endParaRPr lang="pl-PL" sz="1200" b="1" kern="1200" dirty="0">
                        <a:solidFill>
                          <a:schemeClr val="tx1"/>
                        </a:solidFill>
                        <a:effectLst/>
                        <a:latin typeface="+mn-lt"/>
                        <a:ea typeface="+mn-ea"/>
                        <a:cs typeface="+mn-cs"/>
                      </a:endParaRPr>
                    </a:p>
                  </a:txBody>
                  <a:tcPr marL="91426" marR="91426" marT="45719" marB="45719" anchor="ctr">
                    <a:solidFill>
                      <a:srgbClr val="E6E6E6"/>
                    </a:solidFill>
                  </a:tcPr>
                </a:tc>
                <a:tc hMerge="1">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endParaRPr lang="pl-PL" sz="1400" b="0" i="0" kern="1200" dirty="0">
                        <a:solidFill>
                          <a:schemeClr val="tx1"/>
                        </a:solidFill>
                        <a:effectLst/>
                        <a:latin typeface="+mn-lt"/>
                        <a:ea typeface="+mn-ea"/>
                        <a:cs typeface="+mn-cs"/>
                      </a:endParaRPr>
                    </a:p>
                  </a:txBody>
                  <a:tcPr marL="91426" marR="91426" marT="45719" marB="45719" anchor="ctr"/>
                </a:tc>
                <a:extLst>
                  <a:ext uri="{0D108BD9-81ED-4DB2-BD59-A6C34878D82A}">
                    <a16:rowId xmlns:a16="http://schemas.microsoft.com/office/drawing/2014/main" val="1760661513"/>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effectLst/>
                          <a:latin typeface="+mn-lt"/>
                          <a:ea typeface="+mn-ea"/>
                          <a:cs typeface="+mn-cs"/>
                        </a:rPr>
                        <a:t>+2.153.621</a:t>
                      </a:r>
                      <a:r>
                        <a:rPr lang="pl-PL" sz="1600" b="1" kern="1200" baseline="0" dirty="0" smtClean="0">
                          <a:solidFill>
                            <a:srgbClr val="385723"/>
                          </a:solidFill>
                          <a:effectLst/>
                          <a:latin typeface="+mn-lt"/>
                          <a:ea typeface="+mn-ea"/>
                          <a:cs typeface="+mn-cs"/>
                        </a:rPr>
                        <a:t> </a:t>
                      </a:r>
                      <a:r>
                        <a:rPr lang="pl-PL" sz="1600" b="1" kern="1200" dirty="0">
                          <a:solidFill>
                            <a:srgbClr val="385723"/>
                          </a:solidFill>
                          <a:effectLst/>
                          <a:latin typeface="+mn-lt"/>
                          <a:ea typeface="+mn-ea"/>
                          <a:cs typeface="+mn-cs"/>
                        </a:rPr>
                        <a:t>zł</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lang="pl-PL" sz="1400" b="0" i="0" kern="1200" dirty="0" smtClean="0">
                          <a:solidFill>
                            <a:schemeClr val="tx1"/>
                          </a:solidFill>
                          <a:effectLst/>
                          <a:latin typeface="+mn-lt"/>
                          <a:ea typeface="+mn-ea"/>
                          <a:cs typeface="+mn-cs"/>
                        </a:rPr>
                        <a:t>„Modernizacja Schroniska na Paluchu im. Jana Lityńskiego” </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effectLst/>
                          <a:latin typeface="+mn-lt"/>
                          <a:ea typeface="+mn-ea"/>
                          <a:cs typeface="+mn-cs"/>
                        </a:rPr>
                        <a:t>+1.905.475 </a:t>
                      </a:r>
                      <a:r>
                        <a:rPr lang="pl-PL" sz="1600" b="1" kern="1200" dirty="0">
                          <a:solidFill>
                            <a:srgbClr val="385723"/>
                          </a:solidFill>
                          <a:effectLst/>
                          <a:latin typeface="+mn-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„Infrastruktura "Zielone ulice" - etap I”</a:t>
                      </a: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202572836"/>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Engram Warsaw"/>
                          <a:ea typeface="+mn-ea"/>
                          <a:cs typeface="+mn-cs"/>
                        </a:rPr>
                        <a:t>+1.722.415 zł</a:t>
                      </a:r>
                      <a:endParaRPr kumimoji="0" lang="pl-PL" sz="1600" b="1" i="0" u="none" strike="noStrike" kern="1200" cap="none" spc="0" normalizeH="0" baseline="0" noProof="0" dirty="0">
                        <a:ln>
                          <a:noFill/>
                        </a:ln>
                        <a:solidFill>
                          <a:srgbClr val="385723"/>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„Nabycie nieruchomości zlokalizowanej na terenie 7.UK w otoczeniu Pałacu Kultury i Nauki”</a:t>
                      </a: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5519664"/>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Engram Warsaw"/>
                          <a:ea typeface="+mn-ea"/>
                          <a:cs typeface="+mn-cs"/>
                        </a:rPr>
                        <a:t>+1.500.008 zł</a:t>
                      </a:r>
                      <a:endParaRPr kumimoji="0" lang="pl-PL" sz="1600" b="1" i="0" u="none" strike="noStrike" kern="1200" cap="none" spc="0" normalizeH="0" baseline="0" noProof="0" dirty="0">
                        <a:ln>
                          <a:noFill/>
                        </a:ln>
                        <a:solidFill>
                          <a:srgbClr val="385723"/>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„Modernizacja Parku Skaryszewskiego”</a:t>
                      </a: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894779637"/>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Engram Warsaw"/>
                          <a:ea typeface="+mn-ea"/>
                          <a:cs typeface="+mn-cs"/>
                        </a:rPr>
                        <a:t>+1.444.061 zł</a:t>
                      </a:r>
                      <a:endParaRPr kumimoji="0" lang="pl-PL" sz="1600" b="1" i="0" u="none" strike="noStrike" kern="1200" cap="none" spc="0" normalizeH="0" baseline="0" noProof="0" dirty="0">
                        <a:ln>
                          <a:noFill/>
                        </a:ln>
                        <a:solidFill>
                          <a:srgbClr val="385723"/>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„Budowa linii tramwajowej na Tarchomin i układu drogowego ul. Światowida i Projektowanej - prace przygotowawcze i pozyskanie nieruchomości oraz budowa układu drogowego”</a:t>
                      </a: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55864529"/>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Engram Warsaw"/>
                          <a:ea typeface="+mn-ea"/>
                          <a:cs typeface="+mn-cs"/>
                        </a:rPr>
                        <a:t>+1.323.690 zł</a:t>
                      </a:r>
                      <a:endParaRPr kumimoji="0" lang="pl-PL" sz="1600" b="1" i="0" u="none" strike="noStrike" kern="1200" cap="none" spc="0" normalizeH="0" baseline="0" noProof="0" dirty="0">
                        <a:ln>
                          <a:noFill/>
                        </a:ln>
                        <a:solidFill>
                          <a:srgbClr val="385723"/>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„Przebudowa wiaduktu drogowego w ciągu ul. Świerszcza nad ul. Globusową”</a:t>
                      </a: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790180787"/>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n-lt"/>
                          <a:ea typeface="+mn-ea"/>
                          <a:cs typeface="+mn-cs"/>
                        </a:rPr>
                        <a:t>+1.177.275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„Remont ursynowskich dróg rowerowych i chodników”</a:t>
                      </a: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964721216"/>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n-lt"/>
                          <a:ea typeface="+mn-ea"/>
                          <a:cs typeface="+mn-cs"/>
                        </a:rPr>
                        <a:t>+1.111.296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„Nowe alejki w parku koło "Sapera", park E. Rydza-Śmigłego”</a:t>
                      </a: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442423488"/>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n-lt"/>
                          <a:ea typeface="+mn-ea"/>
                          <a:cs typeface="+mn-cs"/>
                        </a:rPr>
                        <a:t>+1.100.609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„Poprawa układu drogowego w Dzielnicy Białołęka - część 2”</a:t>
                      </a: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921863885"/>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n-lt"/>
                          <a:ea typeface="+mn-ea"/>
                          <a:cs typeface="+mn-cs"/>
                        </a:rPr>
                        <a:t>+1.098.625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„Spójna sieć dróg rowerowych na Ursynowie”</a:t>
                      </a: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831848583"/>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n-lt"/>
                          <a:ea typeface="+mn-ea"/>
                          <a:cs typeface="+mn-cs"/>
                        </a:rPr>
                        <a:t>+1.032.810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„Przebudowa i budowa przystanków, zatok oraz pętli autobusowych wraz z infrastrukturą towarzyszącą”</a:t>
                      </a: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867542889"/>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n-lt"/>
                          <a:ea typeface="+mn-ea"/>
                          <a:cs typeface="+mn-cs"/>
                        </a:rPr>
                        <a:t>+1.010.625 zł</a:t>
                      </a:r>
                      <a:endParaRPr kumimoji="0" lang="pl-PL" sz="1100" b="1" i="0" u="none" strike="noStrike" kern="1200" cap="none" spc="0" normalizeH="0" baseline="0" noProof="0" dirty="0" smtClean="0">
                        <a:ln>
                          <a:noFill/>
                        </a:ln>
                        <a:solidFill>
                          <a:srgbClr val="385723"/>
                        </a:solidFill>
                        <a:effectLst/>
                        <a:uLnTx/>
                        <a:uFillTx/>
                        <a:latin typeface="+mn-lt"/>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pl-PL" sz="1000" b="1" i="0" u="none" strike="noStrike" kern="1200" cap="none" spc="0" normalizeH="0" baseline="0" noProof="0" dirty="0" smtClean="0">
                        <a:ln>
                          <a:noFill/>
                        </a:ln>
                        <a:solidFill>
                          <a:srgbClr val="385723"/>
                        </a:solidFill>
                        <a:effectLst/>
                        <a:uLnTx/>
                        <a:uFillTx/>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„Łączymy rowerowe szlaki - uzupełnienie sieci dróg rowerowych na Ursynowie o brakujące odcinki</a:t>
                      </a:r>
                      <a:br>
                        <a:rPr lang="pl-PL" sz="1400" b="0" i="0" kern="120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 – edycja II”</a:t>
                      </a: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608721373"/>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1765328958"/>
      </p:ext>
    </p:extLst>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267749" y="2091034"/>
            <a:ext cx="11584785" cy="2355460"/>
          </a:xfrm>
          <a:prstGeom prst="rect">
            <a:avLst/>
          </a:prstGeom>
        </p:spPr>
        <p:txBody>
          <a:bodyPr/>
          <a:lstStyle/>
          <a:p>
            <a:pPr>
              <a:lnSpc>
                <a:spcPct val="114000"/>
              </a:lnSpc>
              <a:spcBef>
                <a:spcPts val="600"/>
              </a:spcBef>
              <a:spcAft>
                <a:spcPts val="600"/>
              </a:spcAft>
              <a:defRPr/>
            </a:pPr>
            <a:r>
              <a:rPr lang="pl-PL" b="1" dirty="0"/>
              <a:t>Projekt zmiany budżetu na </a:t>
            </a:r>
            <a:r>
              <a:rPr lang="pl-PL" b="1" dirty="0" smtClean="0"/>
              <a:t>2024 </a:t>
            </a:r>
            <a:r>
              <a:rPr lang="pl-PL" b="1" dirty="0"/>
              <a:t>rok</a:t>
            </a:r>
            <a:r>
              <a:rPr lang="pl-PL" altLang="pl-PL" b="1" dirty="0">
                <a:cs typeface="Arial" charset="0"/>
              </a:rPr>
              <a:t/>
            </a:r>
            <a:br>
              <a:rPr lang="pl-PL" altLang="pl-PL" b="1" dirty="0">
                <a:cs typeface="Arial" charset="0"/>
              </a:rPr>
            </a:br>
            <a:r>
              <a:rPr lang="pl-PL" altLang="pl-PL" sz="3200" dirty="0">
                <a:cs typeface="Arial" charset="0"/>
              </a:rPr>
              <a:t>na sesję Rady m.st. Warszawy </a:t>
            </a:r>
            <a:r>
              <a:rPr lang="pl-PL" altLang="pl-PL" sz="3200" dirty="0" smtClean="0">
                <a:cs typeface="Arial" charset="0"/>
              </a:rPr>
              <a:t>14 marca 2024 </a:t>
            </a:r>
            <a:r>
              <a:rPr lang="pl-PL" altLang="pl-PL" sz="3200" dirty="0">
                <a:cs typeface="Arial" charset="0"/>
              </a:rPr>
              <a:t>r</a:t>
            </a:r>
            <a:r>
              <a:rPr lang="pl-PL" altLang="pl-PL" sz="3200" dirty="0" smtClean="0">
                <a:cs typeface="Arial" charset="0"/>
              </a:rPr>
              <a:t>.</a:t>
            </a:r>
            <a:br>
              <a:rPr lang="pl-PL" altLang="pl-PL" sz="3200" dirty="0" smtClean="0">
                <a:cs typeface="Arial" charset="0"/>
              </a:rPr>
            </a:br>
            <a:r>
              <a:rPr lang="pl-PL" altLang="pl-PL" sz="3200" b="1" dirty="0" smtClean="0">
                <a:cs typeface="Arial" charset="0"/>
              </a:rPr>
              <a:t>wraz z autopoprawkami A i B</a:t>
            </a:r>
            <a:endParaRPr lang="pl-PL" altLang="pl-PL" sz="3200" b="1" dirty="0">
              <a:cs typeface="Arial" charset="0"/>
            </a:endParaRPr>
          </a:p>
        </p:txBody>
      </p:sp>
      <p:sp>
        <p:nvSpPr>
          <p:cNvPr id="2"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2</a:t>
            </a:fld>
            <a:endParaRPr lang="pl-PL" dirty="0"/>
          </a:p>
        </p:txBody>
      </p:sp>
    </p:spTree>
    <p:extLst>
      <p:ext uri="{BB962C8B-B14F-4D97-AF65-F5344CB8AC3E}">
        <p14:creationId xmlns:p14="http://schemas.microsoft.com/office/powerpoint/2010/main" val="1936331712"/>
      </p:ext>
    </p:extLst>
  </p:cSld>
  <p:clrMapOvr>
    <a:masterClrMapping/>
  </p:clrMapOvr>
  <p:transition spd="slow">
    <p:cove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20</a:t>
            </a:fld>
            <a:endParaRPr lang="pl-PL" dirty="0"/>
          </a:p>
        </p:txBody>
      </p:sp>
      <p:sp>
        <p:nvSpPr>
          <p:cNvPr id="3" name="Tytuł 2"/>
          <p:cNvSpPr>
            <a:spLocks noGrp="1"/>
          </p:cNvSpPr>
          <p:nvPr>
            <p:ph type="title"/>
          </p:nvPr>
        </p:nvSpPr>
        <p:spPr>
          <a:xfrm>
            <a:off x="432000" y="72000"/>
            <a:ext cx="10709476" cy="742304"/>
          </a:xfrm>
        </p:spPr>
        <p:txBody>
          <a:bodyPr/>
          <a:lstStyle/>
          <a:p>
            <a:pPr>
              <a:lnSpc>
                <a:spcPct val="100000"/>
              </a:lnSpc>
              <a:spcBef>
                <a:spcPts val="800"/>
              </a:spcBef>
              <a:spcAft>
                <a:spcPts val="800"/>
              </a:spcAft>
            </a:pPr>
            <a:r>
              <a:rPr lang="pl-PL" altLang="pl-PL" sz="2400" b="1" dirty="0" smtClean="0">
                <a:latin typeface="+mj-lt"/>
              </a:rPr>
              <a:t>Zwiększenie</a:t>
            </a:r>
            <a:r>
              <a:rPr lang="pl-PL" altLang="pl-PL" sz="2400" dirty="0" smtClean="0">
                <a:latin typeface="+mj-lt"/>
              </a:rPr>
              <a:t> </a:t>
            </a:r>
            <a:r>
              <a:rPr lang="pl-PL" altLang="pl-PL" sz="2400" dirty="0">
                <a:latin typeface="+mj-lt"/>
              </a:rPr>
              <a:t>planu </a:t>
            </a:r>
            <a:r>
              <a:rPr lang="pl-PL" altLang="pl-PL" sz="2400" b="1" dirty="0">
                <a:latin typeface="+mj-lt"/>
              </a:rPr>
              <a:t>wydatków majątkowych</a:t>
            </a:r>
            <a:r>
              <a:rPr lang="pl-PL" altLang="pl-PL" sz="2400" dirty="0">
                <a:latin typeface="+mj-lt"/>
              </a:rPr>
              <a:t> w </a:t>
            </a:r>
            <a:r>
              <a:rPr lang="pl-PL" altLang="pl-PL" sz="2400" dirty="0" smtClean="0">
                <a:latin typeface="+mj-lt"/>
              </a:rPr>
              <a:t>2024 </a:t>
            </a:r>
            <a:r>
              <a:rPr lang="pl-PL" altLang="pl-PL" sz="2400" dirty="0">
                <a:latin typeface="+mj-lt"/>
              </a:rPr>
              <a:t>r. o </a:t>
            </a:r>
            <a:r>
              <a:rPr lang="pl-PL" altLang="pl-PL" sz="2400" b="1" dirty="0" smtClean="0">
                <a:latin typeface="+mj-lt"/>
              </a:rPr>
              <a:t>616,7 </a:t>
            </a:r>
            <a:r>
              <a:rPr lang="pl-PL" altLang="pl-PL" sz="2400" b="1" dirty="0">
                <a:latin typeface="+mj-lt"/>
              </a:rPr>
              <a:t>mln zł</a:t>
            </a:r>
          </a:p>
        </p:txBody>
      </p:sp>
      <p:sp>
        <p:nvSpPr>
          <p:cNvPr id="9" name="pole tekstowe 13"/>
          <p:cNvSpPr txBox="1">
            <a:spLocks noChangeArrowheads="1"/>
          </p:cNvSpPr>
          <p:nvPr/>
        </p:nvSpPr>
        <p:spPr bwMode="auto">
          <a:xfrm>
            <a:off x="1764000" y="576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OGÓLNOMIEJSKA:  </a:t>
            </a:r>
            <a:r>
              <a:rPr lang="pl-PL" altLang="pl-PL" sz="2400" b="1" dirty="0" smtClean="0">
                <a:solidFill>
                  <a:srgbClr val="385723"/>
                </a:solidFill>
                <a:latin typeface="+mj-lt"/>
              </a:rPr>
              <a:t>+409,8 </a:t>
            </a:r>
            <a:r>
              <a:rPr lang="pl-PL" altLang="pl-PL" sz="2000" b="1" dirty="0">
                <a:solidFill>
                  <a:srgbClr val="385723"/>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1626254317"/>
              </p:ext>
            </p:extLst>
          </p:nvPr>
        </p:nvGraphicFramePr>
        <p:xfrm>
          <a:off x="353577" y="1037665"/>
          <a:ext cx="11699878" cy="4291949"/>
        </p:xfrm>
        <a:graphic>
          <a:graphicData uri="http://schemas.openxmlformats.org/drawingml/2006/table">
            <a:tbl>
              <a:tblPr firstRow="1" bandRow="1">
                <a:tableStyleId>{2D5ABB26-0587-4C30-8999-92F81FD0307C}</a:tableStyleId>
              </a:tblPr>
              <a:tblGrid>
                <a:gridCol w="2329200">
                  <a:extLst>
                    <a:ext uri="{9D8B030D-6E8A-4147-A177-3AD203B41FA5}">
                      <a16:colId xmlns:a16="http://schemas.microsoft.com/office/drawing/2014/main" val="20000"/>
                    </a:ext>
                  </a:extLst>
                </a:gridCol>
                <a:gridCol w="9370678">
                  <a:extLst>
                    <a:ext uri="{9D8B030D-6E8A-4147-A177-3AD203B41FA5}">
                      <a16:colId xmlns:a16="http://schemas.microsoft.com/office/drawing/2014/main" val="20001"/>
                    </a:ext>
                  </a:extLst>
                </a:gridCol>
              </a:tblGrid>
              <a:tr h="483186">
                <a:tc>
                  <a:txBody>
                    <a:bodyPr/>
                    <a:lstStyle/>
                    <a:p>
                      <a:pPr algn="r"/>
                      <a:r>
                        <a:rPr lang="pl-PL" sz="2000" b="1" kern="1200" dirty="0" smtClean="0">
                          <a:solidFill>
                            <a:srgbClr val="385723"/>
                          </a:solidFill>
                          <a:effectLst/>
                          <a:latin typeface="+mn-lt"/>
                          <a:ea typeface="+mn-ea"/>
                          <a:cs typeface="+mn-cs"/>
                        </a:rPr>
                        <a:t>+409.820.168 zł</a:t>
                      </a:r>
                      <a:br>
                        <a:rPr lang="pl-PL" sz="2000" b="1" kern="1200" dirty="0" smtClean="0">
                          <a:solidFill>
                            <a:srgbClr val="385723"/>
                          </a:solidFill>
                          <a:effectLst/>
                          <a:latin typeface="+mn-lt"/>
                          <a:ea typeface="+mn-ea"/>
                          <a:cs typeface="+mn-cs"/>
                        </a:rPr>
                      </a:br>
                      <a:r>
                        <a:rPr lang="pl-PL" sz="1400" b="1" kern="1200" dirty="0" smtClean="0">
                          <a:solidFill>
                            <a:srgbClr val="385723"/>
                          </a:solidFill>
                          <a:effectLst/>
                          <a:latin typeface="+mn-lt"/>
                          <a:ea typeface="+mn-ea"/>
                          <a:cs typeface="+mn-cs"/>
                        </a:rPr>
                        <a:t>(per</a:t>
                      </a:r>
                      <a:r>
                        <a:rPr lang="pl-PL" sz="1400" b="1" kern="1200" baseline="0" dirty="0" smtClean="0">
                          <a:solidFill>
                            <a:srgbClr val="385723"/>
                          </a:solidFill>
                          <a:effectLst/>
                          <a:latin typeface="+mn-lt"/>
                          <a:ea typeface="+mn-ea"/>
                          <a:cs typeface="+mn-cs"/>
                        </a:rPr>
                        <a:t> saldo)</a:t>
                      </a:r>
                      <a:endParaRPr lang="pl-PL" sz="1600" b="1" dirty="0">
                        <a:solidFill>
                          <a:srgbClr val="385723"/>
                        </a:solidFill>
                      </a:endParaRPr>
                    </a:p>
                  </a:txBody>
                  <a:tcPr marL="91426" marR="91426" marT="45719" marB="45719" anchor="ctr">
                    <a:solidFill>
                      <a:srgbClr val="EFF8E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a:solidFill>
                            <a:schemeClr val="tx1"/>
                          </a:solidFill>
                          <a:latin typeface="+mn-lt"/>
                          <a:ea typeface="+mn-ea"/>
                          <a:cs typeface="+mn-cs"/>
                        </a:rPr>
                        <a:t>Wydatki majątkowe w części </a:t>
                      </a:r>
                      <a:r>
                        <a:rPr lang="pl-PL" sz="1500" b="1" kern="1200" baseline="0" dirty="0" err="1" smtClean="0">
                          <a:solidFill>
                            <a:schemeClr val="tx1"/>
                          </a:solidFill>
                          <a:latin typeface="+mn-lt"/>
                          <a:ea typeface="+mn-ea"/>
                          <a:cs typeface="+mn-cs"/>
                        </a:rPr>
                        <a:t>ogólnomiejskiej</a:t>
                      </a:r>
                      <a:r>
                        <a:rPr lang="pl-PL" sz="1500" b="1" kern="1200" baseline="0" dirty="0" smtClean="0">
                          <a:solidFill>
                            <a:schemeClr val="tx1"/>
                          </a:solidFill>
                          <a:latin typeface="+mn-lt"/>
                          <a:ea typeface="+mn-ea"/>
                          <a:cs typeface="+mn-cs"/>
                        </a:rPr>
                        <a:t> – główne pozycje (ciąg dalszy):</a:t>
                      </a:r>
                      <a:endParaRPr lang="pl-PL" sz="1500" b="1" kern="1200" baseline="0" dirty="0">
                        <a:solidFill>
                          <a:schemeClr val="tx1"/>
                        </a:solidFill>
                        <a:latin typeface="+mn-lt"/>
                        <a:ea typeface="+mn-ea"/>
                        <a:cs typeface="+mn-cs"/>
                      </a:endParaRPr>
                    </a:p>
                  </a:txBody>
                  <a:tcPr marL="91426" marR="91426" marT="45719" marB="45719" anchor="ctr">
                    <a:solidFill>
                      <a:srgbClr val="EFF8E9"/>
                    </a:solidFill>
                  </a:tcPr>
                </a:tc>
                <a:extLst>
                  <a:ext uri="{0D108BD9-81ED-4DB2-BD59-A6C34878D82A}">
                    <a16:rowId xmlns:a16="http://schemas.microsoft.com/office/drawing/2014/main" val="81988169"/>
                  </a:ext>
                </a:extLst>
              </a:tr>
              <a:tr h="21743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b="1" kern="1200" dirty="0" smtClean="0">
                          <a:solidFill>
                            <a:schemeClr val="tx1"/>
                          </a:solidFill>
                          <a:effectLst/>
                          <a:latin typeface="+mn-lt"/>
                          <a:ea typeface="+mn-ea"/>
                          <a:cs typeface="+mn-cs"/>
                        </a:rPr>
                        <a:t>Przeniesienia środków z planu wydatków bieżących do planu wydatków majątkowych m.in. w związku z realizacją następujących zadań:</a:t>
                      </a:r>
                    </a:p>
                  </a:txBody>
                  <a:tcPr marL="91426" marR="91426" marT="45719" marB="45719" anchor="ctr">
                    <a:lnB>
                      <a:noFill/>
                    </a:lnB>
                    <a:solidFill>
                      <a:srgbClr val="E6E6E6"/>
                    </a:solidFill>
                  </a:tcPr>
                </a:tc>
                <a:tc hMerge="1">
                  <a:txBody>
                    <a:bodyPr/>
                    <a:lstStyle/>
                    <a:p>
                      <a:endParaRPr lang="pl-PL"/>
                    </a:p>
                  </a:txBody>
                  <a:tcPr/>
                </a:tc>
                <a:extLst>
                  <a:ext uri="{0D108BD9-81ED-4DB2-BD59-A6C34878D82A}">
                    <a16:rowId xmlns:a16="http://schemas.microsoft.com/office/drawing/2014/main" val="2849828220"/>
                  </a:ext>
                </a:extLst>
              </a:tr>
              <a:tr h="21743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effectLst/>
                          <a:latin typeface="+mn-lt"/>
                          <a:ea typeface="+mn-ea"/>
                          <a:cs typeface="+mn-cs"/>
                        </a:rPr>
                        <a:t>+1.425.000</a:t>
                      </a:r>
                      <a:r>
                        <a:rPr lang="pl-PL" sz="1600" b="1" kern="1200" baseline="0" dirty="0" smtClean="0">
                          <a:solidFill>
                            <a:srgbClr val="385723"/>
                          </a:solidFill>
                          <a:effectLst/>
                          <a:latin typeface="+mn-lt"/>
                          <a:ea typeface="+mn-ea"/>
                          <a:cs typeface="+mn-cs"/>
                        </a:rPr>
                        <a:t> </a:t>
                      </a:r>
                      <a:r>
                        <a:rPr lang="pl-PL" sz="1600" b="1" kern="1200" dirty="0">
                          <a:solidFill>
                            <a:srgbClr val="385723"/>
                          </a:solidFill>
                          <a:effectLst/>
                          <a:latin typeface="+mn-lt"/>
                          <a:ea typeface="+mn-ea"/>
                          <a:cs typeface="+mn-cs"/>
                        </a:rPr>
                        <a:t>zł</a:t>
                      </a:r>
                    </a:p>
                  </a:txBody>
                  <a:tcPr marL="91426" marR="91426" marT="45719" marB="45719" anchor="ctr">
                    <a:lnL>
                      <a:noFill/>
                    </a:lnL>
                    <a:lnR>
                      <a:noFill/>
                    </a:lnR>
                    <a:lnT>
                      <a:noFill/>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lang="pl-PL" sz="1400" b="0" i="0" kern="1200" dirty="0" smtClean="0">
                          <a:solidFill>
                            <a:schemeClr val="tx1"/>
                          </a:solidFill>
                          <a:effectLst/>
                          <a:latin typeface="+mn-lt"/>
                          <a:ea typeface="+mn-ea"/>
                          <a:cs typeface="+mn-cs"/>
                        </a:rPr>
                        <a:t>„Modernizacja budynku użytkowego przy ul. Stawki 27”</a:t>
                      </a:r>
                    </a:p>
                  </a:txBody>
                  <a:tcPr marL="91426" marR="91426" marT="45719" marB="45719" anchor="ctr">
                    <a:lnL>
                      <a:noFill/>
                    </a:lnL>
                    <a:lnR>
                      <a:noFill/>
                    </a:lnR>
                    <a:lnT>
                      <a:noFill/>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66906158"/>
                  </a:ext>
                </a:extLst>
              </a:tr>
              <a:tr h="21743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effectLst/>
                          <a:latin typeface="+mn-lt"/>
                          <a:ea typeface="+mn-ea"/>
                          <a:cs typeface="+mn-cs"/>
                        </a:rPr>
                        <a:t>+1.000.000</a:t>
                      </a:r>
                      <a:r>
                        <a:rPr lang="pl-PL" sz="1600" b="1" kern="1200" baseline="0" dirty="0" smtClean="0">
                          <a:solidFill>
                            <a:srgbClr val="385723"/>
                          </a:solidFill>
                          <a:effectLst/>
                          <a:latin typeface="+mn-lt"/>
                          <a:ea typeface="+mn-ea"/>
                          <a:cs typeface="+mn-cs"/>
                        </a:rPr>
                        <a:t> </a:t>
                      </a:r>
                      <a:r>
                        <a:rPr lang="pl-PL" sz="1600" b="1" kern="1200" dirty="0">
                          <a:solidFill>
                            <a:srgbClr val="385723"/>
                          </a:solidFill>
                          <a:effectLst/>
                          <a:latin typeface="+mn-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noFill/>
                  </a:tcPr>
                </a:tc>
                <a:tc>
                  <a:txBody>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lang="pl-PL" sz="1400" b="0" i="0" kern="1200" dirty="0" smtClean="0">
                          <a:solidFill>
                            <a:schemeClr val="tx1"/>
                          </a:solidFill>
                          <a:effectLst/>
                          <a:latin typeface="+mn-lt"/>
                          <a:ea typeface="+mn-ea"/>
                          <a:cs typeface="+mn-cs"/>
                        </a:rPr>
                        <a:t>„Warszawski System Integracyjny Miejskich Baz Danych - SIMBAD”</a:t>
                      </a:r>
                    </a:p>
                  </a:txBody>
                  <a:tcPr marL="91426" marR="91426" marT="45719" marB="45719" anchor="ctr">
                    <a:lnT w="3175"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856506888"/>
                  </a:ext>
                </a:extLst>
              </a:tr>
              <a:tr h="21743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b="1" kern="1200" dirty="0" smtClean="0">
                          <a:solidFill>
                            <a:schemeClr val="tx1"/>
                          </a:solidFill>
                          <a:effectLst/>
                          <a:latin typeface="+mn-lt"/>
                          <a:ea typeface="+mn-ea"/>
                          <a:cs typeface="+mn-cs"/>
                        </a:rPr>
                        <a:t>Przeniesienia planu wydatków z 2024 r. na lata następne w związku z realizacją m.in. następujących zadań:</a:t>
                      </a:r>
                      <a:endParaRPr lang="pl-PL" sz="1200" b="1" kern="1200" dirty="0">
                        <a:solidFill>
                          <a:schemeClr val="tx1"/>
                        </a:solidFill>
                        <a:effectLst/>
                        <a:latin typeface="+mn-lt"/>
                        <a:ea typeface="+mn-ea"/>
                        <a:cs typeface="+mn-cs"/>
                      </a:endParaRPr>
                    </a:p>
                  </a:txBody>
                  <a:tcPr marL="91426" marR="91426" marT="45719" marB="45719" anchor="ctr">
                    <a:solidFill>
                      <a:srgbClr val="E6E6E6"/>
                    </a:solidFill>
                  </a:tcPr>
                </a:tc>
                <a:tc hMerge="1">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endParaRPr lang="pl-PL" sz="1400" b="0" i="0" kern="1200" dirty="0">
                        <a:solidFill>
                          <a:schemeClr val="tx1"/>
                        </a:solidFill>
                        <a:effectLst/>
                        <a:latin typeface="+mn-lt"/>
                        <a:ea typeface="+mn-ea"/>
                        <a:cs typeface="+mn-cs"/>
                      </a:endParaRPr>
                    </a:p>
                  </a:txBody>
                  <a:tcPr marL="91426" marR="91426" marT="45719" marB="45719" anchor="ctr"/>
                </a:tc>
                <a:extLst>
                  <a:ext uri="{0D108BD9-81ED-4DB2-BD59-A6C34878D82A}">
                    <a16:rowId xmlns:a16="http://schemas.microsoft.com/office/drawing/2014/main" val="1760661513"/>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effectLst/>
                          <a:latin typeface="+mn-lt"/>
                          <a:ea typeface="+mn-ea"/>
                          <a:cs typeface="+mn-cs"/>
                        </a:rPr>
                        <a:t>+17.146.612</a:t>
                      </a:r>
                      <a:r>
                        <a:rPr lang="pl-PL" sz="1600" b="1" kern="1200" baseline="0" dirty="0" smtClean="0">
                          <a:solidFill>
                            <a:srgbClr val="385723"/>
                          </a:solidFill>
                          <a:effectLst/>
                          <a:latin typeface="+mn-lt"/>
                          <a:ea typeface="+mn-ea"/>
                          <a:cs typeface="+mn-cs"/>
                        </a:rPr>
                        <a:t> </a:t>
                      </a:r>
                      <a:r>
                        <a:rPr lang="pl-PL" sz="1600" b="1" kern="1200" dirty="0">
                          <a:solidFill>
                            <a:srgbClr val="385723"/>
                          </a:solidFill>
                          <a:effectLst/>
                          <a:latin typeface="+mn-lt"/>
                          <a:ea typeface="+mn-ea"/>
                          <a:cs typeface="+mn-cs"/>
                        </a:rPr>
                        <a:t>zł</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lang="pl-PL" sz="1400" b="0" i="0" kern="1200" dirty="0" smtClean="0">
                          <a:solidFill>
                            <a:schemeClr val="tx1"/>
                          </a:solidFill>
                          <a:effectLst/>
                          <a:latin typeface="+mn-lt"/>
                          <a:ea typeface="+mn-ea"/>
                          <a:cs typeface="+mn-cs"/>
                        </a:rPr>
                        <a:t>„Płatność z tytułu refundacji wydatków na zakup taboru na potrzeby projektu "Budowa II linii metra, </a:t>
                      </a:r>
                      <a:br>
                        <a:rPr lang="pl-PL" sz="1400" b="0" i="0" kern="120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wraz z infrastrukturą towarzyszącą i zakupem taboru - etap II"”</a:t>
                      </a:r>
                      <a:br>
                        <a:rPr lang="pl-PL" sz="1400" b="0" i="0" kern="120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(przeniesienie na 2025 r. do zadania pn. „Wydatki na zwiększenie wartości inwestycji kontynuowanych”)</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effectLst/>
                          <a:latin typeface="+mn-lt"/>
                          <a:ea typeface="+mn-ea"/>
                          <a:cs typeface="+mn-cs"/>
                        </a:rPr>
                        <a:t>+6.218.372 </a:t>
                      </a:r>
                      <a:r>
                        <a:rPr lang="pl-PL" sz="1600" b="1" kern="1200" dirty="0">
                          <a:solidFill>
                            <a:srgbClr val="385723"/>
                          </a:solidFill>
                          <a:effectLst/>
                          <a:latin typeface="+mn-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„Płatność z tytułu refundacji wydatków na zakup taboru na potrzeby projektu "Budowa II linii metra</a:t>
                      </a:r>
                      <a:br>
                        <a:rPr lang="pl-PL" sz="1400" b="0" i="0" kern="120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wraz z zakupem taboru - etap III"”</a:t>
                      </a:r>
                      <a:br>
                        <a:rPr lang="pl-PL" sz="1400" b="0" i="0" kern="120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(przeniesienie na 2025 r. do zadania pn. „Wydatki na zwiększenie wartości inwestycji kontynuowanych”)</a:t>
                      </a: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202572836"/>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Engram Warsaw"/>
                          <a:ea typeface="+mn-ea"/>
                          <a:cs typeface="+mn-cs"/>
                        </a:rPr>
                        <a:t>+5.759.575 zł</a:t>
                      </a:r>
                      <a:endParaRPr kumimoji="0" lang="pl-PL" sz="1600" b="1" i="0" u="none" strike="noStrike" kern="1200" cap="none" spc="0" normalizeH="0" baseline="0" noProof="0" dirty="0">
                        <a:ln>
                          <a:noFill/>
                        </a:ln>
                        <a:solidFill>
                          <a:srgbClr val="385723"/>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„Adaptacja parkingów P+R i obiektów Warszawskiego Transportu Publicznego w obszarach zmian klimatycznych oraz zrównoważenia energetycznego wraz z infrastrukturą towarzyszącą”</a:t>
                      </a:r>
                      <a:br>
                        <a:rPr lang="pl-PL" sz="1400" b="0" i="0" kern="120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(przeniesienie na 2025 r.)</a:t>
                      </a: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25519664"/>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41672270"/>
      </p:ext>
    </p:extLst>
  </p:cSld>
  <p:clrMapOvr>
    <a:masterClrMapping/>
  </p:clrMapOvr>
  <p:transition spd="slow">
    <p:cove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21</a:t>
            </a:fld>
            <a:endParaRPr lang="pl-PL" dirty="0"/>
          </a:p>
        </p:txBody>
      </p:sp>
      <p:sp>
        <p:nvSpPr>
          <p:cNvPr id="3" name="Tytuł 2"/>
          <p:cNvSpPr>
            <a:spLocks noGrp="1"/>
          </p:cNvSpPr>
          <p:nvPr>
            <p:ph type="title"/>
          </p:nvPr>
        </p:nvSpPr>
        <p:spPr>
          <a:xfrm>
            <a:off x="432000" y="72000"/>
            <a:ext cx="10709476" cy="742304"/>
          </a:xfrm>
        </p:spPr>
        <p:txBody>
          <a:bodyPr/>
          <a:lstStyle/>
          <a:p>
            <a:pPr>
              <a:lnSpc>
                <a:spcPct val="100000"/>
              </a:lnSpc>
              <a:spcBef>
                <a:spcPts val="800"/>
              </a:spcBef>
              <a:spcAft>
                <a:spcPts val="800"/>
              </a:spcAft>
            </a:pPr>
            <a:r>
              <a:rPr lang="pl-PL" altLang="pl-PL" sz="2400" b="1" dirty="0" smtClean="0">
                <a:latin typeface="+mj-lt"/>
              </a:rPr>
              <a:t>Zwiększenie</a:t>
            </a:r>
            <a:r>
              <a:rPr lang="pl-PL" altLang="pl-PL" sz="2400" dirty="0" smtClean="0">
                <a:latin typeface="+mj-lt"/>
              </a:rPr>
              <a:t> </a:t>
            </a:r>
            <a:r>
              <a:rPr lang="pl-PL" altLang="pl-PL" sz="2400" dirty="0">
                <a:latin typeface="+mj-lt"/>
              </a:rPr>
              <a:t>planu </a:t>
            </a:r>
            <a:r>
              <a:rPr lang="pl-PL" altLang="pl-PL" sz="2400" b="1" dirty="0">
                <a:latin typeface="+mj-lt"/>
              </a:rPr>
              <a:t>wydatków majątkowych</a:t>
            </a:r>
            <a:r>
              <a:rPr lang="pl-PL" altLang="pl-PL" sz="2400" dirty="0">
                <a:latin typeface="+mj-lt"/>
              </a:rPr>
              <a:t> w </a:t>
            </a:r>
            <a:r>
              <a:rPr lang="pl-PL" altLang="pl-PL" sz="2400" dirty="0" smtClean="0">
                <a:latin typeface="+mj-lt"/>
              </a:rPr>
              <a:t>2024 </a:t>
            </a:r>
            <a:r>
              <a:rPr lang="pl-PL" altLang="pl-PL" sz="2400" dirty="0">
                <a:latin typeface="+mj-lt"/>
              </a:rPr>
              <a:t>r. o </a:t>
            </a:r>
            <a:r>
              <a:rPr lang="pl-PL" altLang="pl-PL" sz="2400" b="1" dirty="0" smtClean="0">
                <a:latin typeface="+mj-lt"/>
              </a:rPr>
              <a:t>616,7 </a:t>
            </a:r>
            <a:r>
              <a:rPr lang="pl-PL" altLang="pl-PL" sz="2400" b="1" dirty="0">
                <a:latin typeface="+mj-lt"/>
              </a:rPr>
              <a:t>mln zł</a:t>
            </a:r>
          </a:p>
        </p:txBody>
      </p:sp>
      <p:sp>
        <p:nvSpPr>
          <p:cNvPr id="9" name="pole tekstowe 13"/>
          <p:cNvSpPr txBox="1">
            <a:spLocks noChangeArrowheads="1"/>
          </p:cNvSpPr>
          <p:nvPr/>
        </p:nvSpPr>
        <p:spPr bwMode="auto">
          <a:xfrm>
            <a:off x="1764000" y="576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OGÓLNOMIEJSKA:  </a:t>
            </a:r>
            <a:r>
              <a:rPr lang="pl-PL" altLang="pl-PL" sz="2400" b="1" dirty="0" smtClean="0">
                <a:solidFill>
                  <a:srgbClr val="385723"/>
                </a:solidFill>
                <a:latin typeface="+mj-lt"/>
              </a:rPr>
              <a:t>+409,8 </a:t>
            </a:r>
            <a:r>
              <a:rPr lang="pl-PL" altLang="pl-PL" sz="2000" b="1" dirty="0">
                <a:solidFill>
                  <a:srgbClr val="385723"/>
                </a:solidFill>
                <a:latin typeface="+mj-lt"/>
              </a:rPr>
              <a:t>mln zł</a:t>
            </a:r>
          </a:p>
        </p:txBody>
      </p:sp>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graphicFrame>
        <p:nvGraphicFramePr>
          <p:cNvPr id="7" name="Tabela 6"/>
          <p:cNvGraphicFramePr>
            <a:graphicFrameLocks noGrp="1"/>
          </p:cNvGraphicFramePr>
          <p:nvPr>
            <p:extLst>
              <p:ext uri="{D42A27DB-BD31-4B8C-83A1-F6EECF244321}">
                <p14:modId xmlns:p14="http://schemas.microsoft.com/office/powerpoint/2010/main" val="2046761626"/>
              </p:ext>
            </p:extLst>
          </p:nvPr>
        </p:nvGraphicFramePr>
        <p:xfrm>
          <a:off x="234826" y="1260594"/>
          <a:ext cx="11700001" cy="4485782"/>
        </p:xfrm>
        <a:graphic>
          <a:graphicData uri="http://schemas.openxmlformats.org/drawingml/2006/table">
            <a:tbl>
              <a:tblPr firstRow="1" bandRow="1">
                <a:tableStyleId>{2D5ABB26-0587-4C30-8999-92F81FD0307C}</a:tableStyleId>
              </a:tblPr>
              <a:tblGrid>
                <a:gridCol w="2268000">
                  <a:extLst>
                    <a:ext uri="{9D8B030D-6E8A-4147-A177-3AD203B41FA5}">
                      <a16:colId xmlns:a16="http://schemas.microsoft.com/office/drawing/2014/main" val="20000"/>
                    </a:ext>
                  </a:extLst>
                </a:gridCol>
                <a:gridCol w="9432001">
                  <a:extLst>
                    <a:ext uri="{9D8B030D-6E8A-4147-A177-3AD203B41FA5}">
                      <a16:colId xmlns:a16="http://schemas.microsoft.com/office/drawing/2014/main" val="20001"/>
                    </a:ext>
                  </a:extLst>
                </a:gridCol>
              </a:tblGrid>
              <a:tr h="615438">
                <a:tc>
                  <a:txBody>
                    <a:bodyPr/>
                    <a:lstStyle/>
                    <a:p>
                      <a:pPr algn="r"/>
                      <a:r>
                        <a:rPr lang="pl-PL" sz="1900" b="1" kern="1200" dirty="0" smtClean="0">
                          <a:solidFill>
                            <a:srgbClr val="385723"/>
                          </a:solidFill>
                          <a:effectLst/>
                          <a:latin typeface="+mn-lt"/>
                          <a:ea typeface="+mn-ea"/>
                          <a:cs typeface="+mn-cs"/>
                        </a:rPr>
                        <a:t>+409.820.168 zł</a:t>
                      </a:r>
                      <a:r>
                        <a:rPr lang="pl-PL" sz="2000" b="1" kern="1200" dirty="0" smtClean="0">
                          <a:solidFill>
                            <a:srgbClr val="385723"/>
                          </a:solidFill>
                          <a:effectLst/>
                          <a:latin typeface="+mn-lt"/>
                          <a:ea typeface="+mn-ea"/>
                          <a:cs typeface="+mn-cs"/>
                        </a:rPr>
                        <a:t/>
                      </a:r>
                      <a:br>
                        <a:rPr lang="pl-PL" sz="2000" b="1" kern="1200" dirty="0" smtClean="0">
                          <a:solidFill>
                            <a:srgbClr val="385723"/>
                          </a:solidFill>
                          <a:effectLst/>
                          <a:latin typeface="+mn-lt"/>
                          <a:ea typeface="+mn-ea"/>
                          <a:cs typeface="+mn-cs"/>
                        </a:rPr>
                      </a:br>
                      <a:r>
                        <a:rPr lang="pl-PL" sz="1400" b="1" kern="1200" dirty="0" smtClean="0">
                          <a:solidFill>
                            <a:srgbClr val="385723"/>
                          </a:solidFill>
                          <a:effectLst/>
                          <a:latin typeface="+mn-lt"/>
                          <a:ea typeface="+mn-ea"/>
                          <a:cs typeface="+mn-cs"/>
                        </a:rPr>
                        <a:t>(per</a:t>
                      </a:r>
                      <a:r>
                        <a:rPr lang="pl-PL" sz="1400" b="1" kern="1200" baseline="0" dirty="0" smtClean="0">
                          <a:solidFill>
                            <a:srgbClr val="385723"/>
                          </a:solidFill>
                          <a:effectLst/>
                          <a:latin typeface="+mn-lt"/>
                          <a:ea typeface="+mn-ea"/>
                          <a:cs typeface="+mn-cs"/>
                        </a:rPr>
                        <a:t> saldo)</a:t>
                      </a:r>
                      <a:endParaRPr lang="pl-PL" sz="1600" b="1" dirty="0">
                        <a:solidFill>
                          <a:srgbClr val="385723"/>
                        </a:solidFill>
                      </a:endParaRPr>
                    </a:p>
                  </a:txBody>
                  <a:tcPr marL="91426" marR="91426" marT="45719" marB="45719" anchor="ctr">
                    <a:lnT w="12700" cap="flat" cmpd="sng" algn="ctr">
                      <a:noFill/>
                      <a:prstDash val="sysDot"/>
                      <a:round/>
                      <a:headEnd type="none" w="med" len="med"/>
                      <a:tailEnd type="none" w="med" len="med"/>
                    </a:lnT>
                    <a:solidFill>
                      <a:srgbClr val="EEF7E8"/>
                    </a:solidFill>
                  </a:tcPr>
                </a:tc>
                <a:tc>
                  <a:txBody>
                    <a:bodyPr/>
                    <a:lstStyle/>
                    <a:p>
                      <a:pPr algn="l"/>
                      <a:r>
                        <a:rPr lang="pl-PL" sz="1600" b="1" kern="1200" baseline="0" dirty="0">
                          <a:solidFill>
                            <a:schemeClr val="tx1"/>
                          </a:solidFill>
                          <a:latin typeface="+mj-lt"/>
                          <a:ea typeface="+mn-ea"/>
                          <a:cs typeface="+mn-cs"/>
                        </a:rPr>
                        <a:t>Wydatki majątkowe w części </a:t>
                      </a:r>
                      <a:r>
                        <a:rPr lang="pl-PL" sz="1600" b="1" kern="1200" baseline="0" dirty="0" err="1">
                          <a:solidFill>
                            <a:schemeClr val="tx1"/>
                          </a:solidFill>
                          <a:latin typeface="+mj-lt"/>
                          <a:ea typeface="+mn-ea"/>
                          <a:cs typeface="+mn-cs"/>
                        </a:rPr>
                        <a:t>ogólnomiejskiej</a:t>
                      </a:r>
                      <a:r>
                        <a:rPr lang="pl-PL" sz="1600" b="1" kern="1200" baseline="0" dirty="0">
                          <a:solidFill>
                            <a:schemeClr val="tx1"/>
                          </a:solidFill>
                          <a:latin typeface="+mj-lt"/>
                          <a:ea typeface="+mn-ea"/>
                          <a:cs typeface="+mn-cs"/>
                        </a:rPr>
                        <a:t>, w tym (ciąg dalszy):</a:t>
                      </a:r>
                    </a:p>
                  </a:txBody>
                  <a:tcPr marL="91426" marR="91426" marT="45719" marB="45719" anchor="ctr">
                    <a:lnT w="12700" cap="flat" cmpd="sng" algn="ctr">
                      <a:noFill/>
                      <a:prstDash val="sysDot"/>
                      <a:round/>
                      <a:headEnd type="none" w="med" len="med"/>
                      <a:tailEnd type="none" w="med" len="med"/>
                    </a:lnT>
                    <a:solidFill>
                      <a:srgbClr val="EEF7E8"/>
                    </a:solidFill>
                  </a:tcPr>
                </a:tc>
                <a:extLst>
                  <a:ext uri="{0D108BD9-81ED-4DB2-BD59-A6C34878D82A}">
                    <a16:rowId xmlns:a16="http://schemas.microsoft.com/office/drawing/2014/main" val="10001"/>
                  </a:ext>
                </a:extLst>
              </a:tr>
              <a:tr h="29934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a:ln>
                            <a:noFill/>
                          </a:ln>
                          <a:solidFill>
                            <a:prstClr val="black"/>
                          </a:solidFill>
                          <a:effectLst/>
                          <a:uLnTx/>
                          <a:uFillTx/>
                          <a:latin typeface="Calibri" panose="020F0502020204030204"/>
                          <a:ea typeface="+mn-ea"/>
                          <a:cs typeface="+mn-cs"/>
                        </a:rPr>
                        <a:t>Przeniesienia środków w kwocie 8.196.426 zł z planu wydatków bieżących do planu wydatków majątkowych m.in. w związku z realizacją następujących zadań:</a:t>
                      </a:r>
                    </a:p>
                  </a:txBody>
                  <a:tcPr marL="91426" marR="91426" marT="45719" marB="45719" anchor="ctr">
                    <a:lnB w="3175" cap="flat" cmpd="sng" algn="ctr">
                      <a:solidFill>
                        <a:schemeClr val="tx1"/>
                      </a:solidFill>
                      <a:prstDash val="sysDot"/>
                      <a:round/>
                      <a:headEnd type="none" w="med" len="med"/>
                      <a:tailEnd type="none" w="med" len="med"/>
                    </a:lnB>
                    <a:solidFill>
                      <a:schemeClr val="bg1">
                        <a:lumMod val="95000"/>
                      </a:schemeClr>
                    </a:solidFill>
                  </a:tcPr>
                </a:tc>
                <a:tc hMerge="1">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endParaRPr kumimoji="0" lang="pl-PL" sz="1400" b="1" i="0" u="none" strike="noStrike" kern="1200" cap="none" spc="0" normalizeH="0" baseline="0" noProof="0" dirty="0">
                        <a:ln>
                          <a:noFill/>
                        </a:ln>
                        <a:solidFill>
                          <a:prstClr val="black"/>
                        </a:solidFill>
                        <a:effectLst/>
                        <a:uLnTx/>
                        <a:uFillTx/>
                        <a:latin typeface="+mj-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73490942"/>
                  </a:ext>
                </a:extLst>
              </a:tr>
              <a:tr h="630563">
                <a:tc>
                  <a:txBody>
                    <a:bodyPr/>
                    <a:lstStyle/>
                    <a:p>
                      <a:pPr algn="r"/>
                      <a:r>
                        <a:rPr lang="pl-PL" sz="1800" b="1" kern="1200" dirty="0">
                          <a:solidFill>
                            <a:srgbClr val="385723"/>
                          </a:solidFill>
                          <a:latin typeface="+mj-lt"/>
                          <a:ea typeface="+mn-ea"/>
                          <a:cs typeface="+mn-cs"/>
                        </a:rPr>
                        <a:t>+5.000.000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400" b="1" kern="1200" dirty="0">
                          <a:solidFill>
                            <a:schemeClr val="tx1"/>
                          </a:solidFill>
                          <a:effectLst/>
                          <a:latin typeface="+mn-lt"/>
                          <a:ea typeface="+mn-ea"/>
                          <a:cs typeface="+mn-cs"/>
                        </a:rPr>
                        <a:t>„Modernizacja pawilonu nad Wisłą na potrzeby tańca i sztuk </a:t>
                      </a:r>
                      <a:r>
                        <a:rPr lang="pl-PL" sz="1400" b="1" kern="1200" dirty="0" err="1">
                          <a:solidFill>
                            <a:schemeClr val="tx1"/>
                          </a:solidFill>
                          <a:effectLst/>
                          <a:latin typeface="+mn-lt"/>
                          <a:ea typeface="+mn-ea"/>
                          <a:cs typeface="+mn-cs"/>
                        </a:rPr>
                        <a:t>performatywnych</a:t>
                      </a:r>
                      <a:r>
                        <a:rPr lang="pl-PL" sz="1400" b="1" kern="1200" dirty="0">
                          <a:solidFill>
                            <a:schemeClr val="tx1"/>
                          </a:solidFill>
                          <a:effectLst/>
                          <a:latin typeface="+mn-lt"/>
                          <a:ea typeface="+mn-ea"/>
                          <a:cs typeface="+mn-cs"/>
                        </a:rPr>
                        <a:t> (Muzeum Sztuki Nowoczesnej)”</a:t>
                      </a:r>
                      <a:endParaRPr lang="pl-PL" sz="14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3625553"/>
                  </a:ext>
                </a:extLst>
              </a:tr>
              <a:tr h="589262">
                <a:tc>
                  <a:txBody>
                    <a:bodyPr/>
                    <a:lstStyle/>
                    <a:p>
                      <a:pPr algn="r"/>
                      <a:r>
                        <a:rPr lang="pl-PL" sz="1800" b="1" kern="1200" dirty="0">
                          <a:solidFill>
                            <a:srgbClr val="385723"/>
                          </a:solidFill>
                          <a:latin typeface="+mj-lt"/>
                          <a:ea typeface="+mn-ea"/>
                          <a:cs typeface="+mn-cs"/>
                        </a:rPr>
                        <a:t>+1.300.000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400" b="1" kern="1200" dirty="0">
                          <a:solidFill>
                            <a:schemeClr val="tx1"/>
                          </a:solidFill>
                          <a:effectLst/>
                          <a:latin typeface="+mn-lt"/>
                          <a:ea typeface="+mn-ea"/>
                          <a:cs typeface="+mn-cs"/>
                        </a:rPr>
                        <a:t>„Rozbudowa, modernizacja oraz wyposażenie budynków i obiektów Zarządu Zieleni m.st. Warszawy”</a:t>
                      </a:r>
                      <a:endParaRPr lang="pl-PL" sz="14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15505764"/>
                  </a:ext>
                </a:extLst>
              </a:tr>
              <a:tr h="29934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a:ln>
                            <a:noFill/>
                          </a:ln>
                          <a:solidFill>
                            <a:prstClr val="black"/>
                          </a:solidFill>
                          <a:effectLst/>
                          <a:uLnTx/>
                          <a:uFillTx/>
                          <a:latin typeface="Calibri" panose="020F0502020204030204"/>
                          <a:ea typeface="+mn-ea"/>
                          <a:cs typeface="+mn-cs"/>
                        </a:rPr>
                        <a:t>Realizację zadania pn. „Poprawa bezpieczeństwa ruchu drogowego” z jednoczesnym zwiększeniem dochodów miasta: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lumMod val="95000"/>
                      </a:schemeClr>
                    </a:solidFill>
                  </a:tcPr>
                </a:tc>
                <a:tc hMerge="1">
                  <a:txBody>
                    <a:bodyPr/>
                    <a:lstStyle/>
                    <a:p>
                      <a:endParaRPr dirty="0"/>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85399355"/>
                  </a:ext>
                </a:extLst>
              </a:tr>
              <a:tr h="589262">
                <a:tc>
                  <a:txBody>
                    <a:bodyPr/>
                    <a:lstStyle/>
                    <a:p>
                      <a:pPr algn="r"/>
                      <a:r>
                        <a:rPr lang="pl-PL" sz="1800" b="1" kern="1200" dirty="0">
                          <a:solidFill>
                            <a:srgbClr val="385723"/>
                          </a:solidFill>
                          <a:latin typeface="+mj-lt"/>
                          <a:ea typeface="+mn-ea"/>
                          <a:cs typeface="+mn-cs"/>
                        </a:rPr>
                        <a:t>+1.576.053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400" b="1" kern="1200" dirty="0">
                          <a:solidFill>
                            <a:schemeClr val="tx1"/>
                          </a:solidFill>
                          <a:effectLst/>
                          <a:latin typeface="+mn-lt"/>
                          <a:ea typeface="+mn-ea"/>
                          <a:cs typeface="+mn-cs"/>
                        </a:rPr>
                        <a:t>„Poprawa bezpieczeństwa ruchu drogowego”</a:t>
                      </a:r>
                      <a:endParaRPr lang="pl-PL" sz="14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85420510"/>
                  </a:ext>
                </a:extLst>
              </a:tr>
              <a:tr h="284047">
                <a:tc gridSpan="2">
                  <a:txBody>
                    <a:bodyPr/>
                    <a:lstStyle/>
                    <a:p>
                      <a:pPr algn="l"/>
                      <a:r>
                        <a:rPr kumimoji="0" lang="pl-PL" sz="1200" b="1" i="0" u="none" strike="noStrike" kern="1200" cap="none" spc="0" normalizeH="0" baseline="0" dirty="0" smtClean="0">
                          <a:ln>
                            <a:noFill/>
                          </a:ln>
                          <a:solidFill>
                            <a:prstClr val="black"/>
                          </a:solidFill>
                          <a:effectLst/>
                          <a:uLnTx/>
                          <a:uFillTx/>
                          <a:latin typeface="Calibri" panose="020F0502020204030204"/>
                          <a:ea typeface="+mn-ea"/>
                          <a:cs typeface="+mn-cs"/>
                        </a:rPr>
                        <a:t>Zwiększenie:</a:t>
                      </a:r>
                      <a:endParaRPr kumimoji="0" lang="pl-PL" sz="1200" b="1" i="0" u="none" strike="noStrike" kern="1200" cap="none" spc="0" normalizeH="0" baseline="0" dirty="0">
                        <a:ln>
                          <a:noFill/>
                        </a:ln>
                        <a:solidFill>
                          <a:prstClr val="black"/>
                        </a:solidFill>
                        <a:effectLst/>
                        <a:uLnTx/>
                        <a:uFillTx/>
                        <a:latin typeface="Calibri" panose="020F0502020204030204"/>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lumMod val="95000"/>
                      </a:schemeClr>
                    </a:solidFill>
                  </a:tcPr>
                </a:tc>
                <a:tc hMerge="1">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endParaRPr lang="pl-PL" sz="14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lumMod val="95000"/>
                      </a:schemeClr>
                    </a:solidFill>
                  </a:tcPr>
                </a:tc>
                <a:extLst>
                  <a:ext uri="{0D108BD9-81ED-4DB2-BD59-A6C34878D82A}">
                    <a16:rowId xmlns:a16="http://schemas.microsoft.com/office/drawing/2014/main" val="1692447466"/>
                  </a:ext>
                </a:extLst>
              </a:tr>
              <a:tr h="589262">
                <a:tc>
                  <a:txBody>
                    <a:bodyPr/>
                    <a:lstStyle/>
                    <a:p>
                      <a:pPr algn="r"/>
                      <a:r>
                        <a:rPr lang="pl-PL" sz="1800" b="1" kern="1200" dirty="0" smtClean="0">
                          <a:solidFill>
                            <a:srgbClr val="385723"/>
                          </a:solidFill>
                          <a:latin typeface="+mj-lt"/>
                          <a:ea typeface="+mn-ea"/>
                          <a:cs typeface="+mn-cs"/>
                        </a:rPr>
                        <a:t>+15.000.000 zł</a:t>
                      </a:r>
                      <a:endParaRPr lang="pl-PL" sz="18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400" b="1" kern="1200" dirty="0" smtClean="0">
                          <a:solidFill>
                            <a:schemeClr val="tx1"/>
                          </a:solidFill>
                          <a:effectLst/>
                          <a:latin typeface="+mn-lt"/>
                          <a:ea typeface="+mn-ea"/>
                          <a:cs typeface="+mn-cs"/>
                        </a:rPr>
                        <a:t>„Program przygotowania m.st. Warszawy do działania w warunkach kryzysu” w ramach łącznej kwoty 116.000.000 zł na lata 2024-2026.</a:t>
                      </a:r>
                      <a:endParaRPr lang="pl-PL" sz="1400" b="1"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360483184"/>
                  </a:ext>
                </a:extLst>
              </a:tr>
              <a:tr h="589262">
                <a:tc>
                  <a:txBody>
                    <a:bodyPr/>
                    <a:lstStyle/>
                    <a:p>
                      <a:pPr algn="r"/>
                      <a:r>
                        <a:rPr lang="pl-PL" sz="1800" b="1" kern="1200" dirty="0" smtClean="0">
                          <a:solidFill>
                            <a:srgbClr val="385723"/>
                          </a:solidFill>
                          <a:latin typeface="+mj-lt"/>
                          <a:ea typeface="+mn-ea"/>
                          <a:cs typeface="+mn-cs"/>
                        </a:rPr>
                        <a:t>+150.000 zł</a:t>
                      </a:r>
                      <a:endParaRPr lang="pl-PL" sz="18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400" b="1" kern="1200" dirty="0" smtClean="0">
                          <a:solidFill>
                            <a:schemeClr val="tx1"/>
                          </a:solidFill>
                          <a:effectLst/>
                          <a:latin typeface="+mn-lt"/>
                          <a:ea typeface="+mn-ea"/>
                          <a:cs typeface="+mn-cs"/>
                        </a:rPr>
                        <a:t>„Zakupy inwestycyjne dla Ochotniczych Straży Pożarnych” z jednoczesnym zwiększeniem dochodów miasta.</a:t>
                      </a:r>
                      <a:endParaRPr lang="pl-PL" sz="1400" b="1"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2785509252"/>
                  </a:ext>
                </a:extLst>
              </a:tr>
            </a:tbl>
          </a:graphicData>
        </a:graphic>
      </p:graphicFrame>
    </p:spTree>
    <p:extLst>
      <p:ext uri="{BB962C8B-B14F-4D97-AF65-F5344CB8AC3E}">
        <p14:creationId xmlns:p14="http://schemas.microsoft.com/office/powerpoint/2010/main" val="2207574902"/>
      </p:ext>
    </p:extLst>
  </p:cSld>
  <p:clrMapOvr>
    <a:masterClrMapping/>
  </p:clrMapOvr>
  <p:transition spd="slow">
    <p:cove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22</a:t>
            </a:fld>
            <a:endParaRPr lang="pl-PL" dirty="0"/>
          </a:p>
        </p:txBody>
      </p:sp>
      <p:sp>
        <p:nvSpPr>
          <p:cNvPr id="3" name="Tytuł 2"/>
          <p:cNvSpPr>
            <a:spLocks noGrp="1"/>
          </p:cNvSpPr>
          <p:nvPr>
            <p:ph type="title"/>
          </p:nvPr>
        </p:nvSpPr>
        <p:spPr>
          <a:xfrm>
            <a:off x="431999" y="72000"/>
            <a:ext cx="10702165" cy="742304"/>
          </a:xfrm>
        </p:spPr>
        <p:txBody>
          <a:bodyPr/>
          <a:lstStyle/>
          <a:p>
            <a:pPr>
              <a:lnSpc>
                <a:spcPct val="100000"/>
              </a:lnSpc>
              <a:spcBef>
                <a:spcPts val="800"/>
              </a:spcBef>
              <a:spcAft>
                <a:spcPts val="800"/>
              </a:spcAft>
            </a:pPr>
            <a:r>
              <a:rPr lang="pl-PL" altLang="pl-PL" sz="2400" b="1" dirty="0" smtClean="0">
                <a:latin typeface="+mj-lt"/>
              </a:rPr>
              <a:t>Zwiększenie</a:t>
            </a:r>
            <a:r>
              <a:rPr lang="pl-PL" altLang="pl-PL" sz="2400" dirty="0" smtClean="0">
                <a:latin typeface="+mj-lt"/>
              </a:rPr>
              <a:t> </a:t>
            </a:r>
            <a:r>
              <a:rPr lang="pl-PL" altLang="pl-PL" sz="2400" dirty="0">
                <a:latin typeface="+mj-lt"/>
              </a:rPr>
              <a:t>planu </a:t>
            </a:r>
            <a:r>
              <a:rPr lang="pl-PL" altLang="pl-PL" sz="2400" b="1" dirty="0">
                <a:latin typeface="+mj-lt"/>
              </a:rPr>
              <a:t>wydatków majątkowych</a:t>
            </a:r>
            <a:r>
              <a:rPr lang="pl-PL" altLang="pl-PL" sz="2400" dirty="0">
                <a:latin typeface="+mj-lt"/>
              </a:rPr>
              <a:t> w </a:t>
            </a:r>
            <a:r>
              <a:rPr lang="pl-PL" altLang="pl-PL" sz="2400" dirty="0" smtClean="0">
                <a:latin typeface="+mj-lt"/>
              </a:rPr>
              <a:t>2024 </a:t>
            </a:r>
            <a:r>
              <a:rPr lang="pl-PL" altLang="pl-PL" sz="2400" dirty="0">
                <a:latin typeface="+mj-lt"/>
              </a:rPr>
              <a:t>r. o </a:t>
            </a:r>
            <a:r>
              <a:rPr lang="pl-PL" altLang="pl-PL" sz="2400" b="1" dirty="0" smtClean="0">
                <a:latin typeface="+mj-lt"/>
              </a:rPr>
              <a:t>616,7 </a:t>
            </a:r>
            <a:r>
              <a:rPr lang="pl-PL" altLang="pl-PL" sz="2400" b="1" dirty="0">
                <a:latin typeface="+mj-lt"/>
              </a:rPr>
              <a:t>mln zł</a:t>
            </a:r>
          </a:p>
        </p:txBody>
      </p:sp>
      <p:sp>
        <p:nvSpPr>
          <p:cNvPr id="9" name="pole tekstowe 13"/>
          <p:cNvSpPr txBox="1">
            <a:spLocks noChangeArrowheads="1"/>
          </p:cNvSpPr>
          <p:nvPr/>
        </p:nvSpPr>
        <p:spPr bwMode="auto">
          <a:xfrm>
            <a:off x="1764000" y="576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DZIELNICOWA:  </a:t>
            </a:r>
            <a:r>
              <a:rPr lang="pl-PL" altLang="pl-PL" sz="2400" b="1" dirty="0" smtClean="0">
                <a:solidFill>
                  <a:srgbClr val="385723"/>
                </a:solidFill>
                <a:latin typeface="+mj-lt"/>
              </a:rPr>
              <a:t>+157,0 </a:t>
            </a:r>
            <a:r>
              <a:rPr lang="pl-PL" altLang="pl-PL" sz="2000" b="1" dirty="0">
                <a:solidFill>
                  <a:srgbClr val="385723"/>
                </a:solidFill>
                <a:latin typeface="+mj-lt"/>
              </a:rPr>
              <a:t>mln zł</a:t>
            </a:r>
          </a:p>
        </p:txBody>
      </p:sp>
      <p:graphicFrame>
        <p:nvGraphicFramePr>
          <p:cNvPr id="8" name="Tabela 7"/>
          <p:cNvGraphicFramePr>
            <a:graphicFrameLocks noGrp="1"/>
          </p:cNvGraphicFramePr>
          <p:nvPr>
            <p:extLst>
              <p:ext uri="{D42A27DB-BD31-4B8C-83A1-F6EECF244321}">
                <p14:modId xmlns:p14="http://schemas.microsoft.com/office/powerpoint/2010/main" val="1817337284"/>
              </p:ext>
            </p:extLst>
          </p:nvPr>
        </p:nvGraphicFramePr>
        <p:xfrm>
          <a:off x="338920" y="1343546"/>
          <a:ext cx="11340000" cy="609598"/>
        </p:xfrm>
        <a:graphic>
          <a:graphicData uri="http://schemas.openxmlformats.org/drawingml/2006/table">
            <a:tbl>
              <a:tblPr firstRow="1" bandRow="1">
                <a:tableStyleId>{2D5ABB26-0587-4C30-8999-92F81FD0307C}</a:tableStyleId>
              </a:tblPr>
              <a:tblGrid>
                <a:gridCol w="2257651">
                  <a:extLst>
                    <a:ext uri="{9D8B030D-6E8A-4147-A177-3AD203B41FA5}">
                      <a16:colId xmlns:a16="http://schemas.microsoft.com/office/drawing/2014/main" val="20000"/>
                    </a:ext>
                  </a:extLst>
                </a:gridCol>
                <a:gridCol w="9082349">
                  <a:extLst>
                    <a:ext uri="{9D8B030D-6E8A-4147-A177-3AD203B41FA5}">
                      <a16:colId xmlns:a16="http://schemas.microsoft.com/office/drawing/2014/main" val="20001"/>
                    </a:ext>
                  </a:extLst>
                </a:gridCol>
              </a:tblGrid>
              <a:tr h="432000">
                <a:tc>
                  <a:txBody>
                    <a:bodyPr/>
                    <a:lstStyle/>
                    <a:p>
                      <a:pPr algn="r"/>
                      <a:r>
                        <a:rPr lang="pl-PL" sz="2000" b="1" kern="1200" dirty="0" smtClean="0">
                          <a:solidFill>
                            <a:srgbClr val="385723"/>
                          </a:solidFill>
                          <a:effectLst/>
                          <a:latin typeface="+mn-lt"/>
                          <a:ea typeface="+mn-ea"/>
                          <a:cs typeface="+mn-cs"/>
                        </a:rPr>
                        <a:t>+156.981.080 zł</a:t>
                      </a:r>
                      <a:br>
                        <a:rPr lang="pl-PL" sz="2000" b="1" kern="1200" dirty="0" smtClean="0">
                          <a:solidFill>
                            <a:srgbClr val="385723"/>
                          </a:solidFill>
                          <a:effectLst/>
                          <a:latin typeface="+mn-lt"/>
                          <a:ea typeface="+mn-ea"/>
                          <a:cs typeface="+mn-cs"/>
                        </a:rPr>
                      </a:br>
                      <a:r>
                        <a:rPr lang="pl-PL" sz="1400" b="1" kern="1200" dirty="0" smtClean="0">
                          <a:solidFill>
                            <a:srgbClr val="385723"/>
                          </a:solidFill>
                          <a:effectLst/>
                          <a:latin typeface="+mn-lt"/>
                          <a:ea typeface="+mn-ea"/>
                          <a:cs typeface="+mn-cs"/>
                        </a:rPr>
                        <a:t>(per saldo)</a:t>
                      </a:r>
                      <a:endParaRPr lang="pl-PL" sz="2000" b="1" dirty="0">
                        <a:solidFill>
                          <a:srgbClr val="385723"/>
                        </a:solidFill>
                      </a:endParaRPr>
                    </a:p>
                  </a:txBody>
                  <a:tcPr marL="91426" marR="91426" marT="45719" marB="45719" anchor="ctr">
                    <a:solidFill>
                      <a:srgbClr val="EFF8E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a:solidFill>
                            <a:schemeClr val="tx1"/>
                          </a:solidFill>
                          <a:latin typeface="+mn-lt"/>
                          <a:ea typeface="+mn-ea"/>
                          <a:cs typeface="+mn-cs"/>
                        </a:rPr>
                        <a:t>Wydatki majątkowe w części dzielnicowej, z tego:</a:t>
                      </a:r>
                    </a:p>
                  </a:txBody>
                  <a:tcPr marL="91426" marR="91426" marT="45719" marB="45719" anchor="ctr">
                    <a:solidFill>
                      <a:srgbClr val="EFF8E9"/>
                    </a:solidFill>
                  </a:tcPr>
                </a:tc>
                <a:extLst>
                  <a:ext uri="{0D108BD9-81ED-4DB2-BD59-A6C34878D82A}">
                    <a16:rowId xmlns:a16="http://schemas.microsoft.com/office/drawing/2014/main" val="81988169"/>
                  </a:ext>
                </a:extLst>
              </a:tr>
            </a:tbl>
          </a:graphicData>
        </a:graphic>
      </p:graphicFrame>
      <p:graphicFrame>
        <p:nvGraphicFramePr>
          <p:cNvPr id="11" name="Tabela 10"/>
          <p:cNvGraphicFramePr>
            <a:graphicFrameLocks noGrp="1"/>
          </p:cNvGraphicFramePr>
          <p:nvPr>
            <p:extLst>
              <p:ext uri="{D42A27DB-BD31-4B8C-83A1-F6EECF244321}">
                <p14:modId xmlns:p14="http://schemas.microsoft.com/office/powerpoint/2010/main" val="2230471200"/>
              </p:ext>
            </p:extLst>
          </p:nvPr>
        </p:nvGraphicFramePr>
        <p:xfrm>
          <a:off x="338920" y="1956618"/>
          <a:ext cx="5670000" cy="3762288"/>
        </p:xfrm>
        <a:graphic>
          <a:graphicData uri="http://schemas.openxmlformats.org/drawingml/2006/table">
            <a:tbl>
              <a:tblPr firstRow="1" bandRow="1">
                <a:tableStyleId>{2D5ABB26-0587-4C30-8999-92F81FD0307C}</a:tableStyleId>
              </a:tblPr>
              <a:tblGrid>
                <a:gridCol w="2730000">
                  <a:extLst>
                    <a:ext uri="{9D8B030D-6E8A-4147-A177-3AD203B41FA5}">
                      <a16:colId xmlns:a16="http://schemas.microsoft.com/office/drawing/2014/main" val="20000"/>
                    </a:ext>
                  </a:extLst>
                </a:gridCol>
                <a:gridCol w="2940000">
                  <a:extLst>
                    <a:ext uri="{9D8B030D-6E8A-4147-A177-3AD203B41FA5}">
                      <a16:colId xmlns:a16="http://schemas.microsoft.com/office/drawing/2014/main" val="20001"/>
                    </a:ext>
                  </a:extLst>
                </a:gridCol>
              </a:tblGrid>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dirty="0" smtClean="0">
                          <a:ln>
                            <a:noFill/>
                          </a:ln>
                          <a:solidFill>
                            <a:srgbClr val="385723"/>
                          </a:solidFill>
                          <a:effectLst/>
                          <a:uLnTx/>
                          <a:uFillTx/>
                          <a:latin typeface="+mj-lt"/>
                          <a:ea typeface="+mn-ea"/>
                          <a:cs typeface="+mn-cs"/>
                        </a:rPr>
                        <a:t>+5.106.977 zł</a:t>
                      </a:r>
                      <a:endParaRPr kumimoji="0" lang="pl-PL" sz="1800" b="1" i="0" u="none" strike="noStrike" kern="1200" cap="none" spc="0" normalizeH="0" baseline="0" dirty="0">
                        <a:ln>
                          <a:noFill/>
                        </a:ln>
                        <a:solidFill>
                          <a:srgbClr val="385723"/>
                        </a:solidFill>
                        <a:effectLst/>
                        <a:uLnTx/>
                        <a:uFillTx/>
                        <a:latin typeface="+mj-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Bemowo</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66953984"/>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j-lt"/>
                          <a:ea typeface="+mn-ea"/>
                          <a:cs typeface="+mn-cs"/>
                        </a:rPr>
                        <a:t>+15.060.765 zł</a:t>
                      </a:r>
                      <a:endParaRPr kumimoji="0" lang="pl-PL" sz="1800" b="1" i="0" u="none" strike="noStrike" kern="1200" cap="none" spc="0" normalizeH="0" baseline="0" noProof="0" dirty="0">
                        <a:ln>
                          <a:noFill/>
                        </a:ln>
                        <a:solidFill>
                          <a:srgbClr val="385723"/>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r>
                        <a:rPr lang="pl-PL" sz="1400" b="1" i="0" kern="1200" baseline="0" dirty="0">
                          <a:solidFill>
                            <a:schemeClr val="tx1"/>
                          </a:solidFill>
                          <a:latin typeface="+mj-lt"/>
                          <a:ea typeface="+mn-ea"/>
                          <a:cs typeface="+mn-cs"/>
                        </a:rPr>
                        <a:t>dz. Białołęka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791789361"/>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j-lt"/>
                          <a:ea typeface="+mn-ea"/>
                          <a:cs typeface="+mn-cs"/>
                        </a:rPr>
                        <a:t>+19.046.864 zł</a:t>
                      </a:r>
                      <a:endParaRPr kumimoji="0" lang="pl-PL" sz="1800" b="1" i="0" u="none" strike="noStrike" kern="1200" cap="none" spc="0" normalizeH="0" baseline="0" noProof="0" dirty="0">
                        <a:ln>
                          <a:noFill/>
                        </a:ln>
                        <a:solidFill>
                          <a:srgbClr val="385723"/>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Bielany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191642534"/>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j-lt"/>
                          <a:ea typeface="+mn-ea"/>
                          <a:cs typeface="+mn-cs"/>
                        </a:rPr>
                        <a:t>+8.212.620 zł</a:t>
                      </a:r>
                      <a:endParaRPr kumimoji="0" lang="pl-PL" sz="1800" b="1" i="0" u="none" strike="noStrike" kern="1200" cap="none" spc="0" normalizeH="0" baseline="0" noProof="0" dirty="0">
                        <a:ln>
                          <a:noFill/>
                        </a:ln>
                        <a:solidFill>
                          <a:srgbClr val="385723"/>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Mokotów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66669745"/>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j-lt"/>
                          <a:ea typeface="+mn-ea"/>
                          <a:cs typeface="+mn-cs"/>
                        </a:rPr>
                        <a:t>+602.467 zł</a:t>
                      </a:r>
                      <a:endParaRPr kumimoji="0" lang="pl-PL" sz="1800" b="1" i="0" u="none" strike="noStrike" kern="1200" cap="none" spc="0" normalizeH="0" baseline="0" noProof="0" dirty="0">
                        <a:ln>
                          <a:noFill/>
                        </a:ln>
                        <a:solidFill>
                          <a:srgbClr val="385723"/>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Ochota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j-lt"/>
                          <a:ea typeface="+mn-ea"/>
                          <a:cs typeface="+mn-cs"/>
                        </a:rPr>
                        <a:t>+5.419.732 zł</a:t>
                      </a:r>
                      <a:endParaRPr kumimoji="0" lang="pl-PL" sz="1800" b="1" i="0" u="none" strike="noStrike" kern="1200" cap="none" spc="0" normalizeH="0" baseline="0" noProof="0" dirty="0">
                        <a:ln>
                          <a:noFill/>
                        </a:ln>
                        <a:solidFill>
                          <a:srgbClr val="385723"/>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Praga–Południe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717581818"/>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j-lt"/>
                          <a:ea typeface="+mn-ea"/>
                          <a:cs typeface="+mn-cs"/>
                        </a:rPr>
                        <a:t>+7.451.567 zł</a:t>
                      </a:r>
                      <a:endParaRPr kumimoji="0" lang="pl-PL" sz="1800" b="1" i="0" u="none" strike="noStrike" kern="1200" cap="none" spc="0" normalizeH="0" baseline="0" noProof="0" dirty="0">
                        <a:ln>
                          <a:noFill/>
                        </a:ln>
                        <a:solidFill>
                          <a:srgbClr val="385723"/>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Praga–Północ</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09878716"/>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j-lt"/>
                          <a:ea typeface="+mn-ea"/>
                          <a:cs typeface="+mn-cs"/>
                        </a:rPr>
                        <a:t>+5.216.399 zł</a:t>
                      </a:r>
                      <a:endParaRPr kumimoji="0" lang="pl-PL" sz="1800" b="1" i="0" u="none" strike="noStrike" kern="1200" cap="none" spc="0" normalizeH="0" baseline="0" noProof="0" dirty="0">
                        <a:ln>
                          <a:noFill/>
                        </a:ln>
                        <a:solidFill>
                          <a:srgbClr val="385723"/>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Rembertów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654259850"/>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j-lt"/>
                          <a:ea typeface="+mn-ea"/>
                          <a:cs typeface="+mn-cs"/>
                        </a:rPr>
                        <a:t>+5.149.972 zł</a:t>
                      </a:r>
                      <a:endParaRPr kumimoji="0" lang="pl-PL" sz="1800" b="1" i="0" u="none" strike="noStrike" kern="1200" cap="none" spc="0" normalizeH="0" baseline="0" noProof="0" dirty="0">
                        <a:ln>
                          <a:noFill/>
                        </a:ln>
                        <a:solidFill>
                          <a:srgbClr val="385723"/>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Śródmieście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2005195"/>
                  </a:ext>
                </a:extLst>
              </a:tr>
            </a:tbl>
          </a:graphicData>
        </a:graphic>
      </p:graphicFrame>
      <p:graphicFrame>
        <p:nvGraphicFramePr>
          <p:cNvPr id="12" name="Tabela 11"/>
          <p:cNvGraphicFramePr>
            <a:graphicFrameLocks noGrp="1"/>
          </p:cNvGraphicFramePr>
          <p:nvPr>
            <p:extLst>
              <p:ext uri="{D42A27DB-BD31-4B8C-83A1-F6EECF244321}">
                <p14:modId xmlns:p14="http://schemas.microsoft.com/office/powerpoint/2010/main" val="3487063209"/>
              </p:ext>
            </p:extLst>
          </p:nvPr>
        </p:nvGraphicFramePr>
        <p:xfrm>
          <a:off x="6008920" y="1956612"/>
          <a:ext cx="5670000" cy="3762288"/>
        </p:xfrm>
        <a:graphic>
          <a:graphicData uri="http://schemas.openxmlformats.org/drawingml/2006/table">
            <a:tbl>
              <a:tblPr firstRow="1" bandRow="1">
                <a:tableStyleId>{2D5ABB26-0587-4C30-8999-92F81FD0307C}</a:tableStyleId>
              </a:tblPr>
              <a:tblGrid>
                <a:gridCol w="2730000">
                  <a:extLst>
                    <a:ext uri="{9D8B030D-6E8A-4147-A177-3AD203B41FA5}">
                      <a16:colId xmlns:a16="http://schemas.microsoft.com/office/drawing/2014/main" val="20000"/>
                    </a:ext>
                  </a:extLst>
                </a:gridCol>
                <a:gridCol w="2940000">
                  <a:extLst>
                    <a:ext uri="{9D8B030D-6E8A-4147-A177-3AD203B41FA5}">
                      <a16:colId xmlns:a16="http://schemas.microsoft.com/office/drawing/2014/main" val="20001"/>
                    </a:ext>
                  </a:extLst>
                </a:gridCol>
              </a:tblGrid>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j-lt"/>
                          <a:ea typeface="+mn-ea"/>
                          <a:cs typeface="+mn-cs"/>
                        </a:rPr>
                        <a:t>+20.295.241 zł</a:t>
                      </a:r>
                      <a:endParaRPr kumimoji="0" lang="pl-PL" sz="1800" b="1" i="0" u="none" strike="noStrike" kern="1200" cap="none" spc="0" normalizeH="0" baseline="0" noProof="0" dirty="0">
                        <a:ln>
                          <a:noFill/>
                        </a:ln>
                        <a:solidFill>
                          <a:srgbClr val="385723"/>
                        </a:solidFill>
                        <a:effectLst/>
                        <a:uLnTx/>
                        <a:uFillTx/>
                        <a:latin typeface="+mj-lt"/>
                        <a:ea typeface="+mn-ea"/>
                        <a:cs typeface="+mn-cs"/>
                      </a:endParaRPr>
                    </a:p>
                  </a:txBody>
                  <a:tcPr marL="91426" marR="91426" marT="45719" marB="45719" anchor="ctr">
                    <a:lnT w="3175"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Targówek</a:t>
                      </a:r>
                    </a:p>
                  </a:txBody>
                  <a:tcPr marL="91426" marR="91426" marT="45719" marB="45719" anchor="ctr">
                    <a:lnT w="3175"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426940361"/>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j-lt"/>
                          <a:ea typeface="+mn-ea"/>
                          <a:cs typeface="+mn-cs"/>
                        </a:rPr>
                        <a:t>+8.076.575 zł</a:t>
                      </a:r>
                      <a:endParaRPr kumimoji="0" lang="pl-PL" sz="1800" b="1" i="0" u="none" strike="noStrike" kern="1200" cap="none" spc="0" normalizeH="0" baseline="0" noProof="0" dirty="0">
                        <a:ln>
                          <a:noFill/>
                        </a:ln>
                        <a:solidFill>
                          <a:srgbClr val="385723"/>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Ursus</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97807684"/>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j-lt"/>
                          <a:ea typeface="+mn-ea"/>
                          <a:cs typeface="+mn-cs"/>
                        </a:rPr>
                        <a:t>+17.794.977 zł</a:t>
                      </a:r>
                      <a:endParaRPr kumimoji="0" lang="pl-PL" sz="1800" b="1" i="0" u="none" strike="noStrike" kern="1200" cap="none" spc="0" normalizeH="0" baseline="0" noProof="0" dirty="0">
                        <a:ln>
                          <a:noFill/>
                        </a:ln>
                        <a:solidFill>
                          <a:srgbClr val="385723"/>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Ursynów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55297735"/>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j-lt"/>
                          <a:ea typeface="+mn-ea"/>
                          <a:cs typeface="+mn-cs"/>
                        </a:rPr>
                        <a:t>+18.721.340 zł</a:t>
                      </a:r>
                      <a:endParaRPr kumimoji="0" lang="pl-PL" sz="1800" b="1" i="0" u="none" strike="noStrike" kern="1200" cap="none" spc="0" normalizeH="0" baseline="0" noProof="0" dirty="0">
                        <a:ln>
                          <a:noFill/>
                        </a:ln>
                        <a:solidFill>
                          <a:srgbClr val="385723"/>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Wawer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174442302"/>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C00000"/>
                          </a:solidFill>
                          <a:effectLst/>
                          <a:uLnTx/>
                          <a:uFillTx/>
                          <a:latin typeface="+mj-lt"/>
                          <a:ea typeface="+mn-ea"/>
                          <a:cs typeface="+mn-cs"/>
                        </a:rPr>
                        <a:t>-2.152.144 zł</a:t>
                      </a:r>
                      <a:endParaRPr kumimoji="0" lang="pl-PL" sz="1800" b="1" i="0" u="none" strike="noStrike" kern="1200" cap="none" spc="0" normalizeH="0" baseline="0" noProof="0" dirty="0">
                        <a:ln>
                          <a:noFill/>
                        </a:ln>
                        <a:solidFill>
                          <a:srgbClr val="C00000"/>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Wesoła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74788209"/>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j-lt"/>
                          <a:ea typeface="+mn-ea"/>
                          <a:cs typeface="+mn-cs"/>
                        </a:rPr>
                        <a:t>+7.834.389 zł</a:t>
                      </a:r>
                      <a:endParaRPr kumimoji="0" lang="pl-PL" sz="1800" b="1" i="0" u="none" strike="noStrike" kern="1200" cap="none" spc="0" normalizeH="0" baseline="0" noProof="0" dirty="0">
                        <a:ln>
                          <a:noFill/>
                        </a:ln>
                        <a:solidFill>
                          <a:srgbClr val="385723"/>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Wilanów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709283230"/>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j-lt"/>
                          <a:ea typeface="+mn-ea"/>
                          <a:cs typeface="+mn-cs"/>
                        </a:rPr>
                        <a:t>+3.104.868 zł</a:t>
                      </a:r>
                      <a:endParaRPr kumimoji="0" lang="pl-PL" sz="1800" b="1" i="0" u="none" strike="noStrike" kern="1200" cap="none" spc="0" normalizeH="0" baseline="0" noProof="0" dirty="0">
                        <a:ln>
                          <a:noFill/>
                        </a:ln>
                        <a:solidFill>
                          <a:srgbClr val="385723"/>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Włochy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926187"/>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j-lt"/>
                          <a:ea typeface="+mn-ea"/>
                          <a:cs typeface="+mn-cs"/>
                        </a:rPr>
                        <a:t>+7.227.566 zł</a:t>
                      </a:r>
                      <a:endParaRPr kumimoji="0" lang="pl-PL" sz="1800" b="1" i="0" u="none" strike="noStrike" kern="1200" cap="none" spc="0" normalizeH="0" baseline="0" noProof="0" dirty="0">
                        <a:ln>
                          <a:noFill/>
                        </a:ln>
                        <a:solidFill>
                          <a:srgbClr val="385723"/>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Wola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38481906"/>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j-lt"/>
                          <a:ea typeface="+mn-ea"/>
                          <a:cs typeface="+mn-cs"/>
                        </a:rPr>
                        <a:t>+4.810.905 zł</a:t>
                      </a:r>
                      <a:endParaRPr kumimoji="0" lang="pl-PL" sz="1800" b="1" i="0" u="none" strike="noStrike" kern="1200" cap="none" spc="0" normalizeH="0" baseline="0" noProof="0" dirty="0">
                        <a:ln>
                          <a:noFill/>
                        </a:ln>
                        <a:solidFill>
                          <a:srgbClr val="385723"/>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Żoliborz</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56274245"/>
                  </a:ext>
                </a:extLst>
              </a:tr>
            </a:tbl>
          </a:graphicData>
        </a:graphic>
      </p:graphicFrame>
      <p:sp>
        <p:nvSpPr>
          <p:cNvPr id="10"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661797981"/>
      </p:ext>
    </p:extLst>
  </p:cSld>
  <p:clrMapOvr>
    <a:masterClrMapping/>
  </p:clrMapOvr>
  <p:transition spd="slow">
    <p:cove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23</a:t>
            </a:fld>
            <a:endParaRPr lang="pl-PL" dirty="0"/>
          </a:p>
        </p:txBody>
      </p:sp>
      <p:sp>
        <p:nvSpPr>
          <p:cNvPr id="3" name="Tytuł 2"/>
          <p:cNvSpPr>
            <a:spLocks noGrp="1"/>
          </p:cNvSpPr>
          <p:nvPr>
            <p:ph type="title"/>
          </p:nvPr>
        </p:nvSpPr>
        <p:spPr>
          <a:xfrm>
            <a:off x="432000" y="72000"/>
            <a:ext cx="10807130" cy="742304"/>
          </a:xfrm>
        </p:spPr>
        <p:txBody>
          <a:bodyPr/>
          <a:lstStyle/>
          <a:p>
            <a:pPr>
              <a:lnSpc>
                <a:spcPct val="100000"/>
              </a:lnSpc>
              <a:spcBef>
                <a:spcPts val="800"/>
              </a:spcBef>
              <a:spcAft>
                <a:spcPts val="800"/>
              </a:spcAft>
            </a:pPr>
            <a:r>
              <a:rPr lang="pl-PL" altLang="pl-PL" sz="2400" b="1" dirty="0" smtClean="0">
                <a:latin typeface="+mj-lt"/>
              </a:rPr>
              <a:t>Zwiększenie</a:t>
            </a:r>
            <a:r>
              <a:rPr lang="pl-PL" altLang="pl-PL" sz="2400" dirty="0" smtClean="0">
                <a:latin typeface="+mj-lt"/>
              </a:rPr>
              <a:t> </a:t>
            </a:r>
            <a:r>
              <a:rPr lang="pl-PL" altLang="pl-PL" sz="2400" dirty="0">
                <a:latin typeface="+mj-lt"/>
              </a:rPr>
              <a:t>planu </a:t>
            </a:r>
            <a:r>
              <a:rPr lang="pl-PL" altLang="pl-PL" sz="2400" b="1" dirty="0">
                <a:latin typeface="+mj-lt"/>
              </a:rPr>
              <a:t>wydatków majątkowych</a:t>
            </a:r>
            <a:r>
              <a:rPr lang="pl-PL" altLang="pl-PL" sz="2400" dirty="0">
                <a:latin typeface="+mj-lt"/>
              </a:rPr>
              <a:t> w </a:t>
            </a:r>
            <a:r>
              <a:rPr lang="pl-PL" altLang="pl-PL" sz="2400" dirty="0" smtClean="0">
                <a:latin typeface="+mj-lt"/>
              </a:rPr>
              <a:t>2024 </a:t>
            </a:r>
            <a:r>
              <a:rPr lang="pl-PL" altLang="pl-PL" sz="2400" dirty="0">
                <a:latin typeface="+mj-lt"/>
              </a:rPr>
              <a:t>r. o </a:t>
            </a:r>
            <a:r>
              <a:rPr lang="pl-PL" altLang="pl-PL" sz="2400" b="1" dirty="0" smtClean="0">
                <a:latin typeface="+mj-lt"/>
              </a:rPr>
              <a:t>616,7 </a:t>
            </a:r>
            <a:r>
              <a:rPr lang="pl-PL" altLang="pl-PL" sz="2400" b="1" dirty="0">
                <a:latin typeface="+mj-lt"/>
              </a:rPr>
              <a:t>mln zł</a:t>
            </a:r>
          </a:p>
        </p:txBody>
      </p:sp>
      <p:sp>
        <p:nvSpPr>
          <p:cNvPr id="9" name="pole tekstowe 13"/>
          <p:cNvSpPr txBox="1">
            <a:spLocks noChangeArrowheads="1"/>
          </p:cNvSpPr>
          <p:nvPr/>
        </p:nvSpPr>
        <p:spPr bwMode="auto">
          <a:xfrm>
            <a:off x="1764000" y="576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a:t>
            </a:r>
            <a:r>
              <a:rPr lang="pl-PL" altLang="pl-PL" sz="1600" b="1" dirty="0" smtClean="0">
                <a:latin typeface="+mj-lt"/>
              </a:rPr>
              <a:t>POZOSTAŁA:  </a:t>
            </a:r>
            <a:r>
              <a:rPr lang="pl-PL" altLang="pl-PL" sz="2400" b="1" dirty="0" smtClean="0">
                <a:solidFill>
                  <a:srgbClr val="385723"/>
                </a:solidFill>
                <a:latin typeface="+mj-lt"/>
              </a:rPr>
              <a:t>+49,9 </a:t>
            </a:r>
            <a:r>
              <a:rPr lang="pl-PL" altLang="pl-PL" sz="2000" b="1" dirty="0">
                <a:solidFill>
                  <a:srgbClr val="385723"/>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2687001455"/>
              </p:ext>
            </p:extLst>
          </p:nvPr>
        </p:nvGraphicFramePr>
        <p:xfrm>
          <a:off x="197360" y="1165903"/>
          <a:ext cx="11700000" cy="4819258"/>
        </p:xfrm>
        <a:graphic>
          <a:graphicData uri="http://schemas.openxmlformats.org/drawingml/2006/table">
            <a:tbl>
              <a:tblPr firstRow="1" bandRow="1">
                <a:tableStyleId>{2D5ABB26-0587-4C30-8999-92F81FD0307C}</a:tableStyleId>
              </a:tblPr>
              <a:tblGrid>
                <a:gridCol w="2329322">
                  <a:extLst>
                    <a:ext uri="{9D8B030D-6E8A-4147-A177-3AD203B41FA5}">
                      <a16:colId xmlns:a16="http://schemas.microsoft.com/office/drawing/2014/main" val="20000"/>
                    </a:ext>
                  </a:extLst>
                </a:gridCol>
                <a:gridCol w="9370678">
                  <a:extLst>
                    <a:ext uri="{9D8B030D-6E8A-4147-A177-3AD203B41FA5}">
                      <a16:colId xmlns:a16="http://schemas.microsoft.com/office/drawing/2014/main" val="20001"/>
                    </a:ext>
                  </a:extLst>
                </a:gridCol>
              </a:tblGrid>
              <a:tr h="445733">
                <a:tc>
                  <a:txBody>
                    <a:bodyPr/>
                    <a:lstStyle/>
                    <a:p>
                      <a:pPr algn="r"/>
                      <a:r>
                        <a:rPr lang="pl-PL" sz="2000" b="1" kern="1200" dirty="0" smtClean="0">
                          <a:solidFill>
                            <a:srgbClr val="385723"/>
                          </a:solidFill>
                          <a:effectLst/>
                          <a:latin typeface="+mn-lt"/>
                          <a:ea typeface="+mn-ea"/>
                          <a:cs typeface="+mn-cs"/>
                        </a:rPr>
                        <a:t>+49.944.000 zł</a:t>
                      </a:r>
                      <a:br>
                        <a:rPr lang="pl-PL" sz="2000" b="1" kern="1200" dirty="0" smtClean="0">
                          <a:solidFill>
                            <a:srgbClr val="385723"/>
                          </a:solidFill>
                          <a:effectLst/>
                          <a:latin typeface="+mn-lt"/>
                          <a:ea typeface="+mn-ea"/>
                          <a:cs typeface="+mn-cs"/>
                        </a:rPr>
                      </a:br>
                      <a:r>
                        <a:rPr lang="pl-PL" sz="1400" b="1" kern="1200" dirty="0" smtClean="0">
                          <a:solidFill>
                            <a:srgbClr val="385723"/>
                          </a:solidFill>
                          <a:effectLst/>
                          <a:latin typeface="+mn-lt"/>
                          <a:ea typeface="+mn-ea"/>
                          <a:cs typeface="+mn-cs"/>
                        </a:rPr>
                        <a:t>(per saldo)</a:t>
                      </a:r>
                      <a:endParaRPr lang="pl-PL" sz="1600" b="1" dirty="0">
                        <a:solidFill>
                          <a:srgbClr val="385723"/>
                        </a:solidFill>
                      </a:endParaRPr>
                    </a:p>
                  </a:txBody>
                  <a:tcPr marL="91426" marR="91426" marT="45719" marB="45719" anchor="ctr">
                    <a:solidFill>
                      <a:srgbClr val="EEF7E8"/>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a:solidFill>
                            <a:schemeClr val="tx1"/>
                          </a:solidFill>
                          <a:latin typeface="+mn-lt"/>
                          <a:ea typeface="+mn-ea"/>
                          <a:cs typeface="+mn-cs"/>
                        </a:rPr>
                        <a:t>Wydatki majątkowe w części </a:t>
                      </a:r>
                      <a:r>
                        <a:rPr lang="pl-PL" sz="1500" b="1" kern="1200" baseline="0" dirty="0" smtClean="0">
                          <a:solidFill>
                            <a:schemeClr val="tx1"/>
                          </a:solidFill>
                          <a:latin typeface="+mn-lt"/>
                          <a:ea typeface="+mn-ea"/>
                          <a:cs typeface="+mn-cs"/>
                        </a:rPr>
                        <a:t>pozostałej, </a:t>
                      </a:r>
                      <a:r>
                        <a:rPr lang="pl-PL" sz="1500" b="1" kern="1200" baseline="0" dirty="0">
                          <a:solidFill>
                            <a:schemeClr val="tx1"/>
                          </a:solidFill>
                          <a:latin typeface="+mn-lt"/>
                          <a:ea typeface="+mn-ea"/>
                          <a:cs typeface="+mn-cs"/>
                        </a:rPr>
                        <a:t>w tym:</a:t>
                      </a:r>
                    </a:p>
                  </a:txBody>
                  <a:tcPr marL="91426" marR="91426" marT="45719" marB="45719" anchor="ctr">
                    <a:solidFill>
                      <a:srgbClr val="EEF7E8"/>
                    </a:solidFill>
                  </a:tcPr>
                </a:tc>
                <a:extLst>
                  <a:ext uri="{0D108BD9-81ED-4DB2-BD59-A6C34878D82A}">
                    <a16:rowId xmlns:a16="http://schemas.microsoft.com/office/drawing/2014/main" val="81988169"/>
                  </a:ext>
                </a:extLst>
              </a:tr>
              <a:tr h="47381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effectLst/>
                          <a:latin typeface="+mn-lt"/>
                          <a:ea typeface="+mn-ea"/>
                          <a:cs typeface="+mn-cs"/>
                        </a:rPr>
                        <a:t>+22.300.000</a:t>
                      </a:r>
                      <a:r>
                        <a:rPr lang="pl-PL" sz="1800" b="1" kern="1200" baseline="0" dirty="0" smtClean="0">
                          <a:solidFill>
                            <a:srgbClr val="385723"/>
                          </a:solidFill>
                          <a:effectLst/>
                          <a:latin typeface="+mn-lt"/>
                          <a:ea typeface="+mn-ea"/>
                          <a:cs typeface="+mn-cs"/>
                        </a:rPr>
                        <a:t> </a:t>
                      </a:r>
                      <a:r>
                        <a:rPr lang="pl-PL" sz="1800" b="1" kern="1200" dirty="0" smtClean="0">
                          <a:solidFill>
                            <a:srgbClr val="385723"/>
                          </a:solidFill>
                          <a:effectLst/>
                          <a:latin typeface="+mn-lt"/>
                          <a:ea typeface="+mn-ea"/>
                          <a:cs typeface="+mn-cs"/>
                        </a:rPr>
                        <a:t>zł</a:t>
                      </a:r>
                    </a:p>
                  </a:txBody>
                  <a:tcPr marL="91426" marR="91426" marT="45719" marB="45719" anchor="ctr"/>
                </a:tc>
                <a:tc>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r>
                        <a:rPr lang="pl-PL" sz="1200" b="1" i="0" kern="1200" dirty="0" smtClean="0">
                          <a:solidFill>
                            <a:schemeClr val="tx1"/>
                          </a:solidFill>
                          <a:effectLst/>
                          <a:latin typeface="+mn-lt"/>
                          <a:ea typeface="+mn-ea"/>
                          <a:cs typeface="+mn-cs"/>
                        </a:rPr>
                        <a:t>Wsparcie szpitali</a:t>
                      </a:r>
                      <a:r>
                        <a:rPr lang="pl-PL" sz="1200" b="0" i="0" kern="1200" dirty="0" smtClean="0">
                          <a:solidFill>
                            <a:schemeClr val="tx1"/>
                          </a:solidFill>
                          <a:effectLst/>
                          <a:latin typeface="+mn-lt"/>
                          <a:ea typeface="+mn-ea"/>
                          <a:cs typeface="+mn-cs"/>
                        </a:rPr>
                        <a:t>, z tego:</a:t>
                      </a:r>
                    </a:p>
                    <a:p>
                      <a:pPr marL="44450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lang="pl-PL" sz="1200" b="0" i="0" kern="1200" dirty="0" smtClean="0">
                          <a:solidFill>
                            <a:schemeClr val="tx1"/>
                          </a:solidFill>
                          <a:effectLst/>
                          <a:latin typeface="+mn-lt"/>
                          <a:ea typeface="+mn-ea"/>
                          <a:cs typeface="+mn-cs"/>
                        </a:rPr>
                        <a:t>Szpital Czerniakowski Sp. z o.o. – 10.000.000 zł</a:t>
                      </a:r>
                    </a:p>
                    <a:p>
                      <a:pPr marL="44450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lang="pl-PL" sz="1200" b="0" i="0" kern="1200" dirty="0" smtClean="0">
                          <a:solidFill>
                            <a:schemeClr val="tx1"/>
                          </a:solidFill>
                          <a:effectLst/>
                          <a:latin typeface="+mn-lt"/>
                          <a:ea typeface="+mn-ea"/>
                          <a:cs typeface="+mn-cs"/>
                        </a:rPr>
                        <a:t>Szpital Praski pw. Przemienienia Pańskiego Sp. z o.o. – 6.750.000 zł</a:t>
                      </a:r>
                    </a:p>
                    <a:p>
                      <a:pPr marL="44450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lang="pl-PL" sz="1200" b="0" i="0" kern="1200" dirty="0" smtClean="0">
                          <a:solidFill>
                            <a:schemeClr val="tx1"/>
                          </a:solidFill>
                          <a:effectLst/>
                          <a:latin typeface="+mn-lt"/>
                          <a:ea typeface="+mn-ea"/>
                          <a:cs typeface="+mn-cs"/>
                        </a:rPr>
                        <a:t>Szpital Wolski</a:t>
                      </a:r>
                      <a:r>
                        <a:rPr lang="pl-PL" sz="1200" b="0" i="0" kern="1200" baseline="0" dirty="0" smtClean="0">
                          <a:solidFill>
                            <a:schemeClr val="tx1"/>
                          </a:solidFill>
                          <a:effectLst/>
                          <a:latin typeface="+mn-lt"/>
                          <a:ea typeface="+mn-ea"/>
                          <a:cs typeface="+mn-cs"/>
                        </a:rPr>
                        <a:t> im. dr Anny Gostynińskiej Sp. z o.o. – 5.000.000 zł</a:t>
                      </a:r>
                      <a:endParaRPr lang="pl-PL" sz="1200" b="0" i="0" kern="1200" dirty="0" smtClean="0">
                        <a:solidFill>
                          <a:schemeClr val="tx1"/>
                        </a:solidFill>
                        <a:effectLst/>
                        <a:latin typeface="+mn-lt"/>
                        <a:ea typeface="+mn-ea"/>
                        <a:cs typeface="+mn-cs"/>
                      </a:endParaRPr>
                    </a:p>
                    <a:p>
                      <a:pPr marL="44450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lang="pl-PL" sz="1200" b="0" i="0" kern="1200" dirty="0" smtClean="0">
                          <a:solidFill>
                            <a:schemeClr val="tx1"/>
                          </a:solidFill>
                          <a:effectLst/>
                          <a:latin typeface="+mn-lt"/>
                          <a:ea typeface="+mn-ea"/>
                          <a:cs typeface="+mn-cs"/>
                        </a:rPr>
                        <a:t>Warszawski Szpital Południowy Sp. z o.o. – 550.000 zł</a:t>
                      </a:r>
                    </a:p>
                  </a:txBody>
                  <a:tcPr marL="91426" marR="91426" marT="45719" marB="45719" anchor="ctr"/>
                </a:tc>
                <a:extLst>
                  <a:ext uri="{0D108BD9-81ED-4DB2-BD59-A6C34878D82A}">
                    <a16:rowId xmlns:a16="http://schemas.microsoft.com/office/drawing/2014/main" val="1617787370"/>
                  </a:ext>
                </a:extLst>
              </a:tr>
              <a:tr h="47381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effectLst/>
                          <a:latin typeface="+mn-lt"/>
                          <a:ea typeface="+mn-ea"/>
                          <a:cs typeface="+mn-cs"/>
                        </a:rPr>
                        <a:t>+15.844.000</a:t>
                      </a:r>
                      <a:r>
                        <a:rPr lang="pl-PL" sz="1800" b="1" kern="1200" baseline="0" dirty="0" smtClean="0">
                          <a:solidFill>
                            <a:srgbClr val="385723"/>
                          </a:solidFill>
                          <a:effectLst/>
                          <a:latin typeface="+mn-lt"/>
                          <a:ea typeface="+mn-ea"/>
                          <a:cs typeface="+mn-cs"/>
                        </a:rPr>
                        <a:t> </a:t>
                      </a:r>
                      <a:r>
                        <a:rPr lang="pl-PL" sz="1800" b="1" kern="1200" dirty="0" smtClean="0">
                          <a:solidFill>
                            <a:srgbClr val="385723"/>
                          </a:solidFill>
                          <a:effectLst/>
                          <a:latin typeface="+mn-lt"/>
                          <a:ea typeface="+mn-ea"/>
                          <a:cs typeface="+mn-cs"/>
                        </a:rPr>
                        <a:t>zł</a:t>
                      </a:r>
                    </a:p>
                  </a:txBody>
                  <a:tcPr marL="91426" marR="91426" marT="45719" marB="45719" anchor="ctr">
                    <a:lnB w="9525" cap="flat" cmpd="sng" algn="ctr">
                      <a:solidFill>
                        <a:schemeClr val="tx1"/>
                      </a:solidFill>
                      <a:prstDash val="sysDot"/>
                      <a:round/>
                      <a:headEnd type="none" w="med" len="med"/>
                      <a:tailEnd type="none" w="med" len="med"/>
                    </a:lnB>
                  </a:tcPr>
                </a:tc>
                <a:tc>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r>
                        <a:rPr lang="pl-PL" sz="1200" b="0" i="0" kern="1200" dirty="0" smtClean="0">
                          <a:solidFill>
                            <a:schemeClr val="tx1"/>
                          </a:solidFill>
                          <a:effectLst/>
                          <a:latin typeface="+mn-lt"/>
                          <a:ea typeface="+mn-ea"/>
                          <a:cs typeface="+mn-cs"/>
                        </a:rPr>
                        <a:t>„</a:t>
                      </a:r>
                      <a:r>
                        <a:rPr lang="pl-PL" sz="1200" b="1" i="0" kern="1200" dirty="0" smtClean="0">
                          <a:solidFill>
                            <a:schemeClr val="tx1"/>
                          </a:solidFill>
                          <a:effectLst/>
                          <a:latin typeface="+mn-lt"/>
                          <a:ea typeface="+mn-ea"/>
                          <a:cs typeface="+mn-cs"/>
                        </a:rPr>
                        <a:t>Wniesienie wkładów do spółek TBS </a:t>
                      </a:r>
                      <a:r>
                        <a:rPr lang="pl-PL" sz="1200" b="0" i="0" kern="1200" dirty="0" smtClean="0">
                          <a:solidFill>
                            <a:schemeClr val="tx1"/>
                          </a:solidFill>
                          <a:effectLst/>
                          <a:latin typeface="+mn-lt"/>
                          <a:ea typeface="+mn-ea"/>
                          <a:cs typeface="+mn-cs"/>
                        </a:rPr>
                        <a:t>w związku z realizacją budownictwa społecznego i programu rewitalizacji” </a:t>
                      </a:r>
                      <a:br>
                        <a:rPr lang="pl-PL" sz="1200" b="0" i="0" kern="1200" dirty="0" smtClean="0">
                          <a:solidFill>
                            <a:schemeClr val="tx1"/>
                          </a:solidFill>
                          <a:effectLst/>
                          <a:latin typeface="+mn-lt"/>
                          <a:ea typeface="+mn-ea"/>
                          <a:cs typeface="+mn-cs"/>
                        </a:rPr>
                      </a:br>
                      <a:r>
                        <a:rPr lang="pl-PL" sz="1200" b="0" i="0" kern="1200" dirty="0" smtClean="0">
                          <a:solidFill>
                            <a:schemeClr val="tx1"/>
                          </a:solidFill>
                          <a:effectLst/>
                          <a:latin typeface="+mn-lt"/>
                          <a:ea typeface="+mn-ea"/>
                          <a:cs typeface="+mn-cs"/>
                        </a:rPr>
                        <a:t>(w związku z realizacją w 2023 r. dochodów stanowiących wsparcie z Rządowego Funduszu Rozwoju Mieszkalnictwa)</a:t>
                      </a:r>
                    </a:p>
                  </a:txBody>
                  <a:tcPr marL="91426" marR="91426" marT="45719" marB="45719" anchor="ctr">
                    <a:lnB w="952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473813">
                <a:tc>
                  <a:txBody>
                    <a:bodyPr/>
                    <a:lstStyle/>
                    <a:p>
                      <a:pPr algn="r"/>
                      <a:r>
                        <a:rPr lang="pl-PL" sz="1800" b="1" kern="1200" dirty="0">
                          <a:solidFill>
                            <a:srgbClr val="385723"/>
                          </a:solidFill>
                          <a:latin typeface="+mj-lt"/>
                          <a:ea typeface="+mn-ea"/>
                          <a:cs typeface="+mn-cs"/>
                        </a:rPr>
                        <a:t>+8.000.000 zł</a:t>
                      </a:r>
                    </a:p>
                  </a:txBody>
                  <a:tcPr marL="91426" marR="91426" marT="45719" marB="45719" anchor="ct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200" b="1" kern="1200" dirty="0">
                          <a:solidFill>
                            <a:schemeClr val="tx1"/>
                          </a:solidFill>
                          <a:effectLst/>
                          <a:latin typeface="+mn-lt"/>
                          <a:ea typeface="+mn-ea"/>
                          <a:cs typeface="+mn-cs"/>
                        </a:rPr>
                        <a:t>„Wniesienie wkładów do spółki Miejskie Przedsiębiorstwo Wodociągów i Kanalizacji w m.st. Warszawie S.A.” </a:t>
                      </a:r>
                      <a:r>
                        <a:rPr lang="pl-PL" sz="1200" b="0" kern="1200" dirty="0">
                          <a:solidFill>
                            <a:schemeClr val="tx1"/>
                          </a:solidFill>
                          <a:effectLst/>
                          <a:latin typeface="+mn-lt"/>
                          <a:ea typeface="+mn-ea"/>
                          <a:cs typeface="+mn-cs"/>
                        </a:rPr>
                        <a:t/>
                      </a:r>
                      <a:br>
                        <a:rPr lang="pl-PL" sz="1200" b="0" kern="1200" dirty="0">
                          <a:solidFill>
                            <a:schemeClr val="tx1"/>
                          </a:solidFill>
                          <a:effectLst/>
                          <a:latin typeface="+mn-lt"/>
                          <a:ea typeface="+mn-ea"/>
                          <a:cs typeface="+mn-cs"/>
                        </a:rPr>
                      </a:br>
                      <a:r>
                        <a:rPr lang="pl-PL" sz="1200" b="0" kern="1200" dirty="0">
                          <a:solidFill>
                            <a:schemeClr val="tx1"/>
                          </a:solidFill>
                          <a:effectLst/>
                          <a:latin typeface="+mn-lt"/>
                          <a:ea typeface="+mn-ea"/>
                          <a:cs typeface="+mn-cs"/>
                        </a:rPr>
                        <a:t>(przeniesienie z 2025 r. w ramach limitu wydatków majątkowych); </a:t>
                      </a:r>
                      <a:endParaRPr lang="pl-PL" sz="1200" b="0" kern="1200" noProof="0" dirty="0">
                        <a:solidFill>
                          <a:schemeClr val="tx1"/>
                        </a:solidFill>
                        <a:effectLst/>
                        <a:latin typeface="+mn-lt"/>
                        <a:ea typeface="+mn-ea"/>
                        <a:cs typeface="+mn-cs"/>
                      </a:endParaRPr>
                    </a:p>
                  </a:txBody>
                  <a:tcPr marL="91426" marR="91426" marT="45719" marB="45719" anchor="ct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930869919"/>
                  </a:ext>
                </a:extLst>
              </a:tr>
              <a:tr h="1020288">
                <a:tc>
                  <a:txBody>
                    <a:bodyPr/>
                    <a:lstStyle/>
                    <a:p>
                      <a:pPr algn="r"/>
                      <a:r>
                        <a:rPr lang="pl-PL" sz="1800" b="1" kern="1200" dirty="0">
                          <a:solidFill>
                            <a:srgbClr val="385723"/>
                          </a:solidFill>
                          <a:latin typeface="+mj-lt"/>
                          <a:ea typeface="+mn-ea"/>
                          <a:cs typeface="+mn-cs"/>
                        </a:rPr>
                        <a:t>+2.800.000 zł</a:t>
                      </a:r>
                    </a:p>
                  </a:txBody>
                  <a:tcPr marL="91426" marR="91426" marT="45719" marB="45719" anchor="ct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200" b="1" kern="1200" dirty="0">
                          <a:solidFill>
                            <a:schemeClr val="tx1"/>
                          </a:solidFill>
                          <a:effectLst/>
                          <a:latin typeface="+mn-lt"/>
                          <a:ea typeface="+mn-ea"/>
                          <a:cs typeface="+mn-cs"/>
                        </a:rPr>
                        <a:t>Wpłaty na fundusz celowy dla</a:t>
                      </a:r>
                      <a:r>
                        <a:rPr lang="pl-PL" sz="1200" b="0" kern="1200" dirty="0">
                          <a:solidFill>
                            <a:schemeClr val="tx1"/>
                          </a:solidFill>
                          <a:effectLst/>
                          <a:latin typeface="+mn-lt"/>
                          <a:ea typeface="+mn-ea"/>
                          <a:cs typeface="+mn-cs"/>
                        </a:rPr>
                        <a:t>:</a:t>
                      </a:r>
                    </a:p>
                    <a:p>
                      <a:pPr marL="541338"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lang="pl-PL" sz="1200" b="0" kern="1200" dirty="0">
                          <a:solidFill>
                            <a:schemeClr val="tx1"/>
                          </a:solidFill>
                          <a:effectLst/>
                          <a:latin typeface="+mn-lt"/>
                          <a:ea typeface="+mn-ea"/>
                          <a:cs typeface="+mn-cs"/>
                        </a:rPr>
                        <a:t>Komendy Miejskiej Państwowej Straży Pożarnej z przeznaczeniem na zakupy inwestycyjne dla Straży Pożarnej m.st. Warszawy (dofinansowanie zakupu samochodów) – 2.500.000 zł (przeniesienie z 2026 r. w ramach limitu wydatków majątkowych);</a:t>
                      </a:r>
                    </a:p>
                    <a:p>
                      <a:pPr marL="541338"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lang="pl-PL" sz="1200" b="0" kern="1200" dirty="0">
                          <a:solidFill>
                            <a:schemeClr val="tx1"/>
                          </a:solidFill>
                          <a:effectLst/>
                          <a:latin typeface="+mn-lt"/>
                          <a:ea typeface="+mn-ea"/>
                          <a:cs typeface="+mn-cs"/>
                        </a:rPr>
                        <a:t>Komendy Wojewódzkiej Policji z przeznaczeniem na zakupy dla Komendy Stołecznej Policji (dofinansowanie zakupu samochodów dla potrzeb Komendy Rejonowej Policji Warszawa V – dzielnica Bielany) – 300.000 zł (przeniesienie środków z planu wydatków bieżących);</a:t>
                      </a:r>
                    </a:p>
                  </a:txBody>
                  <a:tcPr marL="91426" marR="91426" marT="45719" marB="45719" anchor="ct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291844091"/>
                  </a:ext>
                </a:extLst>
              </a:tr>
              <a:tr h="473813">
                <a:tc>
                  <a:txBody>
                    <a:bodyPr/>
                    <a:lstStyle/>
                    <a:p>
                      <a:pPr algn="r"/>
                      <a:r>
                        <a:rPr lang="pl-PL" sz="1800" b="1" kern="1200" dirty="0">
                          <a:solidFill>
                            <a:srgbClr val="385723"/>
                          </a:solidFill>
                          <a:latin typeface="+mj-lt"/>
                          <a:ea typeface="+mn-ea"/>
                          <a:cs typeface="+mn-cs"/>
                        </a:rPr>
                        <a:t>+1.000.000 zł</a:t>
                      </a:r>
                    </a:p>
                  </a:txBody>
                  <a:tcPr marL="91426" marR="91426" marT="45719" marB="45719" anchor="ctr">
                    <a:lnT w="9525" cap="flat" cmpd="sng" algn="ctr">
                      <a:solidFill>
                        <a:schemeClr val="tx1"/>
                      </a:solidFill>
                      <a:prstDash val="sysDot"/>
                      <a:round/>
                      <a:headEnd type="none" w="med" len="med"/>
                      <a:tailEnd type="none" w="med" len="med"/>
                    </a:lnT>
                    <a:lnB w="3175" cap="flat" cmpd="sng" algn="ctr">
                      <a:no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200" b="1" kern="1200" dirty="0">
                          <a:solidFill>
                            <a:schemeClr val="tx1"/>
                          </a:solidFill>
                          <a:effectLst/>
                          <a:latin typeface="+mn-lt"/>
                          <a:ea typeface="+mn-ea"/>
                          <a:cs typeface="+mn-cs"/>
                        </a:rPr>
                        <a:t>„Wniesienie wkładów do spółki Miejskie Zakłady Autobusowe Sp. z o.o.”</a:t>
                      </a:r>
                      <a:r>
                        <a:rPr lang="pl-PL" sz="1200" b="0" kern="1200" dirty="0">
                          <a:solidFill>
                            <a:schemeClr val="tx1"/>
                          </a:solidFill>
                          <a:effectLst/>
                          <a:latin typeface="+mn-lt"/>
                          <a:ea typeface="+mn-ea"/>
                          <a:cs typeface="+mn-cs"/>
                        </a:rPr>
                        <a:t/>
                      </a:r>
                      <a:br>
                        <a:rPr lang="pl-PL" sz="1200" b="0" kern="1200" dirty="0">
                          <a:solidFill>
                            <a:schemeClr val="tx1"/>
                          </a:solidFill>
                          <a:effectLst/>
                          <a:latin typeface="+mn-lt"/>
                          <a:ea typeface="+mn-ea"/>
                          <a:cs typeface="+mn-cs"/>
                        </a:rPr>
                      </a:br>
                      <a:r>
                        <a:rPr lang="pl-PL" sz="1200" b="0" kern="1200" dirty="0">
                          <a:solidFill>
                            <a:schemeClr val="tx1"/>
                          </a:solidFill>
                          <a:effectLst/>
                          <a:latin typeface="+mn-lt"/>
                          <a:ea typeface="+mn-ea"/>
                          <a:cs typeface="+mn-cs"/>
                        </a:rPr>
                        <a:t>(przeniesienie w ramach limitu wydatków majątkowych).</a:t>
                      </a:r>
                      <a:endParaRPr lang="pl-PL" sz="1200" b="0" kern="1200" noProof="0" dirty="0">
                        <a:solidFill>
                          <a:schemeClr val="tx1"/>
                        </a:solidFill>
                        <a:effectLst/>
                        <a:latin typeface="+mn-lt"/>
                        <a:ea typeface="+mn-ea"/>
                        <a:cs typeface="+mn-cs"/>
                      </a:endParaRPr>
                    </a:p>
                  </a:txBody>
                  <a:tcPr marL="91426" marR="91426" marT="45719" marB="45719" anchor="ctr">
                    <a:lnT w="9525" cap="flat" cmpd="sng" algn="ctr">
                      <a:solidFill>
                        <a:schemeClr val="tx1"/>
                      </a:solidFill>
                      <a:prstDash val="sysDot"/>
                      <a:round/>
                      <a:headEnd type="none" w="med" len="med"/>
                      <a:tailEnd type="none" w="med" len="med"/>
                    </a:lnT>
                    <a:lnB w="3175" cap="flat" cmpd="sng" algn="ctr">
                      <a:noFill/>
                      <a:prstDash val="sysDot"/>
                      <a:round/>
                      <a:headEnd type="none" w="med" len="med"/>
                      <a:tailEnd type="none" w="med" len="med"/>
                    </a:lnB>
                  </a:tcPr>
                </a:tc>
                <a:extLst>
                  <a:ext uri="{0D108BD9-81ED-4DB2-BD59-A6C34878D82A}">
                    <a16:rowId xmlns:a16="http://schemas.microsoft.com/office/drawing/2014/main" val="4247088968"/>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757284772"/>
      </p:ext>
    </p:extLst>
  </p:cSld>
  <p:clrMapOvr>
    <a:masterClrMapping/>
  </p:clrMapOvr>
  <p:transition spd="slow">
    <p:cove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267749" y="1190625"/>
            <a:ext cx="11656502" cy="3457575"/>
          </a:xfrm>
          <a:prstGeom prst="rect">
            <a:avLst/>
          </a:prstGeom>
        </p:spPr>
        <p:txBody>
          <a:bodyPr/>
          <a:lstStyle/>
          <a:p>
            <a:pPr>
              <a:spcBef>
                <a:spcPts val="600"/>
              </a:spcBef>
              <a:spcAft>
                <a:spcPts val="600"/>
              </a:spcAft>
              <a:defRPr/>
            </a:pPr>
            <a:r>
              <a:rPr lang="pl-PL" altLang="pl-PL" b="1" dirty="0">
                <a:cs typeface="Arial" charset="0"/>
              </a:rPr>
              <a:t>Projekt zmiany </a:t>
            </a:r>
            <a:br>
              <a:rPr lang="pl-PL" altLang="pl-PL" b="1" dirty="0">
                <a:cs typeface="Arial" charset="0"/>
              </a:rPr>
            </a:br>
            <a:r>
              <a:rPr lang="pl-PL" altLang="pl-PL" b="1" dirty="0">
                <a:cs typeface="Arial" charset="0"/>
              </a:rPr>
              <a:t>Wieloletniej Prognozy Finansowej </a:t>
            </a:r>
            <a:br>
              <a:rPr lang="pl-PL" altLang="pl-PL" b="1" dirty="0">
                <a:cs typeface="Arial" charset="0"/>
              </a:rPr>
            </a:br>
            <a:r>
              <a:rPr lang="pl-PL" altLang="pl-PL" b="1" dirty="0">
                <a:cs typeface="Arial" charset="0"/>
              </a:rPr>
              <a:t>na lata </a:t>
            </a:r>
            <a:r>
              <a:rPr lang="pl-PL" altLang="pl-PL" b="1" dirty="0" smtClean="0">
                <a:cs typeface="Arial" charset="0"/>
              </a:rPr>
              <a:t>2024–2050</a:t>
            </a:r>
            <a:r>
              <a:rPr lang="pl-PL" altLang="pl-PL" b="1" dirty="0">
                <a:cs typeface="Arial" charset="0"/>
              </a:rPr>
              <a:t/>
            </a:r>
            <a:br>
              <a:rPr lang="pl-PL" altLang="pl-PL" b="1" dirty="0">
                <a:cs typeface="Arial" charset="0"/>
              </a:rPr>
            </a:br>
            <a:r>
              <a:rPr lang="pl-PL" altLang="pl-PL" sz="3200" dirty="0">
                <a:cs typeface="Arial" charset="0"/>
              </a:rPr>
              <a:t>na sesję Rady m.st. Warszawy w dn. </a:t>
            </a:r>
            <a:r>
              <a:rPr lang="pl-PL" altLang="pl-PL" sz="3200" dirty="0" smtClean="0">
                <a:cs typeface="Arial" charset="0"/>
              </a:rPr>
              <a:t>14 marca 2024 </a:t>
            </a:r>
            <a:r>
              <a:rPr lang="pl-PL" altLang="pl-PL" sz="3200" dirty="0">
                <a:cs typeface="Arial" charset="0"/>
              </a:rPr>
              <a:t>r</a:t>
            </a:r>
            <a:r>
              <a:rPr lang="pl-PL" altLang="pl-PL" sz="3200" dirty="0" smtClean="0">
                <a:cs typeface="Arial" charset="0"/>
              </a:rPr>
              <a:t>.</a:t>
            </a:r>
            <a:br>
              <a:rPr lang="pl-PL" altLang="pl-PL" sz="3200" dirty="0" smtClean="0">
                <a:cs typeface="Arial" charset="0"/>
              </a:rPr>
            </a:br>
            <a:r>
              <a:rPr lang="pl-PL" altLang="pl-PL" sz="3200" b="1" dirty="0" smtClean="0">
                <a:cs typeface="Arial" charset="0"/>
              </a:rPr>
              <a:t>wraz z autopoprawkami A i B</a:t>
            </a:r>
            <a:endParaRPr lang="pl-PL" altLang="pl-PL" sz="3200" b="1" dirty="0">
              <a:cs typeface="Arial" charset="0"/>
            </a:endParaRPr>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24</a:t>
            </a:fld>
            <a:endParaRPr lang="pl-PL" dirty="0"/>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4269045376"/>
      </p:ext>
    </p:extLst>
  </p:cSld>
  <p:clrMapOvr>
    <a:masterClrMapping/>
  </p:clrMapOvr>
  <p:transition spd="slow">
    <p:cove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25</a:t>
            </a:fld>
            <a:endParaRPr lang="pl-PL" dirty="0"/>
          </a:p>
        </p:txBody>
      </p:sp>
      <p:sp>
        <p:nvSpPr>
          <p:cNvPr id="9" name="Tytuł 2"/>
          <p:cNvSpPr>
            <a:spLocks noGrp="1"/>
          </p:cNvSpPr>
          <p:nvPr>
            <p:ph type="title"/>
          </p:nvPr>
        </p:nvSpPr>
        <p:spPr>
          <a:xfrm>
            <a:off x="327036" y="252000"/>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dochodów</a:t>
            </a: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graphicFrame>
        <p:nvGraphicFramePr>
          <p:cNvPr id="7" name="Tabela 6"/>
          <p:cNvGraphicFramePr>
            <a:graphicFrameLocks noGrp="1"/>
          </p:cNvGraphicFramePr>
          <p:nvPr>
            <p:extLst>
              <p:ext uri="{D42A27DB-BD31-4B8C-83A1-F6EECF244321}">
                <p14:modId xmlns:p14="http://schemas.microsoft.com/office/powerpoint/2010/main" val="960266751"/>
              </p:ext>
            </p:extLst>
          </p:nvPr>
        </p:nvGraphicFramePr>
        <p:xfrm>
          <a:off x="246001" y="1678157"/>
          <a:ext cx="11699999" cy="2617774"/>
        </p:xfrm>
        <a:graphic>
          <a:graphicData uri="http://schemas.openxmlformats.org/drawingml/2006/table">
            <a:tbl>
              <a:tblPr firstRow="1" bandRow="1">
                <a:tableStyleId>{2D5ABB26-0587-4C30-8999-92F81FD0307C}</a:tableStyleId>
              </a:tblPr>
              <a:tblGrid>
                <a:gridCol w="1375152">
                  <a:extLst>
                    <a:ext uri="{9D8B030D-6E8A-4147-A177-3AD203B41FA5}">
                      <a16:colId xmlns:a16="http://schemas.microsoft.com/office/drawing/2014/main" val="3288171132"/>
                    </a:ext>
                  </a:extLst>
                </a:gridCol>
                <a:gridCol w="1127425">
                  <a:extLst>
                    <a:ext uri="{9D8B030D-6E8A-4147-A177-3AD203B41FA5}">
                      <a16:colId xmlns:a16="http://schemas.microsoft.com/office/drawing/2014/main" val="20001"/>
                    </a:ext>
                  </a:extLst>
                </a:gridCol>
                <a:gridCol w="1127425">
                  <a:extLst>
                    <a:ext uri="{9D8B030D-6E8A-4147-A177-3AD203B41FA5}">
                      <a16:colId xmlns:a16="http://schemas.microsoft.com/office/drawing/2014/main" val="3393036705"/>
                    </a:ext>
                  </a:extLst>
                </a:gridCol>
                <a:gridCol w="1127425">
                  <a:extLst>
                    <a:ext uri="{9D8B030D-6E8A-4147-A177-3AD203B41FA5}">
                      <a16:colId xmlns:a16="http://schemas.microsoft.com/office/drawing/2014/main" val="785722401"/>
                    </a:ext>
                  </a:extLst>
                </a:gridCol>
                <a:gridCol w="1127425">
                  <a:extLst>
                    <a:ext uri="{9D8B030D-6E8A-4147-A177-3AD203B41FA5}">
                      <a16:colId xmlns:a16="http://schemas.microsoft.com/office/drawing/2014/main" val="1778449290"/>
                    </a:ext>
                  </a:extLst>
                </a:gridCol>
                <a:gridCol w="1127425">
                  <a:extLst>
                    <a:ext uri="{9D8B030D-6E8A-4147-A177-3AD203B41FA5}">
                      <a16:colId xmlns:a16="http://schemas.microsoft.com/office/drawing/2014/main" val="2059041665"/>
                    </a:ext>
                  </a:extLst>
                </a:gridCol>
                <a:gridCol w="1127425">
                  <a:extLst>
                    <a:ext uri="{9D8B030D-6E8A-4147-A177-3AD203B41FA5}">
                      <a16:colId xmlns:a16="http://schemas.microsoft.com/office/drawing/2014/main" val="1623264147"/>
                    </a:ext>
                  </a:extLst>
                </a:gridCol>
                <a:gridCol w="1127425">
                  <a:extLst>
                    <a:ext uri="{9D8B030D-6E8A-4147-A177-3AD203B41FA5}">
                      <a16:colId xmlns:a16="http://schemas.microsoft.com/office/drawing/2014/main" val="295558800"/>
                    </a:ext>
                  </a:extLst>
                </a:gridCol>
                <a:gridCol w="1127425">
                  <a:extLst>
                    <a:ext uri="{9D8B030D-6E8A-4147-A177-3AD203B41FA5}">
                      <a16:colId xmlns:a16="http://schemas.microsoft.com/office/drawing/2014/main" val="3889581010"/>
                    </a:ext>
                  </a:extLst>
                </a:gridCol>
                <a:gridCol w="1305447">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2024 </a:t>
                      </a:r>
                      <a:r>
                        <a:rPr lang="pl-PL" sz="2000" dirty="0">
                          <a:latin typeface="+mj-lt"/>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2025 </a:t>
                      </a:r>
                      <a:r>
                        <a:rPr lang="pl-PL" sz="2000" dirty="0">
                          <a:latin typeface="+mj-lt"/>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2026 </a:t>
                      </a:r>
                      <a:r>
                        <a:rPr lang="pl-PL" sz="2000" dirty="0">
                          <a:latin typeface="+mj-lt"/>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2027 </a:t>
                      </a:r>
                      <a:r>
                        <a:rPr lang="pl-PL" sz="2000" dirty="0">
                          <a:latin typeface="+mj-lt"/>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smtClean="0">
                          <a:solidFill>
                            <a:schemeClr val="tx1"/>
                          </a:solidFill>
                          <a:latin typeface="+mn-lt"/>
                          <a:ea typeface="+mn-ea"/>
                          <a:cs typeface="Calibri" panose="020F0502020204030204" pitchFamily="34" charset="0"/>
                        </a:rPr>
                        <a:t>2028 </a:t>
                      </a:r>
                      <a:r>
                        <a:rPr lang="pl-PL" sz="2000" kern="1200" dirty="0">
                          <a:solidFill>
                            <a:schemeClr val="tx1"/>
                          </a:solidFill>
                          <a:latin typeface="+mn-lt"/>
                          <a:ea typeface="+mn-ea"/>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smtClean="0">
                          <a:solidFill>
                            <a:schemeClr val="tx1"/>
                          </a:solidFill>
                          <a:latin typeface="+mn-lt"/>
                          <a:ea typeface="+mn-ea"/>
                          <a:cs typeface="Calibri" panose="020F0502020204030204" pitchFamily="34" charset="0"/>
                        </a:rPr>
                        <a:t>2029 </a:t>
                      </a:r>
                      <a:r>
                        <a:rPr lang="pl-PL" sz="2000" kern="1200" dirty="0">
                          <a:solidFill>
                            <a:schemeClr val="tx1"/>
                          </a:solidFill>
                          <a:latin typeface="+mn-lt"/>
                          <a:ea typeface="+mn-ea"/>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smtClean="0">
                          <a:solidFill>
                            <a:schemeClr val="tx1"/>
                          </a:solidFill>
                          <a:latin typeface="+mn-lt"/>
                          <a:ea typeface="+mn-ea"/>
                          <a:cs typeface="Calibri" panose="020F0502020204030204" pitchFamily="34" charset="0"/>
                        </a:rPr>
                        <a:t>2050 </a:t>
                      </a:r>
                      <a:r>
                        <a:rPr lang="pl-PL" sz="2000" kern="1200" dirty="0">
                          <a:solidFill>
                            <a:schemeClr val="tx1"/>
                          </a:solidFill>
                          <a:latin typeface="+mn-lt"/>
                          <a:ea typeface="+mn-ea"/>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10">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1800" b="0" kern="1200" dirty="0" smtClean="0">
                          <a:solidFill>
                            <a:schemeClr val="tx1"/>
                          </a:solidFill>
                          <a:latin typeface="+mn-lt"/>
                          <a:ea typeface="+mn-ea"/>
                          <a:cs typeface="Calibri" panose="020F0502020204030204" pitchFamily="34" charset="0"/>
                        </a:rPr>
                        <a:t>Zmiana </a:t>
                      </a:r>
                      <a:br>
                        <a:rPr lang="pl-PL" sz="1800" b="0" kern="1200" dirty="0" smtClean="0">
                          <a:solidFill>
                            <a:schemeClr val="tx1"/>
                          </a:solidFill>
                          <a:latin typeface="+mn-lt"/>
                          <a:ea typeface="+mn-ea"/>
                          <a:cs typeface="Calibri" panose="020F0502020204030204" pitchFamily="34" charset="0"/>
                        </a:rPr>
                      </a:br>
                      <a:r>
                        <a:rPr lang="pl-PL" sz="1800" b="0" kern="1200" dirty="0" smtClean="0">
                          <a:solidFill>
                            <a:schemeClr val="tx1"/>
                          </a:solidFill>
                          <a:latin typeface="+mn-lt"/>
                          <a:ea typeface="+mn-ea"/>
                          <a:cs typeface="Calibri" panose="020F0502020204030204" pitchFamily="34" charset="0"/>
                        </a:rPr>
                        <a:t>z aut. A i B</a:t>
                      </a:r>
                      <a:endParaRPr lang="pl-PL" sz="1800" b="0"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solidFill>
                            <a:srgbClr val="385723"/>
                          </a:solidFill>
                          <a:latin typeface="+mj-lt"/>
                          <a:cs typeface="Calibri" panose="020F0502020204030204" pitchFamily="34" charset="0"/>
                        </a:rPr>
                        <a:t>+1.100</a:t>
                      </a:r>
                      <a:endParaRPr lang="pl-PL" sz="2000" b="1" dirty="0">
                        <a:solidFill>
                          <a:srgbClr val="385723"/>
                        </a:solidFill>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+600</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+606</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+690</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rgbClr val="385723"/>
                          </a:solidFill>
                          <a:latin typeface="+mn-lt"/>
                          <a:ea typeface="+mn-ea"/>
                          <a:cs typeface="Calibri" panose="020F0502020204030204" pitchFamily="34" charset="0"/>
                        </a:rPr>
                        <a:t>+703</a:t>
                      </a:r>
                      <a:endParaRPr lang="pl-PL" sz="2000" b="1" kern="1200" dirty="0">
                        <a:solidFill>
                          <a:srgbClr val="385723"/>
                        </a:solidFill>
                        <a:latin typeface="+mn-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rgbClr val="385723"/>
                          </a:solidFill>
                          <a:latin typeface="+mn-lt"/>
                          <a:ea typeface="+mn-ea"/>
                          <a:cs typeface="Calibri" panose="020F0502020204030204" pitchFamily="34" charset="0"/>
                        </a:rPr>
                        <a:t>+721</a:t>
                      </a:r>
                      <a:endParaRPr lang="pl-PL" sz="2000" b="1" kern="1200" dirty="0">
                        <a:solidFill>
                          <a:srgbClr val="385723"/>
                        </a:solidFill>
                        <a:latin typeface="+mn-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rgbClr val="385723"/>
                          </a:solidFill>
                          <a:latin typeface="+mn-lt"/>
                          <a:ea typeface="+mn-ea"/>
                          <a:cs typeface="Calibri" panose="020F0502020204030204" pitchFamily="34" charset="0"/>
                        </a:rPr>
                        <a:t>+1.209</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+24.512</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18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25.663</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25.948</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26.763</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27.159</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chemeClr val="tx1"/>
                          </a:solidFill>
                          <a:latin typeface="+mn-lt"/>
                          <a:ea typeface="+mn-ea"/>
                          <a:cs typeface="Calibri" panose="020F0502020204030204" pitchFamily="34" charset="0"/>
                        </a:rPr>
                        <a:t>27.819</a:t>
                      </a:r>
                      <a:endParaRPr lang="pl-PL" sz="2000" b="1"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chemeClr val="tx1"/>
                          </a:solidFill>
                          <a:latin typeface="+mn-lt"/>
                          <a:ea typeface="+mn-ea"/>
                          <a:cs typeface="Calibri" panose="020F0502020204030204" pitchFamily="34" charset="0"/>
                        </a:rPr>
                        <a:t>28.725</a:t>
                      </a:r>
                      <a:endParaRPr lang="pl-PL" sz="2000" b="1"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chemeClr val="tx1"/>
                          </a:solidFill>
                          <a:latin typeface="+mj-lt"/>
                          <a:cs typeface="Calibri" panose="020F0502020204030204" pitchFamily="34" charset="0"/>
                        </a:rPr>
                        <a:t>…</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chemeClr val="tx1"/>
                          </a:solidFill>
                          <a:latin typeface="+mn-lt"/>
                          <a:ea typeface="+mn-ea"/>
                          <a:cs typeface="Calibri" panose="020F0502020204030204" pitchFamily="34" charset="0"/>
                        </a:rPr>
                        <a:t>57.977</a:t>
                      </a:r>
                      <a:endParaRPr lang="pl-PL" sz="2000" b="1"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700" b="1" dirty="0" smtClean="0">
                          <a:latin typeface="+mj-lt"/>
                          <a:cs typeface="Calibri" panose="020F0502020204030204" pitchFamily="34" charset="0"/>
                        </a:rPr>
                        <a:t>1.056.053</a:t>
                      </a:r>
                      <a:endParaRPr lang="pl-PL" sz="17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Tree>
    <p:extLst>
      <p:ext uri="{BB962C8B-B14F-4D97-AF65-F5344CB8AC3E}">
        <p14:creationId xmlns:p14="http://schemas.microsoft.com/office/powerpoint/2010/main" val="3086738766"/>
      </p:ext>
    </p:extLst>
  </p:cSld>
  <p:clrMapOvr>
    <a:masterClrMapping/>
  </p:clrMapOvr>
  <p:transition spd="slow">
    <p:cove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26</a:t>
            </a:fld>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2170992258"/>
              </p:ext>
            </p:extLst>
          </p:nvPr>
        </p:nvGraphicFramePr>
        <p:xfrm>
          <a:off x="246001" y="1678157"/>
          <a:ext cx="11699999" cy="2617774"/>
        </p:xfrm>
        <a:graphic>
          <a:graphicData uri="http://schemas.openxmlformats.org/drawingml/2006/table">
            <a:tbl>
              <a:tblPr firstRow="1" bandRow="1">
                <a:tableStyleId>{2D5ABB26-0587-4C30-8999-92F81FD0307C}</a:tableStyleId>
              </a:tblPr>
              <a:tblGrid>
                <a:gridCol w="1375152">
                  <a:extLst>
                    <a:ext uri="{9D8B030D-6E8A-4147-A177-3AD203B41FA5}">
                      <a16:colId xmlns:a16="http://schemas.microsoft.com/office/drawing/2014/main" val="3288171132"/>
                    </a:ext>
                  </a:extLst>
                </a:gridCol>
                <a:gridCol w="1127425">
                  <a:extLst>
                    <a:ext uri="{9D8B030D-6E8A-4147-A177-3AD203B41FA5}">
                      <a16:colId xmlns:a16="http://schemas.microsoft.com/office/drawing/2014/main" val="20001"/>
                    </a:ext>
                  </a:extLst>
                </a:gridCol>
                <a:gridCol w="1127425">
                  <a:extLst>
                    <a:ext uri="{9D8B030D-6E8A-4147-A177-3AD203B41FA5}">
                      <a16:colId xmlns:a16="http://schemas.microsoft.com/office/drawing/2014/main" val="3393036705"/>
                    </a:ext>
                  </a:extLst>
                </a:gridCol>
                <a:gridCol w="1127425">
                  <a:extLst>
                    <a:ext uri="{9D8B030D-6E8A-4147-A177-3AD203B41FA5}">
                      <a16:colId xmlns:a16="http://schemas.microsoft.com/office/drawing/2014/main" val="785722401"/>
                    </a:ext>
                  </a:extLst>
                </a:gridCol>
                <a:gridCol w="1127425">
                  <a:extLst>
                    <a:ext uri="{9D8B030D-6E8A-4147-A177-3AD203B41FA5}">
                      <a16:colId xmlns:a16="http://schemas.microsoft.com/office/drawing/2014/main" val="1778449290"/>
                    </a:ext>
                  </a:extLst>
                </a:gridCol>
                <a:gridCol w="1127425">
                  <a:extLst>
                    <a:ext uri="{9D8B030D-6E8A-4147-A177-3AD203B41FA5}">
                      <a16:colId xmlns:a16="http://schemas.microsoft.com/office/drawing/2014/main" val="2059041665"/>
                    </a:ext>
                  </a:extLst>
                </a:gridCol>
                <a:gridCol w="1127425">
                  <a:extLst>
                    <a:ext uri="{9D8B030D-6E8A-4147-A177-3AD203B41FA5}">
                      <a16:colId xmlns:a16="http://schemas.microsoft.com/office/drawing/2014/main" val="1623264147"/>
                    </a:ext>
                  </a:extLst>
                </a:gridCol>
                <a:gridCol w="1127425">
                  <a:extLst>
                    <a:ext uri="{9D8B030D-6E8A-4147-A177-3AD203B41FA5}">
                      <a16:colId xmlns:a16="http://schemas.microsoft.com/office/drawing/2014/main" val="295558800"/>
                    </a:ext>
                  </a:extLst>
                </a:gridCol>
                <a:gridCol w="1127425">
                  <a:extLst>
                    <a:ext uri="{9D8B030D-6E8A-4147-A177-3AD203B41FA5}">
                      <a16:colId xmlns:a16="http://schemas.microsoft.com/office/drawing/2014/main" val="3889581010"/>
                    </a:ext>
                  </a:extLst>
                </a:gridCol>
                <a:gridCol w="1305447">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2024 </a:t>
                      </a:r>
                      <a:r>
                        <a:rPr lang="pl-PL" sz="2000" dirty="0">
                          <a:latin typeface="+mj-lt"/>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2025 </a:t>
                      </a:r>
                      <a:r>
                        <a:rPr lang="pl-PL" sz="2000" dirty="0">
                          <a:latin typeface="+mj-lt"/>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2026 </a:t>
                      </a:r>
                      <a:r>
                        <a:rPr lang="pl-PL" sz="2000" dirty="0">
                          <a:latin typeface="+mj-lt"/>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2027 </a:t>
                      </a:r>
                      <a:r>
                        <a:rPr lang="pl-PL" sz="2000" dirty="0">
                          <a:latin typeface="+mj-lt"/>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smtClean="0">
                          <a:solidFill>
                            <a:schemeClr val="tx1"/>
                          </a:solidFill>
                          <a:latin typeface="+mn-lt"/>
                          <a:ea typeface="+mn-ea"/>
                          <a:cs typeface="Calibri" panose="020F0502020204030204" pitchFamily="34" charset="0"/>
                        </a:rPr>
                        <a:t>2028 </a:t>
                      </a:r>
                      <a:r>
                        <a:rPr lang="pl-PL" sz="2000" kern="1200" dirty="0">
                          <a:solidFill>
                            <a:schemeClr val="tx1"/>
                          </a:solidFill>
                          <a:latin typeface="+mn-lt"/>
                          <a:ea typeface="+mn-ea"/>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smtClean="0">
                          <a:solidFill>
                            <a:schemeClr val="tx1"/>
                          </a:solidFill>
                          <a:latin typeface="+mn-lt"/>
                          <a:ea typeface="+mn-ea"/>
                          <a:cs typeface="Calibri" panose="020F0502020204030204" pitchFamily="34" charset="0"/>
                        </a:rPr>
                        <a:t>2029 </a:t>
                      </a:r>
                      <a:r>
                        <a:rPr lang="pl-PL" sz="2000" kern="1200" dirty="0">
                          <a:solidFill>
                            <a:schemeClr val="tx1"/>
                          </a:solidFill>
                          <a:latin typeface="+mn-lt"/>
                          <a:ea typeface="+mn-ea"/>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smtClean="0">
                          <a:solidFill>
                            <a:schemeClr val="tx1"/>
                          </a:solidFill>
                          <a:latin typeface="+mn-lt"/>
                          <a:ea typeface="+mn-ea"/>
                          <a:cs typeface="Calibri" panose="020F0502020204030204" pitchFamily="34" charset="0"/>
                        </a:rPr>
                        <a:t>2050 </a:t>
                      </a:r>
                      <a:r>
                        <a:rPr lang="pl-PL" sz="2000" kern="1200" dirty="0">
                          <a:solidFill>
                            <a:schemeClr val="tx1"/>
                          </a:solidFill>
                          <a:latin typeface="+mn-lt"/>
                          <a:ea typeface="+mn-ea"/>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10">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1800" b="0" kern="1200" dirty="0" smtClean="0">
                          <a:solidFill>
                            <a:schemeClr val="tx1"/>
                          </a:solidFill>
                          <a:latin typeface="+mn-lt"/>
                          <a:ea typeface="+mn-ea"/>
                          <a:cs typeface="Calibri" panose="020F0502020204030204" pitchFamily="34" charset="0"/>
                        </a:rPr>
                        <a:t>Zmiana </a:t>
                      </a:r>
                      <a:br>
                        <a:rPr lang="pl-PL" sz="1800" b="0" kern="1200" dirty="0" smtClean="0">
                          <a:solidFill>
                            <a:schemeClr val="tx1"/>
                          </a:solidFill>
                          <a:latin typeface="+mn-lt"/>
                          <a:ea typeface="+mn-ea"/>
                          <a:cs typeface="Calibri" panose="020F0502020204030204" pitchFamily="34" charset="0"/>
                        </a:rPr>
                      </a:br>
                      <a:r>
                        <a:rPr lang="pl-PL" sz="1800" b="0" kern="1200" dirty="0" smtClean="0">
                          <a:solidFill>
                            <a:schemeClr val="tx1"/>
                          </a:solidFill>
                          <a:latin typeface="+mn-lt"/>
                          <a:ea typeface="+mn-ea"/>
                          <a:cs typeface="Calibri" panose="020F0502020204030204" pitchFamily="34" charset="0"/>
                        </a:rPr>
                        <a:t>z aut. A i B</a:t>
                      </a:r>
                      <a:endParaRPr lang="pl-PL" sz="1800" b="0"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solidFill>
                            <a:srgbClr val="385723"/>
                          </a:solidFill>
                          <a:latin typeface="+mj-lt"/>
                          <a:cs typeface="Calibri" panose="020F0502020204030204" pitchFamily="34" charset="0"/>
                        </a:rPr>
                        <a:t>+944</a:t>
                      </a:r>
                      <a:endParaRPr lang="pl-PL" sz="2000" b="1" dirty="0">
                        <a:solidFill>
                          <a:srgbClr val="385723"/>
                        </a:solidFill>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+657</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+681</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+689</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rgbClr val="385723"/>
                          </a:solidFill>
                          <a:latin typeface="+mn-lt"/>
                          <a:ea typeface="+mn-ea"/>
                          <a:cs typeface="Calibri" panose="020F0502020204030204" pitchFamily="34" charset="0"/>
                        </a:rPr>
                        <a:t>+744</a:t>
                      </a:r>
                      <a:endParaRPr lang="pl-PL" sz="2000" b="1" kern="1200" dirty="0">
                        <a:solidFill>
                          <a:srgbClr val="385723"/>
                        </a:solidFill>
                        <a:latin typeface="+mn-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rgbClr val="385723"/>
                          </a:solidFill>
                          <a:latin typeface="+mn-lt"/>
                          <a:ea typeface="+mn-ea"/>
                          <a:cs typeface="Calibri" panose="020F0502020204030204" pitchFamily="34" charset="0"/>
                        </a:rPr>
                        <a:t>+749</a:t>
                      </a:r>
                      <a:endParaRPr lang="pl-PL" sz="2000" b="1" kern="1200" dirty="0">
                        <a:solidFill>
                          <a:srgbClr val="385723"/>
                        </a:solidFill>
                        <a:latin typeface="+mn-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rgbClr val="385723"/>
                          </a:solidFill>
                          <a:latin typeface="+mn-lt"/>
                          <a:ea typeface="+mn-ea"/>
                          <a:cs typeface="Calibri" panose="020F0502020204030204" pitchFamily="34" charset="0"/>
                        </a:rPr>
                        <a:t>+1.220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+24.714</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18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25.709</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24.780</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24.689</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25.418</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chemeClr val="tx1"/>
                          </a:solidFill>
                          <a:latin typeface="+mn-lt"/>
                          <a:ea typeface="+mn-ea"/>
                          <a:cs typeface="Calibri" panose="020F0502020204030204" pitchFamily="34" charset="0"/>
                        </a:rPr>
                        <a:t>26.309</a:t>
                      </a:r>
                      <a:endParaRPr lang="pl-PL" sz="2000" b="1"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chemeClr val="tx1"/>
                          </a:solidFill>
                          <a:latin typeface="+mn-lt"/>
                          <a:ea typeface="+mn-ea"/>
                          <a:cs typeface="Calibri" panose="020F0502020204030204" pitchFamily="34" charset="0"/>
                        </a:rPr>
                        <a:t>27.417</a:t>
                      </a:r>
                      <a:endParaRPr lang="pl-PL" sz="2000" b="1"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chemeClr val="tx1"/>
                          </a:solidFill>
                          <a:latin typeface="+mj-lt"/>
                          <a:cs typeface="Calibri" panose="020F0502020204030204" pitchFamily="34" charset="0"/>
                        </a:rPr>
                        <a:t>…</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chemeClr val="tx1"/>
                          </a:solidFill>
                          <a:latin typeface="+mn-lt"/>
                          <a:ea typeface="+mn-ea"/>
                          <a:cs typeface="Calibri" panose="020F0502020204030204" pitchFamily="34" charset="0"/>
                        </a:rPr>
                        <a:t>53.124</a:t>
                      </a:r>
                      <a:endParaRPr lang="pl-PL" sz="2000" b="1"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970.524</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9" name="Tytuł 2"/>
          <p:cNvSpPr>
            <a:spLocks noGrp="1"/>
          </p:cNvSpPr>
          <p:nvPr>
            <p:ph type="title"/>
          </p:nvPr>
        </p:nvSpPr>
        <p:spPr>
          <a:xfrm>
            <a:off x="320697" y="229340"/>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wydatków bieżących</a:t>
            </a: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834286294"/>
      </p:ext>
    </p:extLst>
  </p:cSld>
  <p:clrMapOvr>
    <a:masterClrMapping/>
  </p:clrMapOvr>
  <p:transition spd="slow">
    <p:cove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27</a:t>
            </a:fld>
            <a:endParaRPr lang="pl-PL" dirty="0"/>
          </a:p>
        </p:txBody>
      </p:sp>
      <p:sp>
        <p:nvSpPr>
          <p:cNvPr id="9" name="Tytuł 2"/>
          <p:cNvSpPr>
            <a:spLocks noGrp="1"/>
          </p:cNvSpPr>
          <p:nvPr>
            <p:ph type="title"/>
          </p:nvPr>
        </p:nvSpPr>
        <p:spPr>
          <a:xfrm>
            <a:off x="320697" y="229340"/>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wydatków majątkowych</a:t>
            </a:r>
          </a:p>
        </p:txBody>
      </p:sp>
      <p:graphicFrame>
        <p:nvGraphicFramePr>
          <p:cNvPr id="10" name="Tabela 9"/>
          <p:cNvGraphicFramePr>
            <a:graphicFrameLocks noGrp="1"/>
          </p:cNvGraphicFramePr>
          <p:nvPr>
            <p:extLst>
              <p:ext uri="{D42A27DB-BD31-4B8C-83A1-F6EECF244321}">
                <p14:modId xmlns:p14="http://schemas.microsoft.com/office/powerpoint/2010/main" val="2116321776"/>
              </p:ext>
            </p:extLst>
          </p:nvPr>
        </p:nvGraphicFramePr>
        <p:xfrm>
          <a:off x="1640543" y="1643419"/>
          <a:ext cx="8803340" cy="2617774"/>
        </p:xfrm>
        <a:graphic>
          <a:graphicData uri="http://schemas.openxmlformats.org/drawingml/2006/table">
            <a:tbl>
              <a:tblPr firstRow="1" bandRow="1">
                <a:tableStyleId>{2D5ABB26-0587-4C30-8999-92F81FD0307C}</a:tableStyleId>
              </a:tblPr>
              <a:tblGrid>
                <a:gridCol w="1514865">
                  <a:extLst>
                    <a:ext uri="{9D8B030D-6E8A-4147-A177-3AD203B41FA5}">
                      <a16:colId xmlns:a16="http://schemas.microsoft.com/office/drawing/2014/main" val="3288171132"/>
                    </a:ext>
                  </a:extLst>
                </a:gridCol>
                <a:gridCol w="1457695">
                  <a:extLst>
                    <a:ext uri="{9D8B030D-6E8A-4147-A177-3AD203B41FA5}">
                      <a16:colId xmlns:a16="http://schemas.microsoft.com/office/drawing/2014/main" val="20001"/>
                    </a:ext>
                  </a:extLst>
                </a:gridCol>
                <a:gridCol w="1457695">
                  <a:extLst>
                    <a:ext uri="{9D8B030D-6E8A-4147-A177-3AD203B41FA5}">
                      <a16:colId xmlns:a16="http://schemas.microsoft.com/office/drawing/2014/main" val="3393036705"/>
                    </a:ext>
                  </a:extLst>
                </a:gridCol>
                <a:gridCol w="1457695">
                  <a:extLst>
                    <a:ext uri="{9D8B030D-6E8A-4147-A177-3AD203B41FA5}">
                      <a16:colId xmlns:a16="http://schemas.microsoft.com/office/drawing/2014/main" val="785722401"/>
                    </a:ext>
                  </a:extLst>
                </a:gridCol>
                <a:gridCol w="1457695">
                  <a:extLst>
                    <a:ext uri="{9D8B030D-6E8A-4147-A177-3AD203B41FA5}">
                      <a16:colId xmlns:a16="http://schemas.microsoft.com/office/drawing/2014/main" val="1778449290"/>
                    </a:ext>
                  </a:extLst>
                </a:gridCol>
                <a:gridCol w="1457695">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2024 </a:t>
                      </a:r>
                      <a:r>
                        <a:rPr lang="pl-PL" sz="2000" dirty="0">
                          <a:latin typeface="+mj-lt"/>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2025 </a:t>
                      </a:r>
                      <a:r>
                        <a:rPr lang="pl-PL" sz="2000" dirty="0">
                          <a:latin typeface="+mj-lt"/>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2026 </a:t>
                      </a:r>
                      <a:r>
                        <a:rPr lang="pl-PL" sz="2000" dirty="0">
                          <a:latin typeface="+mj-lt"/>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2027 </a:t>
                      </a:r>
                      <a:r>
                        <a:rPr lang="pl-PL" sz="2000" dirty="0">
                          <a:latin typeface="+mj-lt"/>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6">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kern="1200" dirty="0" smtClean="0">
                          <a:solidFill>
                            <a:schemeClr val="tx1"/>
                          </a:solidFill>
                          <a:latin typeface="+mn-lt"/>
                          <a:ea typeface="+mn-ea"/>
                          <a:cs typeface="Calibri" panose="020F0502020204030204" pitchFamily="34" charset="0"/>
                        </a:rPr>
                        <a:t>Zmiana </a:t>
                      </a:r>
                      <a:br>
                        <a:rPr lang="pl-PL" sz="2000" b="0" kern="1200" dirty="0" smtClean="0">
                          <a:solidFill>
                            <a:schemeClr val="tx1"/>
                          </a:solidFill>
                          <a:latin typeface="+mn-lt"/>
                          <a:ea typeface="+mn-ea"/>
                          <a:cs typeface="Calibri" panose="020F0502020204030204" pitchFamily="34" charset="0"/>
                        </a:rPr>
                      </a:br>
                      <a:r>
                        <a:rPr lang="pl-PL" sz="2000" b="0" kern="1200" dirty="0" smtClean="0">
                          <a:solidFill>
                            <a:schemeClr val="tx1"/>
                          </a:solidFill>
                          <a:latin typeface="+mn-lt"/>
                          <a:ea typeface="+mn-ea"/>
                          <a:cs typeface="Calibri" panose="020F0502020204030204" pitchFamily="34" charset="0"/>
                        </a:rPr>
                        <a:t>z aut. A i B</a:t>
                      </a:r>
                      <a:endParaRPr lang="pl-PL" sz="2000" b="0"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smtClean="0">
                          <a:solidFill>
                            <a:srgbClr val="385723"/>
                          </a:solidFill>
                          <a:latin typeface="+mj-lt"/>
                          <a:ea typeface="+mn-ea"/>
                          <a:cs typeface="Calibri" panose="020F0502020204030204" pitchFamily="34" charset="0"/>
                        </a:rPr>
                        <a:t>+617</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-5,6</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-37,4</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-3,5</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+570</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2000" b="0" dirty="0" smtClean="0">
                          <a:latin typeface="+mj-lt"/>
                          <a:cs typeface="Calibri" panose="020F0502020204030204" pitchFamily="34" charset="0"/>
                        </a:rPr>
                        <a:t>Po zmianie</a:t>
                      </a:r>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3.670</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3.313</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2.849</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1.968</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11.800</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21851237"/>
      </p:ext>
    </p:extLst>
  </p:cSld>
  <p:clrMapOvr>
    <a:masterClrMapping/>
  </p:clrMapOvr>
  <p:transition spd="slow">
    <p:cove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28</a:t>
            </a:fld>
            <a:endParaRPr lang="pl-PL" dirty="0"/>
          </a:p>
        </p:txBody>
      </p:sp>
      <p:sp>
        <p:nvSpPr>
          <p:cNvPr id="3" name="Tytuł 2"/>
          <p:cNvSpPr>
            <a:spLocks noGrp="1"/>
          </p:cNvSpPr>
          <p:nvPr>
            <p:ph type="title"/>
          </p:nvPr>
        </p:nvSpPr>
        <p:spPr>
          <a:xfrm>
            <a:off x="432000" y="72000"/>
            <a:ext cx="6975475" cy="742304"/>
          </a:xfrm>
        </p:spPr>
        <p:txBody>
          <a:bodyPr/>
          <a:lstStyle/>
          <a:p>
            <a:pPr>
              <a:spcBef>
                <a:spcPts val="800"/>
              </a:spcBef>
              <a:spcAft>
                <a:spcPts val="800"/>
              </a:spcAft>
            </a:pPr>
            <a:r>
              <a:rPr lang="pl-PL" altLang="pl-PL" sz="2800" dirty="0">
                <a:latin typeface="+mj-lt"/>
              </a:rPr>
              <a:t>Wydatki majątkowe</a:t>
            </a:r>
          </a:p>
        </p:txBody>
      </p:sp>
      <p:graphicFrame>
        <p:nvGraphicFramePr>
          <p:cNvPr id="6" name="Tabela 5"/>
          <p:cNvGraphicFramePr>
            <a:graphicFrameLocks noGrp="1"/>
          </p:cNvGraphicFramePr>
          <p:nvPr>
            <p:extLst>
              <p:ext uri="{D42A27DB-BD31-4B8C-83A1-F6EECF244321}">
                <p14:modId xmlns:p14="http://schemas.microsoft.com/office/powerpoint/2010/main" val="2105020269"/>
              </p:ext>
            </p:extLst>
          </p:nvPr>
        </p:nvGraphicFramePr>
        <p:xfrm>
          <a:off x="645545" y="720073"/>
          <a:ext cx="10800000" cy="5387488"/>
        </p:xfrm>
        <a:graphic>
          <a:graphicData uri="http://schemas.openxmlformats.org/drawingml/2006/table">
            <a:tbl>
              <a:tblPr firstRow="1" bandRow="1">
                <a:tableStyleId>{2D5ABB26-0587-4C30-8999-92F81FD0307C}</a:tableStyleId>
              </a:tblPr>
              <a:tblGrid>
                <a:gridCol w="689253">
                  <a:extLst>
                    <a:ext uri="{9D8B030D-6E8A-4147-A177-3AD203B41FA5}">
                      <a16:colId xmlns:a16="http://schemas.microsoft.com/office/drawing/2014/main" val="20000"/>
                    </a:ext>
                  </a:extLst>
                </a:gridCol>
                <a:gridCol w="1668127">
                  <a:extLst>
                    <a:ext uri="{9D8B030D-6E8A-4147-A177-3AD203B41FA5}">
                      <a16:colId xmlns:a16="http://schemas.microsoft.com/office/drawing/2014/main" val="2293524519"/>
                    </a:ext>
                  </a:extLst>
                </a:gridCol>
                <a:gridCol w="6931835">
                  <a:extLst>
                    <a:ext uri="{9D8B030D-6E8A-4147-A177-3AD203B41FA5}">
                      <a16:colId xmlns:a16="http://schemas.microsoft.com/office/drawing/2014/main" val="3460433117"/>
                    </a:ext>
                  </a:extLst>
                </a:gridCol>
                <a:gridCol w="1510785">
                  <a:extLst>
                    <a:ext uri="{9D8B030D-6E8A-4147-A177-3AD203B41FA5}">
                      <a16:colId xmlns:a16="http://schemas.microsoft.com/office/drawing/2014/main" val="1071488265"/>
                    </a:ext>
                  </a:extLst>
                </a:gridCol>
              </a:tblGrid>
              <a:tr h="309857">
                <a:tc>
                  <a:txBody>
                    <a:bodyPr/>
                    <a:lstStyle/>
                    <a:p>
                      <a:pPr algn="r"/>
                      <a:r>
                        <a:rPr lang="pl-PL" sz="1800" b="1" dirty="0" smtClean="0">
                          <a:solidFill>
                            <a:schemeClr val="tx1"/>
                          </a:solidFill>
                        </a:rPr>
                        <a:t>133</a:t>
                      </a:r>
                      <a:endParaRPr lang="pl-PL" sz="1800" b="1" dirty="0">
                        <a:solidFill>
                          <a:schemeClr val="tx1"/>
                        </a:solidFill>
                      </a:endParaRPr>
                    </a:p>
                  </a:txBody>
                  <a:tcPr marL="91426" marR="91426" marT="45719" marB="45719" anchor="ctr"/>
                </a:tc>
                <a:tc gridSpan="3">
                  <a:txBody>
                    <a:bodyPr/>
                    <a:lstStyle/>
                    <a:p>
                      <a:pPr algn="l"/>
                      <a:r>
                        <a:rPr lang="pl-PL" sz="1800" b="1" kern="1200" baseline="0" dirty="0" smtClean="0">
                          <a:solidFill>
                            <a:schemeClr val="tx1"/>
                          </a:solidFill>
                          <a:latin typeface="+mn-lt"/>
                          <a:ea typeface="+mn-ea"/>
                          <a:cs typeface="+mn-cs"/>
                        </a:rPr>
                        <a:t>zwiększeń</a:t>
                      </a:r>
                      <a:r>
                        <a:rPr lang="pl-PL" sz="1800" b="0" kern="1200" baseline="0" dirty="0" smtClean="0">
                          <a:solidFill>
                            <a:schemeClr val="tx1"/>
                          </a:solidFill>
                          <a:latin typeface="+mn-lt"/>
                          <a:ea typeface="+mn-ea"/>
                          <a:cs typeface="+mn-cs"/>
                        </a:rPr>
                        <a:t> </a:t>
                      </a:r>
                      <a:r>
                        <a:rPr lang="pl-PL" sz="1800" b="0" kern="1200" baseline="0" dirty="0">
                          <a:solidFill>
                            <a:schemeClr val="tx1"/>
                          </a:solidFill>
                          <a:latin typeface="+mn-lt"/>
                          <a:ea typeface="+mn-ea"/>
                          <a:cs typeface="+mn-cs"/>
                        </a:rPr>
                        <a:t>limitów przedsięwzięć majątkowych</a:t>
                      </a: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258214">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a:t>do kwoty</a:t>
                      </a:r>
                    </a:p>
                  </a:txBody>
                  <a:tcPr marL="91426" marR="91426" marT="45719" marB="45719" anchor="ctr"/>
                </a:tc>
                <a:extLst>
                  <a:ext uri="{0D108BD9-81ED-4DB2-BD59-A6C34878D82A}">
                    <a16:rowId xmlns:a16="http://schemas.microsoft.com/office/drawing/2014/main" val="498292005"/>
                  </a:ext>
                </a:extLst>
              </a:tr>
              <a:tr h="28751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smtClean="0">
                          <a:solidFill>
                            <a:schemeClr val="tx1"/>
                          </a:solidFill>
                        </a:rPr>
                        <a:t>+31,1</a:t>
                      </a:r>
                      <a:r>
                        <a:rPr lang="pl-PL" sz="1600" b="1" baseline="0" dirty="0" smtClean="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Przebudowa mostu w ciągu ul. Płochocińskiej nad Kanałem do </a:t>
                      </a:r>
                      <a:r>
                        <a:rPr lang="pl-PL" sz="1300" kern="1200" dirty="0" err="1" smtClean="0">
                          <a:solidFill>
                            <a:schemeClr val="tx1"/>
                          </a:solidFill>
                          <a:effectLst/>
                          <a:latin typeface="+mn-lt"/>
                          <a:ea typeface="+mn-ea"/>
                          <a:cs typeface="+mn-cs"/>
                        </a:rPr>
                        <a:t>Faelbetu</a:t>
                      </a:r>
                      <a:endParaRPr lang="pl-PL" sz="1300" kern="1200" dirty="0">
                        <a:solidFill>
                          <a:schemeClr val="tx1"/>
                        </a:solidFill>
                        <a:effectLst/>
                        <a:latin typeface="+mn-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31,5 </a:t>
                      </a:r>
                      <a:r>
                        <a:rPr lang="pl-PL" sz="1600" kern="1200" dirty="0">
                          <a:solidFill>
                            <a:schemeClr val="tx1"/>
                          </a:solidFill>
                          <a:effectLst/>
                          <a:latin typeface="+mn-lt"/>
                          <a:ea typeface="+mn-ea"/>
                          <a:cs typeface="+mn-cs"/>
                        </a:rPr>
                        <a:t>mln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413144">
                <a:tc>
                  <a:txBody>
                    <a:bodyPr/>
                    <a:lstStyle/>
                    <a:p>
                      <a:pPr algn="r"/>
                      <a:endParaRPr lang="pl-PL" sz="1200" b="1" dirty="0" smtClean="0">
                        <a:solidFill>
                          <a:schemeClr val="tx1"/>
                        </a:solidFill>
                      </a:endParaRPr>
                    </a:p>
                  </a:txBody>
                  <a:tcPr marL="91426" marR="91426" marT="45719" marB="45719" anchor="ctr"/>
                </a:tc>
                <a:tc>
                  <a:txBody>
                    <a:bodyPr/>
                    <a:lstStyle/>
                    <a:p>
                      <a:pPr marL="0" lvl="1" indent="0" algn="r"/>
                      <a:r>
                        <a:rPr lang="pl-PL" sz="1600" b="1" dirty="0" smtClean="0">
                          <a:solidFill>
                            <a:schemeClr val="tx1"/>
                          </a:solidFill>
                        </a:rPr>
                        <a:t>+28,7</a:t>
                      </a:r>
                      <a:r>
                        <a:rPr lang="pl-PL" sz="1600" b="1" baseline="0" dirty="0" smtClean="0">
                          <a:solidFill>
                            <a:schemeClr val="tx1"/>
                          </a:solidFill>
                        </a:rPr>
                        <a:t> </a:t>
                      </a:r>
                      <a:r>
                        <a:rPr lang="pl-PL" sz="1600" b="1" dirty="0" smtClean="0">
                          <a:solidFill>
                            <a:schemeClr val="tx1"/>
                          </a:solidFill>
                        </a:rPr>
                        <a:t>mln</a:t>
                      </a:r>
                      <a:r>
                        <a:rPr lang="pl-PL" sz="1600" b="1" baseline="0" dirty="0" smtClean="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Budowa drogi dla rowerów wzdłuż ul. gen. W. Andersa wraz z infrastrukturą towarzyszącą na ul. Andersa, Muranowskiej, Bonifraterskiej i </a:t>
                      </a:r>
                      <a:r>
                        <a:rPr lang="pl-PL" sz="1300" kern="1200" dirty="0" err="1" smtClean="0">
                          <a:solidFill>
                            <a:schemeClr val="tx1"/>
                          </a:solidFill>
                          <a:effectLst/>
                          <a:latin typeface="+mn-lt"/>
                          <a:ea typeface="+mn-ea"/>
                          <a:cs typeface="+mn-cs"/>
                        </a:rPr>
                        <a:t>Świętojerskiej</a:t>
                      </a:r>
                      <a:endParaRPr lang="pl-PL" sz="1300" kern="1200" dirty="0" smtClean="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34,7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66692110"/>
                  </a:ext>
                </a:extLst>
              </a:tr>
              <a:tr h="287510">
                <a:tc>
                  <a:txBody>
                    <a:bodyPr/>
                    <a:lstStyle/>
                    <a:p>
                      <a:pPr algn="r"/>
                      <a:endParaRPr lang="pl-PL" sz="1200" b="1" dirty="0" smtClean="0">
                        <a:solidFill>
                          <a:schemeClr val="tx1"/>
                        </a:solidFill>
                      </a:endParaRPr>
                    </a:p>
                  </a:txBody>
                  <a:tcPr marL="91426" marR="91426" marT="45719" marB="45719" anchor="ctr"/>
                </a:tc>
                <a:tc>
                  <a:txBody>
                    <a:bodyPr/>
                    <a:lstStyle/>
                    <a:p>
                      <a:pPr marL="0" lvl="1" indent="0" algn="r"/>
                      <a:r>
                        <a:rPr lang="pl-PL" sz="1600" b="1" dirty="0" smtClean="0">
                          <a:solidFill>
                            <a:schemeClr val="tx1"/>
                          </a:solidFill>
                        </a:rPr>
                        <a:t>+24,7</a:t>
                      </a:r>
                      <a:r>
                        <a:rPr lang="pl-PL" sz="1600" b="1" baseline="0" dirty="0" smtClean="0">
                          <a:solidFill>
                            <a:schemeClr val="tx1"/>
                          </a:solidFill>
                        </a:rPr>
                        <a:t> </a:t>
                      </a:r>
                      <a:r>
                        <a:rPr lang="pl-PL" sz="1600" b="1" dirty="0" smtClean="0">
                          <a:solidFill>
                            <a:schemeClr val="tx1"/>
                          </a:solidFill>
                        </a:rPr>
                        <a:t>mln</a:t>
                      </a:r>
                      <a:r>
                        <a:rPr lang="pl-PL" sz="1600" b="1" baseline="0" dirty="0" smtClean="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Program polityki zdrowotnej (Szpital Południowy).</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45,5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289432742"/>
                  </a:ext>
                </a:extLst>
              </a:tr>
              <a:tr h="413144">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+23,5 </a:t>
                      </a:r>
                      <a:r>
                        <a:rPr lang="pl-PL" sz="1600" b="1" dirty="0">
                          <a:solidFill>
                            <a:schemeClr val="tx1"/>
                          </a:solidFill>
                        </a:rPr>
                        <a:t>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Wniesienie wkładów do spółek TBS w związku z realizacją budownictwa społecznego i programu rewitalizacji</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87,9 </a:t>
                      </a:r>
                      <a:r>
                        <a:rPr lang="pl-PL" sz="1600" kern="1200" dirty="0">
                          <a:solidFill>
                            <a:schemeClr val="tx1"/>
                          </a:solidFill>
                          <a:effectLst/>
                          <a:latin typeface="+mn-lt"/>
                          <a:ea typeface="+mn-ea"/>
                          <a:cs typeface="+mn-cs"/>
                        </a:rPr>
                        <a:t>mln</a:t>
                      </a:r>
                      <a:r>
                        <a:rPr lang="pl-PL" sz="1600" kern="1200" baseline="0" dirty="0">
                          <a:solidFill>
                            <a:schemeClr val="tx1"/>
                          </a:solidFill>
                          <a:effectLst/>
                          <a:latin typeface="+mn-lt"/>
                          <a:ea typeface="+mn-ea"/>
                          <a:cs typeface="+mn-cs"/>
                        </a:rPr>
                        <a:t>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916526958"/>
                  </a:ext>
                </a:extLst>
              </a:tr>
              <a:tr h="413144">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smtClean="0">
                          <a:solidFill>
                            <a:schemeClr val="tx1"/>
                          </a:solidFill>
                        </a:rPr>
                        <a:t>+17,9</a:t>
                      </a:r>
                      <a:r>
                        <a:rPr lang="pl-PL" sz="1600" b="1" baseline="0" dirty="0" smtClean="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Modernizacja budynków mieszkalnych przy ul. Ząbkowskiej 22/24/26 </a:t>
                      </a:r>
                      <a:br>
                        <a:rPr lang="pl-PL" sz="1300" kern="1200" dirty="0" smtClean="0">
                          <a:solidFill>
                            <a:schemeClr val="tx1"/>
                          </a:solidFill>
                          <a:effectLst/>
                          <a:latin typeface="+mn-lt"/>
                          <a:ea typeface="+mn-ea"/>
                          <a:cs typeface="+mn-cs"/>
                        </a:rPr>
                      </a:br>
                      <a:r>
                        <a:rPr lang="pl-PL" sz="1300" kern="1200" dirty="0" smtClean="0">
                          <a:solidFill>
                            <a:schemeClr val="tx1"/>
                          </a:solidFill>
                          <a:effectLst/>
                          <a:latin typeface="+mn-lt"/>
                          <a:ea typeface="+mn-ea"/>
                          <a:cs typeface="+mn-cs"/>
                        </a:rPr>
                        <a:t>oraz ul. Ząbkowskiej 23/25 (Praga-Północ) </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18,9 </a:t>
                      </a:r>
                      <a:r>
                        <a:rPr lang="pl-PL" sz="1600" kern="1200" dirty="0">
                          <a:solidFill>
                            <a:schemeClr val="tx1"/>
                          </a:solidFill>
                          <a:effectLst/>
                          <a:latin typeface="+mn-lt"/>
                          <a:ea typeface="+mn-ea"/>
                          <a:cs typeface="+mn-cs"/>
                        </a:rPr>
                        <a:t>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369655">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+17,0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„Wniesienie wkładów do spółki Szpital Grochowski im. dr med. Rafała </a:t>
                      </a:r>
                      <a:r>
                        <a:rPr lang="pl-PL" sz="1300" kern="1200" dirty="0" err="1" smtClean="0">
                          <a:solidFill>
                            <a:schemeClr val="tx1"/>
                          </a:solidFill>
                          <a:effectLst/>
                          <a:latin typeface="+mn-lt"/>
                          <a:ea typeface="+mn-ea"/>
                          <a:cs typeface="+mn-cs"/>
                        </a:rPr>
                        <a:t>Masztaka</a:t>
                      </a:r>
                      <a:r>
                        <a:rPr lang="pl-PL" sz="1300" kern="1200" dirty="0" smtClean="0">
                          <a:solidFill>
                            <a:schemeClr val="tx1"/>
                          </a:solidFill>
                          <a:effectLst/>
                          <a:latin typeface="+mn-lt"/>
                          <a:ea typeface="+mn-ea"/>
                          <a:cs typeface="+mn-cs"/>
                        </a:rPr>
                        <a:t> </a:t>
                      </a:r>
                      <a:br>
                        <a:rPr lang="pl-PL" sz="1300" kern="1200" dirty="0" smtClean="0">
                          <a:solidFill>
                            <a:schemeClr val="tx1"/>
                          </a:solidFill>
                          <a:effectLst/>
                          <a:latin typeface="+mn-lt"/>
                          <a:ea typeface="+mn-ea"/>
                          <a:cs typeface="+mn-cs"/>
                        </a:rPr>
                      </a:br>
                      <a:r>
                        <a:rPr lang="pl-PL" sz="1300" kern="1200" dirty="0" smtClean="0">
                          <a:solidFill>
                            <a:schemeClr val="tx1"/>
                          </a:solidFill>
                          <a:effectLst/>
                          <a:latin typeface="+mn-lt"/>
                          <a:ea typeface="+mn-ea"/>
                          <a:cs typeface="+mn-cs"/>
                        </a:rPr>
                        <a:t>Sp. z o.o.”</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34,5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50372379"/>
                  </a:ext>
                </a:extLst>
              </a:tr>
              <a:tr h="369655">
                <a:tc>
                  <a:txBody>
                    <a:bodyPr/>
                    <a:lstStyle/>
                    <a:p>
                      <a:endParaRPr lang="pl-PL" dirty="0"/>
                    </a:p>
                  </a:txBody>
                  <a:tcPr marL="91426" marR="91426" marT="45719" marB="45719"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+15,9 mln</a:t>
                      </a:r>
                      <a:r>
                        <a:rPr lang="pl-PL" sz="1600" b="1" baseline="0" dirty="0" smtClean="0">
                          <a:solidFill>
                            <a:schemeClr val="tx1"/>
                          </a:solidFill>
                        </a:rPr>
                        <a:t> zł</a:t>
                      </a:r>
                      <a:endParaRPr lang="pl-PL" sz="16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Budowa i modernizacja infrastruktury drogowej na terenie Zielonego Ursynowa.</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20,9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769607146"/>
                  </a:ext>
                </a:extLst>
              </a:tr>
              <a:tr h="369655">
                <a:tc>
                  <a:txBody>
                    <a:bodyPr/>
                    <a:lstStyle/>
                    <a:p>
                      <a:pPr algn="r"/>
                      <a:endParaRPr lang="pl-PL" sz="1200" b="1" dirty="0" smtClean="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+15,6 mln </a:t>
                      </a:r>
                      <a:r>
                        <a:rPr lang="pl-PL" sz="1600" b="1" baseline="0" dirty="0" smtClean="0">
                          <a:solidFill>
                            <a:schemeClr val="tx1"/>
                          </a:solidFill>
                        </a:rPr>
                        <a:t>zł</a:t>
                      </a:r>
                      <a:endParaRPr lang="pl-PL" sz="16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Budowa Muzeum Sztuki Nowoczesnej.</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233,2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16865939"/>
                  </a:ext>
                </a:extLst>
              </a:tr>
              <a:tr h="287510">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+13,8 </a:t>
                      </a:r>
                      <a:r>
                        <a:rPr lang="pl-PL" sz="1600" b="1" dirty="0">
                          <a:solidFill>
                            <a:schemeClr val="tx1"/>
                          </a:solidFill>
                        </a:rPr>
                        <a:t>mln </a:t>
                      </a:r>
                      <a:r>
                        <a:rPr lang="pl-PL" sz="1600" b="1" baseline="0" dirty="0">
                          <a:solidFill>
                            <a:schemeClr val="tx1"/>
                          </a:solidFill>
                        </a:rPr>
                        <a:t>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Modernizacja otoczenia Portu Czerniakowskiego</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28,0 </a:t>
                      </a:r>
                      <a:r>
                        <a:rPr lang="pl-PL" sz="1600" kern="1200" dirty="0">
                          <a:solidFill>
                            <a:schemeClr val="tx1"/>
                          </a:solidFill>
                          <a:effectLst/>
                          <a:latin typeface="+mn-lt"/>
                          <a:ea typeface="+mn-ea"/>
                          <a:cs typeface="+mn-cs"/>
                        </a:rPr>
                        <a:t>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10149788"/>
                  </a:ext>
                </a:extLst>
              </a:tr>
              <a:tr h="580984">
                <a:tc>
                  <a:txBody>
                    <a:bodyPr/>
                    <a:lstStyle/>
                    <a:p>
                      <a:pPr algn="r"/>
                      <a:endParaRPr lang="pl-PL" sz="1200" b="1" dirty="0" smtClean="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+9,0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Projekt i budowa II linii metra, w tym: dokończenie budowy odcinka zachodniego od szlaku za stacją "Powstańców Śląskich" do stacji "Połczyńska" wraz ze Stacją </a:t>
                      </a:r>
                      <a:r>
                        <a:rPr lang="pl-PL" sz="1300" kern="1200" dirty="0" err="1" smtClean="0">
                          <a:solidFill>
                            <a:schemeClr val="tx1"/>
                          </a:solidFill>
                          <a:effectLst/>
                          <a:latin typeface="+mn-lt"/>
                          <a:ea typeface="+mn-ea"/>
                          <a:cs typeface="+mn-cs"/>
                        </a:rPr>
                        <a:t>Techniczno</a:t>
                      </a:r>
                      <a:r>
                        <a:rPr lang="pl-PL" sz="1300" kern="1200" dirty="0" smtClean="0">
                          <a:solidFill>
                            <a:schemeClr val="tx1"/>
                          </a:solidFill>
                          <a:effectLst/>
                          <a:latin typeface="+mn-lt"/>
                          <a:ea typeface="+mn-ea"/>
                          <a:cs typeface="+mn-cs"/>
                        </a:rPr>
                        <a:t> - Postojową "Mory"</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2.120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67980172"/>
                  </a:ext>
                </a:extLst>
              </a:tr>
              <a:tr h="287510">
                <a:tc>
                  <a:txBody>
                    <a:bodyPr/>
                    <a:lstStyle/>
                    <a:p>
                      <a:pPr algn="r"/>
                      <a:endParaRPr lang="pl-PL" sz="1200" b="1" dirty="0" smtClean="0">
                        <a:solidFill>
                          <a:schemeClr val="tx1"/>
                        </a:solidFill>
                      </a:endParaRPr>
                    </a:p>
                  </a:txBody>
                  <a:tcPr marL="91426" marR="91426" marT="45719" marB="45719" anchor="ctr">
                    <a:lnB w="12700" cap="flat" cmpd="sng" algn="ctr">
                      <a:noFill/>
                      <a:prstDash val="solid"/>
                      <a:round/>
                      <a:headEnd type="none" w="med" len="med"/>
                      <a:tailEnd type="none" w="med" len="med"/>
                    </a:lnB>
                  </a:tcP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+6,1 mln</a:t>
                      </a:r>
                      <a:r>
                        <a:rPr lang="pl-PL" sz="1600" b="1" baseline="0" dirty="0" smtClean="0">
                          <a:solidFill>
                            <a:schemeClr val="tx1"/>
                          </a:solidFill>
                        </a:rPr>
                        <a:t> zł</a:t>
                      </a:r>
                      <a:endParaRPr lang="pl-PL" sz="16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Budowa kompleksu oświatowego przy ul. Świderskiej w Warszawie (Białołęka)</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47,6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4276963473"/>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144141074"/>
      </p:ext>
    </p:extLst>
  </p:cSld>
  <p:clrMapOvr>
    <a:masterClrMapping/>
  </p:clrMapOvr>
  <p:transition spd="slow">
    <p:cove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29</a:t>
            </a:fld>
            <a:endParaRPr lang="pl-PL" dirty="0"/>
          </a:p>
        </p:txBody>
      </p:sp>
      <p:sp>
        <p:nvSpPr>
          <p:cNvPr id="3" name="Tytuł 2"/>
          <p:cNvSpPr>
            <a:spLocks noGrp="1"/>
          </p:cNvSpPr>
          <p:nvPr>
            <p:ph type="title"/>
          </p:nvPr>
        </p:nvSpPr>
        <p:spPr>
          <a:xfrm>
            <a:off x="432000" y="72000"/>
            <a:ext cx="6975475" cy="742304"/>
          </a:xfrm>
        </p:spPr>
        <p:txBody>
          <a:bodyPr/>
          <a:lstStyle/>
          <a:p>
            <a:pPr>
              <a:spcBef>
                <a:spcPts val="800"/>
              </a:spcBef>
              <a:spcAft>
                <a:spcPts val="800"/>
              </a:spcAft>
            </a:pPr>
            <a:r>
              <a:rPr lang="pl-PL" altLang="pl-PL" sz="2800" dirty="0">
                <a:latin typeface="+mj-lt"/>
              </a:rPr>
              <a:t>Wydatki majątkowe</a:t>
            </a:r>
          </a:p>
        </p:txBody>
      </p:sp>
      <p:graphicFrame>
        <p:nvGraphicFramePr>
          <p:cNvPr id="6" name="Tabela 5"/>
          <p:cNvGraphicFramePr>
            <a:graphicFrameLocks noGrp="1"/>
          </p:cNvGraphicFramePr>
          <p:nvPr>
            <p:extLst>
              <p:ext uri="{D42A27DB-BD31-4B8C-83A1-F6EECF244321}">
                <p14:modId xmlns:p14="http://schemas.microsoft.com/office/powerpoint/2010/main" val="318945578"/>
              </p:ext>
            </p:extLst>
          </p:nvPr>
        </p:nvGraphicFramePr>
        <p:xfrm>
          <a:off x="696000" y="1080000"/>
          <a:ext cx="10800000" cy="3475692"/>
        </p:xfrm>
        <a:graphic>
          <a:graphicData uri="http://schemas.openxmlformats.org/drawingml/2006/table">
            <a:tbl>
              <a:tblPr firstRow="1" bandRow="1">
                <a:tableStyleId>{2D5ABB26-0587-4C30-8999-92F81FD0307C}</a:tableStyleId>
              </a:tblPr>
              <a:tblGrid>
                <a:gridCol w="689253">
                  <a:extLst>
                    <a:ext uri="{9D8B030D-6E8A-4147-A177-3AD203B41FA5}">
                      <a16:colId xmlns:a16="http://schemas.microsoft.com/office/drawing/2014/main" val="20000"/>
                    </a:ext>
                  </a:extLst>
                </a:gridCol>
                <a:gridCol w="1668127">
                  <a:extLst>
                    <a:ext uri="{9D8B030D-6E8A-4147-A177-3AD203B41FA5}">
                      <a16:colId xmlns:a16="http://schemas.microsoft.com/office/drawing/2014/main" val="2293524519"/>
                    </a:ext>
                  </a:extLst>
                </a:gridCol>
                <a:gridCol w="6931835">
                  <a:extLst>
                    <a:ext uri="{9D8B030D-6E8A-4147-A177-3AD203B41FA5}">
                      <a16:colId xmlns:a16="http://schemas.microsoft.com/office/drawing/2014/main" val="3460433117"/>
                    </a:ext>
                  </a:extLst>
                </a:gridCol>
                <a:gridCol w="1510785">
                  <a:extLst>
                    <a:ext uri="{9D8B030D-6E8A-4147-A177-3AD203B41FA5}">
                      <a16:colId xmlns:a16="http://schemas.microsoft.com/office/drawing/2014/main" val="1071488265"/>
                    </a:ext>
                  </a:extLst>
                </a:gridCol>
              </a:tblGrid>
              <a:tr h="507555">
                <a:tc>
                  <a:txBody>
                    <a:bodyPr/>
                    <a:lstStyle/>
                    <a:p>
                      <a:pPr algn="r"/>
                      <a:endParaRPr lang="pl-PL" sz="1800" b="1" dirty="0">
                        <a:solidFill>
                          <a:schemeClr val="tx1"/>
                        </a:solidFill>
                      </a:endParaRPr>
                    </a:p>
                  </a:txBody>
                  <a:tcPr marL="91426" marR="91426" marT="45719" marB="45719" anchor="ctr"/>
                </a:tc>
                <a:tc gridSpan="3">
                  <a:txBody>
                    <a:bodyPr/>
                    <a:lstStyle/>
                    <a:p>
                      <a:pPr algn="l"/>
                      <a:r>
                        <a:rPr lang="pl-PL" sz="1800" b="1" kern="1200" baseline="0" dirty="0" smtClean="0">
                          <a:solidFill>
                            <a:schemeClr val="tx1"/>
                          </a:solidFill>
                          <a:latin typeface="+mn-lt"/>
                          <a:ea typeface="+mn-ea"/>
                          <a:cs typeface="+mn-cs"/>
                        </a:rPr>
                        <a:t>zwiększenia</a:t>
                      </a:r>
                      <a:r>
                        <a:rPr lang="pl-PL" sz="1800" b="0" kern="1200" baseline="0" dirty="0" smtClean="0">
                          <a:solidFill>
                            <a:schemeClr val="tx1"/>
                          </a:solidFill>
                          <a:latin typeface="+mn-lt"/>
                          <a:ea typeface="+mn-ea"/>
                          <a:cs typeface="+mn-cs"/>
                        </a:rPr>
                        <a:t> </a:t>
                      </a:r>
                      <a:r>
                        <a:rPr lang="pl-PL" sz="1800" b="0" kern="1200" baseline="0" dirty="0">
                          <a:solidFill>
                            <a:schemeClr val="tx1"/>
                          </a:solidFill>
                          <a:latin typeface="+mn-lt"/>
                          <a:ea typeface="+mn-ea"/>
                          <a:cs typeface="+mn-cs"/>
                        </a:rPr>
                        <a:t>limitów </a:t>
                      </a:r>
                      <a:r>
                        <a:rPr lang="pl-PL" sz="1800" b="0" kern="1200" baseline="0" dirty="0" smtClean="0">
                          <a:solidFill>
                            <a:schemeClr val="tx1"/>
                          </a:solidFill>
                          <a:latin typeface="+mn-lt"/>
                          <a:ea typeface="+mn-ea"/>
                          <a:cs typeface="+mn-cs"/>
                        </a:rPr>
                        <a:t>na kontynuację przedsięwzięć w 2024 r.</a:t>
                      </a:r>
                      <a:br>
                        <a:rPr lang="pl-PL" sz="1800" b="0" kern="1200" baseline="0" dirty="0" smtClean="0">
                          <a:solidFill>
                            <a:schemeClr val="tx1"/>
                          </a:solidFill>
                          <a:latin typeface="+mn-lt"/>
                          <a:ea typeface="+mn-ea"/>
                          <a:cs typeface="+mn-cs"/>
                        </a:rPr>
                      </a:br>
                      <a:r>
                        <a:rPr lang="pl-PL" sz="1800" b="0" kern="1200" baseline="0" dirty="0" smtClean="0">
                          <a:solidFill>
                            <a:schemeClr val="tx1"/>
                          </a:solidFill>
                          <a:latin typeface="+mn-lt"/>
                          <a:ea typeface="+mn-ea"/>
                          <a:cs typeface="+mn-cs"/>
                        </a:rPr>
                        <a:t>- przeniesienie „niewykonania wydatków” z 2023 roku</a:t>
                      </a: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349816">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a:t>do kwoty</a:t>
                      </a:r>
                    </a:p>
                  </a:txBody>
                  <a:tcPr marL="91426" marR="91426" marT="45719" marB="45719" anchor="ctr"/>
                </a:tc>
                <a:extLst>
                  <a:ext uri="{0D108BD9-81ED-4DB2-BD59-A6C34878D82A}">
                    <a16:rowId xmlns:a16="http://schemas.microsoft.com/office/drawing/2014/main" val="498292005"/>
                  </a:ext>
                </a:extLst>
              </a:tr>
              <a:tr h="504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smtClean="0">
                          <a:solidFill>
                            <a:schemeClr val="tx1"/>
                          </a:solidFill>
                        </a:rPr>
                        <a:t>+20,3</a:t>
                      </a:r>
                      <a:r>
                        <a:rPr lang="pl-PL" sz="1600" b="1" baseline="0" dirty="0" smtClean="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Projekt i budowa II linii metra, w tym: dokończenie budowy odcinka zachodniego od szlaku za stacją "Powstańców Śląskich" do stacji "Połczyńska" wraz ze Stacją </a:t>
                      </a:r>
                      <a:r>
                        <a:rPr lang="pl-PL" sz="1300" kern="1200" dirty="0" err="1" smtClean="0">
                          <a:solidFill>
                            <a:schemeClr val="tx1"/>
                          </a:solidFill>
                          <a:effectLst/>
                          <a:latin typeface="+mn-lt"/>
                          <a:ea typeface="+mn-ea"/>
                          <a:cs typeface="+mn-cs"/>
                        </a:rPr>
                        <a:t>Techniczno</a:t>
                      </a:r>
                      <a:r>
                        <a:rPr lang="pl-PL" sz="1300" kern="1200" dirty="0" smtClean="0">
                          <a:solidFill>
                            <a:schemeClr val="tx1"/>
                          </a:solidFill>
                          <a:effectLst/>
                          <a:latin typeface="+mn-lt"/>
                          <a:ea typeface="+mn-ea"/>
                          <a:cs typeface="+mn-cs"/>
                        </a:rPr>
                        <a:t> - Postojową "Mory"</a:t>
                      </a:r>
                      <a:endParaRPr lang="pl-PL" sz="1300" kern="1200" dirty="0">
                        <a:solidFill>
                          <a:schemeClr val="tx1"/>
                        </a:solidFill>
                        <a:effectLst/>
                        <a:latin typeface="+mn-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2.111,4 </a:t>
                      </a:r>
                      <a:r>
                        <a:rPr lang="pl-PL" sz="1600" kern="1200" dirty="0">
                          <a:solidFill>
                            <a:schemeClr val="tx1"/>
                          </a:solidFill>
                          <a:effectLst/>
                          <a:latin typeface="+mn-lt"/>
                          <a:ea typeface="+mn-ea"/>
                          <a:cs typeface="+mn-cs"/>
                        </a:rPr>
                        <a:t>mln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648000">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+11,5 </a:t>
                      </a:r>
                      <a:r>
                        <a:rPr lang="pl-PL" sz="1600" b="1" dirty="0">
                          <a:solidFill>
                            <a:schemeClr val="tx1"/>
                          </a:solidFill>
                        </a:rPr>
                        <a:t>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Pozyskanie nieruchomości pod inwestycje drogowe - część 2</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199,7 </a:t>
                      </a:r>
                      <a:r>
                        <a:rPr lang="pl-PL" sz="1600" kern="1200" dirty="0">
                          <a:solidFill>
                            <a:schemeClr val="tx1"/>
                          </a:solidFill>
                          <a:effectLst/>
                          <a:latin typeface="+mn-lt"/>
                          <a:ea typeface="+mn-ea"/>
                          <a:cs typeface="+mn-cs"/>
                        </a:rPr>
                        <a:t>mln</a:t>
                      </a:r>
                      <a:r>
                        <a:rPr lang="pl-PL" sz="1600" kern="1200" baseline="0" dirty="0">
                          <a:solidFill>
                            <a:schemeClr val="tx1"/>
                          </a:solidFill>
                          <a:effectLst/>
                          <a:latin typeface="+mn-lt"/>
                          <a:ea typeface="+mn-ea"/>
                          <a:cs typeface="+mn-cs"/>
                        </a:rPr>
                        <a:t>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916526958"/>
                  </a:ext>
                </a:extLst>
              </a:tr>
              <a:tr h="648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smtClean="0">
                          <a:solidFill>
                            <a:schemeClr val="tx1"/>
                          </a:solidFill>
                        </a:rPr>
                        <a:t>+8,4</a:t>
                      </a:r>
                      <a:r>
                        <a:rPr lang="pl-PL" sz="1600" b="1" baseline="0" dirty="0" smtClean="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lvl="0"/>
                      <a:r>
                        <a:rPr lang="pl-PL" sz="1300" kern="1200" dirty="0" smtClean="0">
                          <a:solidFill>
                            <a:schemeClr val="tx1"/>
                          </a:solidFill>
                          <a:effectLst/>
                          <a:latin typeface="+mn-lt"/>
                          <a:ea typeface="+mn-ea"/>
                          <a:cs typeface="+mn-cs"/>
                        </a:rPr>
                        <a:t>Budowa zaplecza socjalno-sanitarnego w systemie modułowym z infrastrukturą techniczną dla boisk przy ul. Kołowej 18 (Targówek)</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lvl="0" algn="r"/>
                      <a:r>
                        <a:rPr lang="pl-PL" sz="1600" kern="1200" dirty="0" smtClean="0">
                          <a:solidFill>
                            <a:schemeClr val="tx1"/>
                          </a:solidFill>
                          <a:effectLst/>
                          <a:latin typeface="+mn-lt"/>
                          <a:ea typeface="+mn-ea"/>
                          <a:cs typeface="+mn-cs"/>
                        </a:rPr>
                        <a:t>10,7 </a:t>
                      </a:r>
                      <a:r>
                        <a:rPr lang="pl-PL" sz="1600" kern="1200" dirty="0">
                          <a:solidFill>
                            <a:schemeClr val="tx1"/>
                          </a:solidFill>
                          <a:effectLst/>
                          <a:latin typeface="+mn-lt"/>
                          <a:ea typeface="+mn-ea"/>
                          <a:cs typeface="+mn-cs"/>
                        </a:rPr>
                        <a:t>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4136637905"/>
                  </a:ext>
                </a:extLst>
              </a:tr>
              <a:tr h="504000">
                <a:tc>
                  <a:txBody>
                    <a:bodyPr/>
                    <a:lstStyle/>
                    <a:p>
                      <a:pPr algn="r"/>
                      <a:endParaRPr lang="pl-PL" sz="1200" b="1" dirty="0">
                        <a:solidFill>
                          <a:schemeClr val="tx1"/>
                        </a:solidFill>
                      </a:endParaRPr>
                    </a:p>
                  </a:txBody>
                  <a:tcPr marL="91426" marR="91426" marT="45719" marB="45719" anchor="ctr">
                    <a:lnB w="12700" cap="flat" cmpd="sng" algn="ctr">
                      <a:noFill/>
                      <a:prstDash val="solid"/>
                      <a:round/>
                      <a:headEnd type="none" w="med" len="med"/>
                      <a:tailEnd type="none" w="med" len="med"/>
                    </a:lnB>
                  </a:tcP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+7,6 </a:t>
                      </a:r>
                      <a:r>
                        <a:rPr lang="pl-PL" sz="1600" b="1" dirty="0">
                          <a:solidFill>
                            <a:schemeClr val="tx1"/>
                          </a:solidFill>
                        </a:rPr>
                        <a:t>mln </a:t>
                      </a:r>
                      <a:r>
                        <a:rPr lang="pl-PL" sz="1600" b="1" baseline="0" dirty="0">
                          <a:solidFill>
                            <a:schemeClr val="tx1"/>
                          </a:solidFill>
                        </a:rPr>
                        <a:t>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Budowa Muzeum Sztuki Nowoczesnej</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217,7 </a:t>
                      </a:r>
                      <a:r>
                        <a:rPr lang="pl-PL" sz="1600" kern="1200" dirty="0">
                          <a:solidFill>
                            <a:schemeClr val="tx1"/>
                          </a:solidFill>
                          <a:effectLst/>
                          <a:latin typeface="+mn-lt"/>
                          <a:ea typeface="+mn-ea"/>
                          <a:cs typeface="+mn-cs"/>
                        </a:rPr>
                        <a:t>mln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510149788"/>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630964067"/>
      </p:ext>
    </p:extLst>
  </p:cSld>
  <p:clrMapOvr>
    <a:masterClrMapping/>
  </p:clrMapOvr>
  <p:transition spd="slow">
    <p:cov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a:t>
            </a:fld>
            <a:endParaRPr lang="pl-PL" dirty="0"/>
          </a:p>
        </p:txBody>
      </p:sp>
      <p:sp>
        <p:nvSpPr>
          <p:cNvPr id="3" name="Tytuł 2"/>
          <p:cNvSpPr>
            <a:spLocks noGrp="1"/>
          </p:cNvSpPr>
          <p:nvPr>
            <p:ph type="title"/>
          </p:nvPr>
        </p:nvSpPr>
        <p:spPr>
          <a:xfrm>
            <a:off x="432000" y="72000"/>
            <a:ext cx="11356588" cy="742304"/>
          </a:xfrm>
        </p:spPr>
        <p:txBody>
          <a:bodyPr/>
          <a:lstStyle/>
          <a:p>
            <a:pPr algn="ctr">
              <a:spcBef>
                <a:spcPts val="800"/>
              </a:spcBef>
              <a:spcAft>
                <a:spcPts val="800"/>
              </a:spcAft>
            </a:pPr>
            <a:r>
              <a:rPr lang="pl-PL" altLang="pl-PL" sz="2400" b="1" dirty="0">
                <a:latin typeface="+mj-lt"/>
              </a:rPr>
              <a:t>Zmiana głównych parametrów budżetowych w </a:t>
            </a:r>
            <a:r>
              <a:rPr lang="pl-PL" altLang="pl-PL" sz="2400" b="1" dirty="0" smtClean="0">
                <a:latin typeface="+mj-lt"/>
              </a:rPr>
              <a:t>2024 </a:t>
            </a:r>
            <a:r>
              <a:rPr lang="pl-PL" altLang="pl-PL" sz="2400" b="1" dirty="0">
                <a:latin typeface="+mj-lt"/>
              </a:rPr>
              <a:t>r.</a:t>
            </a:r>
          </a:p>
        </p:txBody>
      </p:sp>
      <p:graphicFrame>
        <p:nvGraphicFramePr>
          <p:cNvPr id="8" name="Tabela 7"/>
          <p:cNvGraphicFramePr>
            <a:graphicFrameLocks noGrp="1"/>
          </p:cNvGraphicFramePr>
          <p:nvPr>
            <p:extLst>
              <p:ext uri="{D42A27DB-BD31-4B8C-83A1-F6EECF244321}">
                <p14:modId xmlns:p14="http://schemas.microsoft.com/office/powerpoint/2010/main" val="3316373399"/>
              </p:ext>
            </p:extLst>
          </p:nvPr>
        </p:nvGraphicFramePr>
        <p:xfrm>
          <a:off x="2316000" y="1072620"/>
          <a:ext cx="7560000" cy="4985874"/>
        </p:xfrm>
        <a:graphic>
          <a:graphicData uri="http://schemas.openxmlformats.org/drawingml/2006/table">
            <a:tbl>
              <a:tblPr firstRow="1" bandRow="1">
                <a:tableStyleId>{2D5ABB26-0587-4C30-8999-92F81FD0307C}</a:tableStyleId>
              </a:tblPr>
              <a:tblGrid>
                <a:gridCol w="3470218">
                  <a:extLst>
                    <a:ext uri="{9D8B030D-6E8A-4147-A177-3AD203B41FA5}">
                      <a16:colId xmlns:a16="http://schemas.microsoft.com/office/drawing/2014/main" val="20000"/>
                    </a:ext>
                  </a:extLst>
                </a:gridCol>
                <a:gridCol w="1809591">
                  <a:extLst>
                    <a:ext uri="{9D8B030D-6E8A-4147-A177-3AD203B41FA5}">
                      <a16:colId xmlns:a16="http://schemas.microsoft.com/office/drawing/2014/main" val="2530149875"/>
                    </a:ext>
                  </a:extLst>
                </a:gridCol>
                <a:gridCol w="2280191">
                  <a:extLst>
                    <a:ext uri="{9D8B030D-6E8A-4147-A177-3AD203B41FA5}">
                      <a16:colId xmlns:a16="http://schemas.microsoft.com/office/drawing/2014/main" val="3459496494"/>
                    </a:ext>
                  </a:extLst>
                </a:gridCol>
              </a:tblGrid>
              <a:tr h="603311">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smtClean="0">
                          <a:latin typeface="+mj-lt"/>
                          <a:cs typeface="Calibri" panose="020F0502020204030204" pitchFamily="34" charset="0"/>
                        </a:rPr>
                        <a:t>Zmiana </a:t>
                      </a:r>
                      <a:br>
                        <a:rPr lang="pl-PL" sz="1800" b="0" dirty="0" smtClean="0">
                          <a:latin typeface="+mj-lt"/>
                          <a:cs typeface="Calibri" panose="020F0502020204030204" pitchFamily="34" charset="0"/>
                        </a:rPr>
                      </a:br>
                      <a:r>
                        <a:rPr lang="pl-PL" sz="1800" b="0" dirty="0" smtClean="0">
                          <a:latin typeface="+mj-lt"/>
                          <a:cs typeface="Calibri" panose="020F0502020204030204" pitchFamily="34" charset="0"/>
                        </a:rPr>
                        <a:t>z aut. A i B</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373483">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algn="ctr"/>
                      <a:r>
                        <a:rPr lang="pl-PL" sz="1400" b="0" dirty="0">
                          <a:latin typeface="+mj-lt"/>
                          <a:cs typeface="Calibri" panose="020F0502020204030204" pitchFamily="34" charset="0"/>
                        </a:rPr>
                        <a:t>w mln zł</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extLst>
                  <a:ext uri="{0D108BD9-81ED-4DB2-BD59-A6C34878D82A}">
                    <a16:rowId xmlns:a16="http://schemas.microsoft.com/office/drawing/2014/main" val="3023958204"/>
                  </a:ext>
                </a:extLst>
              </a:tr>
              <a:tr h="571892">
                <a:tc>
                  <a:txBody>
                    <a:bodyPr/>
                    <a:lstStyle/>
                    <a:p>
                      <a:pPr algn="l"/>
                      <a:r>
                        <a:rPr lang="pl-PL" sz="2000" b="0" dirty="0">
                          <a:latin typeface="+mj-lt"/>
                          <a:cs typeface="Calibri" panose="020F0502020204030204" pitchFamily="34" charset="0"/>
                        </a:rPr>
                        <a:t>Dochody ogółem</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mn-cs"/>
                        </a:rPr>
                        <a:t>+1.100</a:t>
                      </a:r>
                      <a:endParaRPr lang="pl-PL" sz="2800" b="1" kern="1200" dirty="0">
                        <a:solidFill>
                          <a:srgbClr val="385723"/>
                        </a:solidFill>
                        <a:latin typeface="+mj-lt"/>
                        <a:ea typeface="+mn-ea"/>
                        <a:cs typeface="+mn-cs"/>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pl-PL" sz="2800" b="1" dirty="0" smtClean="0">
                          <a:latin typeface="+mj-lt"/>
                        </a:rPr>
                        <a:t>25.663</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571892">
                <a:tc>
                  <a:txBody>
                    <a:bodyPr/>
                    <a:lstStyle/>
                    <a:p>
                      <a:pPr algn="l"/>
                      <a:r>
                        <a:rPr lang="pl-PL" sz="2000" b="0" dirty="0">
                          <a:latin typeface="+mj-lt"/>
                          <a:cs typeface="Calibri" panose="020F0502020204030204" pitchFamily="34" charset="0"/>
                        </a:rPr>
                        <a:t>Wydatki ogółem</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mn-cs"/>
                        </a:rPr>
                        <a:t>+1.560</a:t>
                      </a:r>
                      <a:endParaRPr lang="pl-PL" sz="2800" b="1" kern="1200" dirty="0">
                        <a:solidFill>
                          <a:srgbClr val="385723"/>
                        </a:solidFill>
                        <a:latin typeface="+mj-lt"/>
                        <a:ea typeface="+mn-ea"/>
                        <a:cs typeface="+mn-cs"/>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smtClean="0">
                          <a:latin typeface="+mj-lt"/>
                        </a:rPr>
                        <a:t>29.379</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r h="488397">
                <a:tc gridSpan="2">
                  <a:txBody>
                    <a:bodyPr/>
                    <a:lstStyle/>
                    <a:p>
                      <a:pPr algn="l"/>
                      <a:r>
                        <a:rPr lang="pl-PL" sz="1600" b="0" dirty="0">
                          <a:latin typeface="+mj-lt"/>
                          <a:cs typeface="Calibri" panose="020F0502020204030204" pitchFamily="34" charset="0"/>
                        </a:rPr>
                        <a:t>   z tego:</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algn="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4"/>
                  </a:ext>
                </a:extLst>
              </a:tr>
              <a:tr h="571892">
                <a:tc>
                  <a:txBody>
                    <a:bodyPr/>
                    <a:lstStyle/>
                    <a:p>
                      <a:pPr algn="l"/>
                      <a:r>
                        <a:rPr lang="pl-PL" sz="1800" b="0" dirty="0">
                          <a:latin typeface="+mj-lt"/>
                          <a:cs typeface="Calibri" panose="020F0502020204030204" pitchFamily="34" charset="0"/>
                        </a:rPr>
                        <a:t>     – wydatki bieżące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+944</a:t>
                      </a:r>
                      <a:endParaRPr lang="pl-PL" sz="28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smtClean="0">
                          <a:latin typeface="+mj-lt"/>
                        </a:rPr>
                        <a:t>25.709</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5"/>
                  </a:ext>
                </a:extLst>
              </a:tr>
              <a:tr h="571892">
                <a:tc>
                  <a:txBody>
                    <a:bodyPr/>
                    <a:lstStyle/>
                    <a:p>
                      <a:pPr algn="l"/>
                      <a:r>
                        <a:rPr lang="pl-PL" sz="1800" b="0" dirty="0">
                          <a:latin typeface="+mj-lt"/>
                          <a:cs typeface="Calibri" panose="020F0502020204030204" pitchFamily="34" charset="0"/>
                        </a:rPr>
                        <a:t>     – wydatki majątkowe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smtClean="0">
                          <a:solidFill>
                            <a:srgbClr val="385723"/>
                          </a:solidFill>
                          <a:latin typeface="+mj-lt"/>
                          <a:cs typeface="Calibri" panose="020F0502020204030204" pitchFamily="34" charset="0"/>
                        </a:rPr>
                        <a:t>+617</a:t>
                      </a:r>
                      <a:endParaRPr lang="pl-PL" sz="2800" b="1" dirty="0">
                        <a:solidFill>
                          <a:srgbClr val="385723"/>
                        </a:solidFill>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smtClean="0">
                          <a:latin typeface="+mj-lt"/>
                        </a:rPr>
                        <a:t>3.670</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6"/>
                  </a:ext>
                </a:extLst>
              </a:tr>
              <a:tr h="571892">
                <a:tc>
                  <a:txBody>
                    <a:bodyPr/>
                    <a:lstStyle/>
                    <a:p>
                      <a:pPr algn="l"/>
                      <a:r>
                        <a:rPr lang="pl-PL" sz="2000" b="0" dirty="0">
                          <a:latin typeface="+mj-lt"/>
                          <a:cs typeface="Calibri" panose="020F0502020204030204" pitchFamily="34" charset="0"/>
                        </a:rPr>
                        <a:t>Wynik budżetu</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C00000"/>
                          </a:solidFill>
                          <a:latin typeface="+mj-lt"/>
                          <a:ea typeface="+mn-ea"/>
                          <a:cs typeface="+mn-cs"/>
                        </a:rPr>
                        <a:t>-460</a:t>
                      </a:r>
                      <a:endParaRPr lang="pl-PL" sz="2800" b="1" kern="1200" dirty="0">
                        <a:solidFill>
                          <a:srgbClr val="C00000"/>
                        </a:solidFill>
                        <a:latin typeface="+mj-lt"/>
                        <a:ea typeface="+mn-ea"/>
                        <a:cs typeface="+mn-cs"/>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smtClean="0">
                          <a:solidFill>
                            <a:schemeClr val="tx1"/>
                          </a:solidFill>
                          <a:latin typeface="+mj-lt"/>
                        </a:rPr>
                        <a:t>-3.716</a:t>
                      </a:r>
                      <a:endParaRPr lang="pl-PL" sz="2800" b="1" dirty="0">
                        <a:solidFill>
                          <a:schemeClr val="tx1"/>
                        </a:solidFill>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7"/>
                  </a:ext>
                </a:extLst>
              </a:tr>
              <a:tr h="571892">
                <a:tc gridSpan="3">
                  <a:txBody>
                    <a:bodyPr/>
                    <a:lstStyle/>
                    <a:p>
                      <a:pPr algn="l"/>
                      <a:endParaRPr lang="pl-PL" sz="12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hMerge="1">
                  <a:txBody>
                    <a:bodyPr/>
                    <a:lstStyle/>
                    <a:p>
                      <a:pPr algn="r"/>
                      <a:endParaRPr lang="pl-PL" sz="2800" b="1" dirty="0">
                        <a:solidFill>
                          <a:schemeClr val="tx1"/>
                        </a:solidFill>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391356120"/>
                  </a:ext>
                </a:extLst>
              </a:tr>
            </a:tbl>
          </a:graphicData>
        </a:graphic>
      </p:graphicFrame>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2018485531"/>
      </p:ext>
    </p:extLst>
  </p:cSld>
  <p:clrMapOvr>
    <a:masterClrMapping/>
  </p:clrMapOvr>
  <p:transition spd="slow">
    <p:cove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30</a:t>
            </a:fld>
            <a:endParaRPr lang="pl-PL" dirty="0"/>
          </a:p>
        </p:txBody>
      </p:sp>
      <p:sp>
        <p:nvSpPr>
          <p:cNvPr id="3" name="Tytuł 2"/>
          <p:cNvSpPr>
            <a:spLocks noGrp="1"/>
          </p:cNvSpPr>
          <p:nvPr>
            <p:ph type="title"/>
          </p:nvPr>
        </p:nvSpPr>
        <p:spPr>
          <a:xfrm>
            <a:off x="432000" y="72000"/>
            <a:ext cx="6975475" cy="742304"/>
          </a:xfrm>
        </p:spPr>
        <p:txBody>
          <a:bodyPr/>
          <a:lstStyle/>
          <a:p>
            <a:pPr>
              <a:spcBef>
                <a:spcPts val="800"/>
              </a:spcBef>
              <a:spcAft>
                <a:spcPts val="800"/>
              </a:spcAft>
            </a:pPr>
            <a:r>
              <a:rPr lang="pl-PL" altLang="pl-PL" sz="2800" dirty="0">
                <a:latin typeface="+mj-lt"/>
              </a:rPr>
              <a:t>Wydatki majątkowe</a:t>
            </a:r>
          </a:p>
        </p:txBody>
      </p:sp>
      <p:graphicFrame>
        <p:nvGraphicFramePr>
          <p:cNvPr id="6" name="Tabela 5"/>
          <p:cNvGraphicFramePr>
            <a:graphicFrameLocks noGrp="1"/>
          </p:cNvGraphicFramePr>
          <p:nvPr>
            <p:extLst>
              <p:ext uri="{D42A27DB-BD31-4B8C-83A1-F6EECF244321}">
                <p14:modId xmlns:p14="http://schemas.microsoft.com/office/powerpoint/2010/main" val="2392424350"/>
              </p:ext>
            </p:extLst>
          </p:nvPr>
        </p:nvGraphicFramePr>
        <p:xfrm>
          <a:off x="651176" y="814304"/>
          <a:ext cx="10837215" cy="5386149"/>
        </p:xfrm>
        <a:graphic>
          <a:graphicData uri="http://schemas.openxmlformats.org/drawingml/2006/table">
            <a:tbl>
              <a:tblPr firstRow="1" bandRow="1">
                <a:tableStyleId>{2D5ABB26-0587-4C30-8999-92F81FD0307C}</a:tableStyleId>
              </a:tblPr>
              <a:tblGrid>
                <a:gridCol w="689253">
                  <a:extLst>
                    <a:ext uri="{9D8B030D-6E8A-4147-A177-3AD203B41FA5}">
                      <a16:colId xmlns:a16="http://schemas.microsoft.com/office/drawing/2014/main" val="20000"/>
                    </a:ext>
                  </a:extLst>
                </a:gridCol>
                <a:gridCol w="1668127">
                  <a:extLst>
                    <a:ext uri="{9D8B030D-6E8A-4147-A177-3AD203B41FA5}">
                      <a16:colId xmlns:a16="http://schemas.microsoft.com/office/drawing/2014/main" val="2293524519"/>
                    </a:ext>
                  </a:extLst>
                </a:gridCol>
                <a:gridCol w="6931835">
                  <a:extLst>
                    <a:ext uri="{9D8B030D-6E8A-4147-A177-3AD203B41FA5}">
                      <a16:colId xmlns:a16="http://schemas.microsoft.com/office/drawing/2014/main" val="3460433117"/>
                    </a:ext>
                  </a:extLst>
                </a:gridCol>
                <a:gridCol w="1548000">
                  <a:extLst>
                    <a:ext uri="{9D8B030D-6E8A-4147-A177-3AD203B41FA5}">
                      <a16:colId xmlns:a16="http://schemas.microsoft.com/office/drawing/2014/main" val="1071488265"/>
                    </a:ext>
                  </a:extLst>
                </a:gridCol>
              </a:tblGrid>
              <a:tr h="378249">
                <a:tc>
                  <a:txBody>
                    <a:bodyPr/>
                    <a:lstStyle/>
                    <a:p>
                      <a:pPr algn="r"/>
                      <a:r>
                        <a:rPr lang="pl-PL" sz="1800" b="1" dirty="0" smtClean="0">
                          <a:solidFill>
                            <a:schemeClr val="tx1"/>
                          </a:solidFill>
                        </a:rPr>
                        <a:t>62</a:t>
                      </a:r>
                      <a:endParaRPr lang="pl-PL" sz="1800" b="1" dirty="0">
                        <a:solidFill>
                          <a:schemeClr val="tx1"/>
                        </a:solidFill>
                      </a:endParaRPr>
                    </a:p>
                  </a:txBody>
                  <a:tcPr marL="91426" marR="91426" marT="45719" marB="45719" anchor="ctr"/>
                </a:tc>
                <a:tc gridSpan="3">
                  <a:txBody>
                    <a:bodyPr/>
                    <a:lstStyle/>
                    <a:p>
                      <a:pPr algn="l"/>
                      <a:r>
                        <a:rPr lang="pl-PL" sz="1800" b="1" kern="1200" baseline="0" dirty="0" smtClean="0">
                          <a:solidFill>
                            <a:schemeClr val="tx1"/>
                          </a:solidFill>
                          <a:latin typeface="+mn-lt"/>
                          <a:ea typeface="+mn-ea"/>
                          <a:cs typeface="+mn-cs"/>
                        </a:rPr>
                        <a:t>zmniejszenia</a:t>
                      </a:r>
                      <a:r>
                        <a:rPr lang="pl-PL" sz="1800" b="0" kern="1200" baseline="0" dirty="0" smtClean="0">
                          <a:solidFill>
                            <a:schemeClr val="tx1"/>
                          </a:solidFill>
                          <a:latin typeface="+mn-lt"/>
                          <a:ea typeface="+mn-ea"/>
                          <a:cs typeface="+mn-cs"/>
                        </a:rPr>
                        <a:t> </a:t>
                      </a:r>
                      <a:r>
                        <a:rPr lang="pl-PL" sz="1800" b="0" kern="1200" baseline="0" dirty="0">
                          <a:solidFill>
                            <a:schemeClr val="tx1"/>
                          </a:solidFill>
                          <a:latin typeface="+mn-lt"/>
                          <a:ea typeface="+mn-ea"/>
                          <a:cs typeface="+mn-cs"/>
                        </a:rPr>
                        <a:t>limitów przedsięwzięć majątkowych</a:t>
                      </a: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260696">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a:t>do kwoty</a:t>
                      </a:r>
                    </a:p>
                  </a:txBody>
                  <a:tcPr marL="91426" marR="91426" marT="45719" marB="45719" anchor="ctr"/>
                </a:tc>
                <a:extLst>
                  <a:ext uri="{0D108BD9-81ED-4DB2-BD59-A6C34878D82A}">
                    <a16:rowId xmlns:a16="http://schemas.microsoft.com/office/drawing/2014/main" val="498292005"/>
                  </a:ext>
                </a:extLst>
              </a:tr>
              <a:tr h="375600">
                <a:tc>
                  <a:txBody>
                    <a:bodyPr/>
                    <a:lstStyle/>
                    <a:p>
                      <a:pPr algn="r"/>
                      <a:endParaRPr lang="pl-PL" sz="1200" b="1" dirty="0" smtClean="0">
                        <a:solidFill>
                          <a:schemeClr val="tx1"/>
                        </a:solidFill>
                      </a:endParaRPr>
                    </a:p>
                  </a:txBody>
                  <a:tcPr marL="91426" marR="91426" marT="45719" marB="45719" anchor="ctr"/>
                </a:tc>
                <a:tc>
                  <a:txBody>
                    <a:bodyPr/>
                    <a:lstStyle/>
                    <a:p>
                      <a:pPr marL="0" lvl="1" indent="0" algn="r"/>
                      <a:r>
                        <a:rPr lang="pl-PL" sz="1600" b="1" dirty="0" smtClean="0">
                          <a:solidFill>
                            <a:schemeClr val="tx1"/>
                          </a:solidFill>
                        </a:rPr>
                        <a:t>-114,5</a:t>
                      </a:r>
                      <a:r>
                        <a:rPr lang="pl-PL" sz="1600" b="1" baseline="0" dirty="0" smtClean="0">
                          <a:solidFill>
                            <a:schemeClr val="tx1"/>
                          </a:solidFill>
                        </a:rPr>
                        <a:t> </a:t>
                      </a:r>
                      <a:r>
                        <a:rPr lang="pl-PL" sz="1600" b="1" dirty="0" smtClean="0">
                          <a:solidFill>
                            <a:schemeClr val="tx1"/>
                          </a:solidFill>
                        </a:rPr>
                        <a:t>mln</a:t>
                      </a:r>
                      <a:r>
                        <a:rPr lang="pl-PL" sz="1600" b="1" baseline="0" dirty="0" smtClean="0">
                          <a:solidFill>
                            <a:schemeClr val="tx1"/>
                          </a:solidFill>
                        </a:rPr>
                        <a:t> zł</a:t>
                      </a:r>
                      <a:endParaRPr lang="pl-PL" sz="1600" b="1" dirty="0">
                        <a:solidFill>
                          <a:schemeClr val="tx1"/>
                        </a:solidFill>
                      </a:endParaRPr>
                    </a:p>
                  </a:txBody>
                  <a:tcPr marL="91426" marR="91426" marT="45719" marB="45719" anchor="ctr"/>
                </a:tc>
                <a:tc>
                  <a:txBody>
                    <a:bodyPr/>
                    <a:lstStyle/>
                    <a:p>
                      <a:pPr marL="0" lvl="0" algn="l" defTabSz="914400" rtl="0" eaLnBrk="1" latinLnBrk="0" hangingPunct="1"/>
                      <a:r>
                        <a:rPr lang="pl-PL" sz="1300" kern="1200" dirty="0" smtClean="0">
                          <a:solidFill>
                            <a:schemeClr val="tx1"/>
                          </a:solidFill>
                          <a:effectLst/>
                          <a:latin typeface="+mn-lt"/>
                          <a:ea typeface="+mn-ea"/>
                          <a:cs typeface="+mn-cs"/>
                        </a:rPr>
                        <a:t>Wydatki na zwiększenie wartości inwestycji kontynuowanych.</a:t>
                      </a:r>
                    </a:p>
                  </a:txBody>
                  <a:tcPr marL="91426" marR="91426" marT="45719" marB="45719" anchor="ctr"/>
                </a:tc>
                <a:tc>
                  <a:txBody>
                    <a:bodyPr/>
                    <a:lstStyle/>
                    <a:p>
                      <a:pPr lvl="0" algn="r"/>
                      <a:r>
                        <a:rPr lang="pl-PL" sz="1600" kern="1200" dirty="0" smtClean="0">
                          <a:solidFill>
                            <a:schemeClr val="tx1"/>
                          </a:solidFill>
                          <a:effectLst/>
                          <a:latin typeface="+mn-lt"/>
                          <a:ea typeface="+mn-ea"/>
                          <a:cs typeface="+mn-cs"/>
                        </a:rPr>
                        <a:t>1.150 mln zł</a:t>
                      </a:r>
                      <a:endParaRPr lang="pl-PL" sz="1600" kern="1200" dirty="0">
                        <a:solidFill>
                          <a:schemeClr val="tx1"/>
                        </a:solidFill>
                        <a:effectLst/>
                        <a:latin typeface="+mn-lt"/>
                        <a:ea typeface="+mn-ea"/>
                        <a:cs typeface="+mn-cs"/>
                      </a:endParaRPr>
                    </a:p>
                  </a:txBody>
                  <a:tcPr marL="91426" marR="91426" marT="45719" marB="45719" anchor="ctr"/>
                </a:tc>
                <a:extLst>
                  <a:ext uri="{0D108BD9-81ED-4DB2-BD59-A6C34878D82A}">
                    <a16:rowId xmlns:a16="http://schemas.microsoft.com/office/drawing/2014/main" val="565675587"/>
                  </a:ext>
                </a:extLst>
              </a:tr>
              <a:tr h="3756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smtClean="0">
                          <a:solidFill>
                            <a:schemeClr val="tx1"/>
                          </a:solidFill>
                        </a:rPr>
                        <a:t>-78,4</a:t>
                      </a:r>
                      <a:r>
                        <a:rPr lang="pl-PL" sz="1600" b="1" baseline="0" dirty="0" smtClean="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Wydatki na zwiększenie wartości inwestycji kontynuowanych</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1.265,0 </a:t>
                      </a:r>
                      <a:r>
                        <a:rPr lang="pl-PL" sz="1600" kern="1200" dirty="0">
                          <a:solidFill>
                            <a:schemeClr val="tx1"/>
                          </a:solidFill>
                          <a:effectLst/>
                          <a:latin typeface="+mn-lt"/>
                          <a:ea typeface="+mn-ea"/>
                          <a:cs typeface="+mn-cs"/>
                        </a:rPr>
                        <a:t>mln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3756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smtClean="0">
                          <a:solidFill>
                            <a:schemeClr val="tx1"/>
                          </a:solidFill>
                        </a:rPr>
                        <a:t>-31,3</a:t>
                      </a:r>
                      <a:r>
                        <a:rPr lang="pl-PL" sz="1600" b="1" baseline="0" dirty="0" smtClean="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lvl="0"/>
                      <a:r>
                        <a:rPr lang="pl-PL" sz="1300" kern="1200" dirty="0" smtClean="0">
                          <a:solidFill>
                            <a:schemeClr val="tx1"/>
                          </a:solidFill>
                          <a:effectLst/>
                          <a:latin typeface="+mn-lt"/>
                          <a:ea typeface="+mn-ea"/>
                          <a:cs typeface="+mn-cs"/>
                        </a:rPr>
                        <a:t>Program zieleni miejskiej</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lvl="0" algn="r"/>
                      <a:r>
                        <a:rPr lang="pl-PL" sz="1600" kern="1200" dirty="0" smtClean="0">
                          <a:solidFill>
                            <a:schemeClr val="tx1"/>
                          </a:solidFill>
                          <a:effectLst/>
                          <a:latin typeface="+mn-lt"/>
                          <a:ea typeface="+mn-ea"/>
                          <a:cs typeface="+mn-cs"/>
                        </a:rPr>
                        <a:t>0 </a:t>
                      </a:r>
                      <a:r>
                        <a:rPr lang="pl-PL" sz="1600" kern="1200" dirty="0">
                          <a:solidFill>
                            <a:schemeClr val="tx1"/>
                          </a:solidFill>
                          <a:effectLst/>
                          <a:latin typeface="+mn-lt"/>
                          <a:ea typeface="+mn-ea"/>
                          <a:cs typeface="+mn-cs"/>
                        </a:rPr>
                        <a:t>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4136637905"/>
                  </a:ext>
                </a:extLst>
              </a:tr>
              <a:tr h="375600">
                <a:tc>
                  <a:txBody>
                    <a:bodyPr/>
                    <a:lstStyle/>
                    <a:p>
                      <a:endParaRPr lang="pl-PL" dirty="0"/>
                    </a:p>
                  </a:txBody>
                  <a:tcPr marL="91426" marR="91426" marT="45719" marB="45719"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-31,1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Program modernizacji infrastruktury miejskiej</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122,2 </a:t>
                      </a:r>
                      <a:r>
                        <a:rPr lang="pl-PL" sz="1600" kern="1200" dirty="0">
                          <a:solidFill>
                            <a:schemeClr val="tx1"/>
                          </a:solidFill>
                          <a:effectLst/>
                          <a:latin typeface="+mn-lt"/>
                          <a:ea typeface="+mn-ea"/>
                          <a:cs typeface="+mn-cs"/>
                        </a:rPr>
                        <a:t>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375600">
                <a:tc>
                  <a:txBody>
                    <a:bodyPr/>
                    <a:lstStyle/>
                    <a:p>
                      <a:pPr algn="r"/>
                      <a:endParaRPr lang="pl-PL" sz="1200" b="1" dirty="0" smtClean="0">
                        <a:solidFill>
                          <a:schemeClr val="tx1"/>
                        </a:solidFill>
                      </a:endParaRPr>
                    </a:p>
                  </a:txBody>
                  <a:tcPr marL="91426" marR="91426" marT="45719" marB="45719" anchor="ctr"/>
                </a:tc>
                <a:tc>
                  <a:txBody>
                    <a:bodyPr/>
                    <a:lstStyle/>
                    <a:p>
                      <a:pPr marL="0" lvl="1" indent="0" algn="r"/>
                      <a:r>
                        <a:rPr lang="pl-PL" sz="1600" b="1" dirty="0" smtClean="0">
                          <a:solidFill>
                            <a:schemeClr val="tx1"/>
                          </a:solidFill>
                        </a:rPr>
                        <a:t>-23,5</a:t>
                      </a:r>
                      <a:r>
                        <a:rPr lang="pl-PL" sz="1600" b="1" baseline="0" dirty="0" smtClean="0">
                          <a:solidFill>
                            <a:schemeClr val="tx1"/>
                          </a:solidFill>
                        </a:rPr>
                        <a:t> </a:t>
                      </a:r>
                      <a:r>
                        <a:rPr lang="pl-PL" sz="1600" b="1" dirty="0" smtClean="0">
                          <a:solidFill>
                            <a:schemeClr val="tx1"/>
                          </a:solidFill>
                        </a:rPr>
                        <a:t>mln</a:t>
                      </a:r>
                      <a:r>
                        <a:rPr lang="pl-PL" sz="1600" b="1" baseline="0" dirty="0" smtClean="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Budowa kolektora tłocznego dla celów odprowadzania wód opadowych </a:t>
                      </a:r>
                      <a:br>
                        <a:rPr lang="pl-PL" sz="1300" kern="1200" dirty="0" smtClean="0">
                          <a:solidFill>
                            <a:schemeClr val="tx1"/>
                          </a:solidFill>
                          <a:effectLst/>
                          <a:latin typeface="+mn-lt"/>
                          <a:ea typeface="+mn-ea"/>
                          <a:cs typeface="+mn-cs"/>
                        </a:rPr>
                      </a:br>
                      <a:r>
                        <a:rPr lang="pl-PL" sz="1300" kern="1200" dirty="0" smtClean="0">
                          <a:solidFill>
                            <a:schemeClr val="tx1"/>
                          </a:solidFill>
                          <a:effectLst/>
                          <a:latin typeface="+mn-lt"/>
                          <a:ea typeface="+mn-ea"/>
                          <a:cs typeface="+mn-cs"/>
                        </a:rPr>
                        <a:t>i roztopowych z południowych Dzielnic m.st. Warszawy </a:t>
                      </a:r>
                      <a:br>
                        <a:rPr lang="pl-PL" sz="1300" kern="1200" dirty="0" smtClean="0">
                          <a:solidFill>
                            <a:schemeClr val="tx1"/>
                          </a:solidFill>
                          <a:effectLst/>
                          <a:latin typeface="+mn-lt"/>
                          <a:ea typeface="+mn-ea"/>
                          <a:cs typeface="+mn-cs"/>
                        </a:rPr>
                      </a:br>
                      <a:r>
                        <a:rPr lang="pl-PL" sz="1300" kern="1200" dirty="0" smtClean="0">
                          <a:solidFill>
                            <a:schemeClr val="tx1"/>
                          </a:solidFill>
                          <a:effectLst/>
                          <a:latin typeface="+mn-lt"/>
                          <a:ea typeface="+mn-ea"/>
                          <a:cs typeface="+mn-cs"/>
                        </a:rPr>
                        <a:t>(przeniesienie środków do przedsięwzięcia pn. „Wniesienie wkładów do spółki Miejskie Przedsiębiorstwo Wodociągów i Kanalizacji w m.st. Warszawie S.A.”).</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4,3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389964118"/>
                  </a:ext>
                </a:extLst>
              </a:tr>
              <a:tr h="375600">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-17,9 </a:t>
                      </a:r>
                      <a:r>
                        <a:rPr lang="pl-PL" sz="1600" b="1" dirty="0">
                          <a:solidFill>
                            <a:schemeClr val="tx1"/>
                          </a:solidFill>
                        </a:rPr>
                        <a:t>mln </a:t>
                      </a:r>
                      <a:r>
                        <a:rPr lang="pl-PL" sz="1600" b="1" baseline="0" dirty="0">
                          <a:solidFill>
                            <a:schemeClr val="tx1"/>
                          </a:solidFill>
                        </a:rPr>
                        <a:t>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Program rozwoju infrastruktury miejskiej</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220,7 </a:t>
                      </a:r>
                      <a:r>
                        <a:rPr lang="pl-PL" sz="1600" kern="1200" dirty="0">
                          <a:solidFill>
                            <a:schemeClr val="tx1"/>
                          </a:solidFill>
                          <a:effectLst/>
                          <a:latin typeface="+mn-lt"/>
                          <a:ea typeface="+mn-ea"/>
                          <a:cs typeface="+mn-cs"/>
                        </a:rPr>
                        <a:t>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10149788"/>
                  </a:ext>
                </a:extLst>
              </a:tr>
              <a:tr h="482914">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-17,1 </a:t>
                      </a:r>
                      <a:r>
                        <a:rPr lang="pl-PL" sz="1600" b="1" dirty="0">
                          <a:solidFill>
                            <a:schemeClr val="tx1"/>
                          </a:solidFill>
                        </a:rPr>
                        <a:t>mln </a:t>
                      </a:r>
                      <a:r>
                        <a:rPr lang="pl-PL" sz="1600" b="1" baseline="0" dirty="0">
                          <a:solidFill>
                            <a:schemeClr val="tx1"/>
                          </a:solidFill>
                        </a:rPr>
                        <a:t>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lvl="0"/>
                      <a:r>
                        <a:rPr lang="pl-PL" sz="1300" kern="1200" dirty="0" smtClean="0">
                          <a:solidFill>
                            <a:schemeClr val="tx1"/>
                          </a:solidFill>
                          <a:effectLst/>
                          <a:latin typeface="+mn-lt"/>
                          <a:ea typeface="+mn-ea"/>
                          <a:cs typeface="+mn-cs"/>
                        </a:rPr>
                        <a:t>Płatność z tytułu refundacji wydatków na zakup taboru na potrzeby projektu "Budowa II linii metra, wraz z infrastrukturą towarzyszącą i zakupem taboru - etap II</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lvl="0" algn="r"/>
                      <a:r>
                        <a:rPr lang="pl-PL" sz="1600" kern="1200" dirty="0" smtClean="0">
                          <a:solidFill>
                            <a:schemeClr val="tx1"/>
                          </a:solidFill>
                          <a:effectLst/>
                          <a:latin typeface="+mn-lt"/>
                          <a:ea typeface="+mn-ea"/>
                          <a:cs typeface="+mn-cs"/>
                        </a:rPr>
                        <a:t>0,5 </a:t>
                      </a:r>
                      <a:r>
                        <a:rPr lang="pl-PL" sz="1600" kern="1200" dirty="0">
                          <a:solidFill>
                            <a:schemeClr val="tx1"/>
                          </a:solidFill>
                          <a:effectLst/>
                          <a:latin typeface="+mn-lt"/>
                          <a:ea typeface="+mn-ea"/>
                          <a:cs typeface="+mn-cs"/>
                        </a:rPr>
                        <a:t>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32409192"/>
                  </a:ext>
                </a:extLst>
              </a:tr>
              <a:tr h="482914">
                <a:tc>
                  <a:txBody>
                    <a:bodyPr/>
                    <a:lstStyle/>
                    <a:p>
                      <a:endParaRPr lang="pl-PL" dirty="0"/>
                    </a:p>
                  </a:txBody>
                  <a:tcPr marL="91426" marR="91426" marT="45719" marB="45719"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-16,5 mln</a:t>
                      </a:r>
                      <a:r>
                        <a:rPr lang="pl-PL" sz="1600" b="1" baseline="0" dirty="0" smtClean="0">
                          <a:solidFill>
                            <a:schemeClr val="tx1"/>
                          </a:solidFill>
                        </a:rPr>
                        <a:t> zł</a:t>
                      </a:r>
                      <a:endParaRPr lang="pl-PL" sz="16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Program rozwoju infrastruktury lokalnej.</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lvl="0" algn="r"/>
                      <a:r>
                        <a:rPr lang="pl-PL" sz="1600" kern="1200" dirty="0" smtClean="0">
                          <a:solidFill>
                            <a:schemeClr val="tx1"/>
                          </a:solidFill>
                          <a:effectLst/>
                          <a:latin typeface="+mn-lt"/>
                          <a:ea typeface="+mn-ea"/>
                          <a:cs typeface="+mn-cs"/>
                        </a:rPr>
                        <a:t>578,7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492112974"/>
                  </a:ext>
                </a:extLst>
              </a:tr>
              <a:tr h="482914">
                <a:tc>
                  <a:txBody>
                    <a:bodyPr/>
                    <a:lstStyle/>
                    <a:p>
                      <a:pPr algn="r"/>
                      <a:endParaRPr lang="pl-PL" sz="1200" b="1" dirty="0" smtClean="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-16,4 mln </a:t>
                      </a:r>
                      <a:r>
                        <a:rPr lang="pl-PL" sz="1600" b="1" baseline="0" dirty="0" smtClean="0">
                          <a:solidFill>
                            <a:schemeClr val="tx1"/>
                          </a:solidFill>
                        </a:rPr>
                        <a:t>zł</a:t>
                      </a:r>
                      <a:endParaRPr lang="pl-PL" sz="16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lvl="0"/>
                      <a:r>
                        <a:rPr lang="pl-PL" sz="1300" kern="1200" dirty="0" smtClean="0">
                          <a:solidFill>
                            <a:schemeClr val="tx1"/>
                          </a:solidFill>
                          <a:effectLst/>
                          <a:latin typeface="+mn-lt"/>
                          <a:ea typeface="+mn-ea"/>
                          <a:cs typeface="+mn-cs"/>
                        </a:rPr>
                        <a:t>Wydatki na przygotowanie projektów współfinansowanych z Rządowego Programu Wsparcia Rozwoju m.st. Warszawy (wkład własny).</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lvl="0" algn="r"/>
                      <a:r>
                        <a:rPr lang="pl-PL" sz="1600" kern="1200" dirty="0" smtClean="0">
                          <a:solidFill>
                            <a:schemeClr val="tx1"/>
                          </a:solidFill>
                          <a:effectLst/>
                          <a:latin typeface="+mn-lt"/>
                          <a:ea typeface="+mn-ea"/>
                          <a:cs typeface="+mn-cs"/>
                        </a:rPr>
                        <a:t>345,0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563544342"/>
                  </a:ext>
                </a:extLst>
              </a:tr>
              <a:tr h="482914">
                <a:tc>
                  <a:txBody>
                    <a:bodyPr/>
                    <a:lstStyle/>
                    <a:p>
                      <a:pPr algn="r"/>
                      <a:endParaRPr lang="pl-PL" sz="1200" b="1" dirty="0" smtClean="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-6,8 mln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lvl="0"/>
                      <a:r>
                        <a:rPr lang="pl-PL" sz="1300" kern="1200" dirty="0" smtClean="0">
                          <a:solidFill>
                            <a:schemeClr val="tx1"/>
                          </a:solidFill>
                          <a:effectLst/>
                          <a:latin typeface="+mn-lt"/>
                          <a:ea typeface="+mn-ea"/>
                          <a:cs typeface="+mn-cs"/>
                        </a:rPr>
                        <a:t>Program rozwoju kultury.</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lvl="0" algn="r"/>
                      <a:r>
                        <a:rPr lang="pl-PL" sz="1600" kern="1200" dirty="0" smtClean="0">
                          <a:solidFill>
                            <a:schemeClr val="tx1"/>
                          </a:solidFill>
                          <a:effectLst/>
                          <a:latin typeface="+mn-lt"/>
                          <a:ea typeface="+mn-ea"/>
                          <a:cs typeface="+mn-cs"/>
                        </a:rPr>
                        <a:t>32,3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960071166"/>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1357245111"/>
      </p:ext>
    </p:extLst>
  </p:cSld>
  <p:clrMapOvr>
    <a:masterClrMapping/>
  </p:clrMapOvr>
  <p:transition spd="slow">
    <p:cove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31</a:t>
            </a:fld>
            <a:endParaRPr lang="pl-PL" dirty="0"/>
          </a:p>
        </p:txBody>
      </p:sp>
      <p:sp>
        <p:nvSpPr>
          <p:cNvPr id="3" name="Tytuł 2"/>
          <p:cNvSpPr>
            <a:spLocks noGrp="1"/>
          </p:cNvSpPr>
          <p:nvPr>
            <p:ph type="title"/>
          </p:nvPr>
        </p:nvSpPr>
        <p:spPr>
          <a:xfrm>
            <a:off x="432000" y="72000"/>
            <a:ext cx="6975475" cy="742304"/>
          </a:xfrm>
        </p:spPr>
        <p:txBody>
          <a:bodyPr/>
          <a:lstStyle/>
          <a:p>
            <a:pPr>
              <a:spcBef>
                <a:spcPts val="800"/>
              </a:spcBef>
              <a:spcAft>
                <a:spcPts val="800"/>
              </a:spcAft>
            </a:pPr>
            <a:r>
              <a:rPr lang="pl-PL" altLang="pl-PL" sz="2800" dirty="0">
                <a:latin typeface="+mj-lt"/>
              </a:rPr>
              <a:t>Wydatki majątkowe</a:t>
            </a:r>
          </a:p>
        </p:txBody>
      </p:sp>
      <p:graphicFrame>
        <p:nvGraphicFramePr>
          <p:cNvPr id="6" name="Tabela 5"/>
          <p:cNvGraphicFramePr>
            <a:graphicFrameLocks noGrp="1"/>
          </p:cNvGraphicFramePr>
          <p:nvPr>
            <p:extLst>
              <p:ext uri="{D42A27DB-BD31-4B8C-83A1-F6EECF244321}">
                <p14:modId xmlns:p14="http://schemas.microsoft.com/office/powerpoint/2010/main" val="3628060016"/>
              </p:ext>
            </p:extLst>
          </p:nvPr>
        </p:nvGraphicFramePr>
        <p:xfrm>
          <a:off x="696000" y="1080000"/>
          <a:ext cx="10800000" cy="4020329"/>
        </p:xfrm>
        <a:graphic>
          <a:graphicData uri="http://schemas.openxmlformats.org/drawingml/2006/table">
            <a:tbl>
              <a:tblPr firstRow="1" bandRow="1">
                <a:tableStyleId>{2D5ABB26-0587-4C30-8999-92F81FD0307C}</a:tableStyleId>
              </a:tblPr>
              <a:tblGrid>
                <a:gridCol w="689253">
                  <a:extLst>
                    <a:ext uri="{9D8B030D-6E8A-4147-A177-3AD203B41FA5}">
                      <a16:colId xmlns:a16="http://schemas.microsoft.com/office/drawing/2014/main" val="20000"/>
                    </a:ext>
                  </a:extLst>
                </a:gridCol>
                <a:gridCol w="1668127">
                  <a:extLst>
                    <a:ext uri="{9D8B030D-6E8A-4147-A177-3AD203B41FA5}">
                      <a16:colId xmlns:a16="http://schemas.microsoft.com/office/drawing/2014/main" val="2293524519"/>
                    </a:ext>
                  </a:extLst>
                </a:gridCol>
                <a:gridCol w="6931835">
                  <a:extLst>
                    <a:ext uri="{9D8B030D-6E8A-4147-A177-3AD203B41FA5}">
                      <a16:colId xmlns:a16="http://schemas.microsoft.com/office/drawing/2014/main" val="3460433117"/>
                    </a:ext>
                  </a:extLst>
                </a:gridCol>
                <a:gridCol w="1510785">
                  <a:extLst>
                    <a:ext uri="{9D8B030D-6E8A-4147-A177-3AD203B41FA5}">
                      <a16:colId xmlns:a16="http://schemas.microsoft.com/office/drawing/2014/main" val="1071488265"/>
                    </a:ext>
                  </a:extLst>
                </a:gridCol>
              </a:tblGrid>
              <a:tr h="507555">
                <a:tc>
                  <a:txBody>
                    <a:bodyPr/>
                    <a:lstStyle/>
                    <a:p>
                      <a:pPr algn="r"/>
                      <a:r>
                        <a:rPr lang="pl-PL" sz="1800" b="1" dirty="0" smtClean="0">
                          <a:solidFill>
                            <a:schemeClr val="tx1"/>
                          </a:solidFill>
                        </a:rPr>
                        <a:t>350</a:t>
                      </a:r>
                      <a:endParaRPr lang="pl-PL" sz="1800" b="1" dirty="0">
                        <a:solidFill>
                          <a:schemeClr val="tx1"/>
                        </a:solidFill>
                      </a:endParaRPr>
                    </a:p>
                  </a:txBody>
                  <a:tcPr marL="91426" marR="91426" marT="45719" marB="45719" anchor="ctr"/>
                </a:tc>
                <a:tc gridSpan="3">
                  <a:txBody>
                    <a:bodyPr/>
                    <a:lstStyle/>
                    <a:p>
                      <a:pPr algn="l"/>
                      <a:r>
                        <a:rPr lang="pl-PL" sz="1800" b="1" kern="1200" baseline="0" dirty="0">
                          <a:solidFill>
                            <a:schemeClr val="tx1"/>
                          </a:solidFill>
                          <a:latin typeface="+mn-lt"/>
                          <a:ea typeface="+mn-ea"/>
                          <a:cs typeface="+mn-cs"/>
                        </a:rPr>
                        <a:t>zmian</a:t>
                      </a:r>
                      <a:r>
                        <a:rPr lang="pl-PL" sz="1800" b="0" kern="1200" baseline="0" dirty="0">
                          <a:solidFill>
                            <a:schemeClr val="tx1"/>
                          </a:solidFill>
                          <a:latin typeface="+mn-lt"/>
                          <a:ea typeface="+mn-ea"/>
                          <a:cs typeface="+mn-cs"/>
                        </a:rPr>
                        <a:t> harmonogramów przedsięwzięć majątkowych</a:t>
                      </a: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349816">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a:t>kwota zadania</a:t>
                      </a:r>
                    </a:p>
                  </a:txBody>
                  <a:tcPr marL="91426" marR="91426" marT="45719" marB="45719" anchor="ctr"/>
                </a:tc>
                <a:extLst>
                  <a:ext uri="{0D108BD9-81ED-4DB2-BD59-A6C34878D82A}">
                    <a16:rowId xmlns:a16="http://schemas.microsoft.com/office/drawing/2014/main" val="498292005"/>
                  </a:ext>
                </a:extLst>
              </a:tr>
              <a:tr h="540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400" b="1" dirty="0" smtClean="0">
                          <a:solidFill>
                            <a:schemeClr val="tx1"/>
                          </a:solidFill>
                        </a:rPr>
                        <a:t>±200,0 </a:t>
                      </a:r>
                      <a:r>
                        <a:rPr lang="pl-PL" sz="1400" b="1" dirty="0">
                          <a:solidFill>
                            <a:schemeClr val="tx1"/>
                          </a:solidFill>
                        </a:rPr>
                        <a:t>mln</a:t>
                      </a:r>
                      <a:r>
                        <a:rPr lang="pl-PL" sz="1400" b="1" baseline="0" dirty="0">
                          <a:solidFill>
                            <a:schemeClr val="tx1"/>
                          </a:solidFill>
                        </a:rPr>
                        <a:t> zł</a:t>
                      </a:r>
                      <a:endParaRPr lang="pl-PL" sz="14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r>
                        <a:rPr lang="pl-PL" sz="1200" kern="1200" dirty="0" smtClean="0">
                          <a:solidFill>
                            <a:schemeClr val="tx1"/>
                          </a:solidFill>
                          <a:effectLst/>
                          <a:latin typeface="+mn-lt"/>
                          <a:ea typeface="+mn-ea"/>
                          <a:cs typeface="+mn-cs"/>
                        </a:rPr>
                        <a:t>Projekt i budowa II linii metra, w tym: dokończenie budowy odcinka zachodniego od szlaku za stacją "Powstańców Śląskich" do stacji "Połczyńska" wraz ze Stacją </a:t>
                      </a:r>
                      <a:r>
                        <a:rPr lang="pl-PL" sz="1200" kern="1200" dirty="0" err="1" smtClean="0">
                          <a:solidFill>
                            <a:schemeClr val="tx1"/>
                          </a:solidFill>
                          <a:effectLst/>
                          <a:latin typeface="+mn-lt"/>
                          <a:ea typeface="+mn-ea"/>
                          <a:cs typeface="+mn-cs"/>
                        </a:rPr>
                        <a:t>Techniczno</a:t>
                      </a:r>
                      <a:r>
                        <a:rPr lang="pl-PL" sz="1200" kern="1200" dirty="0" smtClean="0">
                          <a:solidFill>
                            <a:schemeClr val="tx1"/>
                          </a:solidFill>
                          <a:effectLst/>
                          <a:latin typeface="+mn-lt"/>
                          <a:ea typeface="+mn-ea"/>
                          <a:cs typeface="+mn-cs"/>
                        </a:rPr>
                        <a:t> - Postojową "Mory"</a:t>
                      </a:r>
                      <a:br>
                        <a:rPr lang="pl-PL" sz="1200" kern="1200" dirty="0" smtClean="0">
                          <a:solidFill>
                            <a:schemeClr val="tx1"/>
                          </a:solidFill>
                          <a:effectLst/>
                          <a:latin typeface="+mn-lt"/>
                          <a:ea typeface="+mn-ea"/>
                          <a:cs typeface="+mn-cs"/>
                        </a:rPr>
                      </a:br>
                      <a:r>
                        <a:rPr lang="pl-PL" sz="1200" kern="1200" dirty="0" smtClean="0">
                          <a:solidFill>
                            <a:schemeClr val="tx1"/>
                          </a:solidFill>
                          <a:effectLst/>
                          <a:latin typeface="+mn-lt"/>
                          <a:ea typeface="+mn-ea"/>
                          <a:cs typeface="+mn-cs"/>
                        </a:rPr>
                        <a:t>przeniesienie z 2025 r. na 2024 r.</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400" kern="1200" dirty="0" smtClean="0">
                          <a:solidFill>
                            <a:schemeClr val="tx1"/>
                          </a:solidFill>
                          <a:effectLst/>
                          <a:latin typeface="+mn-lt"/>
                          <a:ea typeface="+mn-ea"/>
                          <a:cs typeface="+mn-cs"/>
                        </a:rPr>
                        <a:t>2.111,4 </a:t>
                      </a:r>
                      <a:r>
                        <a:rPr lang="pl-PL" sz="1400" kern="1200" dirty="0">
                          <a:solidFill>
                            <a:schemeClr val="tx1"/>
                          </a:solidFill>
                          <a:effectLst/>
                          <a:latin typeface="+mn-lt"/>
                          <a:ea typeface="+mn-ea"/>
                          <a:cs typeface="+mn-cs"/>
                        </a:rPr>
                        <a:t>mln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540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400" b="1" dirty="0" smtClean="0">
                          <a:solidFill>
                            <a:schemeClr val="tx1"/>
                          </a:solidFill>
                        </a:rPr>
                        <a:t>±115,0 </a:t>
                      </a:r>
                      <a:r>
                        <a:rPr lang="pl-PL" sz="1400" b="1" dirty="0">
                          <a:solidFill>
                            <a:schemeClr val="tx1"/>
                          </a:solidFill>
                        </a:rPr>
                        <a:t>mln</a:t>
                      </a:r>
                      <a:r>
                        <a:rPr lang="pl-PL" sz="1400" b="1" baseline="0" dirty="0">
                          <a:solidFill>
                            <a:schemeClr val="tx1"/>
                          </a:solidFill>
                        </a:rPr>
                        <a:t> zł</a:t>
                      </a:r>
                      <a:endParaRPr lang="pl-PL" sz="14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200" kern="1200" dirty="0" smtClean="0">
                          <a:solidFill>
                            <a:schemeClr val="tx1"/>
                          </a:solidFill>
                          <a:effectLst/>
                          <a:latin typeface="+mn-lt"/>
                          <a:ea typeface="+mn-ea"/>
                          <a:cs typeface="+mn-cs"/>
                        </a:rPr>
                        <a:t>Dokapitalizowanie spółki Tramwaje Warszawskie Sp. z o.o.</a:t>
                      </a:r>
                      <a:br>
                        <a:rPr lang="pl-PL" sz="1200" kern="1200" dirty="0" smtClean="0">
                          <a:solidFill>
                            <a:schemeClr val="tx1"/>
                          </a:solidFill>
                          <a:effectLst/>
                          <a:latin typeface="+mn-lt"/>
                          <a:ea typeface="+mn-ea"/>
                          <a:cs typeface="+mn-cs"/>
                        </a:rPr>
                      </a:br>
                      <a:r>
                        <a:rPr lang="pl-PL" sz="1200" kern="1200" dirty="0" smtClean="0">
                          <a:solidFill>
                            <a:schemeClr val="tx1"/>
                          </a:solidFill>
                          <a:effectLst/>
                          <a:latin typeface="+mn-lt"/>
                          <a:ea typeface="+mn-ea"/>
                          <a:cs typeface="+mn-cs"/>
                        </a:rPr>
                        <a:t>przeniesienie z 2026 r.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400" kern="1200" dirty="0" smtClean="0">
                          <a:solidFill>
                            <a:schemeClr val="tx1"/>
                          </a:solidFill>
                          <a:effectLst/>
                          <a:latin typeface="+mn-lt"/>
                          <a:ea typeface="+mn-ea"/>
                          <a:cs typeface="+mn-cs"/>
                        </a:rPr>
                        <a:t>535,0 </a:t>
                      </a:r>
                      <a:r>
                        <a:rPr lang="pl-PL" sz="1400" kern="1200" dirty="0">
                          <a:solidFill>
                            <a:schemeClr val="tx1"/>
                          </a:solidFill>
                          <a:effectLst/>
                          <a:latin typeface="+mn-lt"/>
                          <a:ea typeface="+mn-ea"/>
                          <a:cs typeface="+mn-cs"/>
                        </a:rPr>
                        <a:t>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540000">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400" b="1" kern="1200" dirty="0" smtClean="0">
                          <a:solidFill>
                            <a:schemeClr val="tx1"/>
                          </a:solidFill>
                          <a:latin typeface="+mn-lt"/>
                          <a:ea typeface="+mn-ea"/>
                          <a:cs typeface="+mn-cs"/>
                        </a:rPr>
                        <a:t>±8,1 </a:t>
                      </a:r>
                      <a:r>
                        <a:rPr lang="pl-PL" sz="1400" b="1" kern="1200" dirty="0">
                          <a:solidFill>
                            <a:schemeClr val="tx1"/>
                          </a:solidFill>
                          <a:latin typeface="+mn-lt"/>
                          <a:ea typeface="+mn-ea"/>
                          <a:cs typeface="+mn-cs"/>
                        </a:rPr>
                        <a:t>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200" kern="1200" dirty="0" smtClean="0">
                          <a:solidFill>
                            <a:schemeClr val="tx1"/>
                          </a:solidFill>
                          <a:effectLst/>
                          <a:latin typeface="+mn-lt"/>
                          <a:ea typeface="+mn-ea"/>
                          <a:cs typeface="+mn-cs"/>
                        </a:rPr>
                        <a:t>Przebudowa ulicy J. Kazimierza </a:t>
                      </a:r>
                      <a:br>
                        <a:rPr lang="pl-PL" sz="1200" kern="1200" dirty="0" smtClean="0">
                          <a:solidFill>
                            <a:schemeClr val="tx1"/>
                          </a:solidFill>
                          <a:effectLst/>
                          <a:latin typeface="+mn-lt"/>
                          <a:ea typeface="+mn-ea"/>
                          <a:cs typeface="+mn-cs"/>
                        </a:rPr>
                      </a:br>
                      <a:r>
                        <a:rPr lang="pl-PL" sz="1200" kern="1200" dirty="0" smtClean="0">
                          <a:solidFill>
                            <a:schemeClr val="tx1"/>
                          </a:solidFill>
                          <a:effectLst/>
                          <a:latin typeface="+mn-lt"/>
                          <a:ea typeface="+mn-ea"/>
                          <a:cs typeface="+mn-cs"/>
                        </a:rPr>
                        <a:t>przeniesienie z 2025 r. na 2024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400" kern="1200" dirty="0" smtClean="0">
                          <a:solidFill>
                            <a:schemeClr val="tx1"/>
                          </a:solidFill>
                          <a:effectLst/>
                          <a:latin typeface="+mn-lt"/>
                          <a:ea typeface="+mn-ea"/>
                          <a:cs typeface="+mn-cs"/>
                        </a:rPr>
                        <a:t>33,3 </a:t>
                      </a:r>
                      <a:r>
                        <a:rPr lang="pl-PL" sz="1400" kern="1200" dirty="0">
                          <a:solidFill>
                            <a:schemeClr val="tx1"/>
                          </a:solidFill>
                          <a:effectLst/>
                          <a:latin typeface="+mn-lt"/>
                          <a:ea typeface="+mn-ea"/>
                          <a:cs typeface="+mn-cs"/>
                        </a:rPr>
                        <a:t>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720000">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400" b="1" dirty="0" smtClean="0">
                          <a:solidFill>
                            <a:schemeClr val="tx1"/>
                          </a:solidFill>
                        </a:rPr>
                        <a:t>±7,4</a:t>
                      </a:r>
                      <a:r>
                        <a:rPr lang="pl-PL" sz="1400" b="1" baseline="0" dirty="0" smtClean="0">
                          <a:solidFill>
                            <a:schemeClr val="tx1"/>
                          </a:solidFill>
                        </a:rPr>
                        <a:t> </a:t>
                      </a:r>
                      <a:r>
                        <a:rPr lang="pl-PL" sz="1400" b="1" dirty="0">
                          <a:solidFill>
                            <a:schemeClr val="tx1"/>
                          </a:solidFill>
                        </a:rPr>
                        <a:t>mln</a:t>
                      </a:r>
                      <a:r>
                        <a:rPr lang="pl-PL" sz="1400" b="1" baseline="0" dirty="0">
                          <a:solidFill>
                            <a:schemeClr val="tx1"/>
                          </a:solidFill>
                        </a:rPr>
                        <a:t> zł</a:t>
                      </a:r>
                      <a:endParaRPr lang="pl-PL" sz="14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200" kern="1200" dirty="0" smtClean="0">
                          <a:solidFill>
                            <a:schemeClr val="tx1"/>
                          </a:solidFill>
                          <a:effectLst/>
                          <a:latin typeface="+mn-lt"/>
                          <a:ea typeface="+mn-ea"/>
                          <a:cs typeface="+mn-cs"/>
                        </a:rPr>
                        <a:t>Modernizacja ciągu ulic Marsa - Żołnierska odc. węzeł Marsa - granica miasta - etap II część 2</a:t>
                      </a:r>
                      <a:br>
                        <a:rPr lang="pl-PL" sz="1200" kern="1200" dirty="0" smtClean="0">
                          <a:solidFill>
                            <a:schemeClr val="tx1"/>
                          </a:solidFill>
                          <a:effectLst/>
                          <a:latin typeface="+mn-lt"/>
                          <a:ea typeface="+mn-ea"/>
                          <a:cs typeface="+mn-cs"/>
                        </a:rPr>
                      </a:br>
                      <a:r>
                        <a:rPr lang="pl-PL" sz="1200" kern="1200" dirty="0" smtClean="0">
                          <a:solidFill>
                            <a:schemeClr val="tx1"/>
                          </a:solidFill>
                          <a:effectLst/>
                          <a:latin typeface="+mn-lt"/>
                          <a:ea typeface="+mn-ea"/>
                          <a:cs typeface="+mn-cs"/>
                        </a:rPr>
                        <a:t>przeniesienie z 2025 r. na 2024 r.</a:t>
                      </a:r>
                      <a:endParaRPr lang="pl-PL" sz="12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400" kern="1200" dirty="0" smtClean="0">
                          <a:solidFill>
                            <a:schemeClr val="tx1"/>
                          </a:solidFill>
                          <a:effectLst/>
                          <a:latin typeface="+mn-lt"/>
                          <a:ea typeface="+mn-ea"/>
                          <a:cs typeface="+mn-cs"/>
                        </a:rPr>
                        <a:t>23,8 </a:t>
                      </a:r>
                      <a:r>
                        <a:rPr lang="pl-PL" sz="1400" kern="1200" dirty="0">
                          <a:solidFill>
                            <a:schemeClr val="tx1"/>
                          </a:solidFill>
                          <a:effectLst/>
                          <a:latin typeface="+mn-lt"/>
                          <a:ea typeface="+mn-ea"/>
                          <a:cs typeface="+mn-cs"/>
                        </a:rPr>
                        <a:t>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10149788"/>
                  </a:ext>
                </a:extLst>
              </a:tr>
              <a:tr h="540000">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400" b="1" dirty="0" smtClean="0">
                          <a:solidFill>
                            <a:schemeClr val="tx1"/>
                          </a:solidFill>
                        </a:rPr>
                        <a:t>±5,0</a:t>
                      </a:r>
                      <a:r>
                        <a:rPr lang="pl-PL" sz="1400" b="1" baseline="0" dirty="0" smtClean="0">
                          <a:solidFill>
                            <a:schemeClr val="tx1"/>
                          </a:solidFill>
                        </a:rPr>
                        <a:t> </a:t>
                      </a:r>
                      <a:r>
                        <a:rPr lang="pl-PL" sz="1400" b="1" dirty="0">
                          <a:solidFill>
                            <a:schemeClr val="tx1"/>
                          </a:solidFill>
                        </a:rPr>
                        <a:t>mln</a:t>
                      </a:r>
                      <a:r>
                        <a:rPr lang="pl-PL" sz="1400" b="1" baseline="0" dirty="0">
                          <a:solidFill>
                            <a:schemeClr val="tx1"/>
                          </a:solidFill>
                        </a:rPr>
                        <a:t> zł</a:t>
                      </a:r>
                      <a:endParaRPr lang="pl-PL" sz="14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r>
                        <a:rPr lang="pl-PL" sz="1200" kern="1200" dirty="0" smtClean="0">
                          <a:solidFill>
                            <a:schemeClr val="tx1"/>
                          </a:solidFill>
                          <a:effectLst/>
                          <a:latin typeface="+mn-lt"/>
                          <a:ea typeface="+mn-ea"/>
                          <a:cs typeface="+mn-cs"/>
                        </a:rPr>
                        <a:t>Budowa nowej hali sportowej przy ul. Strumykowej 21 (Białołęka)</a:t>
                      </a:r>
                      <a:br>
                        <a:rPr lang="pl-PL" sz="1200" kern="1200" dirty="0" smtClean="0">
                          <a:solidFill>
                            <a:schemeClr val="tx1"/>
                          </a:solidFill>
                          <a:effectLst/>
                          <a:latin typeface="+mn-lt"/>
                          <a:ea typeface="+mn-ea"/>
                          <a:cs typeface="+mn-cs"/>
                        </a:rPr>
                      </a:br>
                      <a:r>
                        <a:rPr lang="pl-PL" sz="1200" kern="1200" dirty="0" smtClean="0">
                          <a:solidFill>
                            <a:schemeClr val="tx1"/>
                          </a:solidFill>
                          <a:effectLst/>
                          <a:latin typeface="+mn-lt"/>
                          <a:ea typeface="+mn-ea"/>
                          <a:cs typeface="+mn-cs"/>
                        </a:rPr>
                        <a:t>przeniesienie z 2025 r. na 2026 r.</a:t>
                      </a:r>
                      <a:endParaRPr lang="pl-PL" sz="12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lgn="r"/>
                      <a:r>
                        <a:rPr lang="pl-PL" sz="1400" kern="1200" dirty="0" smtClean="0">
                          <a:solidFill>
                            <a:schemeClr val="tx1"/>
                          </a:solidFill>
                          <a:effectLst/>
                          <a:latin typeface="+mn-lt"/>
                          <a:ea typeface="+mn-ea"/>
                          <a:cs typeface="+mn-cs"/>
                        </a:rPr>
                        <a:t>28,5 </a:t>
                      </a:r>
                      <a:r>
                        <a:rPr lang="pl-PL" sz="1400" kern="1200" dirty="0">
                          <a:solidFill>
                            <a:schemeClr val="tx1"/>
                          </a:solidFill>
                          <a:effectLst/>
                          <a:latin typeface="+mn-lt"/>
                          <a:ea typeface="+mn-ea"/>
                          <a:cs typeface="+mn-cs"/>
                        </a:rPr>
                        <a:t>mln</a:t>
                      </a:r>
                      <a:r>
                        <a:rPr lang="pl-PL" sz="1400" kern="1200" baseline="0" dirty="0">
                          <a:solidFill>
                            <a:schemeClr val="tx1"/>
                          </a:solidFill>
                          <a:effectLst/>
                          <a:latin typeface="+mn-lt"/>
                          <a:ea typeface="+mn-ea"/>
                          <a:cs typeface="+mn-cs"/>
                        </a:rPr>
                        <a:t> zł</a:t>
                      </a:r>
                      <a:endParaRPr lang="pl-PL" sz="14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36631872"/>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3021687818"/>
      </p:ext>
    </p:extLst>
  </p:cSld>
  <p:clrMapOvr>
    <a:masterClrMapping/>
  </p:clrMapOvr>
  <p:transition spd="slow">
    <p:cove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32</a:t>
            </a:fld>
            <a:endParaRPr lang="pl-PL" dirty="0"/>
          </a:p>
        </p:txBody>
      </p:sp>
      <p:sp>
        <p:nvSpPr>
          <p:cNvPr id="3" name="Tytuł 2"/>
          <p:cNvSpPr>
            <a:spLocks noGrp="1"/>
          </p:cNvSpPr>
          <p:nvPr>
            <p:ph type="title"/>
          </p:nvPr>
        </p:nvSpPr>
        <p:spPr>
          <a:xfrm>
            <a:off x="432000" y="72000"/>
            <a:ext cx="6975475" cy="742304"/>
          </a:xfrm>
        </p:spPr>
        <p:txBody>
          <a:bodyPr/>
          <a:lstStyle/>
          <a:p>
            <a:pPr>
              <a:spcBef>
                <a:spcPts val="800"/>
              </a:spcBef>
              <a:spcAft>
                <a:spcPts val="800"/>
              </a:spcAft>
            </a:pPr>
            <a:r>
              <a:rPr lang="pl-PL" altLang="pl-PL" sz="2800" dirty="0">
                <a:latin typeface="+mj-lt"/>
              </a:rPr>
              <a:t>Wydatki majątkowe</a:t>
            </a:r>
          </a:p>
        </p:txBody>
      </p:sp>
      <p:graphicFrame>
        <p:nvGraphicFramePr>
          <p:cNvPr id="6" name="Tabela 5"/>
          <p:cNvGraphicFramePr>
            <a:graphicFrameLocks noGrp="1"/>
          </p:cNvGraphicFramePr>
          <p:nvPr>
            <p:extLst>
              <p:ext uri="{D42A27DB-BD31-4B8C-83A1-F6EECF244321}">
                <p14:modId xmlns:p14="http://schemas.microsoft.com/office/powerpoint/2010/main" val="2747132106"/>
              </p:ext>
            </p:extLst>
          </p:nvPr>
        </p:nvGraphicFramePr>
        <p:xfrm>
          <a:off x="740824" y="954494"/>
          <a:ext cx="10716952" cy="5350997"/>
        </p:xfrm>
        <a:graphic>
          <a:graphicData uri="http://schemas.openxmlformats.org/drawingml/2006/table">
            <a:tbl>
              <a:tblPr firstRow="1" bandRow="1">
                <a:tableStyleId>{2D5ABB26-0587-4C30-8999-92F81FD0307C}</a:tableStyleId>
              </a:tblPr>
              <a:tblGrid>
                <a:gridCol w="698400">
                  <a:extLst>
                    <a:ext uri="{9D8B030D-6E8A-4147-A177-3AD203B41FA5}">
                      <a16:colId xmlns:a16="http://schemas.microsoft.com/office/drawing/2014/main" val="20000"/>
                    </a:ext>
                  </a:extLst>
                </a:gridCol>
                <a:gridCol w="1663200">
                  <a:extLst>
                    <a:ext uri="{9D8B030D-6E8A-4147-A177-3AD203B41FA5}">
                      <a16:colId xmlns:a16="http://schemas.microsoft.com/office/drawing/2014/main" val="2293524519"/>
                    </a:ext>
                  </a:extLst>
                </a:gridCol>
                <a:gridCol w="8355352">
                  <a:extLst>
                    <a:ext uri="{9D8B030D-6E8A-4147-A177-3AD203B41FA5}">
                      <a16:colId xmlns:a16="http://schemas.microsoft.com/office/drawing/2014/main" val="3460433117"/>
                    </a:ext>
                  </a:extLst>
                </a:gridCol>
              </a:tblGrid>
              <a:tr h="376985">
                <a:tc>
                  <a:txBody>
                    <a:bodyPr/>
                    <a:lstStyle/>
                    <a:p>
                      <a:pPr algn="r"/>
                      <a:r>
                        <a:rPr lang="pl-PL" sz="1800" b="1" dirty="0" smtClean="0">
                          <a:solidFill>
                            <a:schemeClr val="tx1"/>
                          </a:solidFill>
                        </a:rPr>
                        <a:t>160</a:t>
                      </a:r>
                      <a:endParaRPr lang="pl-PL" sz="1800" b="1" dirty="0">
                        <a:solidFill>
                          <a:schemeClr val="tx1"/>
                        </a:solidFill>
                      </a:endParaRPr>
                    </a:p>
                  </a:txBody>
                  <a:tcPr marL="91426" marR="91426" marT="45719" marB="45719" anchor="ctr"/>
                </a:tc>
                <a:tc gridSpan="2">
                  <a:txBody>
                    <a:bodyPr/>
                    <a:lstStyle/>
                    <a:p>
                      <a:pPr algn="l"/>
                      <a:r>
                        <a:rPr lang="pl-PL" sz="1800" b="1" kern="1200" baseline="0" dirty="0" smtClean="0">
                          <a:solidFill>
                            <a:schemeClr val="tx1"/>
                          </a:solidFill>
                          <a:latin typeface="+mn-lt"/>
                          <a:ea typeface="+mn-ea"/>
                          <a:cs typeface="+mn-cs"/>
                        </a:rPr>
                        <a:t>nowych </a:t>
                      </a:r>
                      <a:r>
                        <a:rPr lang="pl-PL" sz="1800" b="0" kern="1200" baseline="0" dirty="0">
                          <a:solidFill>
                            <a:schemeClr val="tx1"/>
                          </a:solidFill>
                          <a:latin typeface="+mn-lt"/>
                          <a:ea typeface="+mn-ea"/>
                          <a:cs typeface="+mn-cs"/>
                        </a:rPr>
                        <a:t>przedsięwzięć majątkowych</a:t>
                      </a:r>
                    </a:p>
                  </a:txBody>
                  <a:tcPr marL="91426" marR="91426" marT="45719" marB="45719" anchor="ctr"/>
                </a:tc>
                <a:tc hMerge="1">
                  <a:txBody>
                    <a:bodyPr/>
                    <a:lstStyle/>
                    <a:p>
                      <a:endParaRPr lang="pl-PL"/>
                    </a:p>
                  </a:txBody>
                  <a:tcPr/>
                </a:tc>
                <a:extLst>
                  <a:ext uri="{0D108BD9-81ED-4DB2-BD59-A6C34878D82A}">
                    <a16:rowId xmlns:a16="http://schemas.microsoft.com/office/drawing/2014/main" val="10001"/>
                  </a:ext>
                </a:extLst>
              </a:tr>
              <a:tr h="275655">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extLst>
                  <a:ext uri="{0D108BD9-81ED-4DB2-BD59-A6C34878D82A}">
                    <a16:rowId xmlns:a16="http://schemas.microsoft.com/office/drawing/2014/main" val="498292005"/>
                  </a:ext>
                </a:extLst>
              </a:tr>
              <a:tr h="374344">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kern="1200" dirty="0" smtClean="0">
                          <a:solidFill>
                            <a:schemeClr val="tx1"/>
                          </a:solidFill>
                          <a:latin typeface="+mn-lt"/>
                          <a:ea typeface="+mn-ea"/>
                          <a:cs typeface="+mn-cs"/>
                        </a:rPr>
                        <a:t>+116 mln zł</a:t>
                      </a:r>
                      <a:endParaRPr lang="pl-PL" sz="1600" b="1" kern="1200" dirty="0">
                        <a:solidFill>
                          <a:schemeClr val="tx1"/>
                        </a:solidFill>
                        <a:latin typeface="+mn-lt"/>
                        <a:ea typeface="+mn-ea"/>
                        <a:cs typeface="+mn-cs"/>
                      </a:endParaRPr>
                    </a:p>
                  </a:txBody>
                  <a:tcPr marL="91426" marR="91426" marT="45719" marB="45719" anchor="ctr"/>
                </a:tc>
                <a:tc>
                  <a:txBody>
                    <a:bodyPr/>
                    <a:lstStyle/>
                    <a:p>
                      <a:pPr marL="0" lvl="0" algn="l" defTabSz="914400" rtl="0" eaLnBrk="1" latinLnBrk="0" hangingPunct="1"/>
                      <a:r>
                        <a:rPr lang="pl-PL" sz="1300" kern="1200" dirty="0" smtClean="0">
                          <a:solidFill>
                            <a:schemeClr val="tx1"/>
                          </a:solidFill>
                          <a:effectLst/>
                          <a:latin typeface="+mn-lt"/>
                          <a:ea typeface="+mn-ea"/>
                          <a:cs typeface="+mn-cs"/>
                        </a:rPr>
                        <a:t>„Program przygotowania m.st. Warszawy do działania w warunkach kryzysu</a:t>
                      </a:r>
                    </a:p>
                  </a:txBody>
                  <a:tcPr marL="91426" marR="91426" marT="45719" marB="45719" anchor="ctr"/>
                </a:tc>
                <a:extLst>
                  <a:ext uri="{0D108BD9-81ED-4DB2-BD59-A6C34878D82A}">
                    <a16:rowId xmlns:a16="http://schemas.microsoft.com/office/drawing/2014/main" val="1171944612"/>
                  </a:ext>
                </a:extLst>
              </a:tr>
              <a:tr h="374344">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smtClean="0">
                          <a:solidFill>
                            <a:schemeClr val="tx1"/>
                          </a:solidFill>
                        </a:rPr>
                        <a:t>56,0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Budowa IV linii metra - I etap prac przedprojektowych</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464262">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smtClean="0">
                          <a:solidFill>
                            <a:schemeClr val="tx1"/>
                          </a:solidFill>
                        </a:rPr>
                        <a:t>23,5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Wniesienie wkładów do spółki Miejskie Przedsiębiorstwo Wodociągów i Kanalizacji </a:t>
                      </a:r>
                      <a:br>
                        <a:rPr lang="pl-PL" sz="1300" kern="1200" dirty="0" smtClean="0">
                          <a:solidFill>
                            <a:schemeClr val="tx1"/>
                          </a:solidFill>
                          <a:effectLst/>
                          <a:latin typeface="+mn-lt"/>
                          <a:ea typeface="+mn-ea"/>
                          <a:cs typeface="+mn-cs"/>
                        </a:rPr>
                      </a:br>
                      <a:r>
                        <a:rPr lang="pl-PL" sz="1300" kern="1200" dirty="0" smtClean="0">
                          <a:solidFill>
                            <a:schemeClr val="tx1"/>
                          </a:solidFill>
                          <a:effectLst/>
                          <a:latin typeface="+mn-lt"/>
                          <a:ea typeface="+mn-ea"/>
                          <a:cs typeface="+mn-cs"/>
                        </a:rPr>
                        <a:t>w m.st. Warszawie S.A.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600928361"/>
                  </a:ext>
                </a:extLst>
              </a:tr>
              <a:tr h="374344">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smtClean="0">
                          <a:solidFill>
                            <a:schemeClr val="tx1"/>
                          </a:solidFill>
                        </a:rPr>
                        <a:t>17,6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Rozbudowa ul. Kinetycznej - rozliczenie z deweloperem</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374344">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smtClean="0">
                          <a:solidFill>
                            <a:schemeClr val="tx1"/>
                          </a:solidFill>
                        </a:rPr>
                        <a:t>16,5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Rozbudowa ul. Białołęckiej od ul. Kopijników do ul. </a:t>
                      </a:r>
                      <a:r>
                        <a:rPr lang="pl-PL" sz="1300" kern="1200" dirty="0" err="1" smtClean="0">
                          <a:solidFill>
                            <a:schemeClr val="tx1"/>
                          </a:solidFill>
                          <a:effectLst/>
                          <a:latin typeface="+mn-lt"/>
                          <a:ea typeface="+mn-ea"/>
                          <a:cs typeface="+mn-cs"/>
                        </a:rPr>
                        <a:t>Ketlinga</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3675827"/>
                  </a:ext>
                </a:extLst>
              </a:tr>
              <a:tr h="374344">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chemeClr val="tx1"/>
                          </a:solidFill>
                          <a:latin typeface="+mn-lt"/>
                          <a:ea typeface="+mn-ea"/>
                          <a:cs typeface="+mn-cs"/>
                        </a:rPr>
                        <a:t>10,1 </a:t>
                      </a:r>
                      <a:r>
                        <a:rPr lang="pl-PL" sz="1600" b="1" kern="1200" dirty="0">
                          <a:solidFill>
                            <a:schemeClr val="tx1"/>
                          </a:solidFill>
                          <a:latin typeface="+mn-lt"/>
                          <a:ea typeface="+mn-ea"/>
                          <a:cs typeface="+mn-cs"/>
                        </a:rPr>
                        <a:t>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Modernizacje terenów zewnętrznych przy placówkach oświatowych (Ursynów)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82516138"/>
                  </a:ext>
                </a:extLst>
              </a:tr>
              <a:tr h="464262">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chemeClr val="tx1"/>
                          </a:solidFill>
                          <a:latin typeface="+mn-lt"/>
                          <a:ea typeface="+mn-ea"/>
                          <a:cs typeface="+mn-cs"/>
                        </a:rPr>
                        <a:t>8,0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Modernizacja pawilonu nad Wisłą na potrzeby tańca i sztuk </a:t>
                      </a:r>
                      <a:r>
                        <a:rPr lang="pl-PL" sz="1300" kern="1200" dirty="0" err="1" smtClean="0">
                          <a:solidFill>
                            <a:schemeClr val="tx1"/>
                          </a:solidFill>
                          <a:effectLst/>
                          <a:latin typeface="+mn-lt"/>
                          <a:ea typeface="+mn-ea"/>
                          <a:cs typeface="+mn-cs"/>
                        </a:rPr>
                        <a:t>performatywnych</a:t>
                      </a:r>
                      <a:r>
                        <a:rPr lang="pl-PL" sz="1300" kern="1200" dirty="0" smtClean="0">
                          <a:solidFill>
                            <a:schemeClr val="tx1"/>
                          </a:solidFill>
                          <a:effectLst/>
                          <a:latin typeface="+mn-lt"/>
                          <a:ea typeface="+mn-ea"/>
                          <a:cs typeface="+mn-cs"/>
                        </a:rPr>
                        <a:t> </a:t>
                      </a:r>
                      <a:br>
                        <a:rPr lang="pl-PL" sz="1300" kern="1200" dirty="0" smtClean="0">
                          <a:solidFill>
                            <a:schemeClr val="tx1"/>
                          </a:solidFill>
                          <a:effectLst/>
                          <a:latin typeface="+mn-lt"/>
                          <a:ea typeface="+mn-ea"/>
                          <a:cs typeface="+mn-cs"/>
                        </a:rPr>
                      </a:br>
                      <a:r>
                        <a:rPr lang="pl-PL" sz="1300" kern="1200" dirty="0" smtClean="0">
                          <a:solidFill>
                            <a:schemeClr val="tx1"/>
                          </a:solidFill>
                          <a:effectLst/>
                          <a:latin typeface="+mn-lt"/>
                          <a:ea typeface="+mn-ea"/>
                          <a:cs typeface="+mn-cs"/>
                        </a:rPr>
                        <a:t>(Muzeum Sztuki Nowoczesnej)</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6773419"/>
                  </a:ext>
                </a:extLst>
              </a:tr>
              <a:tr h="464262">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chemeClr val="tx1"/>
                          </a:solidFill>
                          <a:latin typeface="+mn-lt"/>
                          <a:ea typeface="+mn-ea"/>
                          <a:cs typeface="+mn-cs"/>
                        </a:rPr>
                        <a:t>7,0 </a:t>
                      </a:r>
                      <a:r>
                        <a:rPr lang="pl-PL" sz="1600" b="1" kern="1200" dirty="0">
                          <a:solidFill>
                            <a:schemeClr val="tx1"/>
                          </a:solidFill>
                          <a:latin typeface="+mn-lt"/>
                          <a:ea typeface="+mn-ea"/>
                          <a:cs typeface="+mn-cs"/>
                        </a:rPr>
                        <a:t>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Budowa pawilonu pingwinów przylądkowych w Miejskim Ogrodzie Zoologicznym im. Antoniny </a:t>
                      </a:r>
                    </a:p>
                    <a:p>
                      <a:pPr marL="0" lvl="0" algn="l" defTabSz="914400" rtl="0" eaLnBrk="1" latinLnBrk="0" hangingPunct="1"/>
                      <a:r>
                        <a:rPr lang="pl-PL" sz="1300" kern="1200" dirty="0" smtClean="0">
                          <a:solidFill>
                            <a:schemeClr val="tx1"/>
                          </a:solidFill>
                          <a:effectLst/>
                          <a:latin typeface="+mn-lt"/>
                          <a:ea typeface="+mn-ea"/>
                          <a:cs typeface="+mn-cs"/>
                        </a:rPr>
                        <a:t>i Jana Żabińskich</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374344">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chemeClr val="tx1"/>
                          </a:solidFill>
                          <a:latin typeface="+mn-lt"/>
                          <a:ea typeface="+mn-ea"/>
                          <a:cs typeface="+mn-cs"/>
                        </a:rPr>
                        <a:t>6,8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Budowa budynku przy ul. Włókienniczej 54 z usługami społecznymi i administracji publicznej (Wawer)</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41131533"/>
                  </a:ext>
                </a:extLst>
              </a:tr>
              <a:tr h="464262">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baseline="0" dirty="0" smtClean="0">
                          <a:solidFill>
                            <a:schemeClr val="tx1"/>
                          </a:solidFill>
                        </a:rPr>
                        <a:t>6,8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Modernizacja ogólnodostępnych placów zabaw, dostosowanie do potrzeb różnych grup użytkowników (Ursynów)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49899000"/>
                  </a:ext>
                </a:extLst>
              </a:tr>
              <a:tr h="464262">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baseline="0" dirty="0" smtClean="0">
                          <a:solidFill>
                            <a:schemeClr val="tx1"/>
                          </a:solidFill>
                        </a:rPr>
                        <a:t>5,5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Budowa trasy rowerowej wzdłuż Trasy Łazienkowskiej - od wiaduktów na Agrykoli</a:t>
                      </a:r>
                      <a:br>
                        <a:rPr lang="pl-PL" sz="1300" kern="1200" dirty="0" smtClean="0">
                          <a:solidFill>
                            <a:schemeClr val="tx1"/>
                          </a:solidFill>
                          <a:effectLst/>
                          <a:latin typeface="+mn-lt"/>
                          <a:ea typeface="+mn-ea"/>
                          <a:cs typeface="+mn-cs"/>
                        </a:rPr>
                      </a:br>
                      <a:r>
                        <a:rPr lang="pl-PL" sz="1300" kern="1200" dirty="0" smtClean="0">
                          <a:solidFill>
                            <a:schemeClr val="tx1"/>
                          </a:solidFill>
                          <a:effectLst/>
                          <a:latin typeface="+mn-lt"/>
                          <a:ea typeface="+mn-ea"/>
                          <a:cs typeface="+mn-cs"/>
                        </a:rPr>
                        <a:t>do ul. Czerniakowskiej</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510149788"/>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1743190066"/>
      </p:ext>
    </p:extLst>
  </p:cSld>
  <p:clrMapOvr>
    <a:masterClrMapping/>
  </p:clrMapOvr>
  <p:transition spd="slow">
    <p:cove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694154" y="1314450"/>
            <a:ext cx="10515600" cy="3829050"/>
          </a:xfrm>
          <a:prstGeom prst="rect">
            <a:avLst/>
          </a:prstGeom>
        </p:spPr>
        <p:txBody>
          <a:bodyPr/>
          <a:lstStyle/>
          <a:p>
            <a:r>
              <a:rPr lang="pl-PL" b="1" dirty="0" smtClean="0"/>
              <a:t>Wynik budżetu i program kredytowy</a:t>
            </a:r>
            <a:r>
              <a:rPr lang="pl-PL" dirty="0"/>
              <a:t/>
            </a:r>
            <a:br>
              <a:rPr lang="pl-PL" dirty="0"/>
            </a:br>
            <a:endParaRPr lang="pl-PL" dirty="0"/>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33</a:t>
            </a:fld>
            <a:endParaRPr lang="pl-PL" dirty="0"/>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1223480861"/>
      </p:ext>
    </p:extLst>
  </p:cSld>
  <p:clrMapOvr>
    <a:masterClrMapping/>
  </p:clrMapOvr>
  <p:transition spd="slow">
    <p:cove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34</a:t>
            </a:fld>
            <a:endParaRPr lang="pl-PL" dirty="0"/>
          </a:p>
        </p:txBody>
      </p:sp>
      <p:sp>
        <p:nvSpPr>
          <p:cNvPr id="9" name="Tytuł 2"/>
          <p:cNvSpPr>
            <a:spLocks noGrp="1"/>
          </p:cNvSpPr>
          <p:nvPr>
            <p:ph type="title"/>
          </p:nvPr>
        </p:nvSpPr>
        <p:spPr>
          <a:xfrm>
            <a:off x="320697" y="229340"/>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t>Zmiany w prognozie wyniku budżetu</a:t>
            </a:r>
            <a:endParaRPr lang="pl-PL" altLang="pl-PL" sz="2400" b="1" dirty="0">
              <a:latin typeface="+mj-lt"/>
            </a:endParaRP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graphicFrame>
        <p:nvGraphicFramePr>
          <p:cNvPr id="7" name="Tabela 6"/>
          <p:cNvGraphicFramePr>
            <a:graphicFrameLocks noGrp="1"/>
          </p:cNvGraphicFramePr>
          <p:nvPr>
            <p:extLst>
              <p:ext uri="{D42A27DB-BD31-4B8C-83A1-F6EECF244321}">
                <p14:modId xmlns:p14="http://schemas.microsoft.com/office/powerpoint/2010/main" val="1378909653"/>
              </p:ext>
            </p:extLst>
          </p:nvPr>
        </p:nvGraphicFramePr>
        <p:xfrm>
          <a:off x="246001" y="1678157"/>
          <a:ext cx="11699999" cy="2617774"/>
        </p:xfrm>
        <a:graphic>
          <a:graphicData uri="http://schemas.openxmlformats.org/drawingml/2006/table">
            <a:tbl>
              <a:tblPr firstRow="1" bandRow="1">
                <a:tableStyleId>{2D5ABB26-0587-4C30-8999-92F81FD0307C}</a:tableStyleId>
              </a:tblPr>
              <a:tblGrid>
                <a:gridCol w="1375152">
                  <a:extLst>
                    <a:ext uri="{9D8B030D-6E8A-4147-A177-3AD203B41FA5}">
                      <a16:colId xmlns:a16="http://schemas.microsoft.com/office/drawing/2014/main" val="3288171132"/>
                    </a:ext>
                  </a:extLst>
                </a:gridCol>
                <a:gridCol w="1127425">
                  <a:extLst>
                    <a:ext uri="{9D8B030D-6E8A-4147-A177-3AD203B41FA5}">
                      <a16:colId xmlns:a16="http://schemas.microsoft.com/office/drawing/2014/main" val="20001"/>
                    </a:ext>
                  </a:extLst>
                </a:gridCol>
                <a:gridCol w="1127425">
                  <a:extLst>
                    <a:ext uri="{9D8B030D-6E8A-4147-A177-3AD203B41FA5}">
                      <a16:colId xmlns:a16="http://schemas.microsoft.com/office/drawing/2014/main" val="3393036705"/>
                    </a:ext>
                  </a:extLst>
                </a:gridCol>
                <a:gridCol w="1127425">
                  <a:extLst>
                    <a:ext uri="{9D8B030D-6E8A-4147-A177-3AD203B41FA5}">
                      <a16:colId xmlns:a16="http://schemas.microsoft.com/office/drawing/2014/main" val="785722401"/>
                    </a:ext>
                  </a:extLst>
                </a:gridCol>
                <a:gridCol w="1127425">
                  <a:extLst>
                    <a:ext uri="{9D8B030D-6E8A-4147-A177-3AD203B41FA5}">
                      <a16:colId xmlns:a16="http://schemas.microsoft.com/office/drawing/2014/main" val="1778449290"/>
                    </a:ext>
                  </a:extLst>
                </a:gridCol>
                <a:gridCol w="1127425">
                  <a:extLst>
                    <a:ext uri="{9D8B030D-6E8A-4147-A177-3AD203B41FA5}">
                      <a16:colId xmlns:a16="http://schemas.microsoft.com/office/drawing/2014/main" val="2059041665"/>
                    </a:ext>
                  </a:extLst>
                </a:gridCol>
                <a:gridCol w="1127425">
                  <a:extLst>
                    <a:ext uri="{9D8B030D-6E8A-4147-A177-3AD203B41FA5}">
                      <a16:colId xmlns:a16="http://schemas.microsoft.com/office/drawing/2014/main" val="1623264147"/>
                    </a:ext>
                  </a:extLst>
                </a:gridCol>
                <a:gridCol w="1127425">
                  <a:extLst>
                    <a:ext uri="{9D8B030D-6E8A-4147-A177-3AD203B41FA5}">
                      <a16:colId xmlns:a16="http://schemas.microsoft.com/office/drawing/2014/main" val="295558800"/>
                    </a:ext>
                  </a:extLst>
                </a:gridCol>
                <a:gridCol w="1127425">
                  <a:extLst>
                    <a:ext uri="{9D8B030D-6E8A-4147-A177-3AD203B41FA5}">
                      <a16:colId xmlns:a16="http://schemas.microsoft.com/office/drawing/2014/main" val="3889581010"/>
                    </a:ext>
                  </a:extLst>
                </a:gridCol>
                <a:gridCol w="1305447">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2024 </a:t>
                      </a:r>
                      <a:r>
                        <a:rPr lang="pl-PL" sz="2000" dirty="0">
                          <a:latin typeface="+mj-lt"/>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2025 </a:t>
                      </a:r>
                      <a:r>
                        <a:rPr lang="pl-PL" sz="2000" dirty="0">
                          <a:latin typeface="+mj-lt"/>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2026 </a:t>
                      </a:r>
                      <a:r>
                        <a:rPr lang="pl-PL" sz="2000" dirty="0">
                          <a:latin typeface="+mj-lt"/>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2027 </a:t>
                      </a:r>
                      <a:r>
                        <a:rPr lang="pl-PL" sz="2000" dirty="0">
                          <a:latin typeface="+mj-lt"/>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smtClean="0">
                          <a:solidFill>
                            <a:schemeClr val="tx1"/>
                          </a:solidFill>
                          <a:latin typeface="+mn-lt"/>
                          <a:ea typeface="+mn-ea"/>
                          <a:cs typeface="Calibri" panose="020F0502020204030204" pitchFamily="34" charset="0"/>
                        </a:rPr>
                        <a:t>2028 </a:t>
                      </a:r>
                      <a:r>
                        <a:rPr lang="pl-PL" sz="2000" kern="1200" dirty="0">
                          <a:solidFill>
                            <a:schemeClr val="tx1"/>
                          </a:solidFill>
                          <a:latin typeface="+mn-lt"/>
                          <a:ea typeface="+mn-ea"/>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smtClean="0">
                          <a:solidFill>
                            <a:schemeClr val="tx1"/>
                          </a:solidFill>
                          <a:latin typeface="+mn-lt"/>
                          <a:ea typeface="+mn-ea"/>
                          <a:cs typeface="Calibri" panose="020F0502020204030204" pitchFamily="34" charset="0"/>
                        </a:rPr>
                        <a:t>2029 </a:t>
                      </a:r>
                      <a:r>
                        <a:rPr lang="pl-PL" sz="2000" kern="1200" dirty="0">
                          <a:solidFill>
                            <a:schemeClr val="tx1"/>
                          </a:solidFill>
                          <a:latin typeface="+mn-lt"/>
                          <a:ea typeface="+mn-ea"/>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smtClean="0">
                          <a:solidFill>
                            <a:schemeClr val="tx1"/>
                          </a:solidFill>
                          <a:latin typeface="+mn-lt"/>
                          <a:ea typeface="+mn-ea"/>
                          <a:cs typeface="Calibri" panose="020F0502020204030204" pitchFamily="34" charset="0"/>
                        </a:rPr>
                        <a:t>2050 </a:t>
                      </a:r>
                      <a:r>
                        <a:rPr lang="pl-PL" sz="2000" kern="1200" dirty="0">
                          <a:solidFill>
                            <a:schemeClr val="tx1"/>
                          </a:solidFill>
                          <a:latin typeface="+mn-lt"/>
                          <a:ea typeface="+mn-ea"/>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10">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1800" b="0" kern="1200" dirty="0" smtClean="0">
                          <a:solidFill>
                            <a:schemeClr val="tx1"/>
                          </a:solidFill>
                          <a:latin typeface="+mn-lt"/>
                          <a:ea typeface="+mn-ea"/>
                          <a:cs typeface="Calibri" panose="020F0502020204030204" pitchFamily="34" charset="0"/>
                        </a:rPr>
                        <a:t>Zmiana </a:t>
                      </a:r>
                      <a:br>
                        <a:rPr lang="pl-PL" sz="1800" b="0" kern="1200" dirty="0" smtClean="0">
                          <a:solidFill>
                            <a:schemeClr val="tx1"/>
                          </a:solidFill>
                          <a:latin typeface="+mn-lt"/>
                          <a:ea typeface="+mn-ea"/>
                          <a:cs typeface="Calibri" panose="020F0502020204030204" pitchFamily="34" charset="0"/>
                        </a:rPr>
                      </a:br>
                      <a:r>
                        <a:rPr lang="pl-PL" sz="1800" b="0" kern="1200" dirty="0" smtClean="0">
                          <a:solidFill>
                            <a:schemeClr val="tx1"/>
                          </a:solidFill>
                          <a:latin typeface="+mn-lt"/>
                          <a:ea typeface="+mn-ea"/>
                          <a:cs typeface="Calibri" panose="020F0502020204030204" pitchFamily="34" charset="0"/>
                        </a:rPr>
                        <a:t>z aut. A i B</a:t>
                      </a:r>
                      <a:endParaRPr lang="pl-PL" sz="1800" b="0"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solidFill>
                            <a:srgbClr val="C00000"/>
                          </a:solidFill>
                          <a:latin typeface="+mj-lt"/>
                          <a:cs typeface="Calibri" panose="020F0502020204030204" pitchFamily="34" charset="0"/>
                        </a:rPr>
                        <a:t>-460</a:t>
                      </a:r>
                      <a:endParaRPr lang="pl-PL" sz="2000" b="1" dirty="0">
                        <a:solidFill>
                          <a:srgbClr val="C00000"/>
                        </a:solidFill>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smtClean="0">
                          <a:solidFill>
                            <a:srgbClr val="C00000"/>
                          </a:solidFill>
                          <a:latin typeface="+mj-lt"/>
                          <a:ea typeface="+mn-ea"/>
                          <a:cs typeface="Calibri" panose="020F0502020204030204" pitchFamily="34" charset="0"/>
                        </a:rPr>
                        <a:t>-51,4</a:t>
                      </a:r>
                      <a:endParaRPr lang="pl-PL" sz="20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smtClean="0">
                          <a:solidFill>
                            <a:srgbClr val="C00000"/>
                          </a:solidFill>
                          <a:latin typeface="+mj-lt"/>
                          <a:ea typeface="+mn-ea"/>
                          <a:cs typeface="Calibri" panose="020F0502020204030204" pitchFamily="34" charset="0"/>
                        </a:rPr>
                        <a:t>-36,7</a:t>
                      </a:r>
                      <a:endParaRPr lang="pl-PL" sz="20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+5,4</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rgbClr val="C00000"/>
                          </a:solidFill>
                          <a:latin typeface="+mj-lt"/>
                          <a:ea typeface="+mn-ea"/>
                          <a:cs typeface="Calibri" panose="020F0502020204030204" pitchFamily="34" charset="0"/>
                        </a:rPr>
                        <a:t>-41,2</a:t>
                      </a:r>
                      <a:endParaRPr lang="pl-PL" sz="20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rgbClr val="C00000"/>
                          </a:solidFill>
                          <a:latin typeface="+mj-lt"/>
                          <a:ea typeface="+mn-ea"/>
                          <a:cs typeface="Calibri" panose="020F0502020204030204" pitchFamily="34" charset="0"/>
                        </a:rPr>
                        <a:t>-28,2</a:t>
                      </a:r>
                      <a:endParaRPr lang="pl-PL" sz="20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rgbClr val="C00000"/>
                          </a:solidFill>
                          <a:latin typeface="+mj-lt"/>
                          <a:ea typeface="+mn-ea"/>
                          <a:cs typeface="Calibri" panose="020F0502020204030204" pitchFamily="34" charset="0"/>
                        </a:rPr>
                        <a:t>-10,6</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smtClean="0">
                          <a:solidFill>
                            <a:srgbClr val="C00000"/>
                          </a:solidFill>
                          <a:latin typeface="+mj-lt"/>
                          <a:ea typeface="+mn-ea"/>
                          <a:cs typeface="Calibri" panose="020F0502020204030204" pitchFamily="34" charset="0"/>
                        </a:rPr>
                        <a:t>-772</a:t>
                      </a:r>
                      <a:endParaRPr lang="pl-PL" sz="20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18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-3.716</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-2.144</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-775</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-228</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chemeClr val="tx1"/>
                          </a:solidFill>
                          <a:latin typeface="+mn-lt"/>
                          <a:ea typeface="+mn-ea"/>
                          <a:cs typeface="Calibri" panose="020F0502020204030204" pitchFamily="34" charset="0"/>
                        </a:rPr>
                        <a:t>572</a:t>
                      </a:r>
                      <a:endParaRPr lang="pl-PL" sz="2000" b="1"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chemeClr val="tx1"/>
                          </a:solidFill>
                          <a:latin typeface="+mn-lt"/>
                          <a:ea typeface="+mn-ea"/>
                          <a:cs typeface="Calibri" panose="020F0502020204030204" pitchFamily="34" charset="0"/>
                        </a:rPr>
                        <a:t>455</a:t>
                      </a:r>
                      <a:endParaRPr lang="pl-PL" sz="2000" b="1"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chemeClr val="tx1"/>
                          </a:solidFill>
                          <a:latin typeface="+mj-lt"/>
                          <a:cs typeface="Calibri" panose="020F0502020204030204" pitchFamily="34" charset="0"/>
                        </a:rPr>
                        <a:t>…</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chemeClr val="tx1"/>
                          </a:solidFill>
                          <a:latin typeface="+mn-lt"/>
                          <a:ea typeface="+mn-ea"/>
                          <a:cs typeface="Calibri" panose="020F0502020204030204" pitchFamily="34" charset="0"/>
                        </a:rPr>
                        <a:t>389</a:t>
                      </a:r>
                      <a:endParaRPr lang="pl-PL" sz="2000" b="1"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4.220</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Tree>
    <p:extLst>
      <p:ext uri="{BB962C8B-B14F-4D97-AF65-F5344CB8AC3E}">
        <p14:creationId xmlns:p14="http://schemas.microsoft.com/office/powerpoint/2010/main" val="685287265"/>
      </p:ext>
    </p:extLst>
  </p:cSld>
  <p:clrMapOvr>
    <a:masterClrMapping/>
  </p:clrMapOvr>
  <p:transition spd="slow">
    <p:cove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35</a:t>
            </a:fld>
            <a:endParaRPr lang="pl-PL" dirty="0"/>
          </a:p>
        </p:txBody>
      </p:sp>
      <p:sp>
        <p:nvSpPr>
          <p:cNvPr id="9" name="Tytuł 2"/>
          <p:cNvSpPr>
            <a:spLocks noGrp="1"/>
          </p:cNvSpPr>
          <p:nvPr>
            <p:ph type="title"/>
          </p:nvPr>
        </p:nvSpPr>
        <p:spPr>
          <a:xfrm>
            <a:off x="320697" y="133606"/>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programie kredytowym</a:t>
            </a:r>
          </a:p>
        </p:txBody>
      </p:sp>
      <p:graphicFrame>
        <p:nvGraphicFramePr>
          <p:cNvPr id="10" name="Tabela 9"/>
          <p:cNvGraphicFramePr>
            <a:graphicFrameLocks noGrp="1"/>
          </p:cNvGraphicFramePr>
          <p:nvPr>
            <p:extLst>
              <p:ext uri="{D42A27DB-BD31-4B8C-83A1-F6EECF244321}">
                <p14:modId xmlns:p14="http://schemas.microsoft.com/office/powerpoint/2010/main" val="2589777543"/>
              </p:ext>
            </p:extLst>
          </p:nvPr>
        </p:nvGraphicFramePr>
        <p:xfrm>
          <a:off x="1427944" y="1602805"/>
          <a:ext cx="9336113" cy="2430700"/>
        </p:xfrm>
        <a:graphic>
          <a:graphicData uri="http://schemas.openxmlformats.org/drawingml/2006/table">
            <a:tbl>
              <a:tblPr firstRow="1" bandRow="1">
                <a:tableStyleId>{2D5ABB26-0587-4C30-8999-92F81FD0307C}</a:tableStyleId>
              </a:tblPr>
              <a:tblGrid>
                <a:gridCol w="1785567">
                  <a:extLst>
                    <a:ext uri="{9D8B030D-6E8A-4147-A177-3AD203B41FA5}">
                      <a16:colId xmlns:a16="http://schemas.microsoft.com/office/drawing/2014/main" val="3288171132"/>
                    </a:ext>
                  </a:extLst>
                </a:gridCol>
                <a:gridCol w="1463885">
                  <a:extLst>
                    <a:ext uri="{9D8B030D-6E8A-4147-A177-3AD203B41FA5}">
                      <a16:colId xmlns:a16="http://schemas.microsoft.com/office/drawing/2014/main" val="20001"/>
                    </a:ext>
                  </a:extLst>
                </a:gridCol>
                <a:gridCol w="1463885">
                  <a:extLst>
                    <a:ext uri="{9D8B030D-6E8A-4147-A177-3AD203B41FA5}">
                      <a16:colId xmlns:a16="http://schemas.microsoft.com/office/drawing/2014/main" val="3393036705"/>
                    </a:ext>
                  </a:extLst>
                </a:gridCol>
                <a:gridCol w="1463885">
                  <a:extLst>
                    <a:ext uri="{9D8B030D-6E8A-4147-A177-3AD203B41FA5}">
                      <a16:colId xmlns:a16="http://schemas.microsoft.com/office/drawing/2014/main" val="785722401"/>
                    </a:ext>
                  </a:extLst>
                </a:gridCol>
                <a:gridCol w="1463885">
                  <a:extLst>
                    <a:ext uri="{9D8B030D-6E8A-4147-A177-3AD203B41FA5}">
                      <a16:colId xmlns:a16="http://schemas.microsoft.com/office/drawing/2014/main" val="1778449290"/>
                    </a:ext>
                  </a:extLst>
                </a:gridCol>
                <a:gridCol w="1695006">
                  <a:extLst>
                    <a:ext uri="{9D8B030D-6E8A-4147-A177-3AD203B41FA5}">
                      <a16:colId xmlns:a16="http://schemas.microsoft.com/office/drawing/2014/main" val="3422950535"/>
                    </a:ext>
                  </a:extLst>
                </a:gridCol>
              </a:tblGrid>
              <a:tr h="739451">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2024 </a:t>
                      </a:r>
                      <a:r>
                        <a:rPr lang="pl-PL" sz="2000" dirty="0">
                          <a:latin typeface="+mj-lt"/>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2025 </a:t>
                      </a:r>
                      <a:r>
                        <a:rPr lang="pl-PL" sz="2000" dirty="0">
                          <a:latin typeface="+mj-lt"/>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2026 </a:t>
                      </a:r>
                      <a:r>
                        <a:rPr lang="pl-PL" sz="2000" dirty="0">
                          <a:latin typeface="+mj-lt"/>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2027 </a:t>
                      </a:r>
                      <a:r>
                        <a:rPr lang="pl-PL" sz="2000" dirty="0">
                          <a:latin typeface="+mj-lt"/>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10924">
                <a:tc gridSpan="6">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15106">
                <a:tc>
                  <a:txBody>
                    <a:bodyPr/>
                    <a:lstStyle/>
                    <a:p>
                      <a:pPr algn="l"/>
                      <a:r>
                        <a:rPr lang="pl-PL" sz="2000" b="0" kern="1200" dirty="0" smtClean="0">
                          <a:solidFill>
                            <a:schemeClr val="tx1"/>
                          </a:solidFill>
                          <a:latin typeface="+mn-lt"/>
                          <a:ea typeface="+mn-ea"/>
                          <a:cs typeface="Calibri" panose="020F0502020204030204" pitchFamily="34" charset="0"/>
                        </a:rPr>
                        <a:t>Zmiana </a:t>
                      </a:r>
                      <a:br>
                        <a:rPr lang="pl-PL" sz="2000" b="0" kern="1200" dirty="0" smtClean="0">
                          <a:solidFill>
                            <a:schemeClr val="tx1"/>
                          </a:solidFill>
                          <a:latin typeface="+mn-lt"/>
                          <a:ea typeface="+mn-ea"/>
                          <a:cs typeface="Calibri" panose="020F0502020204030204" pitchFamily="34" charset="0"/>
                        </a:rPr>
                      </a:br>
                      <a:r>
                        <a:rPr lang="pl-PL" sz="2000" b="0" kern="1200" dirty="0" smtClean="0">
                          <a:solidFill>
                            <a:schemeClr val="tx1"/>
                          </a:solidFill>
                          <a:latin typeface="+mn-lt"/>
                          <a:ea typeface="+mn-ea"/>
                          <a:cs typeface="Calibri" panose="020F0502020204030204" pitchFamily="34" charset="0"/>
                        </a:rPr>
                        <a:t>z aut. A i B</a:t>
                      </a:r>
                      <a:endParaRPr lang="pl-PL" sz="2000" b="0"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smtClean="0">
                          <a:solidFill>
                            <a:srgbClr val="385723"/>
                          </a:solidFill>
                          <a:latin typeface="+mj-lt"/>
                          <a:ea typeface="+mn-ea"/>
                          <a:cs typeface="Calibri" panose="020F0502020204030204" pitchFamily="34" charset="0"/>
                        </a:rPr>
                        <a:t>+102</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-26,4</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-46,3</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-29,4</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0</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665219">
                <a:tc>
                  <a:txBody>
                    <a:bodyPr/>
                    <a:lstStyle/>
                    <a:p>
                      <a:pPr algn="l"/>
                      <a:r>
                        <a:rPr lang="pl-PL" sz="2000" b="0" dirty="0" smtClean="0">
                          <a:latin typeface="+mj-lt"/>
                          <a:cs typeface="Calibri" panose="020F0502020204030204" pitchFamily="34" charset="0"/>
                        </a:rPr>
                        <a:t>Po </a:t>
                      </a:r>
                      <a:r>
                        <a:rPr lang="pl-PL" sz="2000" b="0" dirty="0">
                          <a:latin typeface="+mj-lt"/>
                          <a:cs typeface="Calibri" panose="020F0502020204030204" pitchFamily="34" charset="0"/>
                        </a:rPr>
                        <a:t>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2.910</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2.555</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1.102</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640</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7.207</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1016175549"/>
      </p:ext>
    </p:extLst>
  </p:cSld>
  <p:clrMapOvr>
    <a:masterClrMapping/>
  </p:clrMapOvr>
  <p:transition spd="slow">
    <p:cov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a:t>
            </a:fld>
            <a:endParaRPr lang="pl-PL" dirty="0"/>
          </a:p>
        </p:txBody>
      </p:sp>
      <p:sp>
        <p:nvSpPr>
          <p:cNvPr id="3" name="Tytuł 2"/>
          <p:cNvSpPr>
            <a:spLocks noGrp="1"/>
          </p:cNvSpPr>
          <p:nvPr>
            <p:ph type="title"/>
          </p:nvPr>
        </p:nvSpPr>
        <p:spPr>
          <a:xfrm>
            <a:off x="432000" y="72000"/>
            <a:ext cx="9439155" cy="742304"/>
          </a:xfrm>
        </p:spPr>
        <p:txBody>
          <a:bodyPr/>
          <a:lstStyle/>
          <a:p>
            <a:pPr>
              <a:spcBef>
                <a:spcPts val="800"/>
              </a:spcBef>
              <a:spcAft>
                <a:spcPts val="800"/>
              </a:spcAft>
            </a:pPr>
            <a:r>
              <a:rPr lang="pl-PL" altLang="pl-PL" sz="2400" b="1" dirty="0"/>
              <a:t>Zwiększenie</a:t>
            </a:r>
            <a:r>
              <a:rPr lang="pl-PL" altLang="pl-PL" sz="2400" dirty="0"/>
              <a:t> planu </a:t>
            </a:r>
            <a:r>
              <a:rPr lang="pl-PL" altLang="pl-PL" sz="2400" b="1" dirty="0"/>
              <a:t>dochodów</a:t>
            </a:r>
            <a:r>
              <a:rPr lang="pl-PL" altLang="pl-PL" sz="2400" dirty="0"/>
              <a:t> w </a:t>
            </a:r>
            <a:r>
              <a:rPr lang="pl-PL" altLang="pl-PL" sz="2400" dirty="0" smtClean="0"/>
              <a:t>2024 </a:t>
            </a:r>
            <a:r>
              <a:rPr lang="pl-PL" altLang="pl-PL" sz="2400" dirty="0"/>
              <a:t>r. o </a:t>
            </a:r>
            <a:r>
              <a:rPr lang="pl-PL" altLang="pl-PL" sz="2400" b="1" dirty="0" smtClean="0"/>
              <a:t>1.100 </a:t>
            </a:r>
            <a:r>
              <a:rPr lang="pl-PL" altLang="pl-PL" sz="2400" b="1" dirty="0"/>
              <a:t>mln zł</a:t>
            </a:r>
          </a:p>
        </p:txBody>
      </p:sp>
      <p:graphicFrame>
        <p:nvGraphicFramePr>
          <p:cNvPr id="6" name="Tabela 5"/>
          <p:cNvGraphicFramePr>
            <a:graphicFrameLocks noGrp="1"/>
          </p:cNvGraphicFramePr>
          <p:nvPr>
            <p:extLst>
              <p:ext uri="{D42A27DB-BD31-4B8C-83A1-F6EECF244321}">
                <p14:modId xmlns:p14="http://schemas.microsoft.com/office/powerpoint/2010/main" val="4229684684"/>
              </p:ext>
            </p:extLst>
          </p:nvPr>
        </p:nvGraphicFramePr>
        <p:xfrm>
          <a:off x="235460" y="1036800"/>
          <a:ext cx="11700000" cy="5584940"/>
        </p:xfrm>
        <a:graphic>
          <a:graphicData uri="http://schemas.openxmlformats.org/drawingml/2006/table">
            <a:tbl>
              <a:tblPr firstRow="1" bandRow="1">
                <a:tableStyleId>{2D5ABB26-0587-4C30-8999-92F81FD0307C}</a:tableStyleId>
              </a:tblPr>
              <a:tblGrid>
                <a:gridCol w="2329321">
                  <a:extLst>
                    <a:ext uri="{9D8B030D-6E8A-4147-A177-3AD203B41FA5}">
                      <a16:colId xmlns:a16="http://schemas.microsoft.com/office/drawing/2014/main" val="20000"/>
                    </a:ext>
                  </a:extLst>
                </a:gridCol>
                <a:gridCol w="9370679">
                  <a:extLst>
                    <a:ext uri="{9D8B030D-6E8A-4147-A177-3AD203B41FA5}">
                      <a16:colId xmlns:a16="http://schemas.microsoft.com/office/drawing/2014/main" val="20001"/>
                    </a:ext>
                  </a:extLst>
                </a:gridCol>
              </a:tblGrid>
              <a:tr h="432000">
                <a:tc>
                  <a:txBody>
                    <a:bodyPr/>
                    <a:lstStyle/>
                    <a:p>
                      <a:pPr algn="r"/>
                      <a:r>
                        <a:rPr lang="pl-PL" sz="2000" b="1" kern="1200" baseline="0" dirty="0" smtClean="0">
                          <a:solidFill>
                            <a:srgbClr val="385723"/>
                          </a:solidFill>
                          <a:latin typeface="+mn-lt"/>
                          <a:ea typeface="+mn-ea"/>
                          <a:cs typeface="Calibri" panose="020F0502020204030204" pitchFamily="34" charset="0"/>
                        </a:rPr>
                        <a:t>+919.452.632 zł</a:t>
                      </a:r>
                      <a:br>
                        <a:rPr lang="pl-PL" sz="2000" b="1" kern="1200" baseline="0" dirty="0" smtClean="0">
                          <a:solidFill>
                            <a:srgbClr val="385723"/>
                          </a:solidFill>
                          <a:latin typeface="+mn-lt"/>
                          <a:ea typeface="+mn-ea"/>
                          <a:cs typeface="Calibri" panose="020F0502020204030204" pitchFamily="34" charset="0"/>
                        </a:rPr>
                      </a:br>
                      <a:r>
                        <a:rPr lang="pl-PL" sz="1400" b="1" kern="1200" baseline="0" dirty="0" smtClean="0">
                          <a:solidFill>
                            <a:srgbClr val="385723"/>
                          </a:solidFill>
                          <a:latin typeface="+mn-lt"/>
                          <a:ea typeface="+mn-ea"/>
                          <a:cs typeface="Calibri" panose="020F0502020204030204" pitchFamily="34" charset="0"/>
                        </a:rPr>
                        <a:t>(per saldo)</a:t>
                      </a:r>
                      <a:endParaRPr lang="pl-PL" sz="1800" b="1" kern="1200" dirty="0">
                        <a:solidFill>
                          <a:srgbClr val="385723"/>
                        </a:solidFill>
                        <a:latin typeface="+mn-lt"/>
                        <a:ea typeface="+mn-ea"/>
                        <a:cs typeface="Calibri" panose="020F0502020204030204" pitchFamily="34" charset="0"/>
                      </a:endParaRPr>
                    </a:p>
                  </a:txBody>
                  <a:tcPr marL="91426" marR="91426" marT="45719" marB="45719" anchor="ctr">
                    <a:lnT w="12700" cap="flat" cmpd="sng" algn="ctr">
                      <a:noFill/>
                      <a:prstDash val="sysDot"/>
                      <a:round/>
                      <a:headEnd type="none" w="med" len="med"/>
                      <a:tailEnd type="none" w="med" len="med"/>
                    </a:lnT>
                    <a:solidFill>
                      <a:srgbClr val="EFF8E9"/>
                    </a:solidFill>
                  </a:tcPr>
                </a:tc>
                <a:tc>
                  <a:txBody>
                    <a:bodyPr/>
                    <a:lstStyle/>
                    <a:p>
                      <a:pPr algn="l"/>
                      <a:r>
                        <a:rPr lang="pl-PL" sz="1600" b="1" kern="1200" baseline="0" dirty="0">
                          <a:solidFill>
                            <a:schemeClr val="tx1"/>
                          </a:solidFill>
                          <a:latin typeface="+mj-lt"/>
                          <a:ea typeface="+mn-ea"/>
                          <a:cs typeface="Calibri" panose="020F0502020204030204" pitchFamily="34" charset="0"/>
                        </a:rPr>
                        <a:t>Część </a:t>
                      </a:r>
                      <a:r>
                        <a:rPr lang="pl-PL" sz="1600" b="1" kern="1200" baseline="0" dirty="0" err="1" smtClean="0">
                          <a:solidFill>
                            <a:schemeClr val="tx1"/>
                          </a:solidFill>
                          <a:latin typeface="+mj-lt"/>
                          <a:ea typeface="+mn-ea"/>
                          <a:cs typeface="Calibri" panose="020F0502020204030204" pitchFamily="34" charset="0"/>
                        </a:rPr>
                        <a:t>ogólnomiejska</a:t>
                      </a:r>
                      <a:r>
                        <a:rPr lang="pl-PL" sz="1600" b="1" kern="1200" baseline="0" dirty="0" smtClean="0">
                          <a:solidFill>
                            <a:schemeClr val="tx1"/>
                          </a:solidFill>
                          <a:latin typeface="+mj-lt"/>
                          <a:ea typeface="+mn-ea"/>
                          <a:cs typeface="Calibri" panose="020F0502020204030204" pitchFamily="34" charset="0"/>
                        </a:rPr>
                        <a:t> – główne pozycje:</a:t>
                      </a:r>
                      <a:endParaRPr lang="pl-PL" sz="1600" b="1" kern="1200" baseline="0" dirty="0">
                        <a:solidFill>
                          <a:schemeClr val="tx1"/>
                        </a:solidFill>
                        <a:latin typeface="+mj-lt"/>
                        <a:ea typeface="+mn-ea"/>
                        <a:cs typeface="Calibri" panose="020F0502020204030204" pitchFamily="34" charset="0"/>
                      </a:endParaRPr>
                    </a:p>
                  </a:txBody>
                  <a:tcPr marL="91426" marR="91426" marT="45719" marB="45719" anchor="ctr">
                    <a:lnT w="12700" cap="flat" cmpd="sng" algn="ctr">
                      <a:noFill/>
                      <a:prstDash val="sysDot"/>
                      <a:round/>
                      <a:headEnd type="none" w="med" len="med"/>
                      <a:tailEnd type="none" w="med" len="med"/>
                    </a:lnT>
                    <a:solidFill>
                      <a:srgbClr val="EFF8E9"/>
                    </a:solidFill>
                  </a:tcPr>
                </a:tc>
                <a:extLst>
                  <a:ext uri="{0D108BD9-81ED-4DB2-BD59-A6C34878D82A}">
                    <a16:rowId xmlns:a16="http://schemas.microsoft.com/office/drawing/2014/main" val="10001"/>
                  </a:ext>
                </a:extLst>
              </a:tr>
              <a:tr h="0">
                <a:tc>
                  <a:txBody>
                    <a:bodyPr/>
                    <a:lstStyle/>
                    <a:p>
                      <a:pPr algn="r"/>
                      <a:r>
                        <a:rPr lang="pl-PL" sz="1800" b="1" dirty="0" smtClean="0">
                          <a:solidFill>
                            <a:srgbClr val="385723"/>
                          </a:solidFill>
                          <a:latin typeface="+mj-lt"/>
                          <a:cs typeface="Calibri" panose="020F0502020204030204" pitchFamily="34" charset="0"/>
                        </a:rPr>
                        <a:t>+621.921.966 </a:t>
                      </a:r>
                      <a:r>
                        <a:rPr lang="pl-PL" sz="1800" b="1" baseline="0" dirty="0" smtClean="0">
                          <a:solidFill>
                            <a:srgbClr val="385723"/>
                          </a:solidFill>
                          <a:latin typeface="+mj-lt"/>
                          <a:cs typeface="Calibri" panose="020F0502020204030204" pitchFamily="34" charset="0"/>
                        </a:rPr>
                        <a:t>zł</a:t>
                      </a:r>
                      <a:endParaRPr lang="pl-PL" sz="1100" b="1" dirty="0">
                        <a:solidFill>
                          <a:srgbClr val="385723"/>
                        </a:solidFill>
                        <a:latin typeface="+mj-lt"/>
                        <a:cs typeface="Calibri" panose="020F0502020204030204" pitchFamily="34" charset="0"/>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algn="l">
                        <a:lnSpc>
                          <a:spcPct val="114000"/>
                        </a:lnSpc>
                      </a:pPr>
                      <a:r>
                        <a:rPr lang="pl-PL" sz="1200" b="1" dirty="0" smtClean="0">
                          <a:effectLst/>
                          <a:latin typeface="+mj-lt"/>
                          <a:ea typeface="Times New Roman" panose="02020603050405020304" pitchFamily="18" charset="0"/>
                        </a:rPr>
                        <a:t>Część oświatowa subwencji ogólnej</a:t>
                      </a:r>
                      <a:r>
                        <a:rPr lang="pl-PL" sz="1200" b="0" dirty="0" smtClean="0">
                          <a:effectLst/>
                          <a:latin typeface="+mj-lt"/>
                          <a:ea typeface="Times New Roman" panose="02020603050405020304" pitchFamily="18" charset="0"/>
                        </a:rPr>
                        <a:t> w związku z pismem Ministra Finansów informującym o rocznych kwotach części oświatowej subwencji ogólnej – dostosowanie do kwot zawartych w ustawie budżetowej na 2024 rok w związku z regulacją wynagrodzeń nauczycieli.</a:t>
                      </a:r>
                      <a:endParaRPr lang="pl-PL" sz="1200" b="0" kern="1200" baseline="0" dirty="0">
                        <a:solidFill>
                          <a:schemeClr val="tx1"/>
                        </a:solidFill>
                        <a:latin typeface="+mj-lt"/>
                        <a:ea typeface="+mn-ea"/>
                        <a:cs typeface="Calibri" panose="020F0502020204030204" pitchFamily="34" charset="0"/>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0">
                <a:tc>
                  <a:txBody>
                    <a:bodyPr/>
                    <a:lstStyle/>
                    <a:p>
                      <a:pPr algn="r"/>
                      <a:r>
                        <a:rPr lang="pl-PL" sz="1800" b="1" kern="1200" baseline="0" dirty="0">
                          <a:solidFill>
                            <a:srgbClr val="385723"/>
                          </a:solidFill>
                          <a:latin typeface="+mj-lt"/>
                          <a:ea typeface="+mn-ea"/>
                          <a:cs typeface="+mn-cs"/>
                        </a:rPr>
                        <a:t>+191.783.401 </a:t>
                      </a:r>
                      <a:r>
                        <a:rPr lang="pl-PL" sz="1800" b="1" baseline="0" dirty="0">
                          <a:solidFill>
                            <a:srgbClr val="385723"/>
                          </a:solidFill>
                          <a:latin typeface="+mj-lt"/>
                        </a:rPr>
                        <a:t>zł</a:t>
                      </a:r>
                      <a:endParaRPr lang="pl-PL" sz="1400" b="1" dirty="0">
                        <a:solidFill>
                          <a:srgbClr val="385723"/>
                        </a:solidFill>
                        <a:latin typeface="+mj-lt"/>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indent="0" algn="l" defTabSz="914400" rtl="0" eaLnBrk="1" latinLnBrk="0" hangingPunct="1">
                        <a:lnSpc>
                          <a:spcPct val="110000"/>
                        </a:lnSpc>
                        <a:spcAft>
                          <a:spcPts val="0"/>
                        </a:spcAft>
                        <a:buFont typeface="Wingdings" panose="05000000000000000000" pitchFamily="2" charset="2"/>
                        <a:buNone/>
                      </a:pPr>
                      <a:r>
                        <a:rPr lang="pl-PL" sz="1200" b="1" kern="1200" baseline="0" dirty="0">
                          <a:solidFill>
                            <a:schemeClr val="tx1"/>
                          </a:solidFill>
                          <a:latin typeface="+mj-lt"/>
                          <a:ea typeface="+mn-ea"/>
                          <a:cs typeface="+mn-cs"/>
                        </a:rPr>
                        <a:t>Część rozwojowej subwencji ogólnej</a:t>
                      </a:r>
                      <a:r>
                        <a:rPr lang="pl-PL" sz="1200" b="0" kern="1200" baseline="0" dirty="0">
                          <a:solidFill>
                            <a:schemeClr val="tx1"/>
                          </a:solidFill>
                          <a:latin typeface="+mj-lt"/>
                          <a:ea typeface="+mn-ea"/>
                          <a:cs typeface="+mn-cs"/>
                        </a:rPr>
                        <a:t> w związku z pismem Ministra Finansów informującym o rocznych kwotach poszczególnych części subwencji ogólnej – dostosowanie do kwot zawartych w ustawie budżetowej na 2024 rok, głównie z </a:t>
                      </a:r>
                      <a:r>
                        <a:rPr lang="pl-PL" sz="1200" b="0" kern="1200" baseline="0" dirty="0" smtClean="0">
                          <a:solidFill>
                            <a:schemeClr val="tx1"/>
                          </a:solidFill>
                          <a:latin typeface="+mj-lt"/>
                          <a:ea typeface="+mn-ea"/>
                          <a:cs typeface="+mn-cs"/>
                        </a:rPr>
                        <a:t>przeznaczeniem na </a:t>
                      </a:r>
                      <a:r>
                        <a:rPr lang="pl-PL" sz="1200" b="0" kern="1200" baseline="0" dirty="0">
                          <a:solidFill>
                            <a:schemeClr val="tx1"/>
                          </a:solidFill>
                          <a:latin typeface="+mj-lt"/>
                          <a:ea typeface="+mn-ea"/>
                          <a:cs typeface="+mn-cs"/>
                        </a:rPr>
                        <a:t>regulację wynagrodzeń i pochodne od wynagrodzeń.</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86487805"/>
                  </a:ext>
                </a:extLst>
              </a:tr>
              <a:tr h="0">
                <a:tc>
                  <a:txBody>
                    <a:bodyPr/>
                    <a:lstStyle/>
                    <a:p>
                      <a:pPr algn="r"/>
                      <a:r>
                        <a:rPr lang="pl-PL" sz="1800" b="1" kern="1200" dirty="0" smtClean="0">
                          <a:solidFill>
                            <a:srgbClr val="385723"/>
                          </a:solidFill>
                          <a:latin typeface="+mj-lt"/>
                          <a:ea typeface="+mn-ea"/>
                          <a:cs typeface="Calibri" panose="020F0502020204030204" pitchFamily="34" charset="0"/>
                        </a:rPr>
                        <a:t>+95.303.090 zł</a:t>
                      </a:r>
                      <a:br>
                        <a:rPr lang="pl-PL" sz="1800" b="1" kern="1200" dirty="0" smtClean="0">
                          <a:solidFill>
                            <a:srgbClr val="385723"/>
                          </a:solidFill>
                          <a:latin typeface="+mj-lt"/>
                          <a:ea typeface="+mn-ea"/>
                          <a:cs typeface="Calibri" panose="020F0502020204030204" pitchFamily="34" charset="0"/>
                        </a:rPr>
                      </a:br>
                      <a:r>
                        <a:rPr lang="pl-PL" sz="1400" b="1" kern="1200" dirty="0" smtClean="0">
                          <a:solidFill>
                            <a:srgbClr val="385723"/>
                          </a:solidFill>
                          <a:latin typeface="+mj-lt"/>
                          <a:ea typeface="+mn-ea"/>
                          <a:cs typeface="Calibri" panose="020F0502020204030204" pitchFamily="34" charset="0"/>
                        </a:rPr>
                        <a:t>(per saldo)</a:t>
                      </a:r>
                      <a:endParaRPr lang="pl-PL" sz="1800" b="1" kern="1200" dirty="0" smtClean="0">
                        <a:solidFill>
                          <a:srgbClr val="385723"/>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200" b="1" dirty="0" smtClean="0">
                          <a:effectLst/>
                          <a:latin typeface="+mj-lt"/>
                          <a:ea typeface="Times New Roman" panose="02020603050405020304" pitchFamily="18" charset="0"/>
                        </a:rPr>
                        <a:t>Fundusz Przeciwdziałania COVID-19</a:t>
                      </a:r>
                      <a:r>
                        <a:rPr lang="pl-PL" sz="1200" b="0" dirty="0" smtClean="0">
                          <a:effectLst/>
                          <a:latin typeface="+mj-lt"/>
                          <a:ea typeface="Times New Roman" panose="02020603050405020304" pitchFamily="18" charset="0"/>
                        </a:rPr>
                        <a:t>, głównie w związku z przesunięciem pomiędzy latami 2024-2026 środków otrzymanych z Rządowego Funduszu Polski Ład: Program Inwestycji Strategicznych.</a:t>
                      </a:r>
                      <a:endParaRPr lang="pl-PL" sz="12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3487220"/>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Calibri" panose="020F0502020204030204" pitchFamily="34" charset="0"/>
                        </a:rPr>
                        <a:t>+21.189.817 </a:t>
                      </a:r>
                      <a:r>
                        <a:rPr lang="pl-PL" sz="1800" b="1" kern="1200" dirty="0">
                          <a:solidFill>
                            <a:srgbClr val="385723"/>
                          </a:solidFill>
                          <a:latin typeface="+mj-lt"/>
                          <a:ea typeface="+mn-ea"/>
                          <a:cs typeface="Calibri" panose="020F0502020204030204" pitchFamily="34" charset="0"/>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200" b="1" dirty="0" smtClean="0">
                          <a:effectLst/>
                          <a:latin typeface="+mj-lt"/>
                          <a:ea typeface="Times New Roman" panose="02020603050405020304" pitchFamily="18" charset="0"/>
                        </a:rPr>
                        <a:t>Środki odprowadzane przez placówki oświatowe na rachunek dochodów budżetowych</a:t>
                      </a:r>
                      <a:r>
                        <a:rPr lang="pl-PL" sz="1200" b="0" dirty="0" smtClean="0">
                          <a:effectLst/>
                          <a:latin typeface="+mj-lt"/>
                          <a:ea typeface="Times New Roman" panose="02020603050405020304" pitchFamily="18" charset="0"/>
                        </a:rPr>
                        <a:t> pozostających</a:t>
                      </a:r>
                      <a:br>
                        <a:rPr lang="pl-PL" sz="1200" b="0" dirty="0" smtClean="0">
                          <a:effectLst/>
                          <a:latin typeface="+mj-lt"/>
                          <a:ea typeface="Times New Roman" panose="02020603050405020304" pitchFamily="18" charset="0"/>
                        </a:rPr>
                      </a:br>
                      <a:r>
                        <a:rPr lang="pl-PL" sz="1200" b="0" dirty="0" smtClean="0">
                          <a:effectLst/>
                          <a:latin typeface="+mj-lt"/>
                          <a:ea typeface="Times New Roman" panose="02020603050405020304" pitchFamily="18" charset="0"/>
                        </a:rPr>
                        <a:t>na 31.12.2023 r. na wydzielonym rachunku dochodów jednostek budżetowych prowadzących działalność określoną w ustawie Prawo oświatowe.</a:t>
                      </a:r>
                      <a:endParaRPr lang="pl-PL" sz="12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674169580"/>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Calibri" panose="020F0502020204030204" pitchFamily="34" charset="0"/>
                        </a:rPr>
                        <a:t>+7.888.507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200" b="1" dirty="0" smtClean="0">
                          <a:effectLst/>
                          <a:latin typeface="+mj-lt"/>
                          <a:ea typeface="Times New Roman" panose="02020603050405020304" pitchFamily="18" charset="0"/>
                        </a:rPr>
                        <a:t>Fundusz Pomocy</a:t>
                      </a:r>
                      <a:r>
                        <a:rPr lang="pl-PL" sz="1200" b="0" dirty="0" smtClean="0">
                          <a:effectLst/>
                          <a:latin typeface="+mj-lt"/>
                          <a:ea typeface="Times New Roman" panose="02020603050405020304" pitchFamily="18" charset="0"/>
                        </a:rPr>
                        <a:t>, głównie z przeznaczeniem na kształcenie uczniów będących obywatelami Ukrainy zgodnie z art. 50 ustawy z dnia 12 marca 2022 r. o pomocy obywatelom Ukrainy w związku z konfliktem zbrojnym na terytorium tego państwa (7.874.150 zł).</a:t>
                      </a:r>
                      <a:endParaRPr lang="pl-PL" sz="12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18980875"/>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Calibri" panose="020F0502020204030204" pitchFamily="34" charset="0"/>
                        </a:rPr>
                        <a:t>+3.288.373 zł</a:t>
                      </a:r>
                      <a:br>
                        <a:rPr lang="pl-PL" sz="1800" b="1" kern="1200" dirty="0" smtClean="0">
                          <a:solidFill>
                            <a:srgbClr val="385723"/>
                          </a:solidFill>
                          <a:latin typeface="+mj-lt"/>
                          <a:ea typeface="+mn-ea"/>
                          <a:cs typeface="Calibri" panose="020F0502020204030204" pitchFamily="34" charset="0"/>
                        </a:rPr>
                      </a:br>
                      <a:r>
                        <a:rPr lang="pl-PL" sz="1400" b="1" kern="1200" dirty="0" smtClean="0">
                          <a:solidFill>
                            <a:srgbClr val="385723"/>
                          </a:solidFill>
                          <a:latin typeface="+mj-lt"/>
                          <a:ea typeface="+mn-ea"/>
                          <a:cs typeface="Calibri" panose="020F0502020204030204" pitchFamily="34" charset="0"/>
                        </a:rPr>
                        <a:t>(per saldo)</a:t>
                      </a:r>
                      <a:endParaRPr lang="pl-PL" sz="1800" b="1" kern="1200" dirty="0" smtClean="0">
                        <a:solidFill>
                          <a:srgbClr val="385723"/>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algn="l">
                        <a:lnSpc>
                          <a:spcPct val="114000"/>
                        </a:lnSpc>
                      </a:pPr>
                      <a:r>
                        <a:rPr lang="pl-PL" sz="1200" b="1" dirty="0" smtClean="0">
                          <a:effectLst/>
                          <a:latin typeface="+mj-lt"/>
                          <a:ea typeface="Times New Roman" panose="02020603050405020304" pitchFamily="18" charset="0"/>
                        </a:rPr>
                        <a:t>Środki finansowych pochodzących z budżetu Województwa Mazowieckiego</a:t>
                      </a:r>
                      <a:r>
                        <a:rPr lang="pl-PL" sz="1200" b="0" dirty="0" smtClean="0">
                          <a:effectLst/>
                          <a:latin typeface="+mj-lt"/>
                          <a:ea typeface="Times New Roman" panose="02020603050405020304" pitchFamily="18" charset="0"/>
                        </a:rPr>
                        <a:t>, w tym przeznaczonych na dofinansowanie realizacji zadań w ramach Instrumentu Wsparcia Zadań Ważnych dla Równomiernego Rozwoju Województwa Mazowieckiego (1.788.975 zł – per saldo), w tym na: „Budowę przedszkola w rejonie ul. Krakowiaków” (+2.300.000 zł), „Przebudowę ul. Doryckiej” (+700.000 zł), „Budowę ul. Czerniowieckiej </a:t>
                      </a:r>
                      <a:br>
                        <a:rPr lang="pl-PL" sz="1200" b="0" dirty="0" smtClean="0">
                          <a:effectLst/>
                          <a:latin typeface="+mj-lt"/>
                          <a:ea typeface="Times New Roman" panose="02020603050405020304" pitchFamily="18" charset="0"/>
                        </a:rPr>
                      </a:br>
                      <a:r>
                        <a:rPr lang="pl-PL" sz="1200" b="0" dirty="0" smtClean="0">
                          <a:effectLst/>
                          <a:latin typeface="+mj-lt"/>
                          <a:ea typeface="Times New Roman" panose="02020603050405020304" pitchFamily="18" charset="0"/>
                        </a:rPr>
                        <a:t>na odcinku od ul. Bukowińskiej do ul. Puławskiej oraz przebudowę ul. Czerniowieckiej na odcinku</a:t>
                      </a:r>
                      <a:br>
                        <a:rPr lang="pl-PL" sz="1200" b="0" dirty="0" smtClean="0">
                          <a:effectLst/>
                          <a:latin typeface="+mj-lt"/>
                          <a:ea typeface="Times New Roman" panose="02020603050405020304" pitchFamily="18" charset="0"/>
                        </a:rPr>
                      </a:br>
                      <a:r>
                        <a:rPr lang="pl-PL" sz="1200" b="0" dirty="0" smtClean="0">
                          <a:effectLst/>
                          <a:latin typeface="+mj-lt"/>
                          <a:ea typeface="Times New Roman" panose="02020603050405020304" pitchFamily="18" charset="0"/>
                        </a:rPr>
                        <a:t>od ul. Bukowińskiej do ul. Ikara” (–1.300.000 zł) oraz w ramach Mazowieckiego Instrumentu Wsparcia Infrastruktury Sportowej „Mazowsze dla sportu” (1.299.398 zł).</a:t>
                      </a:r>
                      <a:endParaRPr lang="pl-PL" sz="12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2045194002"/>
                  </a:ext>
                </a:extLst>
              </a:tr>
            </a:tbl>
          </a:graphicData>
        </a:graphic>
      </p:graphicFrame>
      <p:sp>
        <p:nvSpPr>
          <p:cNvPr id="9" name="pole tekstowe 13"/>
          <p:cNvSpPr txBox="1">
            <a:spLocks noChangeArrowheads="1"/>
          </p:cNvSpPr>
          <p:nvPr/>
        </p:nvSpPr>
        <p:spPr bwMode="auto">
          <a:xfrm>
            <a:off x="1764633" y="576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OGÓLNOMIEJSKA:  </a:t>
            </a:r>
            <a:r>
              <a:rPr lang="pl-PL" altLang="pl-PL" sz="2400" b="1" dirty="0" smtClean="0">
                <a:solidFill>
                  <a:srgbClr val="385723"/>
                </a:solidFill>
                <a:latin typeface="+mj-lt"/>
              </a:rPr>
              <a:t>+919,1 </a:t>
            </a:r>
            <a:r>
              <a:rPr lang="pl-PL" altLang="pl-PL" sz="2000" b="1" dirty="0">
                <a:solidFill>
                  <a:srgbClr val="385723"/>
                </a:solidFill>
                <a:latin typeface="+mj-lt"/>
              </a:rPr>
              <a:t>mln zł</a:t>
            </a:r>
          </a:p>
        </p:txBody>
      </p:sp>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2754210181"/>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5</a:t>
            </a:fld>
            <a:endParaRPr lang="pl-PL" dirty="0"/>
          </a:p>
        </p:txBody>
      </p:sp>
      <p:sp>
        <p:nvSpPr>
          <p:cNvPr id="3" name="Tytuł 2"/>
          <p:cNvSpPr>
            <a:spLocks noGrp="1"/>
          </p:cNvSpPr>
          <p:nvPr>
            <p:ph type="title"/>
          </p:nvPr>
        </p:nvSpPr>
        <p:spPr>
          <a:xfrm>
            <a:off x="432000" y="72000"/>
            <a:ext cx="9439155" cy="742304"/>
          </a:xfrm>
        </p:spPr>
        <p:txBody>
          <a:bodyPr/>
          <a:lstStyle/>
          <a:p>
            <a:pPr>
              <a:spcBef>
                <a:spcPts val="800"/>
              </a:spcBef>
              <a:spcAft>
                <a:spcPts val="800"/>
              </a:spcAft>
            </a:pPr>
            <a:r>
              <a:rPr lang="pl-PL" altLang="pl-PL" sz="2400" b="1" dirty="0"/>
              <a:t>Zwiększenie</a:t>
            </a:r>
            <a:r>
              <a:rPr lang="pl-PL" altLang="pl-PL" sz="2400" dirty="0"/>
              <a:t> planu </a:t>
            </a:r>
            <a:r>
              <a:rPr lang="pl-PL" altLang="pl-PL" sz="2400" b="1" dirty="0"/>
              <a:t>dochodów</a:t>
            </a:r>
            <a:r>
              <a:rPr lang="pl-PL" altLang="pl-PL" sz="2400" dirty="0"/>
              <a:t> w </a:t>
            </a:r>
            <a:r>
              <a:rPr lang="pl-PL" altLang="pl-PL" sz="2400" dirty="0" smtClean="0"/>
              <a:t>2024 </a:t>
            </a:r>
            <a:r>
              <a:rPr lang="pl-PL" altLang="pl-PL" sz="2400" dirty="0"/>
              <a:t>r. o </a:t>
            </a:r>
            <a:r>
              <a:rPr lang="pl-PL" altLang="pl-PL" sz="2400" b="1" dirty="0" smtClean="0"/>
              <a:t>1.100 </a:t>
            </a:r>
            <a:r>
              <a:rPr lang="pl-PL" altLang="pl-PL" sz="2400" b="1" dirty="0"/>
              <a:t>mln zł</a:t>
            </a:r>
          </a:p>
        </p:txBody>
      </p:sp>
      <p:graphicFrame>
        <p:nvGraphicFramePr>
          <p:cNvPr id="6" name="Tabela 5"/>
          <p:cNvGraphicFramePr>
            <a:graphicFrameLocks noGrp="1"/>
          </p:cNvGraphicFramePr>
          <p:nvPr>
            <p:extLst>
              <p:ext uri="{D42A27DB-BD31-4B8C-83A1-F6EECF244321}">
                <p14:modId xmlns:p14="http://schemas.microsoft.com/office/powerpoint/2010/main" val="3648217346"/>
              </p:ext>
            </p:extLst>
          </p:nvPr>
        </p:nvGraphicFramePr>
        <p:xfrm>
          <a:off x="235460" y="1036800"/>
          <a:ext cx="11700000" cy="5248638"/>
        </p:xfrm>
        <a:graphic>
          <a:graphicData uri="http://schemas.openxmlformats.org/drawingml/2006/table">
            <a:tbl>
              <a:tblPr firstRow="1" bandRow="1">
                <a:tableStyleId>{2D5ABB26-0587-4C30-8999-92F81FD0307C}</a:tableStyleId>
              </a:tblPr>
              <a:tblGrid>
                <a:gridCol w="2329321">
                  <a:extLst>
                    <a:ext uri="{9D8B030D-6E8A-4147-A177-3AD203B41FA5}">
                      <a16:colId xmlns:a16="http://schemas.microsoft.com/office/drawing/2014/main" val="20000"/>
                    </a:ext>
                  </a:extLst>
                </a:gridCol>
                <a:gridCol w="9370679">
                  <a:extLst>
                    <a:ext uri="{9D8B030D-6E8A-4147-A177-3AD203B41FA5}">
                      <a16:colId xmlns:a16="http://schemas.microsoft.com/office/drawing/2014/main" val="20001"/>
                    </a:ext>
                  </a:extLst>
                </a:gridCol>
              </a:tblGrid>
              <a:tr h="432000">
                <a:tc>
                  <a:txBody>
                    <a:bodyPr/>
                    <a:lstStyle/>
                    <a:p>
                      <a:pPr algn="r"/>
                      <a:r>
                        <a:rPr lang="pl-PL" sz="2000" b="1" kern="1200" baseline="0" dirty="0" smtClean="0">
                          <a:solidFill>
                            <a:srgbClr val="385723"/>
                          </a:solidFill>
                          <a:latin typeface="+mn-lt"/>
                          <a:ea typeface="+mn-ea"/>
                          <a:cs typeface="Calibri" panose="020F0502020204030204" pitchFamily="34" charset="0"/>
                        </a:rPr>
                        <a:t>+919.077.629 zł</a:t>
                      </a:r>
                      <a:br>
                        <a:rPr lang="pl-PL" sz="2000" b="1" kern="1200" baseline="0" dirty="0" smtClean="0">
                          <a:solidFill>
                            <a:srgbClr val="385723"/>
                          </a:solidFill>
                          <a:latin typeface="+mn-lt"/>
                          <a:ea typeface="+mn-ea"/>
                          <a:cs typeface="Calibri" panose="020F0502020204030204" pitchFamily="34" charset="0"/>
                        </a:rPr>
                      </a:br>
                      <a:r>
                        <a:rPr lang="pl-PL" sz="1400" b="1" kern="1200" baseline="0" dirty="0" smtClean="0">
                          <a:solidFill>
                            <a:srgbClr val="385723"/>
                          </a:solidFill>
                          <a:latin typeface="+mn-lt"/>
                          <a:ea typeface="+mn-ea"/>
                          <a:cs typeface="Calibri" panose="020F0502020204030204" pitchFamily="34" charset="0"/>
                        </a:rPr>
                        <a:t>(per saldo)</a:t>
                      </a:r>
                      <a:endParaRPr lang="pl-PL" sz="1800" b="1" kern="1200" dirty="0">
                        <a:solidFill>
                          <a:srgbClr val="385723"/>
                        </a:solidFill>
                        <a:latin typeface="+mn-lt"/>
                        <a:ea typeface="+mn-ea"/>
                        <a:cs typeface="Calibri" panose="020F0502020204030204" pitchFamily="34" charset="0"/>
                      </a:endParaRPr>
                    </a:p>
                  </a:txBody>
                  <a:tcPr marL="91426" marR="91426" marT="45719" marB="45719" anchor="ctr">
                    <a:lnT w="12700" cap="flat" cmpd="sng" algn="ctr">
                      <a:noFill/>
                      <a:prstDash val="sysDot"/>
                      <a:round/>
                      <a:headEnd type="none" w="med" len="med"/>
                      <a:tailEnd type="none" w="med" len="med"/>
                    </a:lnT>
                    <a:solidFill>
                      <a:srgbClr val="EFF8E9"/>
                    </a:solidFill>
                  </a:tcPr>
                </a:tc>
                <a:tc>
                  <a:txBody>
                    <a:bodyPr/>
                    <a:lstStyle/>
                    <a:p>
                      <a:pPr algn="l"/>
                      <a:r>
                        <a:rPr lang="pl-PL" sz="1600" b="1" kern="1200" baseline="0" dirty="0">
                          <a:solidFill>
                            <a:schemeClr val="tx1"/>
                          </a:solidFill>
                          <a:latin typeface="+mj-lt"/>
                          <a:ea typeface="+mn-ea"/>
                          <a:cs typeface="Calibri" panose="020F0502020204030204" pitchFamily="34" charset="0"/>
                        </a:rPr>
                        <a:t>Część </a:t>
                      </a:r>
                      <a:r>
                        <a:rPr lang="pl-PL" sz="1600" b="1" kern="1200" baseline="0" dirty="0" err="1" smtClean="0">
                          <a:solidFill>
                            <a:schemeClr val="tx1"/>
                          </a:solidFill>
                          <a:latin typeface="+mj-lt"/>
                          <a:ea typeface="+mn-ea"/>
                          <a:cs typeface="Calibri" panose="020F0502020204030204" pitchFamily="34" charset="0"/>
                        </a:rPr>
                        <a:t>ogólnomiejska</a:t>
                      </a:r>
                      <a:r>
                        <a:rPr lang="pl-PL" sz="1600" b="1" kern="1200" baseline="0" dirty="0" smtClean="0">
                          <a:solidFill>
                            <a:schemeClr val="tx1"/>
                          </a:solidFill>
                          <a:latin typeface="+mj-lt"/>
                          <a:ea typeface="+mn-ea"/>
                          <a:cs typeface="Calibri" panose="020F0502020204030204" pitchFamily="34" charset="0"/>
                        </a:rPr>
                        <a:t> – główne pozycje (ciąg dalszy):</a:t>
                      </a:r>
                      <a:endParaRPr lang="pl-PL" sz="1600" b="1" kern="1200" baseline="0" dirty="0">
                        <a:solidFill>
                          <a:schemeClr val="tx1"/>
                        </a:solidFill>
                        <a:latin typeface="+mj-lt"/>
                        <a:ea typeface="+mn-ea"/>
                        <a:cs typeface="Calibri" panose="020F0502020204030204" pitchFamily="34" charset="0"/>
                      </a:endParaRPr>
                    </a:p>
                  </a:txBody>
                  <a:tcPr marL="91426" marR="91426" marT="45719" marB="45719" anchor="ctr">
                    <a:lnT w="12700" cap="flat" cmpd="sng" algn="ctr">
                      <a:noFill/>
                      <a:prstDash val="sysDot"/>
                      <a:round/>
                      <a:headEnd type="none" w="med" len="med"/>
                      <a:tailEnd type="none" w="med" len="med"/>
                    </a:lnT>
                    <a:solidFill>
                      <a:srgbClr val="EFF8E9"/>
                    </a:solidFill>
                  </a:tcPr>
                </a:tc>
                <a:extLst>
                  <a:ext uri="{0D108BD9-81ED-4DB2-BD59-A6C34878D82A}">
                    <a16:rowId xmlns:a16="http://schemas.microsoft.com/office/drawing/2014/main" val="10001"/>
                  </a:ext>
                </a:extLst>
              </a:tr>
              <a:tr h="0">
                <a:tc>
                  <a:txBody>
                    <a:bodyPr/>
                    <a:lstStyle/>
                    <a:p>
                      <a:pPr algn="r"/>
                      <a:r>
                        <a:rPr lang="pl-PL" sz="1800" b="1" dirty="0" smtClean="0">
                          <a:solidFill>
                            <a:srgbClr val="385723"/>
                          </a:solidFill>
                          <a:latin typeface="+mj-lt"/>
                          <a:cs typeface="Calibri" panose="020F0502020204030204" pitchFamily="34" charset="0"/>
                        </a:rPr>
                        <a:t>+2.600.000 </a:t>
                      </a:r>
                      <a:r>
                        <a:rPr lang="pl-PL" sz="1800" b="1" baseline="0" dirty="0" smtClean="0">
                          <a:solidFill>
                            <a:srgbClr val="385723"/>
                          </a:solidFill>
                          <a:latin typeface="+mj-lt"/>
                          <a:cs typeface="Calibri" panose="020F0502020204030204" pitchFamily="34" charset="0"/>
                        </a:rPr>
                        <a:t>zł</a:t>
                      </a:r>
                      <a:endParaRPr lang="pl-PL" sz="1100" b="1" dirty="0">
                        <a:solidFill>
                          <a:srgbClr val="385723"/>
                        </a:solidFill>
                        <a:latin typeface="+mj-lt"/>
                        <a:cs typeface="Calibri" panose="020F0502020204030204" pitchFamily="34" charset="0"/>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algn="l">
                        <a:lnSpc>
                          <a:spcPct val="114000"/>
                        </a:lnSpc>
                      </a:pPr>
                      <a:r>
                        <a:rPr lang="pl-PL" sz="1000" b="1" dirty="0" smtClean="0">
                          <a:effectLst/>
                          <a:latin typeface="+mj-lt"/>
                          <a:ea typeface="Times New Roman" panose="02020603050405020304" pitchFamily="18" charset="0"/>
                        </a:rPr>
                        <a:t>Usług świadczone przez Stołecznego Centrum Sportu AKTYWNA WARSZAWA</a:t>
                      </a:r>
                      <a:r>
                        <a:rPr lang="pl-PL" sz="1000" b="0" dirty="0" smtClean="0">
                          <a:effectLst/>
                          <a:latin typeface="+mj-lt"/>
                          <a:ea typeface="Times New Roman" panose="02020603050405020304" pitchFamily="18" charset="0"/>
                        </a:rPr>
                        <a:t>.</a:t>
                      </a:r>
                      <a:endParaRPr lang="pl-PL" sz="1000" b="0" kern="1200" baseline="0" dirty="0">
                        <a:solidFill>
                          <a:schemeClr val="tx1"/>
                        </a:solidFill>
                        <a:latin typeface="+mj-lt"/>
                        <a:ea typeface="+mn-ea"/>
                        <a:cs typeface="Calibri" panose="020F0502020204030204" pitchFamily="34" charset="0"/>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0">
                <a:tc>
                  <a:txBody>
                    <a:bodyPr/>
                    <a:lstStyle/>
                    <a:p>
                      <a:pPr algn="r"/>
                      <a:r>
                        <a:rPr lang="pl-PL" sz="1800" b="1" kern="1200" dirty="0" smtClean="0">
                          <a:solidFill>
                            <a:srgbClr val="385723"/>
                          </a:solidFill>
                          <a:latin typeface="+mj-lt"/>
                          <a:ea typeface="+mn-ea"/>
                          <a:cs typeface="Calibri" panose="020F0502020204030204" pitchFamily="34" charset="0"/>
                        </a:rPr>
                        <a:t>+1.953.033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000" b="1" dirty="0" smtClean="0">
                          <a:effectLst/>
                          <a:latin typeface="+mj-lt"/>
                          <a:ea typeface="Times New Roman" panose="02020603050405020304" pitchFamily="18" charset="0"/>
                        </a:rPr>
                        <a:t>Fundusz Narodów Zjednoczonych na rzecz Dzieci – UNICEF </a:t>
                      </a:r>
                      <a:r>
                        <a:rPr lang="pl-PL" sz="1000" b="0" dirty="0" smtClean="0">
                          <a:effectLst/>
                          <a:latin typeface="+mj-lt"/>
                          <a:ea typeface="Times New Roman" panose="02020603050405020304" pitchFamily="18" charset="0"/>
                        </a:rPr>
                        <a:t>przeznaczonych na pomoc dzieciom z Ukrainy.</a:t>
                      </a:r>
                      <a:endParaRPr lang="pl-PL" sz="10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3487220"/>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Calibri" panose="020F0502020204030204" pitchFamily="34" charset="0"/>
                        </a:rPr>
                        <a:t>+1.694.853 </a:t>
                      </a:r>
                      <a:r>
                        <a:rPr lang="pl-PL" sz="1800" b="1" kern="1200" dirty="0">
                          <a:solidFill>
                            <a:srgbClr val="385723"/>
                          </a:solidFill>
                          <a:latin typeface="+mj-lt"/>
                          <a:ea typeface="+mn-ea"/>
                          <a:cs typeface="Calibri" panose="020F0502020204030204" pitchFamily="34" charset="0"/>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000" b="1" dirty="0" smtClean="0">
                          <a:effectLst/>
                          <a:latin typeface="+mj-lt"/>
                          <a:ea typeface="Times New Roman" panose="02020603050405020304" pitchFamily="18" charset="0"/>
                        </a:rPr>
                        <a:t>Fundusz Pracy </a:t>
                      </a:r>
                      <a:r>
                        <a:rPr lang="pl-PL" sz="1000" b="0" dirty="0" smtClean="0">
                          <a:effectLst/>
                          <a:latin typeface="+mj-lt"/>
                          <a:ea typeface="Times New Roman" panose="02020603050405020304" pitchFamily="18" charset="0"/>
                        </a:rPr>
                        <a:t>z przeznaczeniem na dofinansowanie kosztów wynagrodzeń zasadniczych oraz składek na ubezpieczenie społeczne od wypłaconego dofinansowania do wynagrodzeń zasadniczych pracowników Urzędu Pracy m.st. Warszawy.</a:t>
                      </a:r>
                      <a:endParaRPr lang="pl-PL" sz="10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674169580"/>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effectLst/>
                          <a:latin typeface="+mj-lt"/>
                          <a:ea typeface="+mn-ea"/>
                          <a:cs typeface="+mn-cs"/>
                        </a:rPr>
                        <a:t>+1.576.053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a:solidFill>
                            <a:schemeClr val="tx1"/>
                          </a:solidFill>
                          <a:latin typeface="+mj-lt"/>
                          <a:ea typeface="+mn-ea"/>
                          <a:cs typeface="+mn-cs"/>
                        </a:rPr>
                        <a:t>Wpłaty od inwestora prywatnego </a:t>
                      </a:r>
                      <a:r>
                        <a:rPr lang="pl-PL" sz="1000" b="0" kern="1200" baseline="0" dirty="0">
                          <a:solidFill>
                            <a:schemeClr val="tx1"/>
                          </a:solidFill>
                          <a:latin typeface="+mj-lt"/>
                          <a:ea typeface="+mn-ea"/>
                          <a:cs typeface="+mn-cs"/>
                        </a:rPr>
                        <a:t>z przeznaczeniem na budowę sygnalizacji świetlnej na skrzyżowaniu ul. Sterniczej/Powstańców Śląskich.</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95581806"/>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effectLst/>
                          <a:latin typeface="+mj-lt"/>
                          <a:ea typeface="+mn-ea"/>
                          <a:cs typeface="+mn-cs"/>
                        </a:rPr>
                        <a:t>+1.356.442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a:solidFill>
                            <a:schemeClr val="tx1"/>
                          </a:solidFill>
                          <a:latin typeface="+mj-lt"/>
                          <a:ea typeface="+mn-ea"/>
                          <a:cs typeface="+mn-cs"/>
                        </a:rPr>
                        <a:t>Środki finansowe pochodzące z budżetu Województwa Mazowieckiego</a:t>
                      </a:r>
                      <a:r>
                        <a:rPr lang="pl-PL" sz="1000" b="0" kern="1200" baseline="0" dirty="0">
                          <a:solidFill>
                            <a:schemeClr val="tx1"/>
                          </a:solidFill>
                          <a:latin typeface="+mj-lt"/>
                          <a:ea typeface="+mn-ea"/>
                          <a:cs typeface="+mn-cs"/>
                        </a:rPr>
                        <a:t>, w tym przeznaczonych na dofinansowanie realizacji zadań w ramach Instrumentu Wsparcia Infrastruktury Sportowej „Mazowsze dla sportu”.</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578976007"/>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effectLst/>
                          <a:latin typeface="+mj-lt"/>
                          <a:ea typeface="+mn-ea"/>
                          <a:cs typeface="+mn-cs"/>
                        </a:rPr>
                        <a:t>+375.003</a:t>
                      </a:r>
                      <a:r>
                        <a:rPr lang="pl-PL" sz="1800" b="1" kern="1200" baseline="0" dirty="0" smtClean="0">
                          <a:solidFill>
                            <a:srgbClr val="385723"/>
                          </a:solidFill>
                          <a:effectLst/>
                          <a:latin typeface="+mj-lt"/>
                          <a:ea typeface="+mn-ea"/>
                          <a:cs typeface="+mn-cs"/>
                        </a:rPr>
                        <a:t> zł</a:t>
                      </a:r>
                      <a:endParaRPr lang="pl-PL" sz="1800" b="1" kern="1200" dirty="0">
                        <a:solidFill>
                          <a:srgbClr val="385723"/>
                        </a:solidFill>
                        <a:effectLst/>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smtClean="0">
                          <a:solidFill>
                            <a:schemeClr val="tx1"/>
                          </a:solidFill>
                          <a:latin typeface="+mn-lt"/>
                          <a:ea typeface="+mn-ea"/>
                          <a:cs typeface="+mn-cs"/>
                        </a:rPr>
                        <a:t>Środki finansowe </a:t>
                      </a:r>
                      <a:r>
                        <a:rPr lang="pl-PL" sz="1000" b="1" kern="1200" dirty="0" smtClean="0">
                          <a:solidFill>
                            <a:schemeClr val="tx1"/>
                          </a:solidFill>
                          <a:effectLst/>
                          <a:latin typeface="+mn-lt"/>
                          <a:ea typeface="+mn-ea"/>
                          <a:cs typeface="+mn-cs"/>
                        </a:rPr>
                        <a:t>pochodzących z budżetu Województwa Mazowieckiego </a:t>
                      </a:r>
                      <a:r>
                        <a:rPr lang="pl-PL" sz="1000" kern="1200" dirty="0" smtClean="0">
                          <a:solidFill>
                            <a:schemeClr val="tx1"/>
                          </a:solidFill>
                          <a:effectLst/>
                          <a:latin typeface="+mn-lt"/>
                          <a:ea typeface="+mn-ea"/>
                          <a:cs typeface="+mn-cs"/>
                        </a:rPr>
                        <a:t>przeznaczone na dofinansowanie realizacji zadań w ramach Instrumentu Infrastruktury Sportowej „Mazowsze dla sportu” z przeznaczeniem na realizację zadania pn. „Modernizacja sali gimnastycznej w Szkole Podstawowej nr 306 - Warszawa-Bemowo” (225.003 zł) oraz Instrumentu Mazowsze dla straży pożarnych z przeznaczeniem na realizację zadania pn. „Dofinansowanie zakupu nowego ciężkiego samochodu ratowniczo-gaśniczego ze sprzętem ratowniczo-gaśniczym zamontowanym na stałe dla OSP w Wesołej” (150.000 zł)</a:t>
                      </a:r>
                      <a:endParaRPr lang="pl-PL" sz="10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104739951"/>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C00000"/>
                          </a:solidFill>
                          <a:latin typeface="+mj-lt"/>
                          <a:ea typeface="+mn-ea"/>
                          <a:cs typeface="Calibri" panose="020F0502020204030204" pitchFamily="34" charset="0"/>
                        </a:rPr>
                        <a:t>-33.344.876 zł</a:t>
                      </a:r>
                      <a:br>
                        <a:rPr lang="pl-PL" sz="1800" b="1" kern="1200" dirty="0" smtClean="0">
                          <a:solidFill>
                            <a:srgbClr val="C00000"/>
                          </a:solidFill>
                          <a:latin typeface="+mj-lt"/>
                          <a:ea typeface="+mn-ea"/>
                          <a:cs typeface="Calibri" panose="020F0502020204030204" pitchFamily="34" charset="0"/>
                        </a:rPr>
                      </a:br>
                      <a:r>
                        <a:rPr lang="pl-PL" sz="1400" b="1" kern="1200" dirty="0" smtClean="0">
                          <a:solidFill>
                            <a:srgbClr val="C00000"/>
                          </a:solidFill>
                          <a:latin typeface="+mj-lt"/>
                          <a:ea typeface="+mn-ea"/>
                          <a:cs typeface="Calibri" panose="020F0502020204030204" pitchFamily="34" charset="0"/>
                        </a:rPr>
                        <a:t>(per</a:t>
                      </a:r>
                      <a:r>
                        <a:rPr lang="pl-PL" sz="1400" b="1" kern="1200" baseline="0" dirty="0" smtClean="0">
                          <a:solidFill>
                            <a:srgbClr val="C00000"/>
                          </a:solidFill>
                          <a:latin typeface="+mj-lt"/>
                          <a:ea typeface="+mn-ea"/>
                          <a:cs typeface="Calibri" panose="020F0502020204030204" pitchFamily="34" charset="0"/>
                        </a:rPr>
                        <a:t> saldo</a:t>
                      </a:r>
                      <a:r>
                        <a:rPr lang="pl-PL" sz="1400" b="1" kern="1200" dirty="0" smtClean="0">
                          <a:solidFill>
                            <a:srgbClr val="C00000"/>
                          </a:solidFill>
                          <a:latin typeface="+mj-lt"/>
                          <a:ea typeface="+mn-ea"/>
                          <a:cs typeface="Calibri" panose="020F0502020204030204" pitchFamily="34" charset="0"/>
                        </a:rPr>
                        <a:t>)</a:t>
                      </a:r>
                      <a:endParaRPr lang="pl-PL" sz="1800" b="1" kern="1200" dirty="0" smtClean="0">
                        <a:solidFill>
                          <a:srgbClr val="C00000"/>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000" b="1" dirty="0" smtClean="0">
                          <a:effectLst/>
                          <a:latin typeface="+mj-lt"/>
                          <a:ea typeface="Times New Roman" panose="02020603050405020304" pitchFamily="18" charset="0"/>
                        </a:rPr>
                        <a:t>Środki UE</a:t>
                      </a:r>
                      <a:r>
                        <a:rPr lang="pl-PL" sz="1000" b="0" dirty="0" smtClean="0">
                          <a:effectLst/>
                          <a:latin typeface="+mj-lt"/>
                          <a:ea typeface="Times New Roman" panose="02020603050405020304" pitchFamily="18" charset="0"/>
                        </a:rPr>
                        <a:t>, w tym zmniejszenie w związku z realizacją w 2023 r. dochodów planowanych na rok 2024 </a:t>
                      </a:r>
                      <a:br>
                        <a:rPr lang="pl-PL" sz="1000" b="0" dirty="0" smtClean="0">
                          <a:effectLst/>
                          <a:latin typeface="+mj-lt"/>
                          <a:ea typeface="Times New Roman" panose="02020603050405020304" pitchFamily="18" charset="0"/>
                        </a:rPr>
                      </a:br>
                      <a:r>
                        <a:rPr lang="pl-PL" sz="1000" b="0" dirty="0" smtClean="0">
                          <a:effectLst/>
                          <a:latin typeface="+mj-lt"/>
                          <a:ea typeface="Times New Roman" panose="02020603050405020304" pitchFamily="18" charset="0"/>
                        </a:rPr>
                        <a:t>w kwocie 43.266.296 zł m.in. związanych z realizacją projektów pn.: „Budowa II linii metra wraz zakupem taboru - etap III” (17.639.080 zł), „Budowa II linii metra, wraz z infrastrukturą towarzyszącą i zakupem taboru - etap II - odcinek 3+3” (13.472.004 zł), „Poprawa dostępności infrastruktury sieci TEN-T w ramach węzłów drogowych dróg ekspresowych S8 i S2 w warszawskim węźle sieci bazowej TEN-T - budowa odcinków ul. Gandhi i Lazurowej” (6.433.126 zł) oraz zwiększenie na realizację projektu pn. „Capital </a:t>
                      </a:r>
                      <a:r>
                        <a:rPr lang="pl-PL" sz="1000" b="0" dirty="0" err="1" smtClean="0">
                          <a:effectLst/>
                          <a:latin typeface="+mj-lt"/>
                          <a:ea typeface="Times New Roman" panose="02020603050405020304" pitchFamily="18" charset="0"/>
                        </a:rPr>
                        <a:t>Cities</a:t>
                      </a:r>
                      <a:r>
                        <a:rPr lang="pl-PL" sz="1000" b="0" dirty="0" smtClean="0">
                          <a:effectLst/>
                          <a:latin typeface="+mj-lt"/>
                          <a:ea typeface="Times New Roman" panose="02020603050405020304" pitchFamily="18" charset="0"/>
                        </a:rPr>
                        <a:t> - współpraca stolic w obszarze gospodarki odpadami niebezpiecznymi - Erywań, Warszawa, Tirana” (3.286.737 zł) i na realizację nowych projektów (4.139.736 zł).</a:t>
                      </a:r>
                      <a:endParaRPr lang="pl-PL" sz="10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18980875"/>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C00000"/>
                          </a:solidFill>
                          <a:latin typeface="+mj-lt"/>
                          <a:ea typeface="+mn-ea"/>
                          <a:cs typeface="Calibri" panose="020F0502020204030204" pitchFamily="34" charset="0"/>
                        </a:rPr>
                        <a:t>-2.757.556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algn="l">
                        <a:lnSpc>
                          <a:spcPct val="114000"/>
                        </a:lnSpc>
                      </a:pPr>
                      <a:r>
                        <a:rPr lang="pl-PL" sz="1000" b="1" dirty="0" smtClean="0">
                          <a:effectLst/>
                          <a:latin typeface="+mj-lt"/>
                          <a:ea typeface="Times New Roman" panose="02020603050405020304" pitchFamily="18" charset="0"/>
                        </a:rPr>
                        <a:t>Narodowy Fundusz Ochrony Środowiska i Gospodarki Wodnej</a:t>
                      </a:r>
                      <a:r>
                        <a:rPr lang="pl-PL" sz="1000" b="0" dirty="0" smtClean="0">
                          <a:effectLst/>
                          <a:latin typeface="+mj-lt"/>
                          <a:ea typeface="Times New Roman" panose="02020603050405020304" pitchFamily="18" charset="0"/>
                        </a:rPr>
                        <a:t> przeznaczonych na realizację projektu pn. „Rozbudowa istniejącej bazy dydaktycznej przy ul. Papirusów 1/3 poprzez remont leśniczówki i utworzenie Centrum Edukacji Ekologicznej” w związku z realizacją w 2023 r. dochodów planowanych na rok 2024.</a:t>
                      </a:r>
                      <a:endParaRPr lang="pl-PL" sz="10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2045194002"/>
                  </a:ext>
                </a:extLst>
              </a:tr>
            </a:tbl>
          </a:graphicData>
        </a:graphic>
      </p:graphicFrame>
      <p:sp>
        <p:nvSpPr>
          <p:cNvPr id="9" name="pole tekstowe 13"/>
          <p:cNvSpPr txBox="1">
            <a:spLocks noChangeArrowheads="1"/>
          </p:cNvSpPr>
          <p:nvPr/>
        </p:nvSpPr>
        <p:spPr bwMode="auto">
          <a:xfrm>
            <a:off x="1764633" y="576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OGÓLNOMIEJSKA:  </a:t>
            </a:r>
            <a:r>
              <a:rPr lang="pl-PL" altLang="pl-PL" sz="2400" b="1" dirty="0" smtClean="0">
                <a:solidFill>
                  <a:srgbClr val="385723"/>
                </a:solidFill>
                <a:latin typeface="+mj-lt"/>
              </a:rPr>
              <a:t>+919,1 </a:t>
            </a:r>
            <a:r>
              <a:rPr lang="pl-PL" altLang="pl-PL" sz="2000" b="1" dirty="0">
                <a:solidFill>
                  <a:srgbClr val="385723"/>
                </a:solidFill>
                <a:latin typeface="+mj-lt"/>
              </a:rPr>
              <a:t>mln zł</a:t>
            </a:r>
          </a:p>
        </p:txBody>
      </p:sp>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652961838"/>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6</a:t>
            </a:fld>
            <a:endParaRPr lang="pl-PL" dirty="0"/>
          </a:p>
        </p:txBody>
      </p:sp>
      <p:sp>
        <p:nvSpPr>
          <p:cNvPr id="3" name="Tytuł 2"/>
          <p:cNvSpPr>
            <a:spLocks noGrp="1"/>
          </p:cNvSpPr>
          <p:nvPr>
            <p:ph type="title"/>
          </p:nvPr>
        </p:nvSpPr>
        <p:spPr>
          <a:xfrm>
            <a:off x="432000" y="72000"/>
            <a:ext cx="9439155" cy="742304"/>
          </a:xfrm>
        </p:spPr>
        <p:txBody>
          <a:bodyPr/>
          <a:lstStyle/>
          <a:p>
            <a:pPr>
              <a:spcBef>
                <a:spcPts val="800"/>
              </a:spcBef>
              <a:spcAft>
                <a:spcPts val="800"/>
              </a:spcAft>
            </a:pPr>
            <a:r>
              <a:rPr lang="pl-PL" altLang="pl-PL" sz="2400" b="1" dirty="0"/>
              <a:t>Zwiększenie</a:t>
            </a:r>
            <a:r>
              <a:rPr lang="pl-PL" altLang="pl-PL" sz="2400" dirty="0"/>
              <a:t> planu </a:t>
            </a:r>
            <a:r>
              <a:rPr lang="pl-PL" altLang="pl-PL" sz="2400" b="1" dirty="0"/>
              <a:t>dochodów</a:t>
            </a:r>
            <a:r>
              <a:rPr lang="pl-PL" altLang="pl-PL" sz="2400" dirty="0"/>
              <a:t> w </a:t>
            </a:r>
            <a:r>
              <a:rPr lang="pl-PL" altLang="pl-PL" sz="2400" dirty="0" smtClean="0"/>
              <a:t>2024 </a:t>
            </a:r>
            <a:r>
              <a:rPr lang="pl-PL" altLang="pl-PL" sz="2400" dirty="0"/>
              <a:t>r. o </a:t>
            </a:r>
            <a:r>
              <a:rPr lang="pl-PL" altLang="pl-PL" sz="2400" b="1" dirty="0" smtClean="0"/>
              <a:t>1.100 </a:t>
            </a:r>
            <a:r>
              <a:rPr lang="pl-PL" altLang="pl-PL" sz="2400" b="1" dirty="0"/>
              <a:t>mln zł</a:t>
            </a:r>
          </a:p>
        </p:txBody>
      </p:sp>
      <p:sp>
        <p:nvSpPr>
          <p:cNvPr id="9" name="pole tekstowe 13"/>
          <p:cNvSpPr txBox="1">
            <a:spLocks noChangeArrowheads="1"/>
          </p:cNvSpPr>
          <p:nvPr/>
        </p:nvSpPr>
        <p:spPr bwMode="auto">
          <a:xfrm>
            <a:off x="1764000" y="576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DZIELNICOWA:  </a:t>
            </a:r>
            <a:r>
              <a:rPr lang="pl-PL" altLang="pl-PL" sz="2400" b="1" dirty="0" smtClean="0">
                <a:solidFill>
                  <a:srgbClr val="385723"/>
                </a:solidFill>
                <a:latin typeface="+mj-lt"/>
              </a:rPr>
              <a:t>+180,8 </a:t>
            </a:r>
            <a:r>
              <a:rPr lang="pl-PL" altLang="pl-PL" sz="2000" b="1" dirty="0">
                <a:solidFill>
                  <a:srgbClr val="385723"/>
                </a:solidFill>
                <a:latin typeface="+mj-lt"/>
              </a:rPr>
              <a:t>mln zł</a:t>
            </a:r>
          </a:p>
        </p:txBody>
      </p:sp>
      <p:graphicFrame>
        <p:nvGraphicFramePr>
          <p:cNvPr id="8" name="Tabela 7"/>
          <p:cNvGraphicFramePr>
            <a:graphicFrameLocks noGrp="1"/>
          </p:cNvGraphicFramePr>
          <p:nvPr>
            <p:extLst>
              <p:ext uri="{D42A27DB-BD31-4B8C-83A1-F6EECF244321}">
                <p14:modId xmlns:p14="http://schemas.microsoft.com/office/powerpoint/2010/main" val="27376545"/>
              </p:ext>
            </p:extLst>
          </p:nvPr>
        </p:nvGraphicFramePr>
        <p:xfrm>
          <a:off x="235460" y="1037662"/>
          <a:ext cx="11700000" cy="5183843"/>
        </p:xfrm>
        <a:graphic>
          <a:graphicData uri="http://schemas.openxmlformats.org/drawingml/2006/table">
            <a:tbl>
              <a:tblPr firstRow="1" bandRow="1">
                <a:tableStyleId>{2D5ABB26-0587-4C30-8999-92F81FD0307C}</a:tableStyleId>
              </a:tblPr>
              <a:tblGrid>
                <a:gridCol w="2329322">
                  <a:extLst>
                    <a:ext uri="{9D8B030D-6E8A-4147-A177-3AD203B41FA5}">
                      <a16:colId xmlns:a16="http://schemas.microsoft.com/office/drawing/2014/main" val="20000"/>
                    </a:ext>
                  </a:extLst>
                </a:gridCol>
                <a:gridCol w="9370678">
                  <a:extLst>
                    <a:ext uri="{9D8B030D-6E8A-4147-A177-3AD203B41FA5}">
                      <a16:colId xmlns:a16="http://schemas.microsoft.com/office/drawing/2014/main" val="20001"/>
                    </a:ext>
                  </a:extLst>
                </a:gridCol>
              </a:tblGrid>
              <a:tr h="637130">
                <a:tc>
                  <a:txBody>
                    <a:bodyPr/>
                    <a:lstStyle/>
                    <a:p>
                      <a:pPr algn="r"/>
                      <a:r>
                        <a:rPr lang="pl-PL" sz="2000" b="1" baseline="0" dirty="0" smtClean="0">
                          <a:solidFill>
                            <a:srgbClr val="385723"/>
                          </a:solidFill>
                        </a:rPr>
                        <a:t>+180.841.483</a:t>
                      </a:r>
                      <a:r>
                        <a:rPr lang="pl-PL" sz="1600" b="1" baseline="0" dirty="0" smtClean="0">
                          <a:solidFill>
                            <a:srgbClr val="385723"/>
                          </a:solidFill>
                        </a:rPr>
                        <a:t> </a:t>
                      </a:r>
                      <a:r>
                        <a:rPr lang="pl-PL" sz="2000" b="1" baseline="0" dirty="0" smtClean="0">
                          <a:solidFill>
                            <a:srgbClr val="385723"/>
                          </a:solidFill>
                        </a:rPr>
                        <a:t>zł</a:t>
                      </a:r>
                      <a:r>
                        <a:rPr lang="pl-PL" sz="1400" b="1" baseline="0" dirty="0" smtClean="0">
                          <a:solidFill>
                            <a:srgbClr val="385723"/>
                          </a:solidFill>
                        </a:rPr>
                        <a:t/>
                      </a:r>
                      <a:br>
                        <a:rPr lang="pl-PL" sz="1400" b="1" baseline="0" dirty="0" smtClean="0">
                          <a:solidFill>
                            <a:srgbClr val="385723"/>
                          </a:solidFill>
                        </a:rPr>
                      </a:br>
                      <a:r>
                        <a:rPr lang="pl-PL" sz="1400" b="1" baseline="0" dirty="0" smtClean="0">
                          <a:solidFill>
                            <a:srgbClr val="385723"/>
                          </a:solidFill>
                        </a:rPr>
                        <a:t>(per saldo)</a:t>
                      </a:r>
                      <a:endParaRPr lang="pl-PL" sz="2000" b="1" dirty="0">
                        <a:solidFill>
                          <a:srgbClr val="385723"/>
                        </a:solidFill>
                      </a:endParaRPr>
                    </a:p>
                  </a:txBody>
                  <a:tcPr marL="91426" marR="91426" marT="45719" marB="45719" anchor="ctr">
                    <a:lnT w="12700" cap="flat" cmpd="sng" algn="ctr">
                      <a:noFill/>
                      <a:prstDash val="sysDot"/>
                      <a:round/>
                      <a:headEnd type="none" w="med" len="med"/>
                      <a:tailEnd type="none" w="med" len="med"/>
                    </a:lnT>
                    <a:solidFill>
                      <a:srgbClr val="C8E6B4">
                        <a:alpha val="29804"/>
                      </a:srgbClr>
                    </a:solidFill>
                  </a:tcPr>
                </a:tc>
                <a:tc>
                  <a:txBody>
                    <a:bodyPr/>
                    <a:lstStyle/>
                    <a:p>
                      <a:pPr algn="l"/>
                      <a:r>
                        <a:rPr lang="pl-PL" sz="1600" b="1" kern="1200" baseline="0" dirty="0">
                          <a:solidFill>
                            <a:schemeClr val="tx1"/>
                          </a:solidFill>
                          <a:latin typeface="+mn-lt"/>
                          <a:ea typeface="+mn-ea"/>
                          <a:cs typeface="+mn-cs"/>
                        </a:rPr>
                        <a:t>Część </a:t>
                      </a:r>
                      <a:r>
                        <a:rPr lang="pl-PL" sz="1600" b="1" kern="1200" baseline="0" dirty="0" smtClean="0">
                          <a:solidFill>
                            <a:schemeClr val="tx1"/>
                          </a:solidFill>
                          <a:latin typeface="+mn-lt"/>
                          <a:ea typeface="+mn-ea"/>
                          <a:cs typeface="+mn-cs"/>
                        </a:rPr>
                        <a:t>dzielnicowa – główne pozycje:</a:t>
                      </a:r>
                      <a:endParaRPr lang="pl-PL" sz="1600" b="1" kern="1200" baseline="0" dirty="0">
                        <a:solidFill>
                          <a:schemeClr val="tx1"/>
                        </a:solidFill>
                        <a:latin typeface="+mn-lt"/>
                        <a:ea typeface="+mn-ea"/>
                        <a:cs typeface="+mn-cs"/>
                      </a:endParaRPr>
                    </a:p>
                  </a:txBody>
                  <a:tcPr marL="91426" marR="91426" marT="45719" marB="45719" anchor="ctr">
                    <a:lnT w="12700" cap="flat" cmpd="sng" algn="ctr">
                      <a:noFill/>
                      <a:prstDash val="sysDot"/>
                      <a:round/>
                      <a:headEnd type="none" w="med" len="med"/>
                      <a:tailEnd type="none" w="med" len="med"/>
                    </a:lnT>
                    <a:solidFill>
                      <a:srgbClr val="EFF8E9"/>
                    </a:solidFill>
                  </a:tcPr>
                </a:tc>
                <a:extLst>
                  <a:ext uri="{0D108BD9-81ED-4DB2-BD59-A6C34878D82A}">
                    <a16:rowId xmlns:a16="http://schemas.microsoft.com/office/drawing/2014/main" val="10001"/>
                  </a:ext>
                </a:extLst>
              </a:tr>
              <a:tr h="496961">
                <a:tc>
                  <a:txBody>
                    <a:bodyPr/>
                    <a:lstStyle/>
                    <a:p>
                      <a:pPr algn="r"/>
                      <a:r>
                        <a:rPr lang="pl-PL" sz="1800" b="1" kern="1200" baseline="0" dirty="0">
                          <a:solidFill>
                            <a:srgbClr val="385723"/>
                          </a:solidFill>
                          <a:latin typeface="+mj-lt"/>
                          <a:ea typeface="+mn-ea"/>
                          <a:cs typeface="+mn-cs"/>
                        </a:rPr>
                        <a:t>+84.590.000 </a:t>
                      </a:r>
                      <a:r>
                        <a:rPr lang="pl-PL" sz="1800" b="1" kern="1200" dirty="0">
                          <a:solidFill>
                            <a:srgbClr val="385723"/>
                          </a:solidFill>
                          <a:latin typeface="+mj-lt"/>
                          <a:ea typeface="+mn-ea"/>
                          <a:cs typeface="+mn-cs"/>
                        </a:rPr>
                        <a:t>zł</a:t>
                      </a:r>
                      <a:endParaRPr lang="pl-PL" sz="1800" b="1" dirty="0">
                        <a:solidFill>
                          <a:srgbClr val="385723"/>
                        </a:solidFill>
                        <a:latin typeface="+mj-lt"/>
                      </a:endParaRPr>
                    </a:p>
                  </a:txBody>
                  <a:tcPr marL="91426" marR="91426" marT="45719" marB="45719" anchor="ctr">
                    <a:lnB w="12700" cap="flat" cmpd="sng" algn="ctr">
                      <a:solidFill>
                        <a:schemeClr val="tx1"/>
                      </a:solidFill>
                      <a:prstDash val="sysDot"/>
                      <a:round/>
                      <a:headEnd type="none" w="med" len="med"/>
                      <a:tailEnd type="none" w="med" len="med"/>
                    </a:lnB>
                    <a:noFill/>
                  </a:tcPr>
                </a:tc>
                <a:tc>
                  <a:txBody>
                    <a:bodyPr/>
                    <a:lstStyle/>
                    <a:p>
                      <a:pPr algn="l">
                        <a:lnSpc>
                          <a:spcPct val="110000"/>
                        </a:lnSpc>
                      </a:pPr>
                      <a:r>
                        <a:rPr lang="pl-PL" sz="1200" b="1" kern="1200" baseline="0" dirty="0">
                          <a:solidFill>
                            <a:schemeClr val="tx1"/>
                          </a:solidFill>
                          <a:latin typeface="+mj-lt"/>
                          <a:ea typeface="+mn-ea"/>
                          <a:cs typeface="+mn-cs"/>
                        </a:rPr>
                        <a:t>dz. Ursynów</a:t>
                      </a:r>
                      <a:r>
                        <a:rPr lang="pl-PL" sz="1200" b="0" kern="1200" baseline="0" dirty="0">
                          <a:solidFill>
                            <a:schemeClr val="tx1"/>
                          </a:solidFill>
                          <a:latin typeface="+mj-lt"/>
                          <a:ea typeface="+mn-ea"/>
                          <a:cs typeface="+mn-cs"/>
                        </a:rPr>
                        <a:t>, w tym z tytułu sprzedaży nieruchomości gruntowej położonej przy ul. Cynamonowej (82.200.000 zł) oraz zwrotu podatku VAT (2.350.000 zł).</a:t>
                      </a:r>
                    </a:p>
                  </a:txBody>
                  <a:tcPr marL="91426" marR="91426" marT="45719" marB="45719" anchor="ctr">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420213568"/>
                  </a:ext>
                </a:extLst>
              </a:tr>
              <a:tr h="510367">
                <a:tc>
                  <a:txBody>
                    <a:bodyPr/>
                    <a:lstStyle/>
                    <a:p>
                      <a:pPr algn="r"/>
                      <a:r>
                        <a:rPr lang="pl-PL" sz="1800" b="1" dirty="0" smtClean="0">
                          <a:solidFill>
                            <a:srgbClr val="385723"/>
                          </a:solidFill>
                        </a:rPr>
                        <a:t>+28.947.200 </a:t>
                      </a:r>
                      <a:r>
                        <a:rPr lang="pl-PL" sz="1800" b="1" baseline="0" dirty="0" smtClean="0">
                          <a:solidFill>
                            <a:srgbClr val="385723"/>
                          </a:solidFill>
                        </a:rPr>
                        <a:t>zł</a:t>
                      </a: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marL="0" lvl="0" indent="0" algn="l" defTabSz="914400" rtl="0" eaLnBrk="1" latinLnBrk="0" hangingPunct="1">
                        <a:lnSpc>
                          <a:spcPct val="114000"/>
                        </a:lnSpc>
                        <a:spcAft>
                          <a:spcPts val="0"/>
                        </a:spcAft>
                        <a:buFont typeface="Wingdings" panose="05000000000000000000" pitchFamily="2" charset="2"/>
                        <a:buNone/>
                      </a:pPr>
                      <a:r>
                        <a:rPr lang="pl-PL" sz="1200" b="1" kern="1200" baseline="0" dirty="0" smtClean="0">
                          <a:solidFill>
                            <a:schemeClr val="tx1"/>
                          </a:solidFill>
                          <a:latin typeface="+mj-lt"/>
                          <a:ea typeface="+mn-ea"/>
                          <a:cs typeface="+mn-cs"/>
                        </a:rPr>
                        <a:t>dz. Wola</a:t>
                      </a:r>
                      <a:r>
                        <a:rPr lang="pl-PL" sz="1200" b="0" kern="1200" baseline="0" dirty="0" smtClean="0">
                          <a:solidFill>
                            <a:schemeClr val="tx1"/>
                          </a:solidFill>
                          <a:latin typeface="+mj-lt"/>
                          <a:ea typeface="+mn-ea"/>
                          <a:cs typeface="+mn-cs"/>
                        </a:rPr>
                        <a:t>, m.in. z tytułu: dochodów z najmu i dzierżawy mienia (13.540.000 zł), zwrotu odpłatności za media (11.650.000 zł), sprzedaży nieruchomości gruntowej położonej przy ul. Księcia Janusza 33 (3.757.200 zł).</a:t>
                      </a:r>
                      <a:endParaRPr lang="pl-PL" sz="1200" b="0" kern="1200" baseline="0" dirty="0">
                        <a:solidFill>
                          <a:schemeClr val="tx1"/>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71255824"/>
                  </a:ext>
                </a:extLst>
              </a:tr>
              <a:tr h="605273">
                <a:tc>
                  <a:txBody>
                    <a:bodyPr/>
                    <a:lstStyle/>
                    <a:p>
                      <a:pPr algn="r"/>
                      <a:r>
                        <a:rPr lang="pl-PL" sz="1800" b="1" kern="1200" dirty="0" smtClean="0">
                          <a:solidFill>
                            <a:srgbClr val="385723"/>
                          </a:solidFill>
                          <a:effectLst/>
                          <a:latin typeface="+mn-lt"/>
                          <a:ea typeface="+mn-ea"/>
                          <a:cs typeface="+mn-cs"/>
                        </a:rPr>
                        <a:t>+17.328.572</a:t>
                      </a:r>
                      <a:r>
                        <a:rPr lang="pl-PL" sz="1800" b="1" kern="1200" baseline="0" dirty="0" smtClean="0">
                          <a:solidFill>
                            <a:srgbClr val="385723"/>
                          </a:solidFill>
                          <a:latin typeface="+mn-lt"/>
                          <a:ea typeface="+mn-ea"/>
                          <a:cs typeface="+mn-cs"/>
                        </a:rPr>
                        <a:t> </a:t>
                      </a:r>
                      <a:r>
                        <a:rPr lang="pl-PL" sz="1800" b="1" kern="1200" dirty="0" smtClean="0">
                          <a:solidFill>
                            <a:srgbClr val="385723"/>
                          </a:solidFill>
                          <a:latin typeface="+mn-lt"/>
                          <a:ea typeface="+mn-ea"/>
                          <a:cs typeface="+mn-cs"/>
                        </a:rPr>
                        <a:t>zł</a:t>
                      </a:r>
                      <a:br>
                        <a:rPr lang="pl-PL" sz="1800" b="1" kern="1200" dirty="0" smtClean="0">
                          <a:solidFill>
                            <a:srgbClr val="385723"/>
                          </a:solidFill>
                          <a:latin typeface="+mn-lt"/>
                          <a:ea typeface="+mn-ea"/>
                          <a:cs typeface="+mn-cs"/>
                        </a:rPr>
                      </a:br>
                      <a:r>
                        <a:rPr lang="pl-PL" sz="1400" b="1" kern="1200" dirty="0" smtClean="0">
                          <a:solidFill>
                            <a:srgbClr val="385723"/>
                          </a:solidFill>
                          <a:latin typeface="+mn-lt"/>
                          <a:ea typeface="+mn-ea"/>
                          <a:cs typeface="+mn-cs"/>
                        </a:rPr>
                        <a:t>(per saldo)</a:t>
                      </a:r>
                      <a:endParaRPr lang="pl-PL" sz="1800" b="1" kern="1200" dirty="0" smtClean="0">
                        <a:solidFill>
                          <a:srgbClr val="385723"/>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4000"/>
                        </a:lnSpc>
                      </a:pPr>
                      <a:r>
                        <a:rPr lang="pl-PL" sz="1200" b="1" kern="1200" baseline="0" dirty="0" smtClean="0">
                          <a:solidFill>
                            <a:schemeClr val="tx1"/>
                          </a:solidFill>
                          <a:latin typeface="+mj-lt"/>
                          <a:ea typeface="+mn-ea"/>
                          <a:cs typeface="+mn-cs"/>
                        </a:rPr>
                        <a:t>dz. Bielany </a:t>
                      </a:r>
                      <a:r>
                        <a:rPr lang="pl-PL" sz="1200" b="0" kern="1200" baseline="0" dirty="0" smtClean="0">
                          <a:solidFill>
                            <a:schemeClr val="tx1"/>
                          </a:solidFill>
                          <a:latin typeface="+mj-lt"/>
                          <a:ea typeface="+mn-ea"/>
                          <a:cs typeface="+mn-cs"/>
                        </a:rPr>
                        <a:t>w tym z tytułu sprzedaży nieruchomości gruntowych położonych przy ul. Kasprowicza róg </a:t>
                      </a:r>
                      <a:br>
                        <a:rPr lang="pl-PL" sz="1200" b="0" kern="1200" baseline="0" dirty="0" smtClean="0">
                          <a:solidFill>
                            <a:schemeClr val="tx1"/>
                          </a:solidFill>
                          <a:latin typeface="+mj-lt"/>
                          <a:ea typeface="+mn-ea"/>
                          <a:cs typeface="+mn-cs"/>
                        </a:rPr>
                      </a:br>
                      <a:r>
                        <a:rPr lang="pl-PL" sz="1200" b="0" kern="1200" baseline="0" dirty="0" smtClean="0">
                          <a:solidFill>
                            <a:schemeClr val="tx1"/>
                          </a:solidFill>
                          <a:latin typeface="+mj-lt"/>
                          <a:ea typeface="+mn-ea"/>
                          <a:cs typeface="+mn-cs"/>
                        </a:rPr>
                        <a:t>ul. Nocznickiego oraz w rejonie ul. Loteryjki (14.178.572 zł) oraz zwrotu odpłatności za media (2.886.000 zł).</a:t>
                      </a:r>
                      <a:endParaRPr lang="pl-PL" sz="12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13487220"/>
                  </a:ext>
                </a:extLst>
              </a:tr>
              <a:tr h="510367">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n-lt"/>
                          <a:ea typeface="+mn-ea"/>
                          <a:cs typeface="+mn-cs"/>
                        </a:rPr>
                        <a:t>+8.157.143 zł</a:t>
                      </a:r>
                      <a:endParaRPr lang="pl-PL" sz="1800" b="1" kern="1200" dirty="0">
                        <a:solidFill>
                          <a:srgbClr val="385723"/>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4000"/>
                        </a:lnSpc>
                      </a:pPr>
                      <a:r>
                        <a:rPr lang="pl-PL" sz="1200" b="1" kern="1200" baseline="0" dirty="0" smtClean="0">
                          <a:solidFill>
                            <a:schemeClr val="tx1"/>
                          </a:solidFill>
                          <a:latin typeface="+mj-lt"/>
                          <a:ea typeface="+mn-ea"/>
                          <a:cs typeface="+mn-cs"/>
                        </a:rPr>
                        <a:t>dz. Śródmieście</a:t>
                      </a:r>
                      <a:r>
                        <a:rPr lang="pl-PL" sz="1200" b="0" kern="1200" baseline="0" dirty="0" smtClean="0">
                          <a:solidFill>
                            <a:schemeClr val="tx1"/>
                          </a:solidFill>
                          <a:latin typeface="+mj-lt"/>
                          <a:ea typeface="+mn-ea"/>
                          <a:cs typeface="+mn-cs"/>
                        </a:rPr>
                        <a:t>, m.in. z tytułu: zwrotu odpłatności za media (3.300.000 zł), dochodów z najmu i dzierżawy mienia (2.600.000 zł), sprzedaży lokali mieszkalnych przy ul. Chmielnej 32 oraz Wilczej 9A (2.257.143 zł).</a:t>
                      </a:r>
                      <a:endParaRPr lang="pl-PL" sz="12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674169580"/>
                  </a:ext>
                </a:extLst>
              </a:tr>
              <a:tr h="510367">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n-lt"/>
                          <a:ea typeface="+mn-ea"/>
                          <a:cs typeface="+mn-cs"/>
                        </a:rPr>
                        <a:t>+7.046.431 </a:t>
                      </a:r>
                      <a:r>
                        <a:rPr lang="pl-PL" sz="1800" b="1" kern="1200" dirty="0">
                          <a:solidFill>
                            <a:srgbClr val="385723"/>
                          </a:solidFill>
                          <a:latin typeface="+mn-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4000"/>
                        </a:lnSpc>
                      </a:pPr>
                      <a:r>
                        <a:rPr lang="pl-PL" sz="1200" b="1" kern="1200" baseline="0" dirty="0" smtClean="0">
                          <a:solidFill>
                            <a:schemeClr val="tx1"/>
                          </a:solidFill>
                          <a:latin typeface="+mj-lt"/>
                          <a:ea typeface="+mn-ea"/>
                          <a:cs typeface="+mn-cs"/>
                        </a:rPr>
                        <a:t>dz. Ursus </a:t>
                      </a:r>
                      <a:r>
                        <a:rPr lang="pl-PL" sz="1200" b="0" kern="1200" baseline="0" dirty="0" smtClean="0">
                          <a:solidFill>
                            <a:schemeClr val="tx1"/>
                          </a:solidFill>
                          <a:latin typeface="+mj-lt"/>
                          <a:ea typeface="+mn-ea"/>
                          <a:cs typeface="+mn-cs"/>
                        </a:rPr>
                        <a:t>z tytułu wpłat od dewelopera z przeznaczeniem na realizację zadania pn. „Nabycie gruntu pod budowę drogi 9 KD-L - rozliczenie z deweloperem”.</a:t>
                      </a:r>
                      <a:endParaRPr lang="pl-PL" sz="12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676099418"/>
                  </a:ext>
                </a:extLst>
              </a:tr>
              <a:tr h="510367">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n-lt"/>
                          <a:ea typeface="+mn-ea"/>
                          <a:cs typeface="+mn-cs"/>
                        </a:rPr>
                        <a:t>+5.171.900 zł</a:t>
                      </a:r>
                      <a:endParaRPr lang="pl-PL" sz="1800" b="1" kern="1200" dirty="0">
                        <a:solidFill>
                          <a:srgbClr val="385723"/>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4000"/>
                        </a:lnSpc>
                      </a:pPr>
                      <a:r>
                        <a:rPr lang="pl-PL" sz="1200" b="1" kern="1200" baseline="0" dirty="0" smtClean="0">
                          <a:solidFill>
                            <a:schemeClr val="tx1"/>
                          </a:solidFill>
                          <a:latin typeface="+mj-lt"/>
                          <a:ea typeface="+mn-ea"/>
                          <a:cs typeface="+mn-cs"/>
                        </a:rPr>
                        <a:t>dz. Targówek</a:t>
                      </a:r>
                      <a:r>
                        <a:rPr lang="pl-PL" sz="1200" b="0" kern="1200" baseline="0" dirty="0" smtClean="0">
                          <a:solidFill>
                            <a:schemeClr val="tx1"/>
                          </a:solidFill>
                          <a:latin typeface="+mj-lt"/>
                          <a:ea typeface="+mn-ea"/>
                          <a:cs typeface="+mn-cs"/>
                        </a:rPr>
                        <a:t>, w tym z tytułu zwrotu odpłatności za media (2.477.430 zł) oraz dochodów z najmu</a:t>
                      </a:r>
                      <a:br>
                        <a:rPr lang="pl-PL" sz="1200" b="0" kern="1200" baseline="0" dirty="0" smtClean="0">
                          <a:solidFill>
                            <a:schemeClr val="tx1"/>
                          </a:solidFill>
                          <a:latin typeface="+mj-lt"/>
                          <a:ea typeface="+mn-ea"/>
                          <a:cs typeface="+mn-cs"/>
                        </a:rPr>
                      </a:br>
                      <a:r>
                        <a:rPr lang="pl-PL" sz="1200" b="0" kern="1200" baseline="0" dirty="0" smtClean="0">
                          <a:solidFill>
                            <a:schemeClr val="tx1"/>
                          </a:solidFill>
                          <a:latin typeface="+mj-lt"/>
                          <a:ea typeface="+mn-ea"/>
                          <a:cs typeface="+mn-cs"/>
                        </a:rPr>
                        <a:t>i dzierżawy mienia (2.239.570 zł).</a:t>
                      </a:r>
                      <a:endParaRPr lang="pl-PL" sz="12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290018703"/>
                  </a:ext>
                </a:extLst>
              </a:tr>
              <a:tr h="510367">
                <a:tc>
                  <a:txBody>
                    <a:bodyPr/>
                    <a:lstStyle/>
                    <a:p>
                      <a:pPr algn="r"/>
                      <a:r>
                        <a:rPr lang="pl-PL" sz="1800" b="1" dirty="0" smtClean="0">
                          <a:solidFill>
                            <a:srgbClr val="385723"/>
                          </a:solidFill>
                        </a:rPr>
                        <a:t>+4.651.501 </a:t>
                      </a:r>
                      <a:r>
                        <a:rPr lang="pl-PL" sz="1800" b="1" baseline="0" dirty="0" smtClean="0">
                          <a:solidFill>
                            <a:srgbClr val="385723"/>
                          </a:solidFill>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marL="0" lvl="0" indent="0" algn="l" defTabSz="914400" rtl="0" eaLnBrk="1" latinLnBrk="0" hangingPunct="1">
                        <a:lnSpc>
                          <a:spcPct val="114000"/>
                        </a:lnSpc>
                        <a:spcAft>
                          <a:spcPts val="0"/>
                        </a:spcAft>
                        <a:buFont typeface="Wingdings" panose="05000000000000000000" pitchFamily="2" charset="2"/>
                        <a:buNone/>
                      </a:pPr>
                      <a:r>
                        <a:rPr lang="pl-PL" sz="1200" b="1" kern="1200" baseline="0" dirty="0" smtClean="0">
                          <a:solidFill>
                            <a:schemeClr val="tx1"/>
                          </a:solidFill>
                          <a:latin typeface="+mj-lt"/>
                          <a:ea typeface="+mn-ea"/>
                          <a:cs typeface="+mn-cs"/>
                        </a:rPr>
                        <a:t>dz. Białołęka</a:t>
                      </a:r>
                      <a:r>
                        <a:rPr lang="pl-PL" sz="1200" b="0" kern="1200" baseline="0" dirty="0" smtClean="0">
                          <a:solidFill>
                            <a:schemeClr val="tx1"/>
                          </a:solidFill>
                          <a:latin typeface="+mj-lt"/>
                          <a:ea typeface="+mn-ea"/>
                          <a:cs typeface="+mn-cs"/>
                        </a:rPr>
                        <a:t>, m.in. z tytułu dochodów z najmu i dzierżawy mienia (2.751.501 zł) oraz zwrotu odpłatności</a:t>
                      </a:r>
                      <a:br>
                        <a:rPr lang="pl-PL" sz="1200" b="0" kern="1200" baseline="0" dirty="0" smtClean="0">
                          <a:solidFill>
                            <a:schemeClr val="tx1"/>
                          </a:solidFill>
                          <a:latin typeface="+mj-lt"/>
                          <a:ea typeface="+mn-ea"/>
                          <a:cs typeface="+mn-cs"/>
                        </a:rPr>
                      </a:br>
                      <a:r>
                        <a:rPr lang="pl-PL" sz="1200" b="0" kern="1200" baseline="0" dirty="0" smtClean="0">
                          <a:solidFill>
                            <a:schemeClr val="tx1"/>
                          </a:solidFill>
                          <a:latin typeface="+mj-lt"/>
                          <a:ea typeface="+mn-ea"/>
                          <a:cs typeface="+mn-cs"/>
                        </a:rPr>
                        <a:t>za media (1.900.000 zł).</a:t>
                      </a:r>
                      <a:endParaRPr lang="pl-PL" sz="12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182985685"/>
                  </a:ext>
                </a:extLst>
              </a:tr>
              <a:tr h="510367">
                <a:tc>
                  <a:txBody>
                    <a:bodyPr/>
                    <a:lstStyle/>
                    <a:p>
                      <a:pPr algn="r"/>
                      <a:r>
                        <a:rPr lang="pl-PL" sz="1800" b="1" dirty="0" smtClean="0">
                          <a:solidFill>
                            <a:srgbClr val="385723"/>
                          </a:solidFill>
                        </a:rPr>
                        <a:t>+4.500.000 </a:t>
                      </a:r>
                      <a:r>
                        <a:rPr lang="pl-PL" sz="1800" b="1" baseline="0" dirty="0" smtClean="0">
                          <a:solidFill>
                            <a:srgbClr val="385723"/>
                          </a:solidFill>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marL="0" lvl="0" indent="0" algn="l" defTabSz="914400" rtl="0" eaLnBrk="1" latinLnBrk="0" hangingPunct="1">
                        <a:lnSpc>
                          <a:spcPct val="114000"/>
                        </a:lnSpc>
                        <a:spcAft>
                          <a:spcPts val="0"/>
                        </a:spcAft>
                        <a:buFont typeface="Wingdings" panose="05000000000000000000" pitchFamily="2" charset="2"/>
                        <a:buNone/>
                      </a:pPr>
                      <a:r>
                        <a:rPr lang="pl-PL" sz="1200" b="1" kern="1200" baseline="0" dirty="0" smtClean="0">
                          <a:solidFill>
                            <a:schemeClr val="tx1"/>
                          </a:solidFill>
                          <a:latin typeface="+mj-lt"/>
                          <a:ea typeface="+mn-ea"/>
                          <a:cs typeface="+mn-cs"/>
                        </a:rPr>
                        <a:t>dz. Praga-Południe</a:t>
                      </a:r>
                      <a:r>
                        <a:rPr lang="pl-PL" sz="1200" b="0" kern="1200" baseline="0" dirty="0" smtClean="0">
                          <a:solidFill>
                            <a:schemeClr val="tx1"/>
                          </a:solidFill>
                          <a:latin typeface="+mj-lt"/>
                          <a:ea typeface="+mn-ea"/>
                          <a:cs typeface="+mn-cs"/>
                        </a:rPr>
                        <a:t>, w tym z tytułu: zwrotu odpłatności za media (2.038.000 zł), wpływów z czynszu</a:t>
                      </a:r>
                      <a:br>
                        <a:rPr lang="pl-PL" sz="1200" b="0" kern="1200" baseline="0" dirty="0" smtClean="0">
                          <a:solidFill>
                            <a:schemeClr val="tx1"/>
                          </a:solidFill>
                          <a:latin typeface="+mj-lt"/>
                          <a:ea typeface="+mn-ea"/>
                          <a:cs typeface="+mn-cs"/>
                        </a:rPr>
                      </a:br>
                      <a:r>
                        <a:rPr lang="pl-PL" sz="1200" b="0" kern="1200" baseline="0" dirty="0" smtClean="0">
                          <a:solidFill>
                            <a:schemeClr val="tx1"/>
                          </a:solidFill>
                          <a:latin typeface="+mj-lt"/>
                          <a:ea typeface="+mn-ea"/>
                          <a:cs typeface="+mn-cs"/>
                        </a:rPr>
                        <a:t>za mieszkania komunalne (1.500.000 zł), pozostałych wpływów z usług (860.000 zł).</a:t>
                      </a:r>
                      <a:endParaRPr lang="pl-PL" sz="12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427916962"/>
                  </a:ext>
                </a:extLst>
              </a:tr>
              <a:tr h="382277">
                <a:tc>
                  <a:txBody>
                    <a:bodyPr/>
                    <a:lstStyle/>
                    <a:p>
                      <a:pPr algn="r"/>
                      <a:r>
                        <a:rPr lang="pl-PL" sz="1800" b="1" dirty="0" smtClean="0">
                          <a:solidFill>
                            <a:srgbClr val="385723"/>
                          </a:solidFill>
                        </a:rPr>
                        <a:t>+4.000.000 </a:t>
                      </a:r>
                      <a:r>
                        <a:rPr lang="pl-PL" sz="1800" b="1" baseline="0" dirty="0" smtClean="0">
                          <a:solidFill>
                            <a:srgbClr val="385723"/>
                          </a:solidFill>
                        </a:rPr>
                        <a:t>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marL="0" lvl="0" indent="0" algn="l" defTabSz="914400" rtl="0" eaLnBrk="1" latinLnBrk="0" hangingPunct="1">
                        <a:lnSpc>
                          <a:spcPct val="114000"/>
                        </a:lnSpc>
                        <a:spcAft>
                          <a:spcPts val="0"/>
                        </a:spcAft>
                        <a:buFont typeface="Wingdings" panose="05000000000000000000" pitchFamily="2" charset="2"/>
                        <a:buNone/>
                      </a:pPr>
                      <a:r>
                        <a:rPr lang="pl-PL" sz="1200" b="1" kern="1200" baseline="0" dirty="0" smtClean="0">
                          <a:solidFill>
                            <a:schemeClr val="tx1"/>
                          </a:solidFill>
                          <a:latin typeface="+mn-lt"/>
                          <a:ea typeface="+mn-ea"/>
                          <a:cs typeface="+mn-cs"/>
                        </a:rPr>
                        <a:t>dz. Praga-Północ</a:t>
                      </a:r>
                      <a:r>
                        <a:rPr lang="pl-PL" sz="1200" b="0" kern="1200" baseline="0" dirty="0" smtClean="0">
                          <a:solidFill>
                            <a:schemeClr val="tx1"/>
                          </a:solidFill>
                          <a:latin typeface="+mn-lt"/>
                          <a:ea typeface="+mn-ea"/>
                          <a:cs typeface="+mn-cs"/>
                        </a:rPr>
                        <a:t> </a:t>
                      </a:r>
                      <a:r>
                        <a:rPr lang="pl-PL" sz="1200" b="0" kern="1200" baseline="0" dirty="0" smtClean="0">
                          <a:solidFill>
                            <a:schemeClr val="tx1"/>
                          </a:solidFill>
                          <a:latin typeface="+mj-lt"/>
                          <a:ea typeface="+mn-ea"/>
                          <a:cs typeface="+mn-cs"/>
                        </a:rPr>
                        <a:t>zwiększenie o 4.000.000 zł z tytułu dochodów z najmu i dzierżawy mienia.</a:t>
                      </a:r>
                      <a:endParaRPr lang="pl-PL" sz="12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629288263"/>
                  </a:ext>
                </a:extLst>
              </a:tr>
            </a:tbl>
          </a:graphicData>
        </a:graphic>
      </p:graphicFrame>
      <p:sp>
        <p:nvSpPr>
          <p:cNvPr id="10"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2833607256"/>
      </p:ext>
    </p:extLst>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7</a:t>
            </a:fld>
            <a:endParaRPr lang="pl-PL" dirty="0"/>
          </a:p>
        </p:txBody>
      </p:sp>
      <p:sp>
        <p:nvSpPr>
          <p:cNvPr id="3" name="Tytuł 2"/>
          <p:cNvSpPr>
            <a:spLocks noGrp="1"/>
          </p:cNvSpPr>
          <p:nvPr>
            <p:ph type="title"/>
          </p:nvPr>
        </p:nvSpPr>
        <p:spPr>
          <a:xfrm>
            <a:off x="432000" y="72000"/>
            <a:ext cx="9439155" cy="742304"/>
          </a:xfrm>
        </p:spPr>
        <p:txBody>
          <a:bodyPr/>
          <a:lstStyle/>
          <a:p>
            <a:pPr>
              <a:spcBef>
                <a:spcPts val="800"/>
              </a:spcBef>
              <a:spcAft>
                <a:spcPts val="800"/>
              </a:spcAft>
            </a:pPr>
            <a:r>
              <a:rPr lang="pl-PL" altLang="pl-PL" sz="2400" b="1" dirty="0"/>
              <a:t>Zwiększenie</a:t>
            </a:r>
            <a:r>
              <a:rPr lang="pl-PL" altLang="pl-PL" sz="2400" dirty="0"/>
              <a:t> planu </a:t>
            </a:r>
            <a:r>
              <a:rPr lang="pl-PL" altLang="pl-PL" sz="2400" b="1" dirty="0"/>
              <a:t>dochodów</a:t>
            </a:r>
            <a:r>
              <a:rPr lang="pl-PL" altLang="pl-PL" sz="2400" dirty="0"/>
              <a:t> w </a:t>
            </a:r>
            <a:r>
              <a:rPr lang="pl-PL" altLang="pl-PL" sz="2400" dirty="0" smtClean="0"/>
              <a:t>2024 </a:t>
            </a:r>
            <a:r>
              <a:rPr lang="pl-PL" altLang="pl-PL" sz="2400" dirty="0"/>
              <a:t>r. o </a:t>
            </a:r>
            <a:r>
              <a:rPr lang="pl-PL" altLang="pl-PL" sz="2400" b="1" dirty="0" smtClean="0"/>
              <a:t>1.100 </a:t>
            </a:r>
            <a:r>
              <a:rPr lang="pl-PL" altLang="pl-PL" sz="2400" b="1" dirty="0"/>
              <a:t>mln zł</a:t>
            </a:r>
          </a:p>
        </p:txBody>
      </p:sp>
      <p:sp>
        <p:nvSpPr>
          <p:cNvPr id="9" name="pole tekstowe 13"/>
          <p:cNvSpPr txBox="1">
            <a:spLocks noChangeArrowheads="1"/>
          </p:cNvSpPr>
          <p:nvPr/>
        </p:nvSpPr>
        <p:spPr bwMode="auto">
          <a:xfrm>
            <a:off x="1764000" y="576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DZIELNICOWA:  </a:t>
            </a:r>
            <a:r>
              <a:rPr lang="pl-PL" altLang="pl-PL" sz="2400" b="1" dirty="0" smtClean="0">
                <a:solidFill>
                  <a:srgbClr val="385723"/>
                </a:solidFill>
                <a:latin typeface="+mj-lt"/>
              </a:rPr>
              <a:t>+180,8 </a:t>
            </a:r>
            <a:r>
              <a:rPr lang="pl-PL" altLang="pl-PL" sz="2000" b="1" dirty="0">
                <a:solidFill>
                  <a:srgbClr val="385723"/>
                </a:solidFill>
                <a:latin typeface="+mj-lt"/>
              </a:rPr>
              <a:t>mln zł</a:t>
            </a:r>
          </a:p>
        </p:txBody>
      </p:sp>
      <p:graphicFrame>
        <p:nvGraphicFramePr>
          <p:cNvPr id="8" name="Tabela 7"/>
          <p:cNvGraphicFramePr>
            <a:graphicFrameLocks noGrp="1"/>
          </p:cNvGraphicFramePr>
          <p:nvPr>
            <p:extLst>
              <p:ext uri="{D42A27DB-BD31-4B8C-83A1-F6EECF244321}">
                <p14:modId xmlns:p14="http://schemas.microsoft.com/office/powerpoint/2010/main" val="3370722284"/>
              </p:ext>
            </p:extLst>
          </p:nvPr>
        </p:nvGraphicFramePr>
        <p:xfrm>
          <a:off x="235460" y="1036800"/>
          <a:ext cx="11700000" cy="4822299"/>
        </p:xfrm>
        <a:graphic>
          <a:graphicData uri="http://schemas.openxmlformats.org/drawingml/2006/table">
            <a:tbl>
              <a:tblPr firstRow="1" bandRow="1">
                <a:tableStyleId>{2D5ABB26-0587-4C30-8999-92F81FD0307C}</a:tableStyleId>
              </a:tblPr>
              <a:tblGrid>
                <a:gridCol w="2329322">
                  <a:extLst>
                    <a:ext uri="{9D8B030D-6E8A-4147-A177-3AD203B41FA5}">
                      <a16:colId xmlns:a16="http://schemas.microsoft.com/office/drawing/2014/main" val="20000"/>
                    </a:ext>
                  </a:extLst>
                </a:gridCol>
                <a:gridCol w="9370678">
                  <a:extLst>
                    <a:ext uri="{9D8B030D-6E8A-4147-A177-3AD203B41FA5}">
                      <a16:colId xmlns:a16="http://schemas.microsoft.com/office/drawing/2014/main" val="20001"/>
                    </a:ext>
                  </a:extLst>
                </a:gridCol>
              </a:tblGrid>
              <a:tr h="522768">
                <a:tc>
                  <a:txBody>
                    <a:bodyPr/>
                    <a:lstStyle/>
                    <a:p>
                      <a:pPr algn="r"/>
                      <a:r>
                        <a:rPr lang="pl-PL" sz="2000" b="1" baseline="0" dirty="0" smtClean="0">
                          <a:solidFill>
                            <a:srgbClr val="385723"/>
                          </a:solidFill>
                        </a:rPr>
                        <a:t>+180.841.483</a:t>
                      </a:r>
                      <a:r>
                        <a:rPr lang="pl-PL" sz="1600" b="1" baseline="0" dirty="0" smtClean="0">
                          <a:solidFill>
                            <a:srgbClr val="385723"/>
                          </a:solidFill>
                        </a:rPr>
                        <a:t> </a:t>
                      </a:r>
                      <a:r>
                        <a:rPr lang="pl-PL" sz="2000" b="1" baseline="0" dirty="0" smtClean="0">
                          <a:solidFill>
                            <a:srgbClr val="385723"/>
                          </a:solidFill>
                        </a:rPr>
                        <a:t>zł</a:t>
                      </a:r>
                      <a:r>
                        <a:rPr lang="pl-PL" sz="1400" b="1" baseline="0" dirty="0" smtClean="0">
                          <a:solidFill>
                            <a:srgbClr val="385723"/>
                          </a:solidFill>
                        </a:rPr>
                        <a:t/>
                      </a:r>
                      <a:br>
                        <a:rPr lang="pl-PL" sz="1400" b="1" baseline="0" dirty="0" smtClean="0">
                          <a:solidFill>
                            <a:srgbClr val="385723"/>
                          </a:solidFill>
                        </a:rPr>
                      </a:br>
                      <a:r>
                        <a:rPr lang="pl-PL" sz="1400" b="1" baseline="0" dirty="0" smtClean="0">
                          <a:solidFill>
                            <a:srgbClr val="385723"/>
                          </a:solidFill>
                        </a:rPr>
                        <a:t>(per saldo)</a:t>
                      </a:r>
                      <a:endParaRPr lang="pl-PL" sz="2000" b="1" dirty="0">
                        <a:solidFill>
                          <a:srgbClr val="385723"/>
                        </a:solidFill>
                      </a:endParaRPr>
                    </a:p>
                  </a:txBody>
                  <a:tcPr marL="91426" marR="91426" marT="45719" marB="45719" anchor="ctr">
                    <a:lnT w="12700" cap="flat" cmpd="sng" algn="ctr">
                      <a:noFill/>
                      <a:prstDash val="sysDot"/>
                      <a:round/>
                      <a:headEnd type="none" w="med" len="med"/>
                      <a:tailEnd type="none" w="med" len="med"/>
                    </a:lnT>
                    <a:solidFill>
                      <a:srgbClr val="C8E6B4">
                        <a:alpha val="29804"/>
                      </a:srgbClr>
                    </a:solidFill>
                  </a:tcPr>
                </a:tc>
                <a:tc>
                  <a:txBody>
                    <a:bodyPr/>
                    <a:lstStyle/>
                    <a:p>
                      <a:pPr algn="l"/>
                      <a:r>
                        <a:rPr lang="pl-PL" sz="1600" b="1" kern="1200" baseline="0" dirty="0">
                          <a:solidFill>
                            <a:schemeClr val="tx1"/>
                          </a:solidFill>
                          <a:latin typeface="+mn-lt"/>
                          <a:ea typeface="+mn-ea"/>
                          <a:cs typeface="+mn-cs"/>
                        </a:rPr>
                        <a:t>Część </a:t>
                      </a:r>
                      <a:r>
                        <a:rPr lang="pl-PL" sz="1600" b="1" kern="1200" baseline="0" dirty="0" smtClean="0">
                          <a:solidFill>
                            <a:schemeClr val="tx1"/>
                          </a:solidFill>
                          <a:latin typeface="+mn-lt"/>
                          <a:ea typeface="+mn-ea"/>
                          <a:cs typeface="+mn-cs"/>
                        </a:rPr>
                        <a:t>dzielnicowa – główne pozycje (ciąg dalszy):</a:t>
                      </a:r>
                      <a:endParaRPr lang="pl-PL" sz="1600" b="1" kern="1200" baseline="0" dirty="0">
                        <a:solidFill>
                          <a:schemeClr val="tx1"/>
                        </a:solidFill>
                        <a:latin typeface="+mn-lt"/>
                        <a:ea typeface="+mn-ea"/>
                        <a:cs typeface="+mn-cs"/>
                      </a:endParaRPr>
                    </a:p>
                  </a:txBody>
                  <a:tcPr marL="91426" marR="91426" marT="45719" marB="45719" anchor="ctr">
                    <a:lnT w="12700" cap="flat" cmpd="sng" algn="ctr">
                      <a:noFill/>
                      <a:prstDash val="sysDot"/>
                      <a:round/>
                      <a:headEnd type="none" w="med" len="med"/>
                      <a:tailEnd type="none" w="med" len="med"/>
                    </a:lnT>
                    <a:solidFill>
                      <a:srgbClr val="EFF8E9"/>
                    </a:solidFill>
                  </a:tcPr>
                </a:tc>
                <a:extLst>
                  <a:ext uri="{0D108BD9-81ED-4DB2-BD59-A6C34878D82A}">
                    <a16:rowId xmlns:a16="http://schemas.microsoft.com/office/drawing/2014/main" val="10001"/>
                  </a:ext>
                </a:extLst>
              </a:tr>
              <a:tr h="0">
                <a:tc>
                  <a:txBody>
                    <a:bodyPr/>
                    <a:lstStyle/>
                    <a:p>
                      <a:pPr algn="r"/>
                      <a:r>
                        <a:rPr lang="pl-PL" sz="1800" b="1" dirty="0" smtClean="0">
                          <a:solidFill>
                            <a:srgbClr val="385723"/>
                          </a:solidFill>
                        </a:rPr>
                        <a:t>+3.183.204 </a:t>
                      </a:r>
                      <a:r>
                        <a:rPr lang="pl-PL" sz="1800" b="1" baseline="0" dirty="0" smtClean="0">
                          <a:solidFill>
                            <a:srgbClr val="385723"/>
                          </a:solidFill>
                        </a:rPr>
                        <a:t>zł</a:t>
                      </a:r>
                    </a:p>
                  </a:txBody>
                  <a:tcPr marL="91426" marR="91426" marT="45719" marB="45719" anchor="ctr">
                    <a:lnB w="3175" cap="flat" cmpd="sng" algn="ctr">
                      <a:solidFill>
                        <a:schemeClr val="tx1"/>
                      </a:solidFill>
                      <a:prstDash val="sysDot"/>
                      <a:round/>
                      <a:headEnd type="none" w="med" len="med"/>
                      <a:tailEnd type="none" w="med" len="med"/>
                    </a:lnB>
                    <a:noFill/>
                  </a:tcPr>
                </a:tc>
                <a:tc>
                  <a:txBody>
                    <a:bodyPr/>
                    <a:lstStyle/>
                    <a:p>
                      <a:pPr marL="0" lvl="0" indent="0" algn="l" defTabSz="914400" rtl="0" eaLnBrk="1" latinLnBrk="0" hangingPunct="1">
                        <a:lnSpc>
                          <a:spcPct val="114000"/>
                        </a:lnSpc>
                        <a:spcAft>
                          <a:spcPts val="0"/>
                        </a:spcAft>
                        <a:buFont typeface="Wingdings" panose="05000000000000000000" pitchFamily="2" charset="2"/>
                        <a:buNone/>
                      </a:pPr>
                      <a:r>
                        <a:rPr lang="pl-PL" sz="1400" b="1" kern="1200" baseline="0" dirty="0" smtClean="0">
                          <a:solidFill>
                            <a:schemeClr val="tx1"/>
                          </a:solidFill>
                          <a:latin typeface="+mj-lt"/>
                          <a:ea typeface="+mn-ea"/>
                          <a:cs typeface="+mn-cs"/>
                        </a:rPr>
                        <a:t>dz. Mokotów</a:t>
                      </a:r>
                      <a:r>
                        <a:rPr lang="pl-PL" sz="1400" b="0" kern="1200" baseline="0" dirty="0" smtClean="0">
                          <a:solidFill>
                            <a:schemeClr val="tx1"/>
                          </a:solidFill>
                          <a:latin typeface="+mj-lt"/>
                          <a:ea typeface="+mn-ea"/>
                          <a:cs typeface="+mn-cs"/>
                        </a:rPr>
                        <a:t>, zwiększenie o 3.183.204 zł m.in. z tytułu wpłat od deweloperów (2.381.649 zł),</a:t>
                      </a:r>
                      <a:br>
                        <a:rPr lang="pl-PL" sz="1400" b="0" kern="1200" baseline="0" dirty="0" smtClean="0">
                          <a:solidFill>
                            <a:schemeClr val="tx1"/>
                          </a:solidFill>
                          <a:latin typeface="+mj-lt"/>
                          <a:ea typeface="+mn-ea"/>
                          <a:cs typeface="+mn-cs"/>
                        </a:rPr>
                      </a:br>
                      <a:r>
                        <a:rPr lang="pl-PL" sz="1400" b="0" kern="1200" baseline="0" dirty="0" smtClean="0">
                          <a:solidFill>
                            <a:schemeClr val="tx1"/>
                          </a:solidFill>
                          <a:latin typeface="+mj-lt"/>
                          <a:ea typeface="+mn-ea"/>
                          <a:cs typeface="+mn-cs"/>
                        </a:rPr>
                        <a:t>w tym z przeznaczeniem na realizację zadania pn. „Nabycie nieruchomości pod budowę drogi gminnej 7 KUL w rejonie ul. Polskiej - rozliczenie z deweloperem” (1.943.992 zł).</a:t>
                      </a:r>
                      <a:endParaRPr lang="pl-PL" sz="1400" b="0" kern="1200" baseline="0" dirty="0">
                        <a:solidFill>
                          <a:schemeClr val="tx1"/>
                        </a:solidFill>
                        <a:latin typeface="+mj-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71255824"/>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latin typeface="+mj-lt"/>
                          <a:ea typeface="+mn-ea"/>
                          <a:cs typeface="+mn-cs"/>
                        </a:rPr>
                        <a:t>+2.802.305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0000"/>
                        </a:lnSpc>
                      </a:pPr>
                      <a:r>
                        <a:rPr lang="pl-PL" sz="1400" b="1" kern="1200" baseline="0" dirty="0">
                          <a:solidFill>
                            <a:schemeClr val="tx1"/>
                          </a:solidFill>
                          <a:latin typeface="+mj-lt"/>
                          <a:ea typeface="+mn-ea"/>
                          <a:cs typeface="+mn-cs"/>
                        </a:rPr>
                        <a:t>dz. Praga-Południe</a:t>
                      </a:r>
                      <a:r>
                        <a:rPr lang="pl-PL" sz="1400" b="0" kern="1200" baseline="0" dirty="0">
                          <a:solidFill>
                            <a:schemeClr val="tx1"/>
                          </a:solidFill>
                          <a:latin typeface="+mj-lt"/>
                          <a:ea typeface="+mn-ea"/>
                          <a:cs typeface="+mn-cs"/>
                        </a:rPr>
                        <a:t>, głównie z tytułu sprzedaży nieruchomości zabudowanych położonych przy ul. Tarnowieckiej 35 i </a:t>
                      </a:r>
                      <a:r>
                        <a:rPr lang="pl-PL" sz="1400" b="0" kern="1200" baseline="0" dirty="0" smtClean="0">
                          <a:solidFill>
                            <a:schemeClr val="tx1"/>
                          </a:solidFill>
                          <a:latin typeface="+mj-lt"/>
                          <a:ea typeface="+mn-ea"/>
                          <a:cs typeface="+mn-cs"/>
                        </a:rPr>
                        <a:t>33B oraz </a:t>
                      </a:r>
                      <a:r>
                        <a:rPr lang="pl-PL" sz="1400" b="0" kern="1200" baseline="0" dirty="0">
                          <a:solidFill>
                            <a:schemeClr val="tx1"/>
                          </a:solidFill>
                          <a:latin typeface="+mj-lt"/>
                          <a:ea typeface="+mn-ea"/>
                          <a:cs typeface="+mn-cs"/>
                        </a:rPr>
                        <a:t>Kaleńskiej 3 (2.715.924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713319580"/>
                  </a:ext>
                </a:extLst>
              </a:tr>
              <a:tr h="0">
                <a:tc>
                  <a:txBody>
                    <a:bodyPr/>
                    <a:lstStyle/>
                    <a:p>
                      <a:pPr algn="r"/>
                      <a:r>
                        <a:rPr lang="pl-PL" sz="1800" b="1" kern="1200" dirty="0" smtClean="0">
                          <a:solidFill>
                            <a:srgbClr val="385723"/>
                          </a:solidFill>
                          <a:effectLst/>
                          <a:latin typeface="+mn-lt"/>
                          <a:ea typeface="+mn-ea"/>
                          <a:cs typeface="+mn-cs"/>
                        </a:rPr>
                        <a:t>+2.500.014</a:t>
                      </a:r>
                      <a:r>
                        <a:rPr lang="pl-PL" sz="1800" b="1" kern="1200" baseline="0" dirty="0" smtClean="0">
                          <a:solidFill>
                            <a:srgbClr val="385723"/>
                          </a:solidFill>
                          <a:latin typeface="+mn-lt"/>
                          <a:ea typeface="+mn-ea"/>
                          <a:cs typeface="+mn-cs"/>
                        </a:rPr>
                        <a:t> </a:t>
                      </a:r>
                      <a:r>
                        <a:rPr lang="pl-PL" sz="1800" b="1" kern="1200" dirty="0" smtClean="0">
                          <a:solidFill>
                            <a:srgbClr val="385723"/>
                          </a:solidFill>
                          <a:latin typeface="+mn-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4000"/>
                        </a:lnSpc>
                      </a:pPr>
                      <a:r>
                        <a:rPr lang="pl-PL" sz="1400" b="1" kern="1200" baseline="0" dirty="0" smtClean="0">
                          <a:solidFill>
                            <a:schemeClr val="tx1"/>
                          </a:solidFill>
                          <a:latin typeface="+mj-lt"/>
                          <a:ea typeface="+mn-ea"/>
                          <a:cs typeface="+mn-cs"/>
                        </a:rPr>
                        <a:t>dz. Ursynów </a:t>
                      </a:r>
                      <a:r>
                        <a:rPr lang="pl-PL" sz="1400" b="0" kern="1200" baseline="0" dirty="0" smtClean="0">
                          <a:solidFill>
                            <a:schemeClr val="tx1"/>
                          </a:solidFill>
                          <a:latin typeface="+mj-lt"/>
                          <a:ea typeface="+mn-ea"/>
                          <a:cs typeface="+mn-cs"/>
                        </a:rPr>
                        <a:t>zwiększenie o 2.182.500 zł, w tym z tytułu sprzedaży nieruchomości gruntowej położonej przy ul. Dzwonkowej (1.262.500 zł) oraz dochodów z najmu i dzierżawy mienia (900.000 zł).</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13487220"/>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n-lt"/>
                          <a:ea typeface="+mn-ea"/>
                          <a:cs typeface="+mn-cs"/>
                        </a:rPr>
                        <a:t>+2.182.500 zł</a:t>
                      </a:r>
                      <a:endParaRPr lang="pl-PL" sz="1800" b="1" kern="1200" dirty="0">
                        <a:solidFill>
                          <a:srgbClr val="385723"/>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4000"/>
                        </a:lnSpc>
                      </a:pPr>
                      <a:r>
                        <a:rPr lang="pl-PL" sz="1400" b="1" kern="1200" baseline="0" dirty="0" smtClean="0">
                          <a:solidFill>
                            <a:schemeClr val="tx1"/>
                          </a:solidFill>
                          <a:latin typeface="+mj-lt"/>
                          <a:ea typeface="+mn-ea"/>
                          <a:cs typeface="+mn-cs"/>
                        </a:rPr>
                        <a:t>dz. Włochy</a:t>
                      </a:r>
                      <a:r>
                        <a:rPr lang="pl-PL" sz="1400" b="0" kern="1200" baseline="0" dirty="0" smtClean="0">
                          <a:solidFill>
                            <a:schemeClr val="tx1"/>
                          </a:solidFill>
                          <a:latin typeface="+mj-lt"/>
                          <a:ea typeface="+mn-ea"/>
                          <a:cs typeface="+mn-cs"/>
                        </a:rPr>
                        <a:t>, zwiększenie o 2.182.500 zł, w tym z tytułu sprzedaży nieruchomości gruntowej położonej przy ul. Dzwonkowej (1.262.500 zł) oraz dochodów z najmu i dzierżawy mienia (900.000 zł).</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674169580"/>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n-lt"/>
                          <a:ea typeface="+mn-ea"/>
                          <a:cs typeface="+mn-cs"/>
                        </a:rPr>
                        <a:t>+1.960.000 </a:t>
                      </a:r>
                      <a:r>
                        <a:rPr lang="pl-PL" sz="1800" b="1" kern="1200" dirty="0">
                          <a:solidFill>
                            <a:srgbClr val="385723"/>
                          </a:solidFill>
                          <a:latin typeface="+mn-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4000"/>
                        </a:lnSpc>
                      </a:pPr>
                      <a:r>
                        <a:rPr lang="pl-PL" sz="1400" b="1" kern="1200" baseline="0" dirty="0" smtClean="0">
                          <a:solidFill>
                            <a:schemeClr val="tx1"/>
                          </a:solidFill>
                          <a:latin typeface="+mj-lt"/>
                          <a:ea typeface="+mn-ea"/>
                          <a:cs typeface="+mn-cs"/>
                        </a:rPr>
                        <a:t>dz. Ochota </a:t>
                      </a:r>
                      <a:r>
                        <a:rPr lang="pl-PL" sz="1400" b="0" kern="1200" baseline="0" dirty="0" smtClean="0">
                          <a:solidFill>
                            <a:schemeClr val="tx1"/>
                          </a:solidFill>
                          <a:latin typeface="+mj-lt"/>
                          <a:ea typeface="+mn-ea"/>
                          <a:cs typeface="+mn-cs"/>
                        </a:rPr>
                        <a:t>zwiększenie o 1.960.000 zł z tytułu dochodów z najmu i dzierżawy mienia.</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676099418"/>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n-lt"/>
                          <a:ea typeface="+mn-ea"/>
                          <a:cs typeface="+mn-cs"/>
                        </a:rPr>
                        <a:t>+1.740.820 zł</a:t>
                      </a:r>
                      <a:endParaRPr lang="pl-PL" sz="1800" b="1" kern="1200" dirty="0">
                        <a:solidFill>
                          <a:srgbClr val="385723"/>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4000"/>
                        </a:lnSpc>
                      </a:pPr>
                      <a:r>
                        <a:rPr lang="pl-PL" sz="1400" b="1" kern="1200" baseline="0" dirty="0" smtClean="0">
                          <a:solidFill>
                            <a:schemeClr val="tx1"/>
                          </a:solidFill>
                          <a:latin typeface="+mj-lt"/>
                          <a:ea typeface="+mn-ea"/>
                          <a:cs typeface="+mn-cs"/>
                        </a:rPr>
                        <a:t>dz. Rembertów</a:t>
                      </a:r>
                      <a:r>
                        <a:rPr lang="pl-PL" sz="1400" b="0" kern="1200" baseline="0" dirty="0" smtClean="0">
                          <a:solidFill>
                            <a:schemeClr val="tx1"/>
                          </a:solidFill>
                          <a:latin typeface="+mj-lt"/>
                          <a:ea typeface="+mn-ea"/>
                          <a:cs typeface="+mn-cs"/>
                        </a:rPr>
                        <a:t>, zwiększenie o 1.740.820 zł z tytułu zwrotów niewykorzystanych dotacji oraz płatności.</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290018703"/>
                  </a:ext>
                </a:extLst>
              </a:tr>
              <a:tr h="0">
                <a:tc>
                  <a:txBody>
                    <a:bodyPr/>
                    <a:lstStyle/>
                    <a:p>
                      <a:pPr algn="r"/>
                      <a:r>
                        <a:rPr lang="pl-PL" sz="1800" b="1" dirty="0" smtClean="0">
                          <a:solidFill>
                            <a:srgbClr val="385723"/>
                          </a:solidFill>
                        </a:rPr>
                        <a:t>+1.200.156 </a:t>
                      </a:r>
                      <a:r>
                        <a:rPr lang="pl-PL" sz="1800" b="1" baseline="0" dirty="0" smtClean="0">
                          <a:solidFill>
                            <a:srgbClr val="385723"/>
                          </a:solidFill>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marL="0" lvl="0" indent="0" algn="l" defTabSz="914400" rtl="0" eaLnBrk="1" latinLnBrk="0" hangingPunct="1">
                        <a:lnSpc>
                          <a:spcPct val="114000"/>
                        </a:lnSpc>
                        <a:spcAft>
                          <a:spcPts val="0"/>
                        </a:spcAft>
                        <a:buFont typeface="Wingdings" panose="05000000000000000000" pitchFamily="2" charset="2"/>
                        <a:buNone/>
                      </a:pPr>
                      <a:r>
                        <a:rPr lang="pl-PL" sz="1400" b="1" kern="1200" baseline="0" dirty="0" smtClean="0">
                          <a:solidFill>
                            <a:schemeClr val="tx1"/>
                          </a:solidFill>
                          <a:latin typeface="+mj-lt"/>
                          <a:ea typeface="+mn-ea"/>
                          <a:cs typeface="+mn-cs"/>
                        </a:rPr>
                        <a:t>dz. Wawer</a:t>
                      </a:r>
                      <a:r>
                        <a:rPr lang="pl-PL" sz="1400" b="0" kern="1200" baseline="0" dirty="0" smtClean="0">
                          <a:solidFill>
                            <a:schemeClr val="tx1"/>
                          </a:solidFill>
                          <a:latin typeface="+mj-lt"/>
                          <a:ea typeface="+mn-ea"/>
                          <a:cs typeface="+mn-cs"/>
                        </a:rPr>
                        <a:t>, zwiększenie o 1.200.156 zł, z tego z tytułu zwrotu podatku VAT (731.726 zł) oraz dochodów</a:t>
                      </a:r>
                      <a:br>
                        <a:rPr lang="pl-PL" sz="1400" b="0" kern="1200" baseline="0" dirty="0" smtClean="0">
                          <a:solidFill>
                            <a:schemeClr val="tx1"/>
                          </a:solidFill>
                          <a:latin typeface="+mj-lt"/>
                          <a:ea typeface="+mn-ea"/>
                          <a:cs typeface="+mn-cs"/>
                        </a:rPr>
                      </a:br>
                      <a:r>
                        <a:rPr lang="pl-PL" sz="1400" b="0" kern="1200" baseline="0" dirty="0" smtClean="0">
                          <a:solidFill>
                            <a:schemeClr val="tx1"/>
                          </a:solidFill>
                          <a:latin typeface="+mj-lt"/>
                          <a:ea typeface="+mn-ea"/>
                          <a:cs typeface="+mn-cs"/>
                        </a:rPr>
                        <a:t>z najmu i dzierżawy mienia (468.430 zł).</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182985685"/>
                  </a:ext>
                </a:extLst>
              </a:tr>
              <a:tr h="0">
                <a:tc>
                  <a:txBody>
                    <a:bodyPr/>
                    <a:lstStyle/>
                    <a:p>
                      <a:pPr algn="r"/>
                      <a:r>
                        <a:rPr lang="pl-PL" sz="1800" b="1" dirty="0" smtClean="0">
                          <a:solidFill>
                            <a:srgbClr val="385723"/>
                          </a:solidFill>
                        </a:rPr>
                        <a:t>+197.500 </a:t>
                      </a:r>
                      <a:r>
                        <a:rPr lang="pl-PL" sz="1800" b="1" baseline="0" dirty="0" smtClean="0">
                          <a:solidFill>
                            <a:srgbClr val="385723"/>
                          </a:solidFill>
                        </a:rPr>
                        <a:t>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marL="0" lvl="0" indent="0" algn="l" defTabSz="914400" rtl="0" eaLnBrk="1" latinLnBrk="0" hangingPunct="1">
                        <a:lnSpc>
                          <a:spcPct val="114000"/>
                        </a:lnSpc>
                        <a:spcAft>
                          <a:spcPts val="0"/>
                        </a:spcAft>
                        <a:buFont typeface="Wingdings" panose="05000000000000000000" pitchFamily="2" charset="2"/>
                        <a:buNone/>
                      </a:pPr>
                      <a:r>
                        <a:rPr lang="pl-PL" sz="1400" b="1" kern="1200" baseline="0" dirty="0" smtClean="0">
                          <a:solidFill>
                            <a:schemeClr val="tx1"/>
                          </a:solidFill>
                          <a:latin typeface="+mn-lt"/>
                          <a:ea typeface="+mn-ea"/>
                          <a:cs typeface="+mn-cs"/>
                        </a:rPr>
                        <a:t>Pozostałe zmiany </a:t>
                      </a:r>
                      <a:r>
                        <a:rPr lang="pl-PL" sz="1400" b="0" kern="1200" baseline="0" dirty="0" smtClean="0">
                          <a:solidFill>
                            <a:schemeClr val="tx1"/>
                          </a:solidFill>
                          <a:latin typeface="+mj-lt"/>
                          <a:ea typeface="+mn-ea"/>
                          <a:cs typeface="+mn-cs"/>
                        </a:rPr>
                        <a:t>dotyczą dzielnicy Żoliborz (+197.500 zł).</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629288263"/>
                  </a:ext>
                </a:extLst>
              </a:tr>
            </a:tbl>
          </a:graphicData>
        </a:graphic>
      </p:graphicFrame>
      <p:sp>
        <p:nvSpPr>
          <p:cNvPr id="10"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1925411389"/>
      </p:ext>
    </p:extLst>
  </p:cSld>
  <p:clrMapOvr>
    <a:masterClrMapping/>
  </p:clrMapOvr>
  <p:transition spd="slow">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8</a:t>
            </a:fld>
            <a:endParaRPr lang="pl-PL" dirty="0"/>
          </a:p>
        </p:txBody>
      </p:sp>
      <p:sp>
        <p:nvSpPr>
          <p:cNvPr id="3" name="Tytuł 2"/>
          <p:cNvSpPr>
            <a:spLocks noGrp="1"/>
          </p:cNvSpPr>
          <p:nvPr>
            <p:ph type="title"/>
          </p:nvPr>
        </p:nvSpPr>
        <p:spPr>
          <a:xfrm>
            <a:off x="432000" y="72000"/>
            <a:ext cx="11180445" cy="742304"/>
          </a:xfrm>
        </p:spPr>
        <p:txBody>
          <a:bodyPr/>
          <a:lstStyle/>
          <a:p>
            <a:pPr>
              <a:spcBef>
                <a:spcPts val="800"/>
              </a:spcBef>
              <a:spcAft>
                <a:spcPts val="800"/>
              </a:spcAft>
            </a:pPr>
            <a:r>
              <a:rPr lang="pl-PL" altLang="pl-PL" sz="2400" b="1" dirty="0" smtClean="0">
                <a:latin typeface="+mj-lt"/>
              </a:rPr>
              <a:t>Zwiększenie</a:t>
            </a:r>
            <a:r>
              <a:rPr lang="pl-PL" altLang="pl-PL" sz="2400" dirty="0" smtClean="0">
                <a:latin typeface="+mj-lt"/>
              </a:rPr>
              <a:t> </a:t>
            </a:r>
            <a:r>
              <a:rPr lang="pl-PL" altLang="pl-PL" sz="2400" dirty="0">
                <a:latin typeface="+mj-lt"/>
              </a:rPr>
              <a:t>planu </a:t>
            </a:r>
            <a:r>
              <a:rPr lang="pl-PL" altLang="pl-PL" sz="2400" b="1" dirty="0">
                <a:latin typeface="+mj-lt"/>
              </a:rPr>
              <a:t>wydatków bieżących</a:t>
            </a:r>
            <a:r>
              <a:rPr lang="pl-PL" altLang="pl-PL" sz="2400" dirty="0">
                <a:latin typeface="+mj-lt"/>
              </a:rPr>
              <a:t> w </a:t>
            </a:r>
            <a:r>
              <a:rPr lang="pl-PL" altLang="pl-PL" sz="2400" dirty="0" smtClean="0">
                <a:latin typeface="+mj-lt"/>
              </a:rPr>
              <a:t>2024 </a:t>
            </a:r>
            <a:r>
              <a:rPr lang="pl-PL" altLang="pl-PL" sz="2400" dirty="0">
                <a:latin typeface="+mj-lt"/>
              </a:rPr>
              <a:t>r. o </a:t>
            </a:r>
            <a:r>
              <a:rPr lang="pl-PL" altLang="pl-PL" sz="2400" b="1" dirty="0" smtClean="0">
                <a:latin typeface="+mj-lt"/>
              </a:rPr>
              <a:t>943,7 </a:t>
            </a:r>
            <a:r>
              <a:rPr lang="pl-PL" altLang="pl-PL" sz="2400" b="1" dirty="0">
                <a:latin typeface="+mj-lt"/>
              </a:rPr>
              <a:t>mln zł</a:t>
            </a:r>
          </a:p>
        </p:txBody>
      </p:sp>
      <p:sp>
        <p:nvSpPr>
          <p:cNvPr id="9" name="pole tekstowe 13"/>
          <p:cNvSpPr txBox="1">
            <a:spLocks noChangeArrowheads="1"/>
          </p:cNvSpPr>
          <p:nvPr/>
        </p:nvSpPr>
        <p:spPr bwMode="auto">
          <a:xfrm>
            <a:off x="1764633" y="576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OGÓLNOMIEJSKA:  </a:t>
            </a:r>
            <a:r>
              <a:rPr lang="pl-PL" altLang="pl-PL" sz="2400" b="1" dirty="0" smtClean="0">
                <a:solidFill>
                  <a:srgbClr val="385723"/>
                </a:solidFill>
                <a:latin typeface="+mj-lt"/>
              </a:rPr>
              <a:t>+393,6 </a:t>
            </a:r>
            <a:r>
              <a:rPr lang="pl-PL" altLang="pl-PL" sz="2000" b="1" dirty="0">
                <a:solidFill>
                  <a:srgbClr val="385723"/>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603280203"/>
              </p:ext>
            </p:extLst>
          </p:nvPr>
        </p:nvGraphicFramePr>
        <p:xfrm>
          <a:off x="246000" y="1036800"/>
          <a:ext cx="11700000" cy="5636581"/>
        </p:xfrm>
        <a:graphic>
          <a:graphicData uri="http://schemas.openxmlformats.org/drawingml/2006/table">
            <a:tbl>
              <a:tblPr firstRow="1" bandRow="1">
                <a:tableStyleId>{2D5ABB26-0587-4C30-8999-92F81FD0307C}</a:tableStyleId>
              </a:tblPr>
              <a:tblGrid>
                <a:gridCol w="2329200">
                  <a:extLst>
                    <a:ext uri="{9D8B030D-6E8A-4147-A177-3AD203B41FA5}">
                      <a16:colId xmlns:a16="http://schemas.microsoft.com/office/drawing/2014/main" val="20000"/>
                    </a:ext>
                  </a:extLst>
                </a:gridCol>
                <a:gridCol w="9370800">
                  <a:extLst>
                    <a:ext uri="{9D8B030D-6E8A-4147-A177-3AD203B41FA5}">
                      <a16:colId xmlns:a16="http://schemas.microsoft.com/office/drawing/2014/main" val="20001"/>
                    </a:ext>
                  </a:extLst>
                </a:gridCol>
              </a:tblGrid>
              <a:tr h="609061">
                <a:tc>
                  <a:txBody>
                    <a:bodyPr/>
                    <a:lstStyle/>
                    <a:p>
                      <a:pPr algn="r"/>
                      <a:r>
                        <a:rPr lang="pl-PL" sz="2000" b="1" baseline="0" dirty="0" smtClean="0">
                          <a:solidFill>
                            <a:srgbClr val="385723"/>
                          </a:solidFill>
                          <a:latin typeface="+mj-lt"/>
                        </a:rPr>
                        <a:t>+393.552.654 zł</a:t>
                      </a:r>
                      <a:br>
                        <a:rPr lang="pl-PL" sz="2000" b="1" baseline="0" dirty="0" smtClean="0">
                          <a:solidFill>
                            <a:srgbClr val="385723"/>
                          </a:solidFill>
                          <a:latin typeface="+mj-lt"/>
                        </a:rPr>
                      </a:br>
                      <a:r>
                        <a:rPr lang="pl-PL" sz="1400" b="1" baseline="0" dirty="0" smtClean="0">
                          <a:solidFill>
                            <a:srgbClr val="385723"/>
                          </a:solidFill>
                          <a:latin typeface="+mj-lt"/>
                        </a:rPr>
                        <a:t>(per saldo)</a:t>
                      </a:r>
                      <a:endParaRPr lang="pl-PL" sz="2000" b="1" dirty="0">
                        <a:solidFill>
                          <a:srgbClr val="385723"/>
                        </a:solidFill>
                        <a:latin typeface="+mj-lt"/>
                      </a:endParaRPr>
                    </a:p>
                  </a:txBody>
                  <a:tcPr marL="91426" marR="91426" marT="45719" marB="45719" anchor="ctr">
                    <a:lnT w="12700" cap="flat" cmpd="sng" algn="ctr">
                      <a:noFill/>
                      <a:prstDash val="sysDot"/>
                      <a:round/>
                      <a:headEnd type="none" w="med" len="med"/>
                      <a:tailEnd type="none" w="med" len="med"/>
                    </a:lnT>
                    <a:solidFill>
                      <a:srgbClr val="EFF8E9"/>
                    </a:solidFill>
                  </a:tcPr>
                </a:tc>
                <a:tc>
                  <a:txBody>
                    <a:bodyPr/>
                    <a:lstStyle/>
                    <a:p>
                      <a:pPr algn="l"/>
                      <a:r>
                        <a:rPr lang="pl-PL" sz="1600" b="1" kern="1200" baseline="0" dirty="0">
                          <a:solidFill>
                            <a:schemeClr val="tx1"/>
                          </a:solidFill>
                          <a:latin typeface="+mj-lt"/>
                          <a:ea typeface="+mn-ea"/>
                          <a:cs typeface="+mn-cs"/>
                        </a:rPr>
                        <a:t>Część </a:t>
                      </a:r>
                      <a:r>
                        <a:rPr lang="pl-PL" sz="1600" b="1" kern="1200" baseline="0" dirty="0" err="1" smtClean="0">
                          <a:solidFill>
                            <a:schemeClr val="tx1"/>
                          </a:solidFill>
                          <a:latin typeface="+mj-lt"/>
                          <a:ea typeface="+mn-ea"/>
                          <a:cs typeface="+mn-cs"/>
                        </a:rPr>
                        <a:t>ogólnomiejska</a:t>
                      </a:r>
                      <a:r>
                        <a:rPr lang="pl-PL" sz="1600" b="1" kern="1200" baseline="0" dirty="0" smtClean="0">
                          <a:solidFill>
                            <a:schemeClr val="tx1"/>
                          </a:solidFill>
                          <a:latin typeface="+mj-lt"/>
                          <a:ea typeface="+mn-ea"/>
                          <a:cs typeface="+mn-cs"/>
                        </a:rPr>
                        <a:t> – główne pozycje:</a:t>
                      </a:r>
                      <a:endParaRPr lang="pl-PL" sz="1600" b="1" kern="1200" baseline="0" dirty="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solidFill>
                      <a:srgbClr val="EFF8E9"/>
                    </a:solidFill>
                  </a:tcPr>
                </a:tc>
                <a:extLst>
                  <a:ext uri="{0D108BD9-81ED-4DB2-BD59-A6C34878D82A}">
                    <a16:rowId xmlns:a16="http://schemas.microsoft.com/office/drawing/2014/main" val="10001"/>
                  </a:ext>
                </a:extLst>
              </a:tr>
              <a:tr h="297307">
                <a:tc>
                  <a:txBody>
                    <a:bodyPr/>
                    <a:lstStyle/>
                    <a:p>
                      <a:pPr algn="r"/>
                      <a:r>
                        <a:rPr lang="pl-PL" sz="1600" b="1" kern="1200" dirty="0" smtClean="0">
                          <a:solidFill>
                            <a:srgbClr val="385723"/>
                          </a:solidFill>
                          <a:latin typeface="+mj-lt"/>
                          <a:ea typeface="+mn-ea"/>
                          <a:cs typeface="+mn-cs"/>
                        </a:rPr>
                        <a:t>+244.027.459 zł</a:t>
                      </a:r>
                      <a:endParaRPr lang="pl-PL" sz="1600" b="1" kern="1200" dirty="0">
                        <a:solidFill>
                          <a:srgbClr val="385723"/>
                        </a:solidFill>
                        <a:latin typeface="+mj-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100" b="1" kern="1200" baseline="0" dirty="0" smtClean="0">
                          <a:solidFill>
                            <a:schemeClr val="tx1"/>
                          </a:solidFill>
                          <a:latin typeface="+mj-lt"/>
                          <a:ea typeface="+mn-ea"/>
                          <a:cs typeface="+mn-cs"/>
                        </a:rPr>
                        <a:t>Wydatki oświatowe finansowane z części oświatowej subwencji ogólnej</a:t>
                      </a:r>
                      <a:r>
                        <a:rPr lang="pl-PL" sz="1100" b="0" kern="1200" baseline="0" dirty="0" smtClean="0">
                          <a:solidFill>
                            <a:schemeClr val="tx1"/>
                          </a:solidFill>
                          <a:latin typeface="+mj-lt"/>
                          <a:ea typeface="+mn-ea"/>
                          <a:cs typeface="+mn-cs"/>
                        </a:rPr>
                        <a:t> w związku z regulacją wynagrodzeń nauczycieli.</a:t>
                      </a:r>
                      <a:endParaRPr lang="pl-PL" sz="1100" b="0" kern="1200" baseline="0" dirty="0">
                        <a:solidFill>
                          <a:schemeClr val="tx1"/>
                        </a:solidFill>
                        <a:latin typeface="+mj-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71255824"/>
                  </a:ext>
                </a:extLst>
              </a:tr>
              <a:tr h="1047334">
                <a:tc>
                  <a:txBody>
                    <a:bodyPr/>
                    <a:lstStyle/>
                    <a:p>
                      <a:pPr algn="r"/>
                      <a:r>
                        <a:rPr lang="pl-PL" sz="1600" b="1" kern="1200" dirty="0">
                          <a:solidFill>
                            <a:srgbClr val="385723"/>
                          </a:solidFill>
                          <a:effectLst/>
                          <a:latin typeface="+mj-lt"/>
                          <a:ea typeface="+mn-ea"/>
                          <a:cs typeface="+mn-cs"/>
                        </a:rPr>
                        <a:t>+145.588.391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lvl="0" indent="0" algn="l" defTabSz="914400" rtl="0" eaLnBrk="1" latinLnBrk="0" hangingPunct="1">
                        <a:lnSpc>
                          <a:spcPct val="110000"/>
                        </a:lnSpc>
                        <a:spcAft>
                          <a:spcPts val="0"/>
                        </a:spcAft>
                        <a:buFont typeface="Wingdings" panose="05000000000000000000" pitchFamily="2" charset="2"/>
                        <a:buNone/>
                      </a:pPr>
                      <a:r>
                        <a:rPr lang="pl-PL" sz="1100" b="1" kern="1200" baseline="0" dirty="0">
                          <a:solidFill>
                            <a:schemeClr val="tx1"/>
                          </a:solidFill>
                          <a:latin typeface="+mj-lt"/>
                          <a:ea typeface="+mn-ea"/>
                          <a:cs typeface="+mn-cs"/>
                        </a:rPr>
                        <a:t>Wydatki bieżące </a:t>
                      </a:r>
                      <a:r>
                        <a:rPr lang="pl-PL" sz="1100" b="1" kern="1200" baseline="0" dirty="0" smtClean="0">
                          <a:solidFill>
                            <a:schemeClr val="tx1"/>
                          </a:solidFill>
                          <a:latin typeface="+mj-lt"/>
                          <a:ea typeface="+mn-ea"/>
                          <a:cs typeface="+mn-cs"/>
                        </a:rPr>
                        <a:t>finansowane </a:t>
                      </a:r>
                      <a:r>
                        <a:rPr lang="pl-PL" sz="1100" b="1" kern="1200" baseline="0" dirty="0">
                          <a:solidFill>
                            <a:schemeClr val="tx1"/>
                          </a:solidFill>
                          <a:latin typeface="+mj-lt"/>
                          <a:ea typeface="+mn-ea"/>
                          <a:cs typeface="+mn-cs"/>
                        </a:rPr>
                        <a:t>z części rozwojowej subwencji ogólnej </a:t>
                      </a:r>
                      <a:r>
                        <a:rPr lang="pl-PL" sz="1100" b="0" kern="1200" baseline="0" dirty="0">
                          <a:solidFill>
                            <a:schemeClr val="tx1"/>
                          </a:solidFill>
                          <a:latin typeface="+mj-lt"/>
                          <a:ea typeface="+mn-ea"/>
                          <a:cs typeface="+mn-cs"/>
                        </a:rPr>
                        <a:t>w związku z regulacją wynagrodzeń, z tego na wynagrodzenia i pochodne </a:t>
                      </a:r>
                      <a:r>
                        <a:rPr lang="pl-PL" sz="1100" b="0" kern="1200" baseline="0" dirty="0" smtClean="0">
                          <a:solidFill>
                            <a:schemeClr val="tx1"/>
                          </a:solidFill>
                          <a:latin typeface="+mj-lt"/>
                          <a:ea typeface="+mn-ea"/>
                          <a:cs typeface="+mn-cs"/>
                        </a:rPr>
                        <a:t>od </a:t>
                      </a:r>
                      <a:r>
                        <a:rPr lang="pl-PL" sz="1100" b="0" kern="1200" baseline="0" dirty="0">
                          <a:solidFill>
                            <a:schemeClr val="tx1"/>
                          </a:solidFill>
                          <a:latin typeface="+mj-lt"/>
                          <a:ea typeface="+mn-ea"/>
                          <a:cs typeface="+mn-cs"/>
                        </a:rPr>
                        <a:t>wynagrodzeń pracowników administracji i obsługi sfery oświatowej (85.531.279 zł), polityki społecznej (33.546.112 zł), kultury (16.624.000 zł); Straży Miejskiej m.st. Warszawy (4.360.000 zł), Stołecznego Centrum Sportu AKTYWNA WARSZAWA (3.088.000 zł), Urzędu Pracy m.st. Warszawy (1.739.000 zł), Parku Kultury w Powsinie (400.000 zł), Miejskiego Ogrodu Zoologicznego im. Antoniny i Jana Żabińskich (220.000 zł), Schroniska </a:t>
                      </a:r>
                      <a:br>
                        <a:rPr lang="pl-PL" sz="1100" b="0" kern="1200" baseline="0" dirty="0">
                          <a:solidFill>
                            <a:schemeClr val="tx1"/>
                          </a:solidFill>
                          <a:latin typeface="+mj-lt"/>
                          <a:ea typeface="+mn-ea"/>
                          <a:cs typeface="+mn-cs"/>
                        </a:rPr>
                      </a:br>
                      <a:r>
                        <a:rPr lang="pl-PL" sz="1100" b="0" kern="1200" baseline="0" dirty="0">
                          <a:solidFill>
                            <a:schemeClr val="tx1"/>
                          </a:solidFill>
                          <a:latin typeface="+mj-lt"/>
                          <a:ea typeface="+mn-ea"/>
                          <a:cs typeface="+mn-cs"/>
                        </a:rPr>
                        <a:t>na Paluchu im. Jana Lityńskiego (80.000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605399159"/>
                  </a:ext>
                </a:extLst>
              </a:tr>
              <a:tr h="297307">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latin typeface="+mn-lt"/>
                          <a:ea typeface="+mn-ea"/>
                          <a:cs typeface="+mn-cs"/>
                        </a:rPr>
                        <a:t>+8.127.270 zł</a:t>
                      </a:r>
                      <a:endParaRPr lang="pl-PL" sz="16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gn="l">
                        <a:lnSpc>
                          <a:spcPct val="114000"/>
                        </a:lnSpc>
                        <a:buFont typeface="Arial" panose="020B0604020202020204" pitchFamily="34" charset="0"/>
                        <a:buNone/>
                      </a:pPr>
                      <a:r>
                        <a:rPr lang="pl-PL" sz="1100" b="1" kern="1200" baseline="0" dirty="0" smtClean="0">
                          <a:solidFill>
                            <a:schemeClr val="tx1"/>
                          </a:solidFill>
                          <a:latin typeface="+mj-lt"/>
                          <a:ea typeface="+mn-ea"/>
                          <a:cs typeface="+mn-cs"/>
                        </a:rPr>
                        <a:t>Program profilaktyki i rozwiązywania problemów alkoholowych </a:t>
                      </a:r>
                      <a:r>
                        <a:rPr lang="pl-PL" sz="1100" b="0" kern="1200" baseline="0" dirty="0" smtClean="0">
                          <a:solidFill>
                            <a:schemeClr val="tx1"/>
                          </a:solidFill>
                          <a:latin typeface="+mj-lt"/>
                          <a:ea typeface="+mn-ea"/>
                          <a:cs typeface="+mn-cs"/>
                        </a:rPr>
                        <a:t>oraz przeciwdziałania narkomanii (przywrócenie środków z 2023 r.).</a:t>
                      </a:r>
                      <a:endParaRPr lang="pl-PL" sz="11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4224610122"/>
                  </a:ext>
                </a:extLst>
              </a:tr>
              <a:tr h="513531">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latin typeface="+mn-lt"/>
                          <a:ea typeface="+mn-ea"/>
                          <a:cs typeface="+mn-cs"/>
                        </a:rPr>
                        <a:t>+7.847.622 zł</a:t>
                      </a:r>
                      <a:br>
                        <a:rPr lang="pl-PL" sz="1600" b="1" kern="1200" dirty="0" smtClean="0">
                          <a:solidFill>
                            <a:srgbClr val="385723"/>
                          </a:solidFill>
                          <a:latin typeface="+mn-lt"/>
                          <a:ea typeface="+mn-ea"/>
                          <a:cs typeface="+mn-cs"/>
                        </a:rPr>
                      </a:br>
                      <a:r>
                        <a:rPr lang="pl-PL" sz="1000" b="1" kern="1200" dirty="0" smtClean="0">
                          <a:solidFill>
                            <a:srgbClr val="385723"/>
                          </a:solidFill>
                          <a:latin typeface="+mn-lt"/>
                          <a:ea typeface="+mn-ea"/>
                          <a:cs typeface="+mn-cs"/>
                        </a:rPr>
                        <a:t>(per saldo)</a:t>
                      </a:r>
                      <a:endParaRPr lang="pl-PL" sz="1000" b="1" kern="1200" dirty="0">
                        <a:solidFill>
                          <a:srgbClr val="385723"/>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4000"/>
                        </a:lnSpc>
                      </a:pPr>
                      <a:r>
                        <a:rPr lang="pl-PL" sz="1100" b="1" kern="1200" baseline="0" dirty="0" smtClean="0">
                          <a:solidFill>
                            <a:schemeClr val="tx1"/>
                          </a:solidFill>
                          <a:latin typeface="+mj-lt"/>
                          <a:ea typeface="+mn-ea"/>
                          <a:cs typeface="+mn-cs"/>
                        </a:rPr>
                        <a:t>Biuro Kultury</a:t>
                      </a:r>
                      <a:r>
                        <a:rPr lang="pl-PL" sz="1100" b="0" kern="1200" baseline="0" dirty="0" smtClean="0">
                          <a:solidFill>
                            <a:schemeClr val="tx1"/>
                          </a:solidFill>
                          <a:latin typeface="+mj-lt"/>
                          <a:ea typeface="+mn-ea"/>
                          <a:cs typeface="+mn-cs"/>
                        </a:rPr>
                        <a:t>, w tym z przeznaczeniem na prowadzenie działalności kulturalnej przez: </a:t>
                      </a:r>
                      <a:br>
                        <a:rPr lang="pl-PL" sz="1100" b="0" kern="1200" baseline="0" dirty="0" smtClean="0">
                          <a:solidFill>
                            <a:schemeClr val="tx1"/>
                          </a:solidFill>
                          <a:latin typeface="+mj-lt"/>
                          <a:ea typeface="+mn-ea"/>
                          <a:cs typeface="+mn-cs"/>
                        </a:rPr>
                      </a:br>
                      <a:r>
                        <a:rPr lang="pl-PL" sz="1100" b="0" kern="1200" baseline="0" dirty="0" smtClean="0">
                          <a:solidFill>
                            <a:schemeClr val="tx1"/>
                          </a:solidFill>
                          <a:latin typeface="+mj-lt"/>
                          <a:ea typeface="+mn-ea"/>
                          <a:cs typeface="+mn-cs"/>
                        </a:rPr>
                        <a:t>muzea (3.218.788 zł), Stołeczną Estradę (2.650.720 zł), teatry (1.880.700 zł).</a:t>
                      </a:r>
                      <a:endParaRPr lang="pl-PL" sz="11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127947482"/>
                  </a:ext>
                </a:extLst>
              </a:tr>
              <a:tr h="513531">
                <a:tc>
                  <a:txBody>
                    <a:bodyPr/>
                    <a:lstStyle/>
                    <a:p>
                      <a:pPr algn="r"/>
                      <a:r>
                        <a:rPr lang="pl-PL" sz="1600" b="1" kern="1200" dirty="0">
                          <a:solidFill>
                            <a:srgbClr val="385723"/>
                          </a:solidFill>
                          <a:effectLst/>
                          <a:latin typeface="+mj-lt"/>
                          <a:ea typeface="+mn-ea"/>
                          <a:cs typeface="+mn-cs"/>
                        </a:rPr>
                        <a:t>+6.657.404 zł</a:t>
                      </a:r>
                      <a:br>
                        <a:rPr lang="pl-PL" sz="1600" b="1" kern="1200" dirty="0">
                          <a:solidFill>
                            <a:srgbClr val="385723"/>
                          </a:solidFill>
                          <a:effectLst/>
                          <a:latin typeface="+mj-lt"/>
                          <a:ea typeface="+mn-ea"/>
                          <a:cs typeface="+mn-cs"/>
                        </a:rPr>
                      </a:br>
                      <a:r>
                        <a:rPr lang="pl-PL" sz="1000" b="1" kern="1200" dirty="0">
                          <a:solidFill>
                            <a:srgbClr val="385723"/>
                          </a:solidFill>
                          <a:effectLst/>
                          <a:latin typeface="+mj-lt"/>
                          <a:ea typeface="+mn-ea"/>
                          <a:cs typeface="+mn-cs"/>
                        </a:rPr>
                        <a:t>(per saldo)</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100" b="1" kern="1200" baseline="0" dirty="0">
                          <a:solidFill>
                            <a:schemeClr val="tx1"/>
                          </a:solidFill>
                          <a:latin typeface="+mj-lt"/>
                          <a:ea typeface="+mn-ea"/>
                          <a:cs typeface="+mn-cs"/>
                        </a:rPr>
                        <a:t>Zarząd Dróg Miejskich</a:t>
                      </a:r>
                      <a:r>
                        <a:rPr lang="pl-PL" sz="1100" b="0" kern="1200" baseline="0" dirty="0">
                          <a:solidFill>
                            <a:schemeClr val="tx1"/>
                          </a:solidFill>
                          <a:latin typeface="+mj-lt"/>
                          <a:ea typeface="+mn-ea"/>
                          <a:cs typeface="+mn-cs"/>
                        </a:rPr>
                        <a:t>, głównie z przeznaczeniem na wdrożenie i utrzymanie Strefy Czystego Transportu.</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207208964"/>
                  </a:ext>
                </a:extLst>
              </a:tr>
              <a:tr h="40372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latin typeface="+mj-lt"/>
                          <a:ea typeface="+mn-ea"/>
                          <a:cs typeface="+mn-cs"/>
                        </a:rPr>
                        <a:t>+4.126.420 zł</a:t>
                      </a:r>
                      <a:endParaRPr lang="pl-PL" sz="16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gn="l">
                        <a:lnSpc>
                          <a:spcPct val="114000"/>
                        </a:lnSpc>
                        <a:buFont typeface="Arial" panose="020B0604020202020204" pitchFamily="34" charset="0"/>
                        <a:buNone/>
                      </a:pPr>
                      <a:r>
                        <a:rPr lang="pl-PL" sz="1100" b="1" kern="1200" baseline="0" dirty="0" smtClean="0">
                          <a:solidFill>
                            <a:schemeClr val="tx1"/>
                          </a:solidFill>
                          <a:latin typeface="+mj-lt"/>
                          <a:ea typeface="+mn-ea"/>
                          <a:cs typeface="+mn-cs"/>
                        </a:rPr>
                        <a:t>Wydatki oświatowe jako równowartość środków odprowadzonych na rachunek dochodów budżetowych</a:t>
                      </a:r>
                      <a:r>
                        <a:rPr lang="pl-PL" sz="1100" b="0" kern="1200" baseline="0" dirty="0" smtClean="0">
                          <a:solidFill>
                            <a:schemeClr val="tx1"/>
                          </a:solidFill>
                          <a:latin typeface="+mj-lt"/>
                          <a:ea typeface="+mn-ea"/>
                          <a:cs typeface="+mn-cs"/>
                        </a:rPr>
                        <a:t> pozostających na 31.12.2023 r. na wydzielonych rachunkach jednostek budżetowych prowadzących działalność określoną w ustawie Prawo oświatowe.</a:t>
                      </a:r>
                      <a:endParaRPr lang="pl-PL" sz="11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26857361"/>
                  </a:ext>
                </a:extLst>
              </a:tr>
              <a:tr h="297307">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latin typeface="+mj-lt"/>
                          <a:ea typeface="+mn-ea"/>
                          <a:cs typeface="+mn-cs"/>
                        </a:rPr>
                        <a:t>+3.274.167 </a:t>
                      </a:r>
                      <a:r>
                        <a:rPr lang="pl-PL" sz="1600" b="1" kern="1200" dirty="0">
                          <a:solidFill>
                            <a:srgbClr val="385723"/>
                          </a:solidFill>
                          <a:latin typeface="+mj-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gn="l">
                        <a:lnSpc>
                          <a:spcPct val="114000"/>
                        </a:lnSpc>
                        <a:buFont typeface="Arial" panose="020B0604020202020204" pitchFamily="34" charset="0"/>
                        <a:buNone/>
                      </a:pPr>
                      <a:r>
                        <a:rPr lang="pl-PL" sz="1100" b="1" kern="1200" baseline="0" dirty="0" smtClean="0">
                          <a:solidFill>
                            <a:schemeClr val="tx1"/>
                          </a:solidFill>
                          <a:latin typeface="+mj-lt"/>
                          <a:ea typeface="+mn-ea"/>
                          <a:cs typeface="+mn-cs"/>
                        </a:rPr>
                        <a:t>Fundusz Pomocy</a:t>
                      </a:r>
                      <a:r>
                        <a:rPr lang="pl-PL" sz="1100" b="0" kern="1200" baseline="0" dirty="0" smtClean="0">
                          <a:solidFill>
                            <a:schemeClr val="tx1"/>
                          </a:solidFill>
                          <a:latin typeface="+mj-lt"/>
                          <a:ea typeface="+mn-ea"/>
                          <a:cs typeface="+mn-cs"/>
                        </a:rPr>
                        <a:t>, gł. w związku z wprowadzeniem zmian wynikających z rozliczenia środków z 2023 r.</a:t>
                      </a:r>
                      <a:endParaRPr lang="pl-PL" sz="11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217351021"/>
                  </a:ext>
                </a:extLst>
              </a:tr>
              <a:tr h="297307">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a:solidFill>
                            <a:srgbClr val="385723"/>
                          </a:solidFill>
                          <a:latin typeface="+mn-lt"/>
                          <a:ea typeface="+mn-ea"/>
                          <a:cs typeface="+mn-cs"/>
                        </a:rPr>
                        <a:t>+3.176.600 zł</a:t>
                      </a:r>
                      <a:endParaRPr lang="pl-PL" sz="16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100" b="1" kern="1200" baseline="0" dirty="0">
                          <a:solidFill>
                            <a:schemeClr val="tx1"/>
                          </a:solidFill>
                          <a:latin typeface="+mj-lt"/>
                          <a:ea typeface="+mn-ea"/>
                          <a:cs typeface="+mn-cs"/>
                        </a:rPr>
                        <a:t>Straż Miejska m.st. Warszawy</a:t>
                      </a:r>
                      <a:r>
                        <a:rPr lang="pl-PL" sz="1100" b="0" kern="1200" baseline="0" dirty="0">
                          <a:solidFill>
                            <a:schemeClr val="tx1"/>
                          </a:solidFill>
                          <a:latin typeface="+mj-lt"/>
                          <a:ea typeface="+mn-ea"/>
                          <a:cs typeface="+mn-cs"/>
                        </a:rPr>
                        <a:t> z przeznaczeniem na utrzymanie nowej siedziby VII Oddziału Terenowego przy ul. Grochowskiej 316.</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056597497"/>
                  </a:ext>
                </a:extLst>
              </a:tr>
              <a:tr h="40372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latin typeface="+mj-lt"/>
                          <a:ea typeface="+mn-ea"/>
                          <a:cs typeface="+mn-cs"/>
                        </a:rPr>
                        <a:t>+2.774.557 </a:t>
                      </a:r>
                      <a:r>
                        <a:rPr lang="pl-PL" sz="1600" b="1" kern="1200" dirty="0">
                          <a:solidFill>
                            <a:srgbClr val="385723"/>
                          </a:solidFill>
                          <a:latin typeface="+mj-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gn="l">
                        <a:lnSpc>
                          <a:spcPct val="114000"/>
                        </a:lnSpc>
                        <a:buFont typeface="Arial" panose="020B0604020202020204" pitchFamily="34" charset="0"/>
                        <a:buNone/>
                      </a:pPr>
                      <a:r>
                        <a:rPr lang="pl-PL" sz="1100" b="1" kern="1200" baseline="0" dirty="0" smtClean="0">
                          <a:solidFill>
                            <a:schemeClr val="tx1"/>
                          </a:solidFill>
                          <a:latin typeface="+mj-lt"/>
                          <a:ea typeface="+mn-ea"/>
                          <a:cs typeface="+mn-cs"/>
                        </a:rPr>
                        <a:t>Kontynuacja w 2024 r. realizacji zadań </a:t>
                      </a:r>
                      <a:r>
                        <a:rPr lang="pl-PL" sz="1100" b="0" kern="1200" baseline="0" dirty="0" smtClean="0">
                          <a:solidFill>
                            <a:schemeClr val="tx1"/>
                          </a:solidFill>
                          <a:latin typeface="+mj-lt"/>
                          <a:ea typeface="+mn-ea"/>
                          <a:cs typeface="+mn-cs"/>
                        </a:rPr>
                        <a:t>wyłonionych w ramach budżetu obywatelskiego w związku</a:t>
                      </a:r>
                      <a:br>
                        <a:rPr lang="pl-PL" sz="1100" b="0" kern="1200" baseline="0" dirty="0" smtClean="0">
                          <a:solidFill>
                            <a:schemeClr val="tx1"/>
                          </a:solidFill>
                          <a:latin typeface="+mj-lt"/>
                          <a:ea typeface="+mn-ea"/>
                          <a:cs typeface="+mn-cs"/>
                        </a:rPr>
                      </a:br>
                      <a:r>
                        <a:rPr lang="pl-PL" sz="1100" b="0" kern="1200" baseline="0" dirty="0" smtClean="0">
                          <a:solidFill>
                            <a:schemeClr val="tx1"/>
                          </a:solidFill>
                          <a:latin typeface="+mj-lt"/>
                          <a:ea typeface="+mn-ea"/>
                          <a:cs typeface="+mn-cs"/>
                        </a:rPr>
                        <a:t>ze zmianą harmonogramu realizacji zadań (przywrócenie środków z 2023 r.).</a:t>
                      </a:r>
                      <a:endParaRPr lang="pl-PL" sz="11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13487220"/>
                  </a:ext>
                </a:extLst>
              </a:tr>
              <a:tr h="513531">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latin typeface="+mj-lt"/>
                          <a:ea typeface="+mn-ea"/>
                          <a:cs typeface="+mn-cs"/>
                        </a:rPr>
                        <a:t>+2.642.386 zł</a:t>
                      </a:r>
                      <a:br>
                        <a:rPr lang="pl-PL" sz="1600" b="1" kern="1200" dirty="0" smtClean="0">
                          <a:solidFill>
                            <a:srgbClr val="385723"/>
                          </a:solidFill>
                          <a:latin typeface="+mj-lt"/>
                          <a:ea typeface="+mn-ea"/>
                          <a:cs typeface="+mn-cs"/>
                        </a:rPr>
                      </a:br>
                      <a:r>
                        <a:rPr lang="pl-PL" sz="1000" b="1" kern="1200" dirty="0" smtClean="0">
                          <a:solidFill>
                            <a:srgbClr val="385723"/>
                          </a:solidFill>
                          <a:latin typeface="+mj-lt"/>
                          <a:ea typeface="+mn-ea"/>
                          <a:cs typeface="+mn-cs"/>
                        </a:rPr>
                        <a:t>(per</a:t>
                      </a:r>
                      <a:r>
                        <a:rPr lang="pl-PL" sz="1000" b="1" kern="1200" baseline="0" dirty="0" smtClean="0">
                          <a:solidFill>
                            <a:srgbClr val="385723"/>
                          </a:solidFill>
                          <a:latin typeface="+mj-lt"/>
                          <a:ea typeface="+mn-ea"/>
                          <a:cs typeface="+mn-cs"/>
                        </a:rPr>
                        <a:t> saldo)</a:t>
                      </a:r>
                      <a:endParaRPr lang="pl-PL" sz="10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indent="0" algn="l">
                        <a:lnSpc>
                          <a:spcPct val="114000"/>
                        </a:lnSpc>
                        <a:buFont typeface="Arial" panose="020B0604020202020204" pitchFamily="34" charset="0"/>
                        <a:buNone/>
                      </a:pPr>
                      <a:r>
                        <a:rPr lang="pl-PL" sz="1100" b="1" kern="1200" baseline="0" dirty="0" smtClean="0">
                          <a:solidFill>
                            <a:schemeClr val="tx1"/>
                          </a:solidFill>
                          <a:latin typeface="+mj-lt"/>
                          <a:ea typeface="+mn-ea"/>
                          <a:cs typeface="+mn-cs"/>
                        </a:rPr>
                        <a:t>Realizacja projektów UE</a:t>
                      </a:r>
                      <a:r>
                        <a:rPr lang="pl-PL" sz="1100" b="0" kern="1200" baseline="0" dirty="0" smtClean="0">
                          <a:solidFill>
                            <a:schemeClr val="tx1"/>
                          </a:solidFill>
                          <a:latin typeface="+mj-lt"/>
                          <a:ea typeface="+mn-ea"/>
                          <a:cs typeface="+mn-cs"/>
                        </a:rPr>
                        <a:t>, w tym na kontynuację realizacji projektów z 2023 r. w związku ze zmianą harmonogramów realizacji zadań (1.550.701 zł).</a:t>
                      </a:r>
                      <a:endParaRPr lang="pl-PL" sz="11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21712600"/>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1499494659"/>
      </p:ext>
    </p:extLst>
  </p:cSld>
  <p:clrMapOvr>
    <a:masterClrMapping/>
  </p:clrMapOvr>
  <p:transition spd="slow">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9</a:t>
            </a:fld>
            <a:endParaRPr lang="pl-PL" dirty="0"/>
          </a:p>
        </p:txBody>
      </p:sp>
      <p:sp>
        <p:nvSpPr>
          <p:cNvPr id="3" name="Tytuł 2"/>
          <p:cNvSpPr>
            <a:spLocks noGrp="1"/>
          </p:cNvSpPr>
          <p:nvPr>
            <p:ph type="title"/>
          </p:nvPr>
        </p:nvSpPr>
        <p:spPr>
          <a:xfrm>
            <a:off x="432000" y="-8685"/>
            <a:ext cx="11180445" cy="742304"/>
          </a:xfrm>
        </p:spPr>
        <p:txBody>
          <a:bodyPr/>
          <a:lstStyle/>
          <a:p>
            <a:pPr>
              <a:spcBef>
                <a:spcPts val="800"/>
              </a:spcBef>
              <a:spcAft>
                <a:spcPts val="800"/>
              </a:spcAft>
            </a:pPr>
            <a:r>
              <a:rPr lang="pl-PL" altLang="pl-PL" sz="2400" b="1" dirty="0" smtClean="0">
                <a:latin typeface="+mj-lt"/>
              </a:rPr>
              <a:t>Zwiększenie</a:t>
            </a:r>
            <a:r>
              <a:rPr lang="pl-PL" altLang="pl-PL" sz="2400" dirty="0" smtClean="0">
                <a:latin typeface="+mj-lt"/>
              </a:rPr>
              <a:t> </a:t>
            </a:r>
            <a:r>
              <a:rPr lang="pl-PL" altLang="pl-PL" sz="2400" dirty="0">
                <a:latin typeface="+mj-lt"/>
              </a:rPr>
              <a:t>planu </a:t>
            </a:r>
            <a:r>
              <a:rPr lang="pl-PL" altLang="pl-PL" sz="2400" b="1" dirty="0">
                <a:latin typeface="+mj-lt"/>
              </a:rPr>
              <a:t>wydatków bieżących</a:t>
            </a:r>
            <a:r>
              <a:rPr lang="pl-PL" altLang="pl-PL" sz="2400" dirty="0">
                <a:latin typeface="+mj-lt"/>
              </a:rPr>
              <a:t> w </a:t>
            </a:r>
            <a:r>
              <a:rPr lang="pl-PL" altLang="pl-PL" sz="2400" dirty="0" smtClean="0">
                <a:latin typeface="+mj-lt"/>
              </a:rPr>
              <a:t>2024 </a:t>
            </a:r>
            <a:r>
              <a:rPr lang="pl-PL" altLang="pl-PL" sz="2400" dirty="0">
                <a:latin typeface="+mj-lt"/>
              </a:rPr>
              <a:t>r. o </a:t>
            </a:r>
            <a:r>
              <a:rPr lang="pl-PL" altLang="pl-PL" sz="2400" b="1" dirty="0" smtClean="0">
                <a:latin typeface="+mj-lt"/>
              </a:rPr>
              <a:t>943,7 </a:t>
            </a:r>
            <a:r>
              <a:rPr lang="pl-PL" altLang="pl-PL" sz="2400" b="1" dirty="0">
                <a:latin typeface="+mj-lt"/>
              </a:rPr>
              <a:t>mln zł</a:t>
            </a:r>
          </a:p>
        </p:txBody>
      </p:sp>
      <p:sp>
        <p:nvSpPr>
          <p:cNvPr id="9" name="pole tekstowe 13"/>
          <p:cNvSpPr txBox="1">
            <a:spLocks noChangeArrowheads="1"/>
          </p:cNvSpPr>
          <p:nvPr/>
        </p:nvSpPr>
        <p:spPr bwMode="auto">
          <a:xfrm>
            <a:off x="1764633" y="495315"/>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OGÓLNOMIEJSKA:  </a:t>
            </a:r>
            <a:r>
              <a:rPr lang="pl-PL" altLang="pl-PL" sz="2400" b="1" dirty="0" smtClean="0">
                <a:solidFill>
                  <a:srgbClr val="385723"/>
                </a:solidFill>
                <a:latin typeface="+mj-lt"/>
              </a:rPr>
              <a:t>+393,6 </a:t>
            </a:r>
            <a:r>
              <a:rPr lang="pl-PL" altLang="pl-PL" sz="2000" b="1" dirty="0">
                <a:solidFill>
                  <a:srgbClr val="385723"/>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2317426899"/>
              </p:ext>
            </p:extLst>
          </p:nvPr>
        </p:nvGraphicFramePr>
        <p:xfrm>
          <a:off x="235460" y="956981"/>
          <a:ext cx="11700000" cy="5338109"/>
        </p:xfrm>
        <a:graphic>
          <a:graphicData uri="http://schemas.openxmlformats.org/drawingml/2006/table">
            <a:tbl>
              <a:tblPr firstRow="1" bandRow="1">
                <a:tableStyleId>{2D5ABB26-0587-4C30-8999-92F81FD0307C}</a:tableStyleId>
              </a:tblPr>
              <a:tblGrid>
                <a:gridCol w="2329200">
                  <a:extLst>
                    <a:ext uri="{9D8B030D-6E8A-4147-A177-3AD203B41FA5}">
                      <a16:colId xmlns:a16="http://schemas.microsoft.com/office/drawing/2014/main" val="20000"/>
                    </a:ext>
                  </a:extLst>
                </a:gridCol>
                <a:gridCol w="9370800">
                  <a:extLst>
                    <a:ext uri="{9D8B030D-6E8A-4147-A177-3AD203B41FA5}">
                      <a16:colId xmlns:a16="http://schemas.microsoft.com/office/drawing/2014/main" val="20001"/>
                    </a:ext>
                  </a:extLst>
                </a:gridCol>
              </a:tblGrid>
              <a:tr h="536034">
                <a:tc>
                  <a:txBody>
                    <a:bodyPr/>
                    <a:lstStyle/>
                    <a:p>
                      <a:pPr algn="r"/>
                      <a:r>
                        <a:rPr lang="pl-PL" sz="2000" b="1" kern="1200" baseline="0" dirty="0" smtClean="0">
                          <a:solidFill>
                            <a:srgbClr val="385723"/>
                          </a:solidFill>
                          <a:latin typeface="+mn-lt"/>
                          <a:ea typeface="+mn-ea"/>
                          <a:cs typeface="+mn-cs"/>
                        </a:rPr>
                        <a:t>+393.552.654 zł</a:t>
                      </a:r>
                      <a:br>
                        <a:rPr lang="pl-PL" sz="2000" b="1" kern="1200" baseline="0" dirty="0" smtClean="0">
                          <a:solidFill>
                            <a:srgbClr val="385723"/>
                          </a:solidFill>
                          <a:latin typeface="+mn-lt"/>
                          <a:ea typeface="+mn-ea"/>
                          <a:cs typeface="+mn-cs"/>
                        </a:rPr>
                      </a:br>
                      <a:r>
                        <a:rPr lang="pl-PL" sz="1400" b="1" kern="1200" baseline="0" dirty="0" smtClean="0">
                          <a:solidFill>
                            <a:srgbClr val="385723"/>
                          </a:solidFill>
                          <a:latin typeface="+mn-lt"/>
                          <a:ea typeface="+mn-ea"/>
                          <a:cs typeface="+mn-cs"/>
                        </a:rPr>
                        <a:t>(per saldo)</a:t>
                      </a:r>
                      <a:endParaRPr lang="pl-PL" sz="2000" b="1" kern="1200" dirty="0">
                        <a:solidFill>
                          <a:srgbClr val="385723"/>
                        </a:solidFill>
                        <a:latin typeface="+mn-lt"/>
                        <a:ea typeface="+mn-ea"/>
                        <a:cs typeface="+mn-cs"/>
                      </a:endParaRPr>
                    </a:p>
                  </a:txBody>
                  <a:tcPr marL="91426" marR="91426" marT="45719" marB="45719" anchor="ctr">
                    <a:lnT w="12700" cap="flat" cmpd="sng" algn="ctr">
                      <a:noFill/>
                      <a:prstDash val="sysDot"/>
                      <a:round/>
                      <a:headEnd type="none" w="med" len="med"/>
                      <a:tailEnd type="none" w="med" len="med"/>
                    </a:lnT>
                    <a:solidFill>
                      <a:srgbClr val="EFF8E9"/>
                    </a:solidFill>
                  </a:tcPr>
                </a:tc>
                <a:tc>
                  <a:txBody>
                    <a:bodyPr/>
                    <a:lstStyle/>
                    <a:p>
                      <a:pPr algn="l"/>
                      <a:r>
                        <a:rPr lang="pl-PL" sz="1600" b="1" kern="1200" baseline="0" dirty="0">
                          <a:solidFill>
                            <a:schemeClr val="tx1"/>
                          </a:solidFill>
                          <a:latin typeface="+mj-lt"/>
                          <a:ea typeface="+mn-ea"/>
                          <a:cs typeface="+mn-cs"/>
                        </a:rPr>
                        <a:t>Część </a:t>
                      </a:r>
                      <a:r>
                        <a:rPr lang="pl-PL" sz="1600" b="1" kern="1200" baseline="0" dirty="0" err="1" smtClean="0">
                          <a:solidFill>
                            <a:schemeClr val="tx1"/>
                          </a:solidFill>
                          <a:latin typeface="+mj-lt"/>
                          <a:ea typeface="+mn-ea"/>
                          <a:cs typeface="+mn-cs"/>
                        </a:rPr>
                        <a:t>ogólnomiejska</a:t>
                      </a:r>
                      <a:r>
                        <a:rPr lang="pl-PL" sz="1600" b="1" kern="1200" baseline="0" dirty="0" smtClean="0">
                          <a:solidFill>
                            <a:schemeClr val="tx1"/>
                          </a:solidFill>
                          <a:latin typeface="+mj-lt"/>
                          <a:ea typeface="+mn-ea"/>
                          <a:cs typeface="+mn-cs"/>
                        </a:rPr>
                        <a:t> – główne pozycje (ciąg dalszy):</a:t>
                      </a:r>
                      <a:endParaRPr lang="pl-PL" sz="1600" b="1" kern="1200" baseline="0" dirty="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solidFill>
                      <a:srgbClr val="EFF8E9"/>
                    </a:solidFill>
                  </a:tcPr>
                </a:tc>
                <a:extLst>
                  <a:ext uri="{0D108BD9-81ED-4DB2-BD59-A6C34878D82A}">
                    <a16:rowId xmlns:a16="http://schemas.microsoft.com/office/drawing/2014/main" val="10001"/>
                  </a:ext>
                </a:extLst>
              </a:tr>
              <a:tr h="408441">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mn-cs"/>
                        </a:rPr>
                        <a:t>+2.600.000 </a:t>
                      </a:r>
                      <a:r>
                        <a:rPr lang="pl-PL" sz="1800" b="1" kern="1200" dirty="0">
                          <a:solidFill>
                            <a:srgbClr val="385723"/>
                          </a:solidFill>
                          <a:latin typeface="+mj-lt"/>
                          <a:ea typeface="+mn-ea"/>
                          <a:cs typeface="+mn-cs"/>
                        </a:rPr>
                        <a:t>zł</a:t>
                      </a:r>
                    </a:p>
                  </a:txBody>
                  <a:tcPr marL="91426" marR="91426" marT="45719" marB="45719" anchor="ctr">
                    <a:lnB w="3175" cap="flat" cmpd="sng" algn="ctr">
                      <a:solidFill>
                        <a:schemeClr val="tx1"/>
                      </a:solidFill>
                      <a:prstDash val="sysDot"/>
                      <a:round/>
                      <a:headEnd type="none" w="med" len="med"/>
                      <a:tailEnd type="none" w="med" len="med"/>
                    </a:lnB>
                    <a:solidFill>
                      <a:schemeClr val="bg1"/>
                    </a:solidFill>
                  </a:tcPr>
                </a:tc>
                <a:tc>
                  <a:txBody>
                    <a:bodyPr/>
                    <a:lstStyle/>
                    <a:p>
                      <a:pPr marL="0" indent="0" algn="l">
                        <a:lnSpc>
                          <a:spcPct val="114000"/>
                        </a:lnSpc>
                        <a:buFont typeface="Arial" panose="020B0604020202020204" pitchFamily="34" charset="0"/>
                        <a:buNone/>
                      </a:pPr>
                      <a:r>
                        <a:rPr lang="pl-PL" sz="1100" b="1" kern="1200" baseline="0" dirty="0" smtClean="0">
                          <a:solidFill>
                            <a:schemeClr val="tx1"/>
                          </a:solidFill>
                          <a:latin typeface="+mj-lt"/>
                          <a:ea typeface="+mn-ea"/>
                          <a:cs typeface="+mn-cs"/>
                        </a:rPr>
                        <a:t>Stołeczne Centrum Sportu AKTYWNA WARSZAWA </a:t>
                      </a:r>
                      <a:r>
                        <a:rPr lang="pl-PL" sz="1100" b="0" kern="1200" baseline="0" dirty="0" smtClean="0">
                          <a:solidFill>
                            <a:schemeClr val="tx1"/>
                          </a:solidFill>
                          <a:latin typeface="+mj-lt"/>
                          <a:ea typeface="+mn-ea"/>
                          <a:cs typeface="+mn-cs"/>
                        </a:rPr>
                        <a:t>z przeznaczeniem na wynagrodzenia i pochodne</a:t>
                      </a:r>
                      <a:br>
                        <a:rPr lang="pl-PL" sz="1100" b="0" kern="1200" baseline="0" dirty="0" smtClean="0">
                          <a:solidFill>
                            <a:schemeClr val="tx1"/>
                          </a:solidFill>
                          <a:latin typeface="+mj-lt"/>
                          <a:ea typeface="+mn-ea"/>
                          <a:cs typeface="+mn-cs"/>
                        </a:rPr>
                      </a:br>
                      <a:r>
                        <a:rPr lang="pl-PL" sz="1100" b="0" kern="1200" baseline="0" dirty="0" smtClean="0">
                          <a:solidFill>
                            <a:schemeClr val="tx1"/>
                          </a:solidFill>
                          <a:latin typeface="+mj-lt"/>
                          <a:ea typeface="+mn-ea"/>
                          <a:cs typeface="+mn-cs"/>
                        </a:rPr>
                        <a:t>od wynagrodzeń.</a:t>
                      </a:r>
                      <a:endParaRPr lang="pl-PL" sz="1100" b="0" kern="1200" baseline="0" dirty="0">
                        <a:solidFill>
                          <a:schemeClr val="tx1"/>
                        </a:solidFill>
                        <a:latin typeface="+mj-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71255824"/>
                  </a:ext>
                </a:extLst>
              </a:tr>
              <a:tr h="408441">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n-lt"/>
                          <a:ea typeface="+mn-ea"/>
                          <a:cs typeface="+mn-cs"/>
                        </a:rPr>
                        <a:t>+1.694.853 zł</a:t>
                      </a:r>
                      <a:endParaRPr lang="pl-PL" sz="18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gn="l">
                        <a:lnSpc>
                          <a:spcPct val="114000"/>
                        </a:lnSpc>
                        <a:buFont typeface="Arial" panose="020B0604020202020204" pitchFamily="34" charset="0"/>
                        <a:buNone/>
                      </a:pPr>
                      <a:r>
                        <a:rPr lang="pl-PL" sz="1100" b="1" kern="1200" baseline="0" dirty="0" smtClean="0">
                          <a:solidFill>
                            <a:schemeClr val="tx1"/>
                          </a:solidFill>
                          <a:latin typeface="+mj-lt"/>
                          <a:ea typeface="+mn-ea"/>
                          <a:cs typeface="+mn-cs"/>
                        </a:rPr>
                        <a:t>Urząd Pracy m.st. Warszawy </a:t>
                      </a:r>
                      <a:r>
                        <a:rPr lang="pl-PL" sz="1100" b="0" kern="1200" baseline="0" dirty="0" smtClean="0">
                          <a:solidFill>
                            <a:schemeClr val="tx1"/>
                          </a:solidFill>
                          <a:latin typeface="+mj-lt"/>
                          <a:ea typeface="+mn-ea"/>
                          <a:cs typeface="+mn-cs"/>
                        </a:rPr>
                        <a:t>z przeznaczeniem na wynagrodzenia zasadnicze wraz ze składkami</a:t>
                      </a:r>
                      <a:br>
                        <a:rPr lang="pl-PL" sz="1100" b="0" kern="1200" baseline="0" dirty="0" smtClean="0">
                          <a:solidFill>
                            <a:schemeClr val="tx1"/>
                          </a:solidFill>
                          <a:latin typeface="+mj-lt"/>
                          <a:ea typeface="+mn-ea"/>
                          <a:cs typeface="+mn-cs"/>
                        </a:rPr>
                      </a:br>
                      <a:r>
                        <a:rPr lang="pl-PL" sz="1100" b="0" kern="1200" baseline="0" dirty="0" smtClean="0">
                          <a:solidFill>
                            <a:schemeClr val="tx1"/>
                          </a:solidFill>
                          <a:latin typeface="+mj-lt"/>
                          <a:ea typeface="+mn-ea"/>
                          <a:cs typeface="+mn-cs"/>
                        </a:rPr>
                        <a:t>na ubezpieczenia społeczne zgodnie z decyzją Ministra Rodziny, Pracy i Polityki Społecznej.</a:t>
                      </a:r>
                      <a:endParaRPr lang="pl-PL" sz="11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4224610122"/>
                  </a:ext>
                </a:extLst>
              </a:tr>
              <a:tr h="5092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n-lt"/>
                          <a:ea typeface="+mn-ea"/>
                          <a:cs typeface="+mn-cs"/>
                        </a:rPr>
                        <a:t>+1.635.744 zł</a:t>
                      </a:r>
                      <a:br>
                        <a:rPr lang="pl-PL" sz="1800" b="1" kern="1200" dirty="0" smtClean="0">
                          <a:solidFill>
                            <a:srgbClr val="385723"/>
                          </a:solidFill>
                          <a:latin typeface="+mn-lt"/>
                          <a:ea typeface="+mn-ea"/>
                          <a:cs typeface="+mn-cs"/>
                        </a:rPr>
                      </a:br>
                      <a:r>
                        <a:rPr lang="pl-PL" sz="1400" b="1" kern="1200" dirty="0" smtClean="0">
                          <a:solidFill>
                            <a:srgbClr val="385723"/>
                          </a:solidFill>
                          <a:latin typeface="+mn-lt"/>
                          <a:ea typeface="+mn-ea"/>
                          <a:cs typeface="+mn-cs"/>
                        </a:rPr>
                        <a:t>(per saldo)</a:t>
                      </a:r>
                      <a:endParaRPr lang="pl-PL" sz="1800" b="1" kern="1200" dirty="0">
                        <a:solidFill>
                          <a:srgbClr val="385723"/>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4000"/>
                        </a:lnSpc>
                      </a:pPr>
                      <a:r>
                        <a:rPr lang="pl-PL" sz="1100" b="1" kern="1200" baseline="0" dirty="0" smtClean="0">
                          <a:solidFill>
                            <a:schemeClr val="tx1"/>
                          </a:solidFill>
                          <a:latin typeface="+mj-lt"/>
                          <a:ea typeface="+mn-ea"/>
                          <a:cs typeface="+mn-cs"/>
                        </a:rPr>
                        <a:t>Zarząd Dróg Miejskich</a:t>
                      </a:r>
                      <a:r>
                        <a:rPr lang="pl-PL" sz="1100" b="0" kern="1200" baseline="0" dirty="0" smtClean="0">
                          <a:solidFill>
                            <a:schemeClr val="tx1"/>
                          </a:solidFill>
                          <a:latin typeface="+mj-lt"/>
                          <a:ea typeface="+mn-ea"/>
                          <a:cs typeface="+mn-cs"/>
                        </a:rPr>
                        <a:t>, w tym na wymianę nawierzchni ul. Broniewskiego (1.000.000 zł).</a:t>
                      </a:r>
                      <a:endParaRPr lang="pl-PL" sz="11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127947482"/>
                  </a:ext>
                </a:extLst>
              </a:tr>
              <a:tr h="408441">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mn-cs"/>
                        </a:rPr>
                        <a:t>+1.601.745 zł</a:t>
                      </a:r>
                      <a:endParaRPr lang="pl-PL" sz="18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gn="l">
                        <a:lnSpc>
                          <a:spcPct val="114000"/>
                        </a:lnSpc>
                        <a:buFont typeface="Arial" panose="020B0604020202020204" pitchFamily="34" charset="0"/>
                        <a:buNone/>
                      </a:pPr>
                      <a:r>
                        <a:rPr lang="pl-PL" sz="1100" b="1" kern="1200" baseline="0" dirty="0" smtClean="0">
                          <a:solidFill>
                            <a:schemeClr val="tx1"/>
                          </a:solidFill>
                          <a:latin typeface="+mj-lt"/>
                          <a:ea typeface="+mn-ea"/>
                          <a:cs typeface="+mn-cs"/>
                        </a:rPr>
                        <a:t>Fundusz Narodów Zjednoczonych na rzecz Dzieci – UNICEF </a:t>
                      </a:r>
                      <a:r>
                        <a:rPr lang="pl-PL" sz="1100" b="0" kern="1200" baseline="0" dirty="0" smtClean="0">
                          <a:solidFill>
                            <a:schemeClr val="tx1"/>
                          </a:solidFill>
                          <a:latin typeface="+mj-lt"/>
                          <a:ea typeface="+mn-ea"/>
                          <a:cs typeface="+mn-cs"/>
                        </a:rPr>
                        <a:t>z przeznaczeniem na pomoc dzieciom z Ukrainy.</a:t>
                      </a:r>
                      <a:endParaRPr lang="pl-PL" sz="11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26857361"/>
                  </a:ext>
                </a:extLst>
              </a:tr>
              <a:tr h="32161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mn-cs"/>
                        </a:rPr>
                        <a:t>+1.440.000 </a:t>
                      </a:r>
                      <a:r>
                        <a:rPr lang="pl-PL" sz="1800" b="1" kern="1200" dirty="0">
                          <a:solidFill>
                            <a:srgbClr val="385723"/>
                          </a:solidFill>
                          <a:latin typeface="+mj-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gn="l">
                        <a:lnSpc>
                          <a:spcPct val="114000"/>
                        </a:lnSpc>
                        <a:buFont typeface="Arial" panose="020B0604020202020204" pitchFamily="34" charset="0"/>
                        <a:buNone/>
                      </a:pPr>
                      <a:r>
                        <a:rPr lang="pl-PL" sz="1100" b="1" kern="1200" baseline="0" dirty="0" smtClean="0">
                          <a:solidFill>
                            <a:schemeClr val="tx1"/>
                          </a:solidFill>
                          <a:latin typeface="+mj-lt"/>
                          <a:ea typeface="+mn-ea"/>
                          <a:cs typeface="+mn-cs"/>
                        </a:rPr>
                        <a:t>Stołeczne Centrum Bezpieczeństwa </a:t>
                      </a:r>
                      <a:r>
                        <a:rPr lang="pl-PL" sz="1100" b="0" kern="1200" baseline="0" dirty="0" smtClean="0">
                          <a:solidFill>
                            <a:schemeClr val="tx1"/>
                          </a:solidFill>
                          <a:latin typeface="+mj-lt"/>
                          <a:ea typeface="+mn-ea"/>
                          <a:cs typeface="+mn-cs"/>
                        </a:rPr>
                        <a:t>z przeznaczeniem na patrole ponadnormatywne.</a:t>
                      </a:r>
                      <a:endParaRPr lang="pl-PL" sz="11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217351021"/>
                  </a:ext>
                </a:extLst>
              </a:tr>
              <a:tr h="539167">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mn-cs"/>
                        </a:rPr>
                        <a:t>+1.183.146 </a:t>
                      </a:r>
                      <a:r>
                        <a:rPr lang="pl-PL" sz="1800" b="1" kern="1200" dirty="0">
                          <a:solidFill>
                            <a:srgbClr val="385723"/>
                          </a:solidFill>
                          <a:latin typeface="+mj-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gn="l">
                        <a:lnSpc>
                          <a:spcPct val="114000"/>
                        </a:lnSpc>
                        <a:buFont typeface="Arial" panose="020B0604020202020204" pitchFamily="34" charset="0"/>
                        <a:buNone/>
                      </a:pPr>
                      <a:r>
                        <a:rPr lang="pl-PL" sz="1100" b="1" kern="1200" baseline="0" dirty="0" smtClean="0">
                          <a:solidFill>
                            <a:schemeClr val="tx1"/>
                          </a:solidFill>
                          <a:latin typeface="+mj-lt"/>
                          <a:ea typeface="+mn-ea"/>
                          <a:cs typeface="+mn-cs"/>
                        </a:rPr>
                        <a:t>Fundusz COVID-19</a:t>
                      </a:r>
                      <a:r>
                        <a:rPr lang="pl-PL" sz="1100" b="0" kern="1200" baseline="0" dirty="0" smtClean="0">
                          <a:solidFill>
                            <a:schemeClr val="tx1"/>
                          </a:solidFill>
                          <a:latin typeface="+mj-lt"/>
                          <a:ea typeface="+mn-ea"/>
                          <a:cs typeface="+mn-cs"/>
                        </a:rPr>
                        <a:t>, głównie w związku z wprowadzeniem zmian wynikających z rozliczenia środków</a:t>
                      </a:r>
                      <a:br>
                        <a:rPr lang="pl-PL" sz="1100" b="0" kern="1200" baseline="0" dirty="0" smtClean="0">
                          <a:solidFill>
                            <a:schemeClr val="tx1"/>
                          </a:solidFill>
                          <a:latin typeface="+mj-lt"/>
                          <a:ea typeface="+mn-ea"/>
                          <a:cs typeface="+mn-cs"/>
                        </a:rPr>
                      </a:br>
                      <a:r>
                        <a:rPr lang="pl-PL" sz="1100" b="0" kern="1200" baseline="0" dirty="0" smtClean="0">
                          <a:solidFill>
                            <a:schemeClr val="tx1"/>
                          </a:solidFill>
                          <a:latin typeface="+mj-lt"/>
                          <a:ea typeface="+mn-ea"/>
                          <a:cs typeface="+mn-cs"/>
                        </a:rPr>
                        <a:t>z 2023 r. m.in. z przeznaczeniem na wypłatę rekompensat dla przedsiębiorstw energetycznych wytwarzających ciepło.</a:t>
                      </a:r>
                      <a:endParaRPr lang="pl-PL" sz="11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21712600"/>
                  </a:ext>
                </a:extLst>
              </a:tr>
              <a:tr h="565975">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a:solidFill>
                            <a:srgbClr val="C00000"/>
                          </a:solidFill>
                          <a:latin typeface="+mj-lt"/>
                          <a:ea typeface="+mn-ea"/>
                          <a:cs typeface="+mn-cs"/>
                        </a:rPr>
                        <a:t>-</a:t>
                      </a:r>
                      <a:r>
                        <a:rPr lang="pl-PL" sz="1800" b="1" kern="1200" dirty="0">
                          <a:solidFill>
                            <a:srgbClr val="C00000"/>
                          </a:solidFill>
                          <a:latin typeface="+mj-lt"/>
                          <a:ea typeface="+mn-ea"/>
                          <a:cs typeface="+mn-cs"/>
                        </a:rPr>
                        <a:t>6.030.060 zł</a:t>
                      </a:r>
                      <a:r>
                        <a:rPr lang="pl-PL" sz="1600" b="1" kern="1200" dirty="0">
                          <a:solidFill>
                            <a:srgbClr val="C00000"/>
                          </a:solidFill>
                          <a:latin typeface="+mj-lt"/>
                          <a:ea typeface="+mn-ea"/>
                          <a:cs typeface="+mn-cs"/>
                        </a:rPr>
                        <a:t/>
                      </a:r>
                      <a:br>
                        <a:rPr lang="pl-PL" sz="1600" b="1" kern="1200" dirty="0">
                          <a:solidFill>
                            <a:srgbClr val="C00000"/>
                          </a:solidFill>
                          <a:latin typeface="+mj-lt"/>
                          <a:ea typeface="+mn-ea"/>
                          <a:cs typeface="+mn-cs"/>
                        </a:rPr>
                      </a:br>
                      <a:r>
                        <a:rPr lang="pl-PL" sz="1400" b="1" kern="1200" dirty="0">
                          <a:solidFill>
                            <a:srgbClr val="C00000"/>
                          </a:solidFill>
                          <a:latin typeface="+mj-lt"/>
                          <a:ea typeface="+mn-ea"/>
                          <a:cs typeface="+mn-cs"/>
                        </a:rPr>
                        <a:t>(per saldo)</a:t>
                      </a:r>
                      <a:endParaRPr lang="pl-PL" sz="1600" b="1" kern="1200" dirty="0">
                        <a:solidFill>
                          <a:srgbClr val="C00000"/>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100" b="1" kern="1200" baseline="0" dirty="0">
                          <a:solidFill>
                            <a:schemeClr val="tx1"/>
                          </a:solidFill>
                          <a:latin typeface="+mj-lt"/>
                          <a:ea typeface="+mn-ea"/>
                          <a:cs typeface="+mn-cs"/>
                        </a:rPr>
                        <a:t>Przeniesienie pomiędzy planem wydatków bieżących a planem wydatków majątkowych </a:t>
                      </a:r>
                      <a:r>
                        <a:rPr lang="pl-PL" sz="1100" b="0" kern="1200" baseline="0" dirty="0">
                          <a:solidFill>
                            <a:schemeClr val="tx1"/>
                          </a:solidFill>
                          <a:latin typeface="+mj-lt"/>
                          <a:ea typeface="+mn-ea"/>
                          <a:cs typeface="+mn-cs"/>
                        </a:rPr>
                        <a:t>na wniosek m.in. Biura Kultury (–3.000.000 zł), Zarządu Zieleni m.st. Warszawy (–2.624.820 zł), Biura Pomocy i Projektów Społecznych (–1.140.000 zł), Zarządu Dróg Miejskich (+1.956.256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249619712"/>
                  </a:ext>
                </a:extLst>
              </a:tr>
              <a:tr h="58281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C00000"/>
                          </a:solidFill>
                          <a:latin typeface="+mj-lt"/>
                          <a:ea typeface="+mn-ea"/>
                          <a:cs typeface="+mn-cs"/>
                        </a:rPr>
                        <a:t>-5.539.482 zł</a:t>
                      </a:r>
                      <a:br>
                        <a:rPr lang="pl-PL" sz="1800" b="1" kern="1200" dirty="0" smtClean="0">
                          <a:solidFill>
                            <a:srgbClr val="C00000"/>
                          </a:solidFill>
                          <a:latin typeface="+mj-lt"/>
                          <a:ea typeface="+mn-ea"/>
                          <a:cs typeface="+mn-cs"/>
                        </a:rPr>
                      </a:br>
                      <a:r>
                        <a:rPr lang="pl-PL" sz="1400" b="1" kern="1200" dirty="0" smtClean="0">
                          <a:solidFill>
                            <a:srgbClr val="C00000"/>
                          </a:solidFill>
                          <a:latin typeface="+mj-lt"/>
                          <a:ea typeface="+mn-ea"/>
                          <a:cs typeface="+mn-cs"/>
                        </a:rPr>
                        <a:t>(per saldo)</a:t>
                      </a:r>
                      <a:endParaRPr lang="pl-PL" sz="1800" b="1" kern="1200" dirty="0">
                        <a:solidFill>
                          <a:srgbClr val="C00000"/>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gn="l">
                        <a:lnSpc>
                          <a:spcPct val="114000"/>
                        </a:lnSpc>
                        <a:buFont typeface="Arial" panose="020B0604020202020204" pitchFamily="34" charset="0"/>
                        <a:buNone/>
                      </a:pPr>
                      <a:r>
                        <a:rPr lang="pl-PL" sz="1100" b="1" kern="1200" baseline="0" dirty="0" smtClean="0">
                          <a:solidFill>
                            <a:schemeClr val="tx1"/>
                          </a:solidFill>
                          <a:latin typeface="+mj-lt"/>
                          <a:ea typeface="+mn-ea"/>
                          <a:cs typeface="+mn-cs"/>
                        </a:rPr>
                        <a:t>Przeniesienie pomiędzy planem wydatków bieżących a planem wydatków majątkowych </a:t>
                      </a:r>
                      <a:r>
                        <a:rPr lang="pl-PL" sz="1100" b="0" kern="1200" baseline="0" dirty="0" smtClean="0">
                          <a:solidFill>
                            <a:schemeClr val="tx1"/>
                          </a:solidFill>
                          <a:latin typeface="+mj-lt"/>
                          <a:ea typeface="+mn-ea"/>
                          <a:cs typeface="+mn-cs"/>
                        </a:rPr>
                        <a:t>m.in. przesunięcie na wniosek Biura Pomocy i Projektów Społecznych (–2.408.476 zł) oraz na wniosek Biura Polityki Zdrowotnej z przeznaczeniem środków na wsparcie kapitałowe szpitali (–2.300.000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143826574"/>
                  </a:ext>
                </a:extLst>
              </a:tr>
              <a:tr h="5092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C00000"/>
                          </a:solidFill>
                          <a:latin typeface="+mj-lt"/>
                          <a:ea typeface="+mn-ea"/>
                          <a:cs typeface="+mn-cs"/>
                        </a:rPr>
                        <a:t>-2.000.000 zł</a:t>
                      </a:r>
                      <a:br>
                        <a:rPr lang="pl-PL" sz="1800" b="1" kern="1200" dirty="0" smtClean="0">
                          <a:solidFill>
                            <a:srgbClr val="C00000"/>
                          </a:solidFill>
                          <a:latin typeface="+mj-lt"/>
                          <a:ea typeface="+mn-ea"/>
                          <a:cs typeface="+mn-cs"/>
                        </a:rPr>
                      </a:br>
                      <a:r>
                        <a:rPr lang="pl-PL" sz="1400" b="1" kern="1200" dirty="0" smtClean="0">
                          <a:solidFill>
                            <a:srgbClr val="C00000"/>
                          </a:solidFill>
                          <a:latin typeface="+mj-lt"/>
                          <a:ea typeface="+mn-ea"/>
                          <a:cs typeface="+mn-cs"/>
                        </a:rPr>
                        <a:t>(per saldo)</a:t>
                      </a:r>
                      <a:endParaRPr lang="pl-PL" sz="1800" b="1" kern="1200" dirty="0">
                        <a:solidFill>
                          <a:srgbClr val="C00000"/>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indent="0" algn="l">
                        <a:lnSpc>
                          <a:spcPct val="114000"/>
                        </a:lnSpc>
                        <a:buFont typeface="Arial" panose="020B0604020202020204" pitchFamily="34" charset="0"/>
                        <a:buNone/>
                      </a:pPr>
                      <a:r>
                        <a:rPr lang="pl-PL" sz="1100" b="1" kern="1200" baseline="0" dirty="0" smtClean="0">
                          <a:solidFill>
                            <a:schemeClr val="tx1"/>
                          </a:solidFill>
                          <a:latin typeface="+mj-lt"/>
                          <a:ea typeface="+mn-ea"/>
                          <a:cs typeface="+mn-cs"/>
                        </a:rPr>
                        <a:t>Biuro Długu i Restrukturyzacji Wierzytelności, </a:t>
                      </a:r>
                      <a:r>
                        <a:rPr lang="pl-PL" sz="1100" b="0" kern="1200" baseline="0" dirty="0" smtClean="0">
                          <a:solidFill>
                            <a:schemeClr val="tx1"/>
                          </a:solidFill>
                          <a:latin typeface="+mj-lt"/>
                          <a:ea typeface="+mn-ea"/>
                          <a:cs typeface="+mn-cs"/>
                        </a:rPr>
                        <a:t>zmniejszenie planu wydatków Biura.</a:t>
                      </a:r>
                      <a:endParaRPr lang="pl-PL" sz="11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626541140"/>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1111492817"/>
      </p:ext>
    </p:extLst>
  </p:cSld>
  <p:clrMapOvr>
    <a:masterClrMapping/>
  </p:clrMapOvr>
  <p:transition spd="slow">
    <p:cover/>
  </p:transition>
  <p:timing>
    <p:tnLst>
      <p:par>
        <p:cTn id="1" dur="indefinite" restart="never" nodeType="tmRoot"/>
      </p:par>
    </p:tnLst>
  </p:timing>
</p:sld>
</file>

<file path=ppt/theme/theme1.xml><?xml version="1.0" encoding="utf-8"?>
<a:theme xmlns:a="http://schemas.openxmlformats.org/drawingml/2006/main" name="Motyw pakietu Office">
  <a:themeElements>
    <a:clrScheme name="warszawa_urzędowe">
      <a:dk1>
        <a:sysClr val="windowText" lastClr="000000"/>
      </a:dk1>
      <a:lt1>
        <a:sysClr val="window" lastClr="FFFFFF"/>
      </a:lt1>
      <a:dk2>
        <a:srgbClr val="44546A"/>
      </a:dk2>
      <a:lt2>
        <a:srgbClr val="E7E6E6"/>
      </a:lt2>
      <a:accent1>
        <a:srgbClr val="595959"/>
      </a:accent1>
      <a:accent2>
        <a:srgbClr val="FFC837"/>
      </a:accent2>
      <a:accent3>
        <a:srgbClr val="E62314"/>
      </a:accent3>
      <a:accent4>
        <a:srgbClr val="7F7F7F"/>
      </a:accent4>
      <a:accent5>
        <a:srgbClr val="FA552D"/>
      </a:accent5>
      <a:accent6>
        <a:srgbClr val="000000"/>
      </a:accent6>
      <a:hlink>
        <a:srgbClr val="0563C1"/>
      </a:hlink>
      <a:folHlink>
        <a:srgbClr val="954F72"/>
      </a:folHlink>
    </a:clrScheme>
    <a:fontScheme name="Warszawa">
      <a:majorFont>
        <a:latin typeface="Engram Warsaw"/>
        <a:ea typeface=""/>
        <a:cs typeface=""/>
      </a:majorFont>
      <a:minorFont>
        <a:latin typeface="Engram Warsaw"/>
        <a:ea typeface=""/>
        <a:cs typeface=""/>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ja1" id="{52A83190-5C58-43DF-A99C-86CC3ACE509E}" vid="{2EB448BE-35FD-4700-9329-7C2864931BE4}"/>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7207</TotalTime>
  <Words>8158</Words>
  <Application>Microsoft Office PowerPoint</Application>
  <PresentationFormat>Panoramiczny</PresentationFormat>
  <Paragraphs>786</Paragraphs>
  <Slides>35</Slides>
  <Notes>4</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35</vt:i4>
      </vt:variant>
    </vt:vector>
  </HeadingPairs>
  <TitlesOfParts>
    <vt:vector size="42" baseType="lpstr">
      <vt:lpstr>Arial</vt:lpstr>
      <vt:lpstr>Calibri</vt:lpstr>
      <vt:lpstr>Engram Warsaw</vt:lpstr>
      <vt:lpstr>Engram Warsaw Light</vt:lpstr>
      <vt:lpstr>Times New Roman</vt:lpstr>
      <vt:lpstr>Wingdings</vt:lpstr>
      <vt:lpstr>Motyw pakietu Office</vt:lpstr>
      <vt:lpstr>Projekty zmiany budżetu  i Wieloletniej Prognozy Finansowej na sesję Rady m.st. Warszawy  w dniu 14 marca 2023 r. wraz z autopoprawkami A i B </vt:lpstr>
      <vt:lpstr>Projekt zmiany budżetu na 2024 rok na sesję Rady m.st. Warszawy 14 marca 2024 r. wraz z autopoprawkami A i B</vt:lpstr>
      <vt:lpstr>Zmiana głównych parametrów budżetowych w 2024 r.</vt:lpstr>
      <vt:lpstr>Zwiększenie planu dochodów w 2024 r. o 1.100 mln zł</vt:lpstr>
      <vt:lpstr>Zwiększenie planu dochodów w 2024 r. o 1.100 mln zł</vt:lpstr>
      <vt:lpstr>Zwiększenie planu dochodów w 2024 r. o 1.100 mln zł</vt:lpstr>
      <vt:lpstr>Zwiększenie planu dochodów w 2024 r. o 1.100 mln zł</vt:lpstr>
      <vt:lpstr>Zwiększenie planu wydatków bieżących w 2024 r. o 943,7 mln zł</vt:lpstr>
      <vt:lpstr>Zwiększenie planu wydatków bieżących w 2024 r. o 943,7 mln zł</vt:lpstr>
      <vt:lpstr>Zwiększenie planu wydatków bieżących w 2024 r. o 943,7 mln zł</vt:lpstr>
      <vt:lpstr>Zmniejszenie planu wydatków bieżących w 2024 r. o 943,7 mln zł</vt:lpstr>
      <vt:lpstr>Zmniejszenie planu wydatków bieżących w 2024 r. o 943,7 mln zł</vt:lpstr>
      <vt:lpstr>Zmniejszenie planu wydatków bieżących w 2024 r. o 943,7 mln zł</vt:lpstr>
      <vt:lpstr>Zmniejszenie planu rezerw bieżących w 2024 r. o 31,0 mln zł</vt:lpstr>
      <vt:lpstr>Zmiana wydatków majątkowych w 2024 r.</vt:lpstr>
      <vt:lpstr>Zwiększenie planu wydatków majątkowych w 2024 r. o 616,7 mln zł</vt:lpstr>
      <vt:lpstr>Zwiększenie planu wydatków majątkowych w 2024 r. o 616,7 mln zł</vt:lpstr>
      <vt:lpstr>Zwiększenie planu wydatków majątkowych w 2024 r. o 616,7 mln zł</vt:lpstr>
      <vt:lpstr>Zwiększenie planu wydatków majątkowych w 2024 r. o 616,7 mln zł</vt:lpstr>
      <vt:lpstr>Zwiększenie planu wydatków majątkowych w 2024 r. o 616,7 mln zł</vt:lpstr>
      <vt:lpstr>Zwiększenie planu wydatków majątkowych w 2024 r. o 616,7 mln zł</vt:lpstr>
      <vt:lpstr>Zwiększenie planu wydatków majątkowych w 2024 r. o 616,7 mln zł</vt:lpstr>
      <vt:lpstr>Zwiększenie planu wydatków majątkowych w 2024 r. o 616,7 mln zł</vt:lpstr>
      <vt:lpstr>Projekt zmiany  Wieloletniej Prognozy Finansowej  na lata 2024–2050 na sesję Rady m.st. Warszawy w dn. 14 marca 2024 r. wraz z autopoprawkami A i B</vt:lpstr>
      <vt:lpstr>Wieloletnia Prognoza Finansowa  Zmiany w prognozie dochodów</vt:lpstr>
      <vt:lpstr>Wieloletnia Prognoza Finansowa  Zmiany w prognozie wydatków bieżących</vt:lpstr>
      <vt:lpstr>Wieloletnia Prognoza Finansowa  Zmiany w prognozie wydatków majątkowych</vt:lpstr>
      <vt:lpstr>Wydatki majątkowe</vt:lpstr>
      <vt:lpstr>Wydatki majątkowe</vt:lpstr>
      <vt:lpstr>Wydatki majątkowe</vt:lpstr>
      <vt:lpstr>Wydatki majątkowe</vt:lpstr>
      <vt:lpstr>Wydatki majątkowe</vt:lpstr>
      <vt:lpstr>Wynik budżetu i program kredytowy </vt:lpstr>
      <vt:lpstr>Wieloletnia Prognoza Finansowa  Zmiany w prognozie wyniku budżetu</vt:lpstr>
      <vt:lpstr>Wieloletnia Prognoza Finansowa  Zmiany w programie kredytowym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zmiana14.03.2024</dc:title>
  <dc:creator>Biuro Planowania Budżetowego</dc:creator>
  <cp:lastModifiedBy>Rogowiecki Dominik (PB)</cp:lastModifiedBy>
  <cp:revision>757</cp:revision>
  <cp:lastPrinted>2023-03-08T12:50:33Z</cp:lastPrinted>
  <dcterms:created xsi:type="dcterms:W3CDTF">2022-12-23T10:36:43Z</dcterms:created>
  <dcterms:modified xsi:type="dcterms:W3CDTF">2024-03-18T07:54:31Z</dcterms:modified>
</cp:coreProperties>
</file>