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402" r:id="rId2"/>
    <p:sldId id="338" r:id="rId3"/>
    <p:sldId id="340" r:id="rId4"/>
    <p:sldId id="433" r:id="rId5"/>
    <p:sldId id="345" r:id="rId6"/>
    <p:sldId id="442" r:id="rId7"/>
    <p:sldId id="351" r:id="rId8"/>
    <p:sldId id="352" r:id="rId9"/>
    <p:sldId id="359" r:id="rId10"/>
    <p:sldId id="431" r:id="rId11"/>
    <p:sldId id="432" r:id="rId12"/>
    <p:sldId id="366" r:id="rId13"/>
    <p:sldId id="418" r:id="rId14"/>
    <p:sldId id="478" r:id="rId15"/>
    <p:sldId id="479" r:id="rId16"/>
    <p:sldId id="480" r:id="rId1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723"/>
    <a:srgbClr val="FEDDD5"/>
    <a:srgbClr val="EFF8E9"/>
    <a:srgbClr val="E6E6E6"/>
    <a:srgbClr val="FDBBAB"/>
    <a:srgbClr val="EEF7E8"/>
    <a:srgbClr val="495A73"/>
    <a:srgbClr val="F2F2F2"/>
    <a:srgbClr val="006600"/>
    <a:srgbClr val="D1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6357" autoAdjust="0"/>
  </p:normalViewPr>
  <p:slideViewPr>
    <p:cSldViewPr snapToGrid="0">
      <p:cViewPr varScale="1">
        <p:scale>
          <a:sx n="107" d="100"/>
          <a:sy n="107" d="100"/>
        </p:scale>
        <p:origin x="70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3E98F-710C-451B-8FA2-3F3CF8121B50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F8F6-4D00-4E6D-A406-3A443E38E9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93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297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030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036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575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8">
            <a:extLst>
              <a:ext uri="{FF2B5EF4-FFF2-40B4-BE49-F238E27FC236}">
                <a16:creationId xmlns:a16="http://schemas.microsoft.com/office/drawing/2014/main" id="{AE921C64-0565-41B9-8D4A-B4701B52F3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4727" y="4116721"/>
            <a:ext cx="8422546" cy="9581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200">
                <a:latin typeface="Engram Warsaw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80966062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rozdział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5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819900" y="6613800"/>
            <a:ext cx="484079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80549692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tekstu 14"/>
          <p:cNvSpPr>
            <a:spLocks noGrp="1"/>
          </p:cNvSpPr>
          <p:nvPr>
            <p:ph type="body" sz="quarter" idx="10"/>
          </p:nvPr>
        </p:nvSpPr>
        <p:spPr>
          <a:xfrm>
            <a:off x="498476" y="1286872"/>
            <a:ext cx="6506332" cy="4525962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latin typeface="Engram Warsaw" pitchFamily="50" charset="-18"/>
              </a:defRPr>
            </a:lvl1pPr>
            <a:lvl2pPr>
              <a:lnSpc>
                <a:spcPct val="125000"/>
              </a:lnSpc>
              <a:defRPr sz="1500">
                <a:latin typeface="Engram Warsaw" pitchFamily="50" charset="-18"/>
              </a:defRPr>
            </a:lvl2pPr>
            <a:lvl3pPr>
              <a:lnSpc>
                <a:spcPct val="125000"/>
              </a:lnSpc>
              <a:defRPr sz="1500">
                <a:latin typeface="Engram Warsaw" pitchFamily="50" charset="-18"/>
              </a:defRPr>
            </a:lvl3pPr>
            <a:lvl4pPr>
              <a:lnSpc>
                <a:spcPct val="125000"/>
              </a:lnSpc>
              <a:defRPr sz="1500">
                <a:latin typeface="Engram Warsaw" pitchFamily="50" charset="-18"/>
              </a:defRPr>
            </a:lvl4pPr>
            <a:lvl5pPr>
              <a:lnSpc>
                <a:spcPct val="125000"/>
              </a:lnSpc>
              <a:defRPr sz="1500"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7" name="Symbol zastępczy wykresu 16"/>
          <p:cNvSpPr>
            <a:spLocks noGrp="1"/>
          </p:cNvSpPr>
          <p:nvPr>
            <p:ph type="chart" sz="quarter" idx="11"/>
          </p:nvPr>
        </p:nvSpPr>
        <p:spPr>
          <a:xfrm>
            <a:off x="7794625" y="1286872"/>
            <a:ext cx="3884613" cy="4525962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467476" y="6613800"/>
            <a:ext cx="5193222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89327331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sz="quarter" idx="10"/>
          </p:nvPr>
        </p:nvSpPr>
        <p:spPr>
          <a:xfrm>
            <a:off x="498475" y="1266825"/>
            <a:ext cx="11180763" cy="45053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953250" y="6613800"/>
            <a:ext cx="470744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50981289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ion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7548594" y="0"/>
            <a:ext cx="464340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6862445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22864058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oziom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291398" y="1293017"/>
            <a:ext cx="6894000" cy="4400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4451031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7548594" y="6613800"/>
            <a:ext cx="4112103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00378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sz="quarter" idx="10"/>
          </p:nvPr>
        </p:nvSpPr>
        <p:spPr>
          <a:xfrm>
            <a:off x="1904302" y="4328719"/>
            <a:ext cx="8422546" cy="21979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Engram Warsaw Light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007691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69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9" r:id="rId4"/>
    <p:sldLayoutId id="2147483660" r:id="rId5"/>
    <p:sldLayoutId id="2147483661" r:id="rId6"/>
    <p:sldLayoutId id="2147483654" r:id="rId7"/>
  </p:sldLayoutIdLst>
  <p:transition spd="slow">
    <p:cover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9845" y="2207560"/>
            <a:ext cx="11792310" cy="3705224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pl-PL" sz="3200" dirty="0">
                <a:latin typeface="+mn-lt"/>
              </a:rPr>
              <a:t>Projekty zmiany budżetu 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i Wieloletniej Prognozy Finansowej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na sesję Rady m.st. Warszawy </a:t>
            </a:r>
            <a:br>
              <a:rPr lang="pl-PL" sz="3200" dirty="0">
                <a:latin typeface="+mn-lt"/>
              </a:rPr>
            </a:br>
            <a:r>
              <a:rPr lang="pl-PL" sz="3200" b="0" dirty="0">
                <a:latin typeface="+mn-lt"/>
              </a:rPr>
              <a:t>w dniu </a:t>
            </a:r>
            <a:r>
              <a:rPr lang="pl-PL" sz="3200" b="0" dirty="0" smtClean="0">
                <a:latin typeface="+mn-lt"/>
              </a:rPr>
              <a:t>4 kwietnia 2024 </a:t>
            </a:r>
            <a:r>
              <a:rPr lang="pl-PL" sz="3200" b="0" dirty="0">
                <a:latin typeface="+mn-lt"/>
              </a:rPr>
              <a:t>r</a:t>
            </a:r>
            <a:r>
              <a:rPr lang="pl-PL" sz="3200" b="0" dirty="0" smtClean="0">
                <a:latin typeface="+mn-lt"/>
              </a:rPr>
              <a:t>.</a:t>
            </a:r>
            <a:br>
              <a:rPr lang="pl-PL" sz="3200" b="0" dirty="0" smtClean="0">
                <a:latin typeface="+mn-lt"/>
              </a:rPr>
            </a:br>
            <a:r>
              <a:rPr lang="pl-PL" sz="3200" dirty="0" smtClean="0">
                <a:solidFill>
                  <a:schemeClr val="bg1"/>
                </a:solidFill>
                <a:latin typeface="+mn-lt"/>
              </a:rPr>
              <a:t>wraz z autopoprawkami A i B</a:t>
            </a:r>
            <a:r>
              <a:rPr lang="pl-PL" sz="3200" dirty="0" smtClean="0">
                <a:latin typeface="+mn-lt"/>
              </a:rPr>
              <a:t/>
            </a:r>
            <a:br>
              <a:rPr lang="pl-PL" sz="3200" dirty="0" smtClean="0">
                <a:latin typeface="+mn-lt"/>
              </a:rPr>
            </a:br>
            <a:endParaRPr lang="pl-PL" sz="2400" dirty="0">
              <a:latin typeface="+mn-lt"/>
            </a:endParaRPr>
          </a:p>
        </p:txBody>
      </p:sp>
      <p:sp>
        <p:nvSpPr>
          <p:cNvPr id="5" name="Tytuł 1"/>
          <p:cNvSpPr>
            <a:spLocks noGrp="1"/>
          </p:cNvSpPr>
          <p:nvPr/>
        </p:nvSpPr>
        <p:spPr>
          <a:xfrm>
            <a:off x="3792855" y="6437207"/>
            <a:ext cx="4606290" cy="309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200" dirty="0" smtClean="0">
                <a:latin typeface="Engram Warsaw" pitchFamily="50" charset="-18"/>
              </a:rPr>
              <a:t>4</a:t>
            </a:r>
            <a:r>
              <a:rPr lang="pl-PL" sz="1200" dirty="0" smtClean="0">
                <a:solidFill>
                  <a:schemeClr val="tx1"/>
                </a:solidFill>
                <a:latin typeface="Engram Warsaw" pitchFamily="50" charset="-18"/>
              </a:rPr>
              <a:t> </a:t>
            </a:r>
            <a:r>
              <a:rPr lang="pl-PL" sz="1200" dirty="0" smtClean="0">
                <a:latin typeface="Engram Warsaw" pitchFamily="50" charset="-18"/>
              </a:rPr>
              <a:t>kwietnia</a:t>
            </a:r>
            <a:r>
              <a:rPr lang="pl-PL" sz="1200" dirty="0" smtClean="0">
                <a:solidFill>
                  <a:schemeClr val="tx1"/>
                </a:solidFill>
                <a:latin typeface="Engram Warsaw" pitchFamily="50" charset="-18"/>
              </a:rPr>
              <a:t> 2024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r</a:t>
            </a:r>
            <a:r>
              <a:rPr lang="pl-PL" sz="1200" dirty="0">
                <a:latin typeface="Engram Warsaw" pitchFamily="50" charset="-18"/>
              </a:rPr>
              <a:t>.     |    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Warszawa</a:t>
            </a:r>
          </a:p>
        </p:txBody>
      </p:sp>
    </p:spTree>
    <p:extLst>
      <p:ext uri="{BB962C8B-B14F-4D97-AF65-F5344CB8AC3E}">
        <p14:creationId xmlns:p14="http://schemas.microsoft.com/office/powerpoint/2010/main" val="19081050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dochodów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20464"/>
              </p:ext>
            </p:extLst>
          </p:nvPr>
        </p:nvGraphicFramePr>
        <p:xfrm>
          <a:off x="2603353" y="1678157"/>
          <a:ext cx="6985294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6295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595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68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847639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2024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2025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4">
                  <a:txBody>
                    <a:bodyPr/>
                    <a:lstStyle/>
                    <a:p>
                      <a:pPr algn="ctr"/>
                      <a:endParaRPr lang="pl-PL" sz="14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Zmiana </a:t>
                      </a:r>
                      <a:endParaRPr lang="pl-PL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+60.107 zł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+41.520</a:t>
                      </a:r>
                      <a:r>
                        <a:rPr lang="pl-PL" sz="2000" b="1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+101.627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25.837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25.949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51.785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738766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11</a:t>
            </a:fld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100409"/>
              </p:ext>
            </p:extLst>
          </p:nvPr>
        </p:nvGraphicFramePr>
        <p:xfrm>
          <a:off x="2043389" y="1722981"/>
          <a:ext cx="7790892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0756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77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706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2060724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2024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2025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4">
                  <a:txBody>
                    <a:bodyPr/>
                    <a:lstStyle/>
                    <a:p>
                      <a:pPr algn="ctr"/>
                      <a:endParaRPr lang="pl-PL" sz="14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Zmiana </a:t>
                      </a:r>
                      <a:endParaRPr lang="pl-PL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-711.646 zł</a:t>
                      </a:r>
                      <a:endParaRPr lang="pl-PL" sz="2000" b="1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+41.520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-670.126 zł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25.882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18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24.780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18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50.662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22934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bieżących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4286294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22934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majątkowych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375377"/>
              </p:ext>
            </p:extLst>
          </p:nvPr>
        </p:nvGraphicFramePr>
        <p:xfrm>
          <a:off x="555811" y="1643419"/>
          <a:ext cx="10936941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2011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81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986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810986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810986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81098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2024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2025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2026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2027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6">
                  <a:txBody>
                    <a:bodyPr/>
                    <a:lstStyle/>
                    <a:p>
                      <a:pPr algn="ctr"/>
                      <a:endParaRPr lang="pl-PL" sz="14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Zmiana </a:t>
                      </a:r>
                      <a:endParaRPr lang="pl-PL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+752.813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-500.000 zł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+500.000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+752.813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3.677</a:t>
                      </a:r>
                    </a:p>
                    <a:p>
                      <a:pPr algn="ctr"/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18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3.308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2.849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1.967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11.801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512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74040"/>
              </p:ext>
            </p:extLst>
          </p:nvPr>
        </p:nvGraphicFramePr>
        <p:xfrm>
          <a:off x="696000" y="1080000"/>
          <a:ext cx="10800000" cy="146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6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l-PL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zwiększenie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bg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+18.813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Wykup gruntu pod skrzydłem budynku szkoły publicznej przy ul. Dzieci Warszawy 42 (Ursus)</a:t>
                      </a:r>
                      <a:endParaRPr lang="pl-PL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380131"/>
              </p:ext>
            </p:extLst>
          </p:nvPr>
        </p:nvGraphicFramePr>
        <p:xfrm>
          <a:off x="696000" y="2977630"/>
          <a:ext cx="10800000" cy="1901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l-PL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zmiana</a:t>
                      </a:r>
                      <a:r>
                        <a:rPr lang="pl-PL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harmonogramów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 smtClean="0">
                          <a:solidFill>
                            <a:schemeClr val="bg1"/>
                          </a:solidFill>
                        </a:rPr>
                        <a:t>w tym:</a:t>
                      </a:r>
                      <a:endParaRPr lang="pl-PL" sz="13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kwota zadania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±500.000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tunelu drogowego w ciągu ul. 1 Praskiego Pułku w połączeniu z drogą wojewódzką nr 637 - ul. Okuniewską  wraz z budową układu drogowego </a:t>
                      </a:r>
                      <a:b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Dzielnicy Wesoła i likwidacją przejazdu kolejowego w poziomie szyn – cz. 2</a:t>
                      </a:r>
                      <a:b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z 2026 r. na 2027 r.)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24,6 </a:t>
                      </a:r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410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94154" y="1314450"/>
            <a:ext cx="10515600" cy="3829050"/>
          </a:xfrm>
          <a:prstGeom prst="rect">
            <a:avLst/>
          </a:prstGeom>
        </p:spPr>
        <p:txBody>
          <a:bodyPr/>
          <a:lstStyle/>
          <a:p>
            <a:r>
              <a:rPr lang="pl-PL" b="1" dirty="0" smtClean="0"/>
              <a:t>Wynik budżetu i program kredytowy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34808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22934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/>
              <a:t>Zmiany w prognozie wyniku budżetu</a:t>
            </a:r>
            <a:endParaRPr lang="pl-PL" altLang="pl-PL" sz="2400" b="1" dirty="0">
              <a:latin typeface="+mj-lt"/>
            </a:endParaRP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21440"/>
              </p:ext>
            </p:extLst>
          </p:nvPr>
        </p:nvGraphicFramePr>
        <p:xfrm>
          <a:off x="320696" y="1678157"/>
          <a:ext cx="11537930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6641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80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125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809125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809125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2094789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2024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2025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2026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2027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6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Zmiana </a:t>
                      </a:r>
                      <a:endParaRPr lang="pl-PL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+18.940 zł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+500.000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-500.000 zł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+18.940</a:t>
                      </a:r>
                      <a:r>
                        <a:rPr lang="pl-PL" sz="2000" b="1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-3.722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18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-2.139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18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-775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18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-227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18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-6.863</a:t>
                      </a:r>
                      <a:b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287265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133606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programie kredytowym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9123"/>
              </p:ext>
            </p:extLst>
          </p:nvPr>
        </p:nvGraphicFramePr>
        <p:xfrm>
          <a:off x="320699" y="1602805"/>
          <a:ext cx="11537928" cy="2436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9393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94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707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943707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943707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943707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739451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2024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2025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2026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latin typeface="+mj-lt"/>
                          <a:cs typeface="Calibri" panose="020F0502020204030204" pitchFamily="34" charset="0"/>
                        </a:rPr>
                        <a:t>2027 </a:t>
                      </a: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24">
                <a:tc gridSpan="6">
                  <a:txBody>
                    <a:bodyPr/>
                    <a:lstStyle/>
                    <a:p>
                      <a:pPr algn="ctr"/>
                      <a:endParaRPr lang="pl-PL" sz="14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Zmiana </a:t>
                      </a:r>
                      <a:endParaRPr lang="pl-PL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-500.000 zł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+500.000 zł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21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 smtClean="0">
                          <a:latin typeface="+mj-lt"/>
                          <a:cs typeface="Calibri" panose="020F0502020204030204" pitchFamily="34" charset="0"/>
                        </a:rPr>
                        <a:t>Po </a:t>
                      </a:r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2.916</a:t>
                      </a:r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2.550</a:t>
                      </a:r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1.102</a:t>
                      </a:r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639</a:t>
                      </a:r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latin typeface="+mj-lt"/>
                          <a:cs typeface="Calibri" panose="020F0502020204030204" pitchFamily="34" charset="0"/>
                        </a:rPr>
                        <a:t>7.207</a:t>
                      </a:r>
                      <a: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2200" b="1" dirty="0" smtClean="0"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800" b="1" dirty="0" smtClean="0">
                          <a:latin typeface="+mj-lt"/>
                          <a:cs typeface="Calibri" panose="020F0502020204030204" pitchFamily="34" charset="0"/>
                        </a:rPr>
                        <a:t>mln zł</a:t>
                      </a:r>
                      <a:endParaRPr lang="pl-PL" sz="22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6175549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67749" y="2091034"/>
            <a:ext cx="11584785" cy="23554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Projekt zmiany budżetu na </a:t>
            </a:r>
            <a:r>
              <a:rPr lang="pl-PL" b="1" dirty="0" smtClean="0"/>
              <a:t>2024 </a:t>
            </a:r>
            <a:r>
              <a:rPr lang="pl-PL" b="1" dirty="0"/>
              <a:t>rok</a:t>
            </a:r>
            <a:r>
              <a:rPr lang="pl-PL" altLang="pl-PL" b="1" dirty="0">
                <a:cs typeface="Arial" charset="0"/>
              </a:rPr>
              <a:t/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</a:t>
            </a:r>
            <a:r>
              <a:rPr lang="pl-PL" altLang="pl-PL" sz="3200" dirty="0" smtClean="0">
                <a:cs typeface="Arial" charset="0"/>
              </a:rPr>
              <a:t>4 kwietnia 2024 </a:t>
            </a:r>
            <a:r>
              <a:rPr lang="pl-PL" altLang="pl-PL" sz="3200" dirty="0">
                <a:cs typeface="Arial" charset="0"/>
              </a:rPr>
              <a:t>r</a:t>
            </a:r>
            <a:r>
              <a:rPr lang="pl-PL" altLang="pl-PL" sz="3200" dirty="0" smtClean="0">
                <a:cs typeface="Arial" charset="0"/>
              </a:rPr>
              <a:t>.</a:t>
            </a:r>
            <a:br>
              <a:rPr lang="pl-PL" altLang="pl-PL" sz="3200" dirty="0" smtClean="0">
                <a:cs typeface="Arial" charset="0"/>
              </a:rPr>
            </a:br>
            <a:r>
              <a:rPr lang="pl-PL" altLang="pl-PL" sz="3200" b="1" dirty="0" smtClean="0">
                <a:solidFill>
                  <a:schemeClr val="bg1"/>
                </a:solidFill>
                <a:cs typeface="Arial" charset="0"/>
              </a:rPr>
              <a:t>wraz z autopoprawkami A i B</a:t>
            </a:r>
            <a:endParaRPr lang="pl-PL" altLang="pl-PL" sz="32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3317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356588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</a:t>
            </a:r>
            <a:r>
              <a:rPr lang="pl-PL" altLang="pl-PL" sz="2400" b="1" dirty="0" smtClean="0">
                <a:latin typeface="+mj-lt"/>
              </a:rPr>
              <a:t>2024 </a:t>
            </a:r>
            <a:r>
              <a:rPr lang="pl-PL" altLang="pl-PL" sz="2400" b="1" dirty="0">
                <a:latin typeface="+mj-lt"/>
              </a:rPr>
              <a:t>r.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046851"/>
              </p:ext>
            </p:extLst>
          </p:nvPr>
        </p:nvGraphicFramePr>
        <p:xfrm>
          <a:off x="1787250" y="1180197"/>
          <a:ext cx="8617500" cy="45528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8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332">
                  <a:extLst>
                    <a:ext uri="{9D8B030D-6E8A-4147-A177-3AD203B41FA5}">
                      <a16:colId xmlns:a16="http://schemas.microsoft.com/office/drawing/2014/main" val="2661562150"/>
                    </a:ext>
                  </a:extLst>
                </a:gridCol>
                <a:gridCol w="3210210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Zmiana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+60.107 zł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25.837 mln zł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+41.167 zł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29.559 mln zł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-711.646 zł</a:t>
                      </a:r>
                      <a:endParaRPr lang="pl-PL" sz="2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25.882 mln zł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+752.813 zł</a:t>
                      </a:r>
                      <a:endParaRPr lang="pl-PL" sz="28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3.677 mln zł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+18.940 zł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-3.722 mln zł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892">
                <a:tc gridSpan="3">
                  <a:txBody>
                    <a:bodyPr/>
                    <a:lstStyle/>
                    <a:p>
                      <a:pPr algn="l"/>
                      <a:endParaRPr lang="pl-PL" sz="12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356120"/>
                  </a:ext>
                </a:extLst>
              </a:tr>
            </a:tbl>
          </a:graphicData>
        </a:graphic>
      </p:graphicFrame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84855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94391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/>
              <a:t>Zwiększenie</a:t>
            </a:r>
            <a:r>
              <a:rPr lang="pl-PL" altLang="pl-PL" sz="2400" dirty="0"/>
              <a:t> planu </a:t>
            </a:r>
            <a:r>
              <a:rPr lang="pl-PL" altLang="pl-PL" sz="2400" b="1" dirty="0"/>
              <a:t>dochodów</a:t>
            </a:r>
            <a:r>
              <a:rPr lang="pl-PL" altLang="pl-PL" sz="2400" dirty="0"/>
              <a:t> w </a:t>
            </a:r>
            <a:r>
              <a:rPr lang="pl-PL" altLang="pl-PL" sz="2400" dirty="0" smtClean="0"/>
              <a:t>2024 </a:t>
            </a:r>
            <a:r>
              <a:rPr lang="pl-PL" altLang="pl-PL" sz="2400" dirty="0"/>
              <a:t>r. o </a:t>
            </a:r>
            <a:r>
              <a:rPr lang="pl-PL" altLang="pl-PL" sz="2400" b="1" dirty="0" smtClean="0"/>
              <a:t>60.107 </a:t>
            </a:r>
            <a:r>
              <a:rPr lang="pl-PL" altLang="pl-PL" sz="2400" b="1" dirty="0"/>
              <a:t>zł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27021"/>
              </p:ext>
            </p:extLst>
          </p:nvPr>
        </p:nvGraphicFramePr>
        <p:xfrm>
          <a:off x="262354" y="1117482"/>
          <a:ext cx="11700000" cy="37772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528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+60.107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Dochody - zmiany: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056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+28.736 </a:t>
                      </a:r>
                      <a:r>
                        <a:rPr lang="pl-PL" sz="1800" b="1" baseline="0" dirty="0" smtClean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zł</a:t>
                      </a:r>
                      <a:endParaRPr lang="pl-PL" sz="11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Fundusz Pomocy</a:t>
                      </a:r>
                      <a:r>
                        <a:rPr lang="pl-PL" sz="12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z przeznaczeniem na finansowanie pobytu dzieci obywateli Ukrainy w polskim systemie pieczy zastępczej zgodnie z art. 27 ustawy z dnia 12 marca 2022 r. o pomocy obywatelom Ukrainy w związku z konfliktem zbrojnym na terytorium tego państwa.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80941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+27.680 </a:t>
                      </a:r>
                      <a:r>
                        <a:rPr lang="pl-PL" sz="18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14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Środki UE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w związku z realizacją projektu pn. „Zrównoważony rozwój przez gamifikację”.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487805"/>
                  </a:ext>
                </a:extLst>
              </a:tr>
              <a:tr h="1025253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+3.691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Wpłata świadczenia odszkodowawczego</a:t>
                      </a:r>
                      <a:r>
                        <a:rPr lang="pl-PL" sz="1200" b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z tytułu powstałych szkód w ramach Warszawskiego Programu Ubezpieczeniowego w latach 2022-2024.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</a:tbl>
          </a:graphicData>
        </a:graphic>
      </p:graphicFrame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633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solidFill>
                  <a:schemeClr val="bg1"/>
                </a:solidFill>
                <a:latin typeface="+mj-lt"/>
              </a:rPr>
              <a:t>CZĘŚĆ OGÓLNOMIEJSKA:  </a:t>
            </a:r>
            <a:r>
              <a:rPr lang="pl-PL" altLang="pl-PL" sz="2400" b="1" dirty="0" smtClean="0">
                <a:solidFill>
                  <a:schemeClr val="bg1"/>
                </a:solidFill>
                <a:latin typeface="+mj-lt"/>
              </a:rPr>
              <a:t>+919,1 </a:t>
            </a:r>
            <a:r>
              <a:rPr lang="pl-PL" altLang="pl-PL" sz="2000" b="1" dirty="0">
                <a:solidFill>
                  <a:schemeClr val="bg1"/>
                </a:solidFill>
                <a:latin typeface="+mj-lt"/>
              </a:rPr>
              <a:t>mln zł</a:t>
            </a:r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42101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2024 </a:t>
            </a:r>
            <a:r>
              <a:rPr lang="pl-PL" altLang="pl-PL" sz="2400" dirty="0">
                <a:latin typeface="+mj-lt"/>
              </a:rPr>
              <a:t>r. o </a:t>
            </a:r>
            <a:r>
              <a:rPr lang="pl-PL" altLang="pl-PL" sz="2400" b="1" dirty="0" smtClean="0">
                <a:latin typeface="+mj-lt"/>
              </a:rPr>
              <a:t>711.646 </a:t>
            </a:r>
            <a:r>
              <a:rPr lang="pl-PL" altLang="pl-PL" sz="2400" b="1" dirty="0">
                <a:latin typeface="+mj-lt"/>
              </a:rPr>
              <a:t>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65420"/>
              </p:ext>
            </p:extLst>
          </p:nvPr>
        </p:nvGraphicFramePr>
        <p:xfrm>
          <a:off x="235460" y="778960"/>
          <a:ext cx="11700000" cy="1886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949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-985.264 zł</a:t>
                      </a:r>
                      <a:br>
                        <a:rPr lang="pl-PL" sz="2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</a:br>
                      <a:r>
                        <a:rPr lang="pl-PL" sz="14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(per saldo)</a:t>
                      </a:r>
                      <a:endParaRPr lang="pl-PL" sz="2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600" b="1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ogólnomiejska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główne pozycje: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-1.334.000 zł</a:t>
                      </a:r>
                      <a:endParaRPr lang="pl-PL" sz="1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Biuro Pomocy i Projektów Społecznych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w związku z przeniesieniem środków do: planu wydatków majątkowych </a:t>
                      </a:r>
                      <a:b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(734.000 zł), dzielnicy Ursynów z przeznaczeniem na funkcjonowanie Centrum Opiekuńczo-Mieszkalnego (600.000 zł).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351292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+720.000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Biuro Kultury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dotację na działalność bieżącą dla Stołecznej Estrady.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399159"/>
                  </a:ext>
                </a:extLst>
              </a:tr>
              <a:tr h="41716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+28.736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Fundusz Pomocy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finansowanie pobytu dzieci obywateli Ukrainy w polskim systemie pieczy zastępczej.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61012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196976"/>
              </p:ext>
            </p:extLst>
          </p:nvPr>
        </p:nvGraphicFramePr>
        <p:xfrm>
          <a:off x="235460" y="5422128"/>
          <a:ext cx="11700000" cy="7619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279"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-400.000</a:t>
                      </a:r>
                      <a:r>
                        <a:rPr lang="pl-PL" sz="1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pl-PL" sz="20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zł</a:t>
                      </a:r>
                      <a:endParaRPr lang="pl-PL" sz="20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Rezerwy bieżące:</a:t>
                      </a:r>
                      <a:endParaRPr lang="pl-PL" sz="15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1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-400.000</a:t>
                      </a:r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ogólna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dla dzielnicy Ursynów na funkcjonowanie Centrum Opiekuńczo-Mieszkalnego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645904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64248"/>
              </p:ext>
            </p:extLst>
          </p:nvPr>
        </p:nvGraphicFramePr>
        <p:xfrm>
          <a:off x="235460" y="2929537"/>
          <a:ext cx="11700000" cy="2245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21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+273.618 zł</a:t>
                      </a:r>
                      <a:br>
                        <a:rPr lang="pl-PL" sz="20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dzielnicowa – zmiany: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1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+1.000.000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funkcjonowanie Centrum Opiekuńczo-Mieszkalnego.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55562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-707.895 zł</a:t>
                      </a:r>
                      <a:b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głównie przeniesienie środków do Biura Kultury z przeznaczeniem na realizację wydarzeń kulturalnych przez Stołeczną Estradę (720.000 zł) z jednoczesnym zwiększeniem wydatków bieżących z przeznaczeniem na realizację projektu UE pn. „Zrównoważony rozwój przez gamifikację” (8.740 zł).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610122"/>
                  </a:ext>
                </a:extLst>
              </a:tr>
              <a:tr h="37041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-18.487 zł</a:t>
                      </a:r>
                      <a:b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głównie przeniesienie do planu wydatków majątkowych (18.813 zł).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947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4946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18044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Zmniejszenie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bieżących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2024 </a:t>
            </a:r>
            <a:r>
              <a:rPr lang="pl-PL" altLang="pl-PL" sz="2400" dirty="0">
                <a:latin typeface="+mj-lt"/>
              </a:rPr>
              <a:t>r. o </a:t>
            </a:r>
            <a:r>
              <a:rPr lang="pl-PL" altLang="pl-PL" sz="2400" b="1" dirty="0" smtClean="0">
                <a:latin typeface="+mj-lt"/>
              </a:rPr>
              <a:t>711.646 </a:t>
            </a:r>
            <a:r>
              <a:rPr lang="pl-PL" altLang="pl-PL" sz="2400" b="1" dirty="0">
                <a:latin typeface="+mj-lt"/>
              </a:rPr>
              <a:t>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64633" y="576000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dirty="0">
                <a:latin typeface="+mj-lt"/>
              </a:rPr>
              <a:t>CZĘŚĆ </a:t>
            </a:r>
            <a:r>
              <a:rPr lang="pl-PL" altLang="pl-PL" sz="1600" b="1" dirty="0" smtClean="0">
                <a:latin typeface="+mj-lt"/>
              </a:rPr>
              <a:t>DZIELNICOWA:  </a:t>
            </a:r>
            <a:r>
              <a:rPr lang="pl-PL" altLang="pl-PL" sz="2400" b="1" dirty="0" smtClean="0">
                <a:solidFill>
                  <a:srgbClr val="385723"/>
                </a:solidFill>
                <a:latin typeface="+mj-lt"/>
              </a:rPr>
              <a:t>+273.618</a:t>
            </a:r>
            <a:r>
              <a:rPr lang="pl-PL" altLang="pl-PL" sz="2000" b="1" dirty="0" smtClean="0">
                <a:solidFill>
                  <a:srgbClr val="385723"/>
                </a:solidFill>
                <a:latin typeface="+mj-lt"/>
              </a:rPr>
              <a:t>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215770"/>
              </p:ext>
            </p:extLst>
          </p:nvPr>
        </p:nvGraphicFramePr>
        <p:xfrm>
          <a:off x="226870" y="1207129"/>
          <a:ext cx="11700000" cy="3553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4947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+273.618 zł</a:t>
                      </a:r>
                      <a:br>
                        <a:rPr lang="pl-PL" sz="20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baseline="0" dirty="0" smtClean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20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dzielnicowa – zmiany:</a:t>
                      </a:r>
                      <a:endParaRPr lang="pl-PL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94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+1.000.000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funkcjonowanie Centrum Opiekuńczo-Mieszkalnego.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116922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-707.895 zł</a:t>
                      </a:r>
                      <a:b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głównie przeniesienie środków do Biura Kultury z przeznaczeniem na realizację wydarzeń kulturalnych przez Stołeczną Estradę (720.000 zł) z jednoczesnym zwiększeniem wydatków bieżących z przeznaczeniem na realizację projektu UE pn. „Zrównoważony rozwój przez gamifikację” (8.740 zł).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610122"/>
                  </a:ext>
                </a:extLst>
              </a:tr>
              <a:tr h="7794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-18.487 zł</a:t>
                      </a:r>
                      <a:br>
                        <a:rPr lang="pl-PL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  <a:r>
                        <a:rPr lang="pl-PL" sz="12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głównie przeniesienie do planu wydatków majątkowych (18.813 zł).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94748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14928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85247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Zmiana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2024 </a:t>
            </a:r>
            <a:r>
              <a:rPr lang="pl-PL" altLang="pl-PL" sz="2400" dirty="0">
                <a:latin typeface="+mj-lt"/>
              </a:rPr>
              <a:t>r.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67105"/>
              </p:ext>
            </p:extLst>
          </p:nvPr>
        </p:nvGraphicFramePr>
        <p:xfrm>
          <a:off x="1782044" y="1338645"/>
          <a:ext cx="7980522" cy="334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0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40">
                  <a:extLst>
                    <a:ext uri="{9D8B030D-6E8A-4147-A177-3AD203B41FA5}">
                      <a16:colId xmlns:a16="http://schemas.microsoft.com/office/drawing/2014/main" val="2935048500"/>
                    </a:ext>
                  </a:extLst>
                </a:gridCol>
                <a:gridCol w="2557222">
                  <a:extLst>
                    <a:ext uri="{9D8B030D-6E8A-4147-A177-3AD203B41FA5}">
                      <a16:colId xmlns:a16="http://schemas.microsoft.com/office/drawing/2014/main" val="1248521484"/>
                    </a:ext>
                  </a:extLst>
                </a:gridCol>
                <a:gridCol w="2705062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325578">
                <a:tc gridSpan="2"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latin typeface="+mj-lt"/>
                          <a:cs typeface="Calibri" panose="020F0502020204030204" pitchFamily="34" charset="0"/>
                        </a:rPr>
                        <a:t>Zmiana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606759">
                <a:tc gridSpan="2"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+752.813 zł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latin typeface="+mj-lt"/>
                        </a:rPr>
                        <a:t>3.677 mln zł</a:t>
                      </a:r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3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+734.000 zł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2.234 mln zł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dzielnicowe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+18.813 zł</a:t>
                      </a:r>
                      <a:endParaRPr lang="pl-PL" sz="2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1.322 mln zł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pl-PL" sz="2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121,3 mln zł</a:t>
                      </a:r>
                      <a:endParaRPr lang="pl-PL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476246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40965" y="233365"/>
            <a:ext cx="10709476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 smtClean="0">
                <a:latin typeface="+mj-lt"/>
              </a:rPr>
              <a:t>Zwiększenie</a:t>
            </a:r>
            <a:r>
              <a:rPr lang="pl-PL" altLang="pl-PL" sz="2400" dirty="0" smtClean="0">
                <a:latin typeface="+mj-lt"/>
              </a:rPr>
              <a:t> </a:t>
            </a:r>
            <a:r>
              <a:rPr lang="pl-PL" altLang="pl-PL" sz="2400" dirty="0">
                <a:latin typeface="+mj-lt"/>
              </a:rPr>
              <a:t>planu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</a:t>
            </a:r>
            <a:r>
              <a:rPr lang="pl-PL" altLang="pl-PL" sz="2400" dirty="0" smtClean="0">
                <a:latin typeface="+mj-lt"/>
              </a:rPr>
              <a:t>2024 </a:t>
            </a:r>
            <a:r>
              <a:rPr lang="pl-PL" altLang="pl-PL" sz="2400" dirty="0">
                <a:latin typeface="+mj-lt"/>
              </a:rPr>
              <a:t>r. o </a:t>
            </a:r>
            <a:r>
              <a:rPr lang="pl-PL" altLang="pl-PL" sz="2400" b="1" dirty="0" smtClean="0">
                <a:latin typeface="+mj-lt"/>
              </a:rPr>
              <a:t>752.813 </a:t>
            </a:r>
            <a:r>
              <a:rPr lang="pl-PL" altLang="pl-PL" sz="2400" b="1" dirty="0">
                <a:latin typeface="+mj-lt"/>
              </a:rPr>
              <a:t>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58533"/>
              </p:ext>
            </p:extLst>
          </p:nvPr>
        </p:nvGraphicFramePr>
        <p:xfrm>
          <a:off x="235460" y="1318304"/>
          <a:ext cx="11700000" cy="35798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839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+752.813 zł</a:t>
                      </a:r>
                      <a:endParaRPr lang="pl-PL" sz="16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</a:t>
                      </a:r>
                      <a:r>
                        <a:rPr lang="pl-PL" sz="15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majątkowe – zmiany:</a:t>
                      </a:r>
                      <a:endParaRPr lang="pl-PL" sz="15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96799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+560.000</a:t>
                      </a:r>
                      <a:r>
                        <a:rPr lang="pl-PL" sz="1800" b="1" kern="1200" baseline="0" dirty="0" smtClean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Ogólnomiejskie</a:t>
                      </a: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pl-PL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„Wymiana oświetlenia awaryjnego i ewakuacyjnego w Domu Pomocy Społecznej "Kombatant" przy ul. Sterniczej” (przeniesienie środków z planu wydatków bieżących).</a:t>
                      </a:r>
                      <a:endParaRPr lang="pl-PL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967998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+174.000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Ogólnomiejskie</a:t>
                      </a:r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pl-PL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„Zakupy inwestycyjne dla Domu Pomocy Społecznej "Kombatant" przy ul. Sterniczej”</a:t>
                      </a:r>
                      <a:b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środków z planu wydatków bieżących).</a:t>
                      </a:r>
                      <a:endParaRPr lang="pl-PL" sz="12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351911"/>
                  </a:ext>
                </a:extLst>
              </a:tr>
              <a:tr h="967998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 smtClean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+18.813 zł</a:t>
                      </a:r>
                      <a:endParaRPr lang="pl-PL" sz="18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Ursus </a:t>
                      </a:r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przeznaczeniem na realizację zadania pn. „Wykup gruntu pod skrzydłem budynku szkoły publicznej </a:t>
                      </a:r>
                      <a:b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 ul. Dzieci Warszawy 42” (przeniesienie środków z planu wydatków bieżących).</a:t>
                      </a:r>
                      <a:endParaRPr lang="pl-PL" sz="12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5742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3879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278958" y="1378884"/>
            <a:ext cx="11656502" cy="345757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b="1" dirty="0">
                <a:cs typeface="Arial" charset="0"/>
              </a:rPr>
              <a:t>Projekt zmiany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Wieloletniej Prognozy Finansowej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na lata </a:t>
            </a:r>
            <a:r>
              <a:rPr lang="pl-PL" altLang="pl-PL" b="1" dirty="0" smtClean="0">
                <a:cs typeface="Arial" charset="0"/>
              </a:rPr>
              <a:t>2024–2050</a:t>
            </a:r>
            <a:r>
              <a:rPr lang="pl-PL" altLang="pl-PL" b="1" dirty="0">
                <a:cs typeface="Arial" charset="0"/>
              </a:rPr>
              <a:t/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w dn. </a:t>
            </a:r>
            <a:r>
              <a:rPr lang="pl-PL" altLang="pl-PL" sz="3200" dirty="0" smtClean="0">
                <a:cs typeface="Arial" charset="0"/>
              </a:rPr>
              <a:t>4 kwietnia 2024 </a:t>
            </a:r>
            <a:r>
              <a:rPr lang="pl-PL" altLang="pl-PL" sz="3200" dirty="0">
                <a:cs typeface="Arial" charset="0"/>
              </a:rPr>
              <a:t>r</a:t>
            </a:r>
            <a:r>
              <a:rPr lang="pl-PL" altLang="pl-PL" sz="3200" dirty="0" smtClean="0">
                <a:cs typeface="Arial" charset="0"/>
              </a:rPr>
              <a:t>.</a:t>
            </a:r>
            <a:br>
              <a:rPr lang="pl-PL" altLang="pl-PL" sz="3200" dirty="0" smtClean="0">
                <a:cs typeface="Arial" charset="0"/>
              </a:rPr>
            </a:br>
            <a:r>
              <a:rPr lang="pl-PL" altLang="pl-PL" sz="3200" b="1" dirty="0" smtClean="0">
                <a:solidFill>
                  <a:schemeClr val="bg1"/>
                </a:solidFill>
                <a:cs typeface="Arial" charset="0"/>
              </a:rPr>
              <a:t>wraz z autopoprawkami A i B</a:t>
            </a:r>
            <a:endParaRPr lang="pl-PL" altLang="pl-PL" sz="32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</a:t>
            </a:r>
            <a:r>
              <a:rPr lang="pl-PL" altLang="pl-PL" dirty="0" smtClean="0">
                <a:latin typeface="Arial" charset="0"/>
              </a:rPr>
              <a:t>2024 </a:t>
            </a:r>
            <a:r>
              <a:rPr lang="pl-PL" altLang="pl-PL" dirty="0">
                <a:latin typeface="Arial" charset="0"/>
              </a:rPr>
              <a:t>r. i WPF na lata </a:t>
            </a:r>
            <a:r>
              <a:rPr lang="pl-PL" altLang="pl-PL" dirty="0" smtClean="0">
                <a:latin typeface="Arial" charset="0"/>
              </a:rPr>
              <a:t>2024–2050 </a:t>
            </a:r>
            <a:r>
              <a:rPr lang="pl-PL" altLang="pl-PL" dirty="0">
                <a:latin typeface="Arial" charset="0"/>
              </a:rPr>
              <a:t>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9045376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yw pakietu Office">
  <a:themeElements>
    <a:clrScheme name="warszawa_urzędow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95959"/>
      </a:accent1>
      <a:accent2>
        <a:srgbClr val="FFC837"/>
      </a:accent2>
      <a:accent3>
        <a:srgbClr val="E62314"/>
      </a:accent3>
      <a:accent4>
        <a:srgbClr val="7F7F7F"/>
      </a:accent4>
      <a:accent5>
        <a:srgbClr val="FA552D"/>
      </a:accent5>
      <a:accent6>
        <a:srgbClr val="000000"/>
      </a:accent6>
      <a:hlink>
        <a:srgbClr val="0563C1"/>
      </a:hlink>
      <a:folHlink>
        <a:srgbClr val="954F72"/>
      </a:folHlink>
    </a:clrScheme>
    <a:fontScheme name="Warszawa">
      <a:majorFont>
        <a:latin typeface="Engram Warsaw"/>
        <a:ea typeface=""/>
        <a:cs typeface=""/>
      </a:majorFont>
      <a:minorFont>
        <a:latin typeface="Engram Warsa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52A83190-5C58-43DF-A99C-86CC3ACE509E}" vid="{2EB448BE-35FD-4700-9329-7C2864931BE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7535</TotalTime>
  <Words>1421</Words>
  <Application>Microsoft Office PowerPoint</Application>
  <PresentationFormat>Panoramiczny</PresentationFormat>
  <Paragraphs>219</Paragraphs>
  <Slides>16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Engram Warsaw</vt:lpstr>
      <vt:lpstr>Engram Warsaw Light</vt:lpstr>
      <vt:lpstr>Times New Roman</vt:lpstr>
      <vt:lpstr>Wingdings</vt:lpstr>
      <vt:lpstr>Motyw pakietu Office</vt:lpstr>
      <vt:lpstr>Projekty zmiany budżetu  i Wieloletniej Prognozy Finansowej na sesję Rady m.st. Warszawy  w dniu 4 kwietnia 2024 r. wraz z autopoprawkami A i B </vt:lpstr>
      <vt:lpstr>Projekt zmiany budżetu na 2024 rok na sesję Rady m.st. Warszawy 4 kwietnia 2024 r. wraz z autopoprawkami A i B</vt:lpstr>
      <vt:lpstr>Zmiana głównych parametrów budżetowych w 2024 r.</vt:lpstr>
      <vt:lpstr>Zwiększenie planu dochodów w 2024 r. o 60.107 zł</vt:lpstr>
      <vt:lpstr>Zmniejszenie planu wydatków bieżących w 2024 r. o 711.646 zł</vt:lpstr>
      <vt:lpstr>Zmniejszenie planu wydatków bieżących w 2024 r. o 711.646 zł</vt:lpstr>
      <vt:lpstr>Zmiana wydatków majątkowych w 2024 r.</vt:lpstr>
      <vt:lpstr>Zwiększenie planu wydatków majątkowych w 2024 r. o 752.813 zł</vt:lpstr>
      <vt:lpstr>Projekt zmiany  Wieloletniej Prognozy Finansowej  na lata 2024–2050 na sesję Rady m.st. Warszawy w dn. 4 kwietnia 2024 r. wraz z autopoprawkami A i B</vt:lpstr>
      <vt:lpstr>Wieloletnia Prognoza Finansowa  Zmiany w prognozie dochodów</vt:lpstr>
      <vt:lpstr>Wieloletnia Prognoza Finansowa  Zmiany w prognozie wydatków bieżących</vt:lpstr>
      <vt:lpstr>Wieloletnia Prognoza Finansowa  Zmiany w prognozie wydatków majątkowych</vt:lpstr>
      <vt:lpstr>Wydatki majątkowe</vt:lpstr>
      <vt:lpstr>Wynik budżetu i program kredytowy </vt:lpstr>
      <vt:lpstr>Wieloletnia Prognoza Finansowa  Zmiany w prognozie wyniku budżetu</vt:lpstr>
      <vt:lpstr>Wieloletnia Prognoza Finansowa  Zmiany w programie kredytowym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zmiana 04.04.2024</dc:title>
  <dc:creator>Biuro Planowania Budżetowego</dc:creator>
  <cp:lastModifiedBy>Rogowiecki Dominik (PB)</cp:lastModifiedBy>
  <cp:revision>799</cp:revision>
  <cp:lastPrinted>2023-03-08T12:50:33Z</cp:lastPrinted>
  <dcterms:created xsi:type="dcterms:W3CDTF">2022-12-23T10:36:43Z</dcterms:created>
  <dcterms:modified xsi:type="dcterms:W3CDTF">2024-04-05T07:59:08Z</dcterms:modified>
</cp:coreProperties>
</file>