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0"/>
  </p:notesMasterIdLst>
  <p:sldIdLst>
    <p:sldId id="402" r:id="rId2"/>
    <p:sldId id="338" r:id="rId3"/>
    <p:sldId id="340" r:id="rId4"/>
    <p:sldId id="453" r:id="rId5"/>
    <p:sldId id="434" r:id="rId6"/>
    <p:sldId id="345" r:id="rId7"/>
    <p:sldId id="444" r:id="rId8"/>
    <p:sldId id="451" r:id="rId9"/>
    <p:sldId id="351" r:id="rId10"/>
    <p:sldId id="352" r:id="rId11"/>
    <p:sldId id="461" r:id="rId12"/>
    <p:sldId id="357" r:id="rId13"/>
    <p:sldId id="428" r:id="rId14"/>
    <p:sldId id="359" r:id="rId15"/>
    <p:sldId id="464" r:id="rId16"/>
    <p:sldId id="431" r:id="rId17"/>
    <p:sldId id="432" r:id="rId18"/>
    <p:sldId id="462" r:id="rId19"/>
    <p:sldId id="418" r:id="rId20"/>
    <p:sldId id="413" r:id="rId21"/>
    <p:sldId id="420" r:id="rId22"/>
    <p:sldId id="495" r:id="rId23"/>
    <p:sldId id="465" r:id="rId24"/>
    <p:sldId id="466" r:id="rId25"/>
    <p:sldId id="467" r:id="rId26"/>
    <p:sldId id="468" r:id="rId27"/>
    <p:sldId id="469" r:id="rId28"/>
    <p:sldId id="470" r:id="rId29"/>
    <p:sldId id="471" r:id="rId30"/>
    <p:sldId id="472" r:id="rId31"/>
    <p:sldId id="474" r:id="rId32"/>
    <p:sldId id="475" r:id="rId33"/>
    <p:sldId id="476" r:id="rId34"/>
    <p:sldId id="492" r:id="rId35"/>
    <p:sldId id="493" r:id="rId36"/>
    <p:sldId id="494" r:id="rId37"/>
    <p:sldId id="480" r:id="rId38"/>
    <p:sldId id="481" r:id="rId39"/>
    <p:sldId id="482" r:id="rId40"/>
    <p:sldId id="496" r:id="rId41"/>
    <p:sldId id="497" r:id="rId42"/>
    <p:sldId id="498" r:id="rId43"/>
    <p:sldId id="499" r:id="rId44"/>
    <p:sldId id="500" r:id="rId45"/>
    <p:sldId id="501" r:id="rId46"/>
    <p:sldId id="502" r:id="rId47"/>
    <p:sldId id="503" r:id="rId48"/>
    <p:sldId id="504" r:id="rId49"/>
    <p:sldId id="505" r:id="rId50"/>
    <p:sldId id="506" r:id="rId51"/>
    <p:sldId id="507" r:id="rId52"/>
    <p:sldId id="508" r:id="rId53"/>
    <p:sldId id="483" r:id="rId54"/>
    <p:sldId id="490" r:id="rId55"/>
    <p:sldId id="491" r:id="rId56"/>
    <p:sldId id="511" r:id="rId57"/>
    <p:sldId id="513" r:id="rId58"/>
    <p:sldId id="261" r:id="rId59"/>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723"/>
    <a:srgbClr val="E6E6E6"/>
    <a:srgbClr val="FEDDD5"/>
    <a:srgbClr val="EFF8E9"/>
    <a:srgbClr val="FDBBAB"/>
    <a:srgbClr val="EEF7E8"/>
    <a:srgbClr val="495A73"/>
    <a:srgbClr val="F2F2F2"/>
    <a:srgbClr val="006600"/>
    <a:srgbClr val="D1D1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pośredni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yl jasny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20" autoAdjust="0"/>
    <p:restoredTop sz="96357" autoAdjust="0"/>
  </p:normalViewPr>
  <p:slideViewPr>
    <p:cSldViewPr snapToGrid="0">
      <p:cViewPr varScale="1">
        <p:scale>
          <a:sx n="107" d="100"/>
          <a:sy n="107" d="100"/>
        </p:scale>
        <p:origin x="702" y="96"/>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4E3E98F-710C-451B-8FA2-3F3CF8121B50}" type="datetimeFigureOut">
              <a:rPr lang="pl-PL" smtClean="0"/>
              <a:t>19.06.2024</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8F2F8F6-4D00-4E6D-A406-3A443E38E913}" type="slidenum">
              <a:rPr lang="pl-PL" smtClean="0"/>
              <a:t>‹#›</a:t>
            </a:fld>
            <a:endParaRPr lang="pl-PL"/>
          </a:p>
        </p:txBody>
      </p:sp>
    </p:spTree>
    <p:extLst>
      <p:ext uri="{BB962C8B-B14F-4D97-AF65-F5344CB8AC3E}">
        <p14:creationId xmlns:p14="http://schemas.microsoft.com/office/powerpoint/2010/main" val="240993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a:t>
            </a:fld>
            <a:endParaRPr lang="pl-PL"/>
          </a:p>
        </p:txBody>
      </p:sp>
    </p:spTree>
    <p:extLst>
      <p:ext uri="{BB962C8B-B14F-4D97-AF65-F5344CB8AC3E}">
        <p14:creationId xmlns:p14="http://schemas.microsoft.com/office/powerpoint/2010/main" val="3226297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a:t>
            </a:fld>
            <a:endParaRPr lang="pl-PL"/>
          </a:p>
        </p:txBody>
      </p:sp>
    </p:spTree>
    <p:extLst>
      <p:ext uri="{BB962C8B-B14F-4D97-AF65-F5344CB8AC3E}">
        <p14:creationId xmlns:p14="http://schemas.microsoft.com/office/powerpoint/2010/main" val="1653030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14</a:t>
            </a:fld>
            <a:endParaRPr lang="pl-PL"/>
          </a:p>
        </p:txBody>
      </p:sp>
    </p:spTree>
    <p:extLst>
      <p:ext uri="{BB962C8B-B14F-4D97-AF65-F5344CB8AC3E}">
        <p14:creationId xmlns:p14="http://schemas.microsoft.com/office/powerpoint/2010/main" val="2364036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23</a:t>
            </a:fld>
            <a:endParaRPr lang="pl-PL"/>
          </a:p>
        </p:txBody>
      </p:sp>
    </p:spTree>
    <p:extLst>
      <p:ext uri="{BB962C8B-B14F-4D97-AF65-F5344CB8AC3E}">
        <p14:creationId xmlns:p14="http://schemas.microsoft.com/office/powerpoint/2010/main" val="3467530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33</a:t>
            </a:fld>
            <a:endParaRPr lang="pl-PL"/>
          </a:p>
        </p:txBody>
      </p:sp>
    </p:spTree>
    <p:extLst>
      <p:ext uri="{BB962C8B-B14F-4D97-AF65-F5344CB8AC3E}">
        <p14:creationId xmlns:p14="http://schemas.microsoft.com/office/powerpoint/2010/main" val="3935254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41</a:t>
            </a:fld>
            <a:endParaRPr lang="pl-PL"/>
          </a:p>
        </p:txBody>
      </p:sp>
    </p:spTree>
    <p:extLst>
      <p:ext uri="{BB962C8B-B14F-4D97-AF65-F5344CB8AC3E}">
        <p14:creationId xmlns:p14="http://schemas.microsoft.com/office/powerpoint/2010/main" val="2499383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48</a:t>
            </a:fld>
            <a:endParaRPr lang="pl-PL"/>
          </a:p>
        </p:txBody>
      </p:sp>
    </p:spTree>
    <p:extLst>
      <p:ext uri="{BB962C8B-B14F-4D97-AF65-F5344CB8AC3E}">
        <p14:creationId xmlns:p14="http://schemas.microsoft.com/office/powerpoint/2010/main" val="4019531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53</a:t>
            </a:fld>
            <a:endParaRPr lang="pl-PL"/>
          </a:p>
        </p:txBody>
      </p:sp>
    </p:spTree>
    <p:extLst>
      <p:ext uri="{BB962C8B-B14F-4D97-AF65-F5344CB8AC3E}">
        <p14:creationId xmlns:p14="http://schemas.microsoft.com/office/powerpoint/2010/main" val="683670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E8F2F8F6-4D00-4E6D-A406-3A443E38E913}" type="slidenum">
              <a:rPr lang="pl-PL" smtClean="0"/>
              <a:t>56</a:t>
            </a:fld>
            <a:endParaRPr lang="pl-PL"/>
          </a:p>
        </p:txBody>
      </p:sp>
    </p:spTree>
    <p:extLst>
      <p:ext uri="{BB962C8B-B14F-4D97-AF65-F5344CB8AC3E}">
        <p14:creationId xmlns:p14="http://schemas.microsoft.com/office/powerpoint/2010/main" val="13965033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ajd tytuł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
        <p:nvSpPr>
          <p:cNvPr id="3" name="Symbol zastępczy tekstu 8">
            <a:extLst>
              <a:ext uri="{FF2B5EF4-FFF2-40B4-BE49-F238E27FC236}">
                <a16:creationId xmlns:a16="http://schemas.microsoft.com/office/drawing/2014/main" id="{AE921C64-0565-41B9-8D4A-B4701B52F323}"/>
              </a:ext>
            </a:extLst>
          </p:cNvPr>
          <p:cNvSpPr>
            <a:spLocks noGrp="1"/>
          </p:cNvSpPr>
          <p:nvPr>
            <p:ph type="body" sz="quarter" idx="10"/>
          </p:nvPr>
        </p:nvSpPr>
        <p:spPr>
          <a:xfrm>
            <a:off x="1884727" y="4116721"/>
            <a:ext cx="8422546" cy="958176"/>
          </a:xfrm>
          <a:prstGeom prst="rect">
            <a:avLst/>
          </a:prstGeom>
        </p:spPr>
        <p:txBody>
          <a:bodyPr anchor="ctr"/>
          <a:lstStyle>
            <a:lvl1pPr marL="0" indent="0" algn="ctr">
              <a:buNone/>
              <a:defRPr sz="3200">
                <a:latin typeface="Engram Warsaw"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Tree>
    <p:extLst>
      <p:ext uri="{BB962C8B-B14F-4D97-AF65-F5344CB8AC3E}">
        <p14:creationId xmlns:p14="http://schemas.microsoft.com/office/powerpoint/2010/main" val="2809660625"/>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główek rozdział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ytuł 1"/>
          <p:cNvSpPr>
            <a:spLocks noGrp="1"/>
          </p:cNvSpPr>
          <p:nvPr>
            <p:ph type="title"/>
          </p:nvPr>
        </p:nvSpPr>
        <p:spPr>
          <a:xfrm>
            <a:off x="838200" y="2766219"/>
            <a:ext cx="10515600" cy="1325563"/>
          </a:xfrm>
          <a:prstGeom prst="rect">
            <a:avLst/>
          </a:prstGeom>
        </p:spPr>
        <p:txBody>
          <a:bodyPr anchor="ctr"/>
          <a:lstStyle>
            <a:lvl1pPr algn="ctr">
              <a:defRPr sz="4400">
                <a:latin typeface="Engram Warsaw" pitchFamily="50" charset="-18"/>
              </a:defRPr>
            </a:lvl1pPr>
          </a:lstStyle>
          <a:p>
            <a:r>
              <a:rPr lang="pl-PL" dirty="0"/>
              <a:t>Kliknij, aby edytować styl</a:t>
            </a:r>
          </a:p>
        </p:txBody>
      </p:sp>
      <p:sp>
        <p:nvSpPr>
          <p:cNvPr id="5"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6" name="Symbol zastępczy stopki 1"/>
          <p:cNvSpPr>
            <a:spLocks noGrp="1"/>
          </p:cNvSpPr>
          <p:nvPr>
            <p:ph type="ftr" sz="quarter" idx="3"/>
          </p:nvPr>
        </p:nvSpPr>
        <p:spPr>
          <a:xfrm>
            <a:off x="6819900" y="6613800"/>
            <a:ext cx="4840797"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r>
              <a:rPr lang="pl-PL" dirty="0"/>
              <a:t>Wykonanie budżetu m.st. Warszawy w 2022 roku – informacja wstępna</a:t>
            </a:r>
          </a:p>
        </p:txBody>
      </p:sp>
    </p:spTree>
    <p:extLst>
      <p:ext uri="{BB962C8B-B14F-4D97-AF65-F5344CB8AC3E}">
        <p14:creationId xmlns:p14="http://schemas.microsoft.com/office/powerpoint/2010/main" val="3805496925"/>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ykr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5" name="Symbol zastępczy tekstu 14"/>
          <p:cNvSpPr>
            <a:spLocks noGrp="1"/>
          </p:cNvSpPr>
          <p:nvPr>
            <p:ph type="body" sz="quarter" idx="10"/>
          </p:nvPr>
        </p:nvSpPr>
        <p:spPr>
          <a:xfrm>
            <a:off x="498476" y="1286872"/>
            <a:ext cx="6506332" cy="4525962"/>
          </a:xfrm>
          <a:prstGeom prst="rect">
            <a:avLst/>
          </a:prstGeom>
        </p:spPr>
        <p:txBody>
          <a:bodyPr/>
          <a:lstStyle>
            <a:lvl1pPr>
              <a:lnSpc>
                <a:spcPct val="125000"/>
              </a:lnSpc>
              <a:defRPr sz="1500">
                <a:latin typeface="Engram Warsaw" pitchFamily="50" charset="-18"/>
              </a:defRPr>
            </a:lvl1pPr>
            <a:lvl2pPr>
              <a:lnSpc>
                <a:spcPct val="125000"/>
              </a:lnSpc>
              <a:defRPr sz="1500">
                <a:latin typeface="Engram Warsaw" pitchFamily="50" charset="-18"/>
              </a:defRPr>
            </a:lvl2pPr>
            <a:lvl3pPr>
              <a:lnSpc>
                <a:spcPct val="125000"/>
              </a:lnSpc>
              <a:defRPr sz="1500">
                <a:latin typeface="Engram Warsaw" pitchFamily="50" charset="-18"/>
              </a:defRPr>
            </a:lvl3pPr>
            <a:lvl4pPr>
              <a:lnSpc>
                <a:spcPct val="125000"/>
              </a:lnSpc>
              <a:defRPr sz="1500">
                <a:latin typeface="Engram Warsaw" pitchFamily="50" charset="-18"/>
              </a:defRPr>
            </a:lvl4pPr>
            <a:lvl5pPr>
              <a:lnSpc>
                <a:spcPct val="125000"/>
              </a:lnSpc>
              <a:defRPr sz="1500">
                <a:latin typeface="Engram Warsaw" pitchFamily="50" charset="-18"/>
              </a:defRPr>
            </a:lvl5pPr>
          </a:lstStyle>
          <a:p>
            <a:pPr lvl="0"/>
            <a:r>
              <a:rPr lang="pl-PL" dirty="0"/>
              <a:t>Kliknij, aby edytować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17" name="Symbol zastępczy wykresu 16"/>
          <p:cNvSpPr>
            <a:spLocks noGrp="1"/>
          </p:cNvSpPr>
          <p:nvPr>
            <p:ph type="chart" sz="quarter" idx="11"/>
          </p:nvPr>
        </p:nvSpPr>
        <p:spPr>
          <a:xfrm>
            <a:off x="7794625" y="1286872"/>
            <a:ext cx="3884613" cy="4525962"/>
          </a:xfrm>
          <a:prstGeom prst="rect">
            <a:avLst/>
          </a:prstGeom>
        </p:spPr>
        <p:txBody>
          <a:bodyPr/>
          <a:lstStyle/>
          <a:p>
            <a:endParaRPr lang="pl-PL"/>
          </a:p>
        </p:txBody>
      </p:sp>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8"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9" name="Symbol zastępczy stopki 1"/>
          <p:cNvSpPr>
            <a:spLocks noGrp="1"/>
          </p:cNvSpPr>
          <p:nvPr>
            <p:ph type="ftr" sz="quarter" idx="3"/>
          </p:nvPr>
        </p:nvSpPr>
        <p:spPr>
          <a:xfrm>
            <a:off x="6467476" y="6613800"/>
            <a:ext cx="5193222"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893273317"/>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el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9" name="Tytuł 18"/>
          <p:cNvSpPr>
            <a:spLocks noGrp="1"/>
          </p:cNvSpPr>
          <p:nvPr>
            <p:ph type="title"/>
          </p:nvPr>
        </p:nvSpPr>
        <p:spPr>
          <a:xfrm>
            <a:off x="498475" y="121763"/>
            <a:ext cx="6975475" cy="742304"/>
          </a:xfrm>
          <a:prstGeom prst="rect">
            <a:avLst/>
          </a:prstGeom>
        </p:spPr>
        <p:txBody>
          <a:bodyPr anchor="ctr"/>
          <a:lstStyle>
            <a:lvl1pPr>
              <a:defRPr sz="2500">
                <a:latin typeface="Engram Warsaw" pitchFamily="50" charset="-18"/>
              </a:defRPr>
            </a:lvl1pPr>
          </a:lstStyle>
          <a:p>
            <a:r>
              <a:rPr lang="pl-PL" dirty="0"/>
              <a:t>Kliknij, aby edytować styl</a:t>
            </a:r>
          </a:p>
        </p:txBody>
      </p:sp>
      <p:sp>
        <p:nvSpPr>
          <p:cNvPr id="3" name="Symbol zastępczy tabeli 2"/>
          <p:cNvSpPr>
            <a:spLocks noGrp="1"/>
          </p:cNvSpPr>
          <p:nvPr>
            <p:ph type="tbl" sz="quarter" idx="10"/>
          </p:nvPr>
        </p:nvSpPr>
        <p:spPr>
          <a:xfrm>
            <a:off x="498475" y="1266825"/>
            <a:ext cx="11180763" cy="4505325"/>
          </a:xfrm>
          <a:prstGeom prst="rect">
            <a:avLst/>
          </a:prstGeom>
        </p:spPr>
        <p:txBody>
          <a:bodyPr/>
          <a:lstStyle/>
          <a:p>
            <a:endParaRPr lang="pl-PL"/>
          </a:p>
        </p:txBody>
      </p:sp>
      <p:sp>
        <p:nvSpPr>
          <p:cNvPr id="9"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mn-lt"/>
              </a:defRPr>
            </a:lvl1pPr>
          </a:lstStyle>
          <a:p>
            <a:fld id="{2E27F4D3-B96E-4B1F-B7AA-4577FB9564B4}" type="slidenum">
              <a:rPr lang="pl-PL" smtClean="0"/>
              <a:pPr/>
              <a:t>‹#›</a:t>
            </a:fld>
            <a:endParaRPr lang="pl-PL" dirty="0"/>
          </a:p>
        </p:txBody>
      </p:sp>
      <p:sp>
        <p:nvSpPr>
          <p:cNvPr id="10" name="Symbol zastępczy stopki 1"/>
          <p:cNvSpPr>
            <a:spLocks noGrp="1"/>
          </p:cNvSpPr>
          <p:nvPr>
            <p:ph type="ftr" sz="quarter" idx="3"/>
          </p:nvPr>
        </p:nvSpPr>
        <p:spPr>
          <a:xfrm>
            <a:off x="6953250" y="6613800"/>
            <a:ext cx="4707447" cy="234000"/>
          </a:xfrm>
          <a:prstGeom prst="rect">
            <a:avLst/>
          </a:prstGeom>
        </p:spPr>
        <p:txBody>
          <a:bodyPr vert="horz" lIns="91440" tIns="45720" rIns="91440" bIns="45720" rtlCol="0" anchor="ctr"/>
          <a:lstStyle>
            <a:lvl1pPr algn="r">
              <a:defRPr sz="1000">
                <a:solidFill>
                  <a:schemeClr val="bg1"/>
                </a:solidFill>
                <a:latin typeface="+mn-lt"/>
              </a:defRPr>
            </a:lvl1pPr>
          </a:lstStyle>
          <a:p>
            <a:r>
              <a:rPr lang="pl-PL" dirty="0"/>
              <a:t>Wykonanie budżetu m.st. Warszawy w 2022 roku – informacja wstępna</a:t>
            </a:r>
          </a:p>
        </p:txBody>
      </p:sp>
    </p:spTree>
    <p:extLst>
      <p:ext uri="{BB962C8B-B14F-4D97-AF65-F5344CB8AC3E}">
        <p14:creationId xmlns:p14="http://schemas.microsoft.com/office/powerpoint/2010/main" val="3509812893"/>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braz pion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7548594" y="0"/>
            <a:ext cx="4643406" cy="68580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6862445"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14"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3228640583"/>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Obraz poziom z opise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Symbol zastępczy obrazu 2"/>
          <p:cNvSpPr>
            <a:spLocks noGrp="1"/>
          </p:cNvSpPr>
          <p:nvPr>
            <p:ph type="pic" idx="1"/>
          </p:nvPr>
        </p:nvSpPr>
        <p:spPr>
          <a:xfrm>
            <a:off x="5291398" y="1293017"/>
            <a:ext cx="6894000" cy="44005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10" name="Symbol zastępczy tekstu 9"/>
          <p:cNvSpPr>
            <a:spLocks noGrp="1"/>
          </p:cNvSpPr>
          <p:nvPr>
            <p:ph type="body" sz="quarter" idx="10"/>
          </p:nvPr>
        </p:nvSpPr>
        <p:spPr>
          <a:xfrm>
            <a:off x="498474" y="1293017"/>
            <a:ext cx="4451031" cy="4400550"/>
          </a:xfrm>
          <a:prstGeom prst="rect">
            <a:avLst/>
          </a:prstGeom>
        </p:spPr>
        <p:txBody>
          <a:bodyPr/>
          <a:lstStyle>
            <a:lvl1pPr>
              <a:lnSpc>
                <a:spcPct val="125000"/>
              </a:lnSpc>
              <a:defRPr sz="1500">
                <a:solidFill>
                  <a:schemeClr val="bg1"/>
                </a:solidFill>
                <a:latin typeface="Engram Warsaw" pitchFamily="50" charset="-18"/>
              </a:defRPr>
            </a:lvl1pPr>
            <a:lvl2pPr>
              <a:lnSpc>
                <a:spcPct val="125000"/>
              </a:lnSpc>
              <a:defRPr sz="1600">
                <a:solidFill>
                  <a:schemeClr val="bg1"/>
                </a:solidFill>
                <a:latin typeface="Engram Warsaw" pitchFamily="50" charset="-18"/>
              </a:defRPr>
            </a:lvl2pPr>
            <a:lvl3pPr>
              <a:lnSpc>
                <a:spcPct val="125000"/>
              </a:lnSpc>
              <a:defRPr sz="1600">
                <a:solidFill>
                  <a:schemeClr val="bg1"/>
                </a:solidFill>
                <a:latin typeface="Engram Warsaw" pitchFamily="50" charset="-18"/>
              </a:defRPr>
            </a:lvl3pPr>
            <a:lvl4pPr>
              <a:lnSpc>
                <a:spcPct val="125000"/>
              </a:lnSpc>
              <a:defRPr sz="1600">
                <a:solidFill>
                  <a:schemeClr val="bg1"/>
                </a:solidFill>
                <a:latin typeface="Engram Warsaw" pitchFamily="50" charset="-18"/>
              </a:defRPr>
            </a:lvl4pPr>
            <a:lvl5pPr>
              <a:lnSpc>
                <a:spcPct val="125000"/>
              </a:lnSpc>
              <a:defRPr sz="1600">
                <a:solidFill>
                  <a:schemeClr val="bg1"/>
                </a:solidFill>
                <a:latin typeface="Engram Warsaw" pitchFamily="50" charset="-18"/>
              </a:defRPr>
            </a:lvl5pPr>
          </a:lstStyle>
          <a:p>
            <a:pPr lvl="0"/>
            <a:r>
              <a:rPr lang="pl-PL" dirty="0"/>
              <a:t>Kliknij, aby edytować style wzorca tekstu</a:t>
            </a:r>
          </a:p>
        </p:txBody>
      </p:sp>
      <p:sp>
        <p:nvSpPr>
          <p:cNvPr id="9" name="Tytuł 18"/>
          <p:cNvSpPr>
            <a:spLocks noGrp="1"/>
          </p:cNvSpPr>
          <p:nvPr>
            <p:ph type="title"/>
          </p:nvPr>
        </p:nvSpPr>
        <p:spPr>
          <a:xfrm>
            <a:off x="498475" y="121763"/>
            <a:ext cx="6975475" cy="742304"/>
          </a:xfrm>
          <a:prstGeom prst="rect">
            <a:avLst/>
          </a:prstGeom>
        </p:spPr>
        <p:txBody>
          <a:bodyPr anchor="ctr"/>
          <a:lstStyle>
            <a:lvl1pPr>
              <a:defRPr sz="2500">
                <a:solidFill>
                  <a:schemeClr val="bg1"/>
                </a:solidFill>
                <a:latin typeface="Engram Warsaw" pitchFamily="50" charset="-18"/>
              </a:defRPr>
            </a:lvl1pPr>
          </a:lstStyle>
          <a:p>
            <a:r>
              <a:rPr lang="pl-PL" dirty="0"/>
              <a:t>Kliknij, aby edytować styl</a:t>
            </a:r>
          </a:p>
        </p:txBody>
      </p:sp>
      <p:sp>
        <p:nvSpPr>
          <p:cNvPr id="11" name="Symbol zastępczy numeru slajdu 6"/>
          <p:cNvSpPr>
            <a:spLocks noGrp="1"/>
          </p:cNvSpPr>
          <p:nvPr>
            <p:ph type="sldNum" sz="quarter" idx="4"/>
          </p:nvPr>
        </p:nvSpPr>
        <p:spPr>
          <a:xfrm>
            <a:off x="11678920" y="6613987"/>
            <a:ext cx="513080" cy="233627"/>
          </a:xfrm>
          <a:prstGeom prst="rect">
            <a:avLst/>
          </a:prstGeom>
        </p:spPr>
        <p:txBody>
          <a:bodyPr vert="horz" lIns="91440" tIns="45720" rIns="91440" bIns="45720" rtlCol="0" anchor="ctr"/>
          <a:lstStyle>
            <a:lvl1pPr algn="ctr">
              <a:defRPr sz="1000">
                <a:solidFill>
                  <a:schemeClr val="bg1"/>
                </a:solidFill>
                <a:latin typeface="Engram Warsaw" pitchFamily="50" charset="-18"/>
              </a:defRPr>
            </a:lvl1pPr>
          </a:lstStyle>
          <a:p>
            <a:fld id="{2E27F4D3-B96E-4B1F-B7AA-4577FB9564B4}" type="slidenum">
              <a:rPr lang="pl-PL" smtClean="0"/>
              <a:pPr/>
              <a:t>‹#›</a:t>
            </a:fld>
            <a:endParaRPr lang="pl-PL" dirty="0"/>
          </a:p>
        </p:txBody>
      </p:sp>
      <p:sp>
        <p:nvSpPr>
          <p:cNvPr id="12" name="Symbol zastępczy stopki 1"/>
          <p:cNvSpPr>
            <a:spLocks noGrp="1"/>
          </p:cNvSpPr>
          <p:nvPr>
            <p:ph type="ftr" sz="quarter" idx="3"/>
          </p:nvPr>
        </p:nvSpPr>
        <p:spPr>
          <a:xfrm>
            <a:off x="7548594" y="6613800"/>
            <a:ext cx="4112103" cy="234000"/>
          </a:xfrm>
          <a:prstGeom prst="rect">
            <a:avLst/>
          </a:prstGeom>
        </p:spPr>
        <p:txBody>
          <a:bodyPr vert="horz" lIns="91440" tIns="45720" rIns="91440" bIns="45720" rtlCol="0" anchor="ctr"/>
          <a:lstStyle>
            <a:lvl1pPr algn="r">
              <a:defRPr sz="1000">
                <a:solidFill>
                  <a:schemeClr val="bg1"/>
                </a:solidFill>
                <a:latin typeface="Engram Warsaw" pitchFamily="50" charset="-18"/>
              </a:defRPr>
            </a:lvl1pPr>
          </a:lstStyle>
          <a:p>
            <a:endParaRPr lang="pl-PL" dirty="0"/>
          </a:p>
        </p:txBody>
      </p:sp>
    </p:spTree>
    <p:extLst>
      <p:ext uri="{BB962C8B-B14F-4D97-AF65-F5344CB8AC3E}">
        <p14:creationId xmlns:p14="http://schemas.microsoft.com/office/powerpoint/2010/main" val="166003782"/>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ońcow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Symbol zastępczy tekstu 8"/>
          <p:cNvSpPr>
            <a:spLocks noGrp="1"/>
          </p:cNvSpPr>
          <p:nvPr>
            <p:ph type="body" sz="quarter" idx="10"/>
          </p:nvPr>
        </p:nvSpPr>
        <p:spPr>
          <a:xfrm>
            <a:off x="1904302" y="4328719"/>
            <a:ext cx="8422546" cy="2197916"/>
          </a:xfrm>
          <a:prstGeom prst="rect">
            <a:avLst/>
          </a:prstGeom>
        </p:spPr>
        <p:txBody>
          <a:bodyPr anchor="ctr"/>
          <a:lstStyle>
            <a:lvl1pPr marL="0" indent="0" algn="ctr">
              <a:buNone/>
              <a:defRPr sz="1800">
                <a:latin typeface="Engram Warsaw Light" pitchFamily="2" charset="-18"/>
              </a:defRPr>
            </a:lvl1pPr>
            <a:lvl2pPr marL="457200" indent="0">
              <a:buNone/>
              <a:defRPr/>
            </a:lvl2pPr>
            <a:lvl3pPr marL="914400" indent="0">
              <a:buNone/>
              <a:defRPr/>
            </a:lvl3pPr>
            <a:lvl4pPr marL="1371600" indent="0">
              <a:buNone/>
              <a:defRPr/>
            </a:lvl4pPr>
            <a:lvl5pPr marL="1828800" indent="0">
              <a:buNone/>
              <a:defRPr/>
            </a:lvl5pPr>
          </a:lstStyle>
          <a:p>
            <a:pPr lvl="0"/>
            <a:r>
              <a:rPr lang="pl-PL" dirty="0"/>
              <a:t>Kliknij, aby edytować style wzorca tekstu</a:t>
            </a:r>
          </a:p>
        </p:txBody>
      </p:sp>
      <p:sp>
        <p:nvSpPr>
          <p:cNvPr id="10" name="Tytuł 1"/>
          <p:cNvSpPr>
            <a:spLocks noGrp="1"/>
          </p:cNvSpPr>
          <p:nvPr>
            <p:ph type="title"/>
          </p:nvPr>
        </p:nvSpPr>
        <p:spPr>
          <a:xfrm>
            <a:off x="838200" y="2766219"/>
            <a:ext cx="10515600" cy="1325563"/>
          </a:xfrm>
          <a:prstGeom prst="rect">
            <a:avLst/>
          </a:prstGeom>
        </p:spPr>
        <p:txBody>
          <a:bodyPr anchor="ctr"/>
          <a:lstStyle>
            <a:lvl1pPr algn="ctr">
              <a:defRPr sz="6000" b="1">
                <a:latin typeface="Engram Warsaw" pitchFamily="50" charset="-18"/>
              </a:defRPr>
            </a:lvl1pPr>
          </a:lstStyle>
          <a:p>
            <a:r>
              <a:rPr lang="pl-PL" dirty="0"/>
              <a:t>Kliknij, aby edytować styl</a:t>
            </a:r>
          </a:p>
        </p:txBody>
      </p:sp>
    </p:spTree>
    <p:extLst>
      <p:ext uri="{BB962C8B-B14F-4D97-AF65-F5344CB8AC3E}">
        <p14:creationId xmlns:p14="http://schemas.microsoft.com/office/powerpoint/2010/main" val="1007691842"/>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769122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9" r:id="rId4"/>
    <p:sldLayoutId id="2147483660" r:id="rId5"/>
    <p:sldLayoutId id="2147483661" r:id="rId6"/>
    <p:sldLayoutId id="2147483654" r:id="rId7"/>
  </p:sldLayoutIdLst>
  <p:transition spd="slow">
    <p:cover/>
  </p:transition>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199845" y="2019301"/>
            <a:ext cx="11792310" cy="3705224"/>
          </a:xfrm>
        </p:spPr>
        <p:txBody>
          <a:bodyPr/>
          <a:lstStyle/>
          <a:p>
            <a:pPr>
              <a:lnSpc>
                <a:spcPct val="114000"/>
              </a:lnSpc>
            </a:pPr>
            <a:r>
              <a:rPr lang="pl-PL" sz="3200" dirty="0">
                <a:latin typeface="+mn-lt"/>
              </a:rPr>
              <a:t>Projekty zmiany budżetu </a:t>
            </a:r>
            <a:br>
              <a:rPr lang="pl-PL" sz="3200" dirty="0">
                <a:latin typeface="+mn-lt"/>
              </a:rPr>
            </a:br>
            <a:r>
              <a:rPr lang="pl-PL" sz="3200" dirty="0">
                <a:latin typeface="+mn-lt"/>
              </a:rPr>
              <a:t>i Wieloletniej Prognozy Finansowej</a:t>
            </a:r>
            <a:br>
              <a:rPr lang="pl-PL" sz="3200" dirty="0">
                <a:latin typeface="+mn-lt"/>
              </a:rPr>
            </a:br>
            <a:r>
              <a:rPr lang="pl-PL" sz="3200" dirty="0">
                <a:latin typeface="+mn-lt"/>
              </a:rPr>
              <a:t>na sesję Rady m.st. Warszawy </a:t>
            </a:r>
            <a:br>
              <a:rPr lang="pl-PL" sz="3200" dirty="0">
                <a:latin typeface="+mn-lt"/>
              </a:rPr>
            </a:br>
            <a:r>
              <a:rPr lang="pl-PL" sz="3200" b="0" dirty="0">
                <a:latin typeface="+mn-lt"/>
              </a:rPr>
              <a:t>w dniu 20 czerwca 2024 r.</a:t>
            </a:r>
            <a:br>
              <a:rPr lang="pl-PL" sz="3200" b="0" dirty="0">
                <a:latin typeface="+mn-lt"/>
              </a:rPr>
            </a:br>
            <a:r>
              <a:rPr lang="pl-PL" sz="3200" dirty="0">
                <a:latin typeface="+mn-lt"/>
              </a:rPr>
              <a:t>wraz z autopoprawkami </a:t>
            </a:r>
            <a:r>
              <a:rPr lang="pl-PL" sz="3200" dirty="0" smtClean="0">
                <a:latin typeface="+mn-lt"/>
              </a:rPr>
              <a:t>A-D</a:t>
            </a:r>
            <a:r>
              <a:rPr lang="pl-PL" sz="3200" dirty="0">
                <a:latin typeface="+mn-lt"/>
              </a:rPr>
              <a:t/>
            </a:r>
            <a:br>
              <a:rPr lang="pl-PL" sz="3200" dirty="0">
                <a:latin typeface="+mn-lt"/>
              </a:rPr>
            </a:br>
            <a:endParaRPr lang="pl-PL" sz="2400" dirty="0">
              <a:latin typeface="+mn-lt"/>
            </a:endParaRPr>
          </a:p>
        </p:txBody>
      </p:sp>
      <p:sp>
        <p:nvSpPr>
          <p:cNvPr id="5" name="Tytuł 1"/>
          <p:cNvSpPr>
            <a:spLocks noGrp="1"/>
          </p:cNvSpPr>
          <p:nvPr/>
        </p:nvSpPr>
        <p:spPr>
          <a:xfrm>
            <a:off x="3792855" y="6437207"/>
            <a:ext cx="4606290" cy="30988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1200" dirty="0" smtClean="0">
                <a:latin typeface="Engram Warsaw" pitchFamily="50" charset="-18"/>
              </a:rPr>
              <a:t>20</a:t>
            </a:r>
            <a:r>
              <a:rPr lang="pl-PL" sz="1200" dirty="0" smtClean="0">
                <a:solidFill>
                  <a:schemeClr val="tx1"/>
                </a:solidFill>
                <a:latin typeface="Engram Warsaw" pitchFamily="50" charset="-18"/>
              </a:rPr>
              <a:t> </a:t>
            </a:r>
            <a:r>
              <a:rPr lang="pl-PL" sz="1200" dirty="0">
                <a:solidFill>
                  <a:schemeClr val="tx1"/>
                </a:solidFill>
                <a:latin typeface="Engram Warsaw" pitchFamily="50" charset="-18"/>
              </a:rPr>
              <a:t>czerw</a:t>
            </a:r>
            <a:r>
              <a:rPr lang="pl-PL" sz="1200" dirty="0">
                <a:latin typeface="Engram Warsaw" pitchFamily="50" charset="-18"/>
              </a:rPr>
              <a:t>ca</a:t>
            </a:r>
            <a:r>
              <a:rPr lang="pl-PL" sz="1200" dirty="0">
                <a:solidFill>
                  <a:schemeClr val="tx1"/>
                </a:solidFill>
                <a:latin typeface="Engram Warsaw" pitchFamily="50" charset="-18"/>
              </a:rPr>
              <a:t> 2024 r</a:t>
            </a:r>
            <a:r>
              <a:rPr lang="pl-PL" sz="1200" dirty="0">
                <a:latin typeface="Engram Warsaw" pitchFamily="50" charset="-18"/>
              </a:rPr>
              <a:t>.     |     </a:t>
            </a:r>
            <a:r>
              <a:rPr lang="pl-PL" sz="1200" dirty="0">
                <a:solidFill>
                  <a:schemeClr val="tx1"/>
                </a:solidFill>
                <a:latin typeface="Engram Warsaw" pitchFamily="50" charset="-18"/>
              </a:rPr>
              <a:t>Warszawa</a:t>
            </a:r>
          </a:p>
        </p:txBody>
      </p:sp>
    </p:spTree>
    <p:extLst>
      <p:ext uri="{BB962C8B-B14F-4D97-AF65-F5344CB8AC3E}">
        <p14:creationId xmlns:p14="http://schemas.microsoft.com/office/powerpoint/2010/main" val="1908105004"/>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10</a:t>
            </a:fld>
            <a:endParaRPr lang="pl-PL" dirty="0"/>
          </a:p>
        </p:txBody>
      </p:sp>
      <p:sp>
        <p:nvSpPr>
          <p:cNvPr id="3" name="Tytuł 2"/>
          <p:cNvSpPr>
            <a:spLocks noGrp="1"/>
          </p:cNvSpPr>
          <p:nvPr>
            <p:ph type="title"/>
          </p:nvPr>
        </p:nvSpPr>
        <p:spPr>
          <a:xfrm>
            <a:off x="1718025" y="0"/>
            <a:ext cx="9122604" cy="368259"/>
          </a:xfrm>
        </p:spPr>
        <p:txBody>
          <a:bodyPr/>
          <a:lstStyle/>
          <a:p>
            <a:pPr>
              <a:lnSpc>
                <a:spcPct val="100000"/>
              </a:lnSpc>
              <a:spcBef>
                <a:spcPts val="800"/>
              </a:spcBef>
              <a:spcAft>
                <a:spcPts val="800"/>
              </a:spcAft>
            </a:pPr>
            <a:r>
              <a:rPr lang="pl-PL" altLang="pl-PL" sz="1800" b="1" dirty="0">
                <a:latin typeface="+mj-lt"/>
              </a:rPr>
              <a:t>Zwiększenie</a:t>
            </a:r>
            <a:r>
              <a:rPr lang="pl-PL" altLang="pl-PL" sz="1800" dirty="0">
                <a:latin typeface="+mj-lt"/>
              </a:rPr>
              <a:t> planu </a:t>
            </a:r>
            <a:r>
              <a:rPr lang="pl-PL" altLang="pl-PL" sz="1800" b="1" dirty="0">
                <a:latin typeface="+mj-lt"/>
              </a:rPr>
              <a:t>wydatków majątkowych</a:t>
            </a:r>
            <a:r>
              <a:rPr lang="pl-PL" altLang="pl-PL" sz="1800" dirty="0">
                <a:latin typeface="+mj-lt"/>
              </a:rPr>
              <a:t> w 2024 r. o </a:t>
            </a:r>
            <a:r>
              <a:rPr lang="pl-PL" altLang="pl-PL" sz="1800" b="1" dirty="0">
                <a:latin typeface="+mj-lt"/>
              </a:rPr>
              <a:t>130,9 mln zł</a:t>
            </a:r>
          </a:p>
        </p:txBody>
      </p:sp>
      <p:sp>
        <p:nvSpPr>
          <p:cNvPr id="9" name="pole tekstowe 13"/>
          <p:cNvSpPr txBox="1">
            <a:spLocks noChangeArrowheads="1"/>
          </p:cNvSpPr>
          <p:nvPr/>
        </p:nvSpPr>
        <p:spPr bwMode="auto">
          <a:xfrm>
            <a:off x="1718025" y="284807"/>
            <a:ext cx="705478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 cz. 1</a:t>
            </a:r>
            <a:r>
              <a:rPr lang="pl-PL" altLang="pl-PL" sz="1200" b="1" dirty="0">
                <a:latin typeface="+mj-lt"/>
              </a:rPr>
              <a:t>:  </a:t>
            </a:r>
            <a:r>
              <a:rPr lang="pl-PL" altLang="pl-PL" sz="1800" b="1" dirty="0">
                <a:solidFill>
                  <a:srgbClr val="385723"/>
                </a:solidFill>
                <a:latin typeface="+mj-lt"/>
              </a:rPr>
              <a:t>+18,0 </a:t>
            </a:r>
            <a:r>
              <a:rPr lang="pl-PL" altLang="pl-PL" sz="16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828232015"/>
              </p:ext>
            </p:extLst>
          </p:nvPr>
        </p:nvGraphicFramePr>
        <p:xfrm>
          <a:off x="70800" y="683506"/>
          <a:ext cx="12121200" cy="5311914"/>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kern="1200" dirty="0">
                          <a:solidFill>
                            <a:srgbClr val="385723"/>
                          </a:solidFill>
                          <a:effectLst/>
                          <a:latin typeface="+mn-lt"/>
                          <a:ea typeface="+mn-ea"/>
                          <a:cs typeface="+mn-cs"/>
                        </a:rPr>
                        <a:t>+17.955.326 zł</a:t>
                      </a:r>
                      <a:br>
                        <a:rPr lang="pl-PL" sz="1200" b="1" kern="1200" dirty="0">
                          <a:solidFill>
                            <a:srgbClr val="385723"/>
                          </a:solidFill>
                          <a:effectLst/>
                          <a:latin typeface="+mn-lt"/>
                          <a:ea typeface="+mn-ea"/>
                          <a:cs typeface="+mn-cs"/>
                        </a:rPr>
                      </a:br>
                      <a:r>
                        <a:rPr lang="pl-PL" sz="1000" b="1" kern="1200" dirty="0">
                          <a:solidFill>
                            <a:srgbClr val="385723"/>
                          </a:solidFill>
                          <a:effectLst/>
                          <a:latin typeface="+mn-lt"/>
                          <a:ea typeface="+mn-ea"/>
                          <a:cs typeface="+mn-cs"/>
                        </a:rPr>
                        <a:t>(per</a:t>
                      </a:r>
                      <a:r>
                        <a:rPr lang="pl-PL" sz="1000" b="1" kern="1200" baseline="0" dirty="0">
                          <a:solidFill>
                            <a:srgbClr val="385723"/>
                          </a:solidFill>
                          <a:effectLst/>
                          <a:latin typeface="+mn-lt"/>
                          <a:ea typeface="+mn-ea"/>
                          <a:cs typeface="+mn-cs"/>
                        </a:rPr>
                        <a:t> saldo)</a:t>
                      </a:r>
                      <a:endParaRPr lang="pl-PL" sz="1050" b="1" dirty="0">
                        <a:solidFill>
                          <a:srgbClr val="385723"/>
                        </a:solidFill>
                      </a:endParaRP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050" b="1" kern="1200" baseline="0" dirty="0">
                          <a:solidFill>
                            <a:schemeClr val="tx1"/>
                          </a:solidFill>
                          <a:latin typeface="+mn-lt"/>
                          <a:ea typeface="+mn-ea"/>
                          <a:cs typeface="+mn-cs"/>
                        </a:rPr>
                        <a:t>Wydatki majątkowe w części </a:t>
                      </a:r>
                      <a:r>
                        <a:rPr lang="pl-PL" sz="1050" b="1" kern="1200" baseline="0" dirty="0" err="1">
                          <a:solidFill>
                            <a:schemeClr val="tx1"/>
                          </a:solidFill>
                          <a:latin typeface="+mn-lt"/>
                          <a:ea typeface="+mn-ea"/>
                          <a:cs typeface="+mn-cs"/>
                        </a:rPr>
                        <a:t>ogólnomiejskiej</a:t>
                      </a:r>
                      <a:r>
                        <a:rPr lang="pl-PL" sz="1050" b="1" kern="1200" baseline="0" dirty="0">
                          <a:solidFill>
                            <a:schemeClr val="tx1"/>
                          </a:solidFill>
                          <a:latin typeface="+mn-lt"/>
                          <a:ea typeface="+mn-ea"/>
                          <a:cs typeface="+mn-cs"/>
                        </a:rPr>
                        <a:t> – główne pozycje:</a:t>
                      </a:r>
                    </a:p>
                  </a:txBody>
                  <a:tcPr marL="91426" marR="91426" marT="45719" marB="45719" anchor="ctr">
                    <a:solidFill>
                      <a:srgbClr val="EFF8E9"/>
                    </a:solidFill>
                  </a:tcPr>
                </a:tc>
                <a:extLst>
                  <a:ext uri="{0D108BD9-81ED-4DB2-BD59-A6C34878D82A}">
                    <a16:rowId xmlns:a16="http://schemas.microsoft.com/office/drawing/2014/main" val="81988169"/>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dirty="0">
                          <a:solidFill>
                            <a:schemeClr val="tx1"/>
                          </a:solidFill>
                          <a:effectLst/>
                          <a:latin typeface="+mn-lt"/>
                          <a:ea typeface="+mn-ea"/>
                          <a:cs typeface="+mn-cs"/>
                        </a:rPr>
                        <a:t>Przeniesienie do planu wydatków na 2024 r. kwot zaplanowanych w latach następnych w związku z realizacją m.in. następujących zadań:</a:t>
                      </a: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50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050" b="1" kern="1200" dirty="0">
                          <a:solidFill>
                            <a:srgbClr val="385723"/>
                          </a:solidFill>
                          <a:effectLst/>
                          <a:latin typeface="+mn-lt"/>
                          <a:ea typeface="+mn-ea"/>
                          <a:cs typeface="+mn-cs"/>
                        </a:rPr>
                        <a:t>+25.367.009</a:t>
                      </a:r>
                      <a:r>
                        <a:rPr lang="pl-PL" sz="1050" b="1" kern="1200" baseline="0" dirty="0">
                          <a:solidFill>
                            <a:srgbClr val="385723"/>
                          </a:solidFill>
                          <a:effectLst/>
                          <a:latin typeface="+mn-lt"/>
                          <a:ea typeface="+mn-ea"/>
                          <a:cs typeface="+mn-cs"/>
                        </a:rPr>
                        <a:t> </a:t>
                      </a:r>
                      <a:r>
                        <a:rPr lang="pl-PL" sz="1050" b="1" kern="1200" dirty="0">
                          <a:solidFill>
                            <a:srgbClr val="385723"/>
                          </a:solidFill>
                          <a:effectLst/>
                          <a:latin typeface="+mn-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000" b="0" i="0" kern="1200" dirty="0">
                          <a:solidFill>
                            <a:schemeClr val="tx1"/>
                          </a:solidFill>
                          <a:effectLst/>
                          <a:latin typeface="+mn-lt"/>
                          <a:ea typeface="+mn-ea"/>
                          <a:cs typeface="+mn-cs"/>
                        </a:rPr>
                        <a:t>„Zagospodarowanie terenów zieleni nad Kanałem Żerańskim” </a:t>
                      </a:r>
                      <a:br>
                        <a:rPr lang="pl-PL" sz="1000" b="0" i="0" kern="1200" dirty="0">
                          <a:solidFill>
                            <a:schemeClr val="tx1"/>
                          </a:solidFill>
                          <a:effectLst/>
                          <a:latin typeface="+mn-lt"/>
                          <a:ea typeface="+mn-ea"/>
                          <a:cs typeface="+mn-cs"/>
                        </a:rPr>
                      </a:br>
                      <a:r>
                        <a:rPr lang="pl-PL" sz="1000" b="0" i="0" kern="1200" dirty="0">
                          <a:solidFill>
                            <a:schemeClr val="tx1"/>
                          </a:solidFill>
                          <a:effectLst/>
                          <a:latin typeface="+mn-lt"/>
                          <a:ea typeface="+mn-ea"/>
                          <a:cs typeface="+mn-cs"/>
                        </a:rPr>
                        <a:t>(przeniesienie z lat 2025-2027, w tym z zadania pn. „Wydatki na zwiększenie wartości inwestycji kontynuowanych”)</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050" b="1" kern="1200" dirty="0">
                          <a:solidFill>
                            <a:srgbClr val="385723"/>
                          </a:solidFill>
                          <a:effectLst/>
                          <a:latin typeface="+mn-lt"/>
                          <a:ea typeface="+mn-ea"/>
                          <a:cs typeface="+mn-cs"/>
                        </a:rPr>
                        <a:t>+18.056.597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„Budowa Muzeum Sztuki Nowoczesnej” (przeniesienie z 2025 r. z zadania pn. „Wydatki na zwiększenie wartości inwestycji kontynuowanych”);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02572836"/>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rgbClr val="385723"/>
                          </a:solidFill>
                          <a:effectLst/>
                          <a:uLnTx/>
                          <a:uFillTx/>
                          <a:latin typeface="Engram Warsaw"/>
                          <a:ea typeface="+mn-ea"/>
                          <a:cs typeface="+mn-cs"/>
                        </a:rPr>
                        <a:t>+13.679.748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„Modernizacja terenu przy ul. Wawelskiej 5 - etap I” (przeniesienie z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rgbClr val="385723"/>
                          </a:solidFill>
                          <a:effectLst/>
                          <a:uLnTx/>
                          <a:uFillTx/>
                          <a:latin typeface="Engram Warsaw"/>
                          <a:ea typeface="+mn-ea"/>
                          <a:cs typeface="+mn-cs"/>
                        </a:rPr>
                        <a:t>+9.000.000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„Zagospodarowanie terenu nad tunelem Południowej Obwodnicy Warszawy” (przeniesienie z lat 2025-2026)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94779637"/>
                  </a:ext>
                </a:extLst>
              </a:tr>
              <a:tr h="50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rgbClr val="385723"/>
                          </a:solidFill>
                          <a:effectLst/>
                          <a:uLnTx/>
                          <a:uFillTx/>
                          <a:latin typeface="Engram Warsaw"/>
                          <a:ea typeface="+mn-ea"/>
                          <a:cs typeface="+mn-cs"/>
                        </a:rPr>
                        <a:t>+5.500.000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„Rozbudowa i adaptacja budynku na potrzeby utworzenia Praskiego Centrum RE-START” </a:t>
                      </a:r>
                      <a:br>
                        <a:rPr lang="pl-PL" sz="1000" b="0" i="0" kern="1200" dirty="0">
                          <a:solidFill>
                            <a:schemeClr val="tx1"/>
                          </a:solidFill>
                          <a:effectLst/>
                          <a:latin typeface="+mn-lt"/>
                          <a:ea typeface="+mn-ea"/>
                          <a:cs typeface="+mn-cs"/>
                        </a:rPr>
                      </a:br>
                      <a:r>
                        <a:rPr lang="pl-PL" sz="1000" b="0" i="0" kern="1200" dirty="0">
                          <a:solidFill>
                            <a:schemeClr val="tx1"/>
                          </a:solidFill>
                          <a:effectLst/>
                          <a:latin typeface="+mn-lt"/>
                          <a:ea typeface="+mn-ea"/>
                          <a:cs typeface="+mn-cs"/>
                        </a:rPr>
                        <a:t>(przeniesienie z 2026 r. z Programu polityki społecznej oraz z 2027 r. z zadnia pn. „Wydatki na zwiększenie wartości inwestycji kontynuowanych”)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864529"/>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rgbClr val="385723"/>
                          </a:solidFill>
                          <a:effectLst/>
                          <a:uLnTx/>
                          <a:uFillTx/>
                          <a:latin typeface="Engram Warsaw"/>
                          <a:ea typeface="+mn-ea"/>
                          <a:cs typeface="+mn-cs"/>
                        </a:rPr>
                        <a:t>+4.000.000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„Wyposażenie Warszawskiego Szpitala Południowego” (przeniesienie z lat 2025-2026 z Programu rozwoju infrastruktury miejskiej i Programu polityki zdrowotnej)</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90180787"/>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rgbClr val="385723"/>
                          </a:solidFill>
                          <a:effectLst/>
                          <a:uLnTx/>
                          <a:uFillTx/>
                          <a:latin typeface="Engram Warsaw"/>
                          <a:ea typeface="+mn-ea"/>
                          <a:cs typeface="+mn-cs"/>
                        </a:rPr>
                        <a:t>+3.876.178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„Infrastruktura „Zielone ulice” - etap I” (przeniesienie z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883339825"/>
                  </a:ext>
                </a:extLst>
              </a:tr>
              <a:tr h="50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050" b="1" kern="1200" dirty="0">
                          <a:solidFill>
                            <a:srgbClr val="385723"/>
                          </a:solidFill>
                          <a:effectLst/>
                          <a:latin typeface="+mn-lt"/>
                          <a:ea typeface="+mn-ea"/>
                          <a:cs typeface="+mn-cs"/>
                        </a:rPr>
                        <a:t>+3.177.947</a:t>
                      </a:r>
                      <a:r>
                        <a:rPr lang="pl-PL" sz="1050" b="1" kern="1200" baseline="0" dirty="0">
                          <a:solidFill>
                            <a:srgbClr val="385723"/>
                          </a:solidFill>
                          <a:effectLst/>
                          <a:latin typeface="+mn-lt"/>
                          <a:ea typeface="+mn-ea"/>
                          <a:cs typeface="+mn-cs"/>
                        </a:rPr>
                        <a:t> </a:t>
                      </a:r>
                      <a:r>
                        <a:rPr lang="pl-PL" sz="1050" b="1" kern="1200" dirty="0">
                          <a:solidFill>
                            <a:srgbClr val="385723"/>
                          </a:solidFill>
                          <a:effectLst/>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000" b="0" i="0" kern="1200" dirty="0">
                          <a:solidFill>
                            <a:schemeClr val="tx1"/>
                          </a:solidFill>
                          <a:effectLst/>
                          <a:latin typeface="+mn-lt"/>
                          <a:ea typeface="+mn-ea"/>
                          <a:cs typeface="+mn-cs"/>
                        </a:rPr>
                        <a:t>„Przebudowa ciągu ulic św. Wincentego oraz Głębockiej na odc. od ronda przy drodze ekspresowej S8 do ul. Kondratowicza”</a:t>
                      </a:r>
                      <a:br>
                        <a:rPr lang="pl-PL" sz="1000" b="0" i="0" kern="1200" dirty="0">
                          <a:solidFill>
                            <a:schemeClr val="tx1"/>
                          </a:solidFill>
                          <a:effectLst/>
                          <a:latin typeface="+mn-lt"/>
                          <a:ea typeface="+mn-ea"/>
                          <a:cs typeface="+mn-cs"/>
                        </a:rPr>
                      </a:br>
                      <a:r>
                        <a:rPr lang="pl-PL" sz="1000" b="0" i="0" kern="1200" dirty="0">
                          <a:solidFill>
                            <a:schemeClr val="tx1"/>
                          </a:solidFill>
                          <a:effectLst/>
                          <a:latin typeface="+mn-lt"/>
                          <a:ea typeface="+mn-ea"/>
                          <a:cs typeface="+mn-cs"/>
                        </a:rPr>
                        <a:t>(przeniesienie z 2026 r. z zadania pn. „Przebudowa ulic Złotej i Zgoda w ramach projektu Nowe Centrum Warszawy”)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938374941"/>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050" b="1" kern="1200" dirty="0">
                          <a:solidFill>
                            <a:srgbClr val="385723"/>
                          </a:solidFill>
                          <a:effectLst/>
                          <a:latin typeface="+mn-lt"/>
                          <a:ea typeface="+mn-ea"/>
                          <a:cs typeface="+mn-cs"/>
                        </a:rPr>
                        <a:t>+2.500.000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„Przebudowa ulicy J. Kazimierza” (przeniesienie z 2026 r. z zadania pn. „Przebudowa ulic Złotej i Zgoda w ramach projektu Nowe Centrum Warszawy”)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261123375"/>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rgbClr val="385723"/>
                          </a:solidFill>
                          <a:effectLst/>
                          <a:uLnTx/>
                          <a:uFillTx/>
                          <a:latin typeface="Engram Warsaw"/>
                          <a:ea typeface="+mn-ea"/>
                          <a:cs typeface="+mn-cs"/>
                        </a:rPr>
                        <a:t>+1.184.262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„Centrum Lokalne Modlińska 257” (przeniesienie z 2025 r. z zadania pn. „Centra lokalne”)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73016737"/>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dirty="0">
                          <a:solidFill>
                            <a:schemeClr val="tx1"/>
                          </a:solidFill>
                          <a:effectLst/>
                          <a:latin typeface="+mn-lt"/>
                          <a:ea typeface="+mn-ea"/>
                          <a:cs typeface="+mn-cs"/>
                        </a:rPr>
                        <a:t>Przeniesienia środków z planu wydatków bieżących do planu wydatków majątkowych m.in. w związku z realizacją m.in. następujących zadań:</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E6E6E6"/>
                    </a:solidFill>
                  </a:tcPr>
                </a:tc>
                <a:tc hMerge="1">
                  <a:txBody>
                    <a:bodyPr/>
                    <a:lstStyle/>
                    <a:p>
                      <a:pPr marL="0" indent="0">
                        <a:lnSpc>
                          <a:spcPct val="114000"/>
                        </a:lnSpc>
                        <a:buFont typeface="Wingdings" panose="05000000000000000000" pitchFamily="2" charset="2"/>
                        <a:buNone/>
                      </a:pP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009335315"/>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rgbClr val="385723"/>
                          </a:solidFill>
                          <a:effectLst/>
                          <a:uLnTx/>
                          <a:uFillTx/>
                          <a:latin typeface="Engram Warsaw"/>
                          <a:ea typeface="+mn-ea"/>
                          <a:cs typeface="+mn-cs"/>
                        </a:rPr>
                        <a:t>+3.600.000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„Rozbudowa, modernizacja oraz wyposażenie budynków i obiektów Zarządu Zieleni m.st. Warszawy”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35396723"/>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rgbClr val="385723"/>
                          </a:solidFill>
                          <a:effectLst/>
                          <a:uLnTx/>
                          <a:uFillTx/>
                          <a:latin typeface="Engram Warsaw"/>
                          <a:ea typeface="+mn-ea"/>
                          <a:cs typeface="+mn-cs"/>
                        </a:rPr>
                        <a:t>+1.000.000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„Modernizacja placów zabaw i innych obiektów sportowo - rekreacyjnych” </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871437367"/>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Tytuł 2"/>
          <p:cNvSpPr txBox="1">
            <a:spLocks/>
          </p:cNvSpPr>
          <p:nvPr/>
        </p:nvSpPr>
        <p:spPr>
          <a:xfrm>
            <a:off x="-71719" y="80101"/>
            <a:ext cx="1882589"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spTree>
    <p:extLst>
      <p:ext uri="{BB962C8B-B14F-4D97-AF65-F5344CB8AC3E}">
        <p14:creationId xmlns:p14="http://schemas.microsoft.com/office/powerpoint/2010/main" val="149387990"/>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11</a:t>
            </a:fld>
            <a:endParaRPr lang="pl-PL" dirty="0"/>
          </a:p>
        </p:txBody>
      </p:sp>
      <p:sp>
        <p:nvSpPr>
          <p:cNvPr id="3" name="Tytuł 2"/>
          <p:cNvSpPr>
            <a:spLocks noGrp="1"/>
          </p:cNvSpPr>
          <p:nvPr>
            <p:ph type="title"/>
          </p:nvPr>
        </p:nvSpPr>
        <p:spPr>
          <a:xfrm>
            <a:off x="1810870" y="70994"/>
            <a:ext cx="10709476" cy="269647"/>
          </a:xfrm>
        </p:spPr>
        <p:txBody>
          <a:bodyPr/>
          <a:lstStyle/>
          <a:p>
            <a:pPr>
              <a:lnSpc>
                <a:spcPct val="100000"/>
              </a:lnSpc>
              <a:spcBef>
                <a:spcPts val="800"/>
              </a:spcBef>
              <a:spcAft>
                <a:spcPts val="800"/>
              </a:spcAft>
            </a:pPr>
            <a:r>
              <a:rPr lang="pl-PL" altLang="pl-PL" sz="1800" b="1" dirty="0">
                <a:latin typeface="+mj-lt"/>
              </a:rPr>
              <a:t>Zwiększenie</a:t>
            </a:r>
            <a:r>
              <a:rPr lang="pl-PL" altLang="pl-PL" sz="1800" dirty="0">
                <a:latin typeface="+mj-lt"/>
              </a:rPr>
              <a:t> planu </a:t>
            </a:r>
            <a:r>
              <a:rPr lang="pl-PL" altLang="pl-PL" sz="1800" b="1" dirty="0">
                <a:latin typeface="+mj-lt"/>
              </a:rPr>
              <a:t>wydatków majątkowych</a:t>
            </a:r>
            <a:r>
              <a:rPr lang="pl-PL" altLang="pl-PL" sz="1800" dirty="0">
                <a:latin typeface="+mj-lt"/>
              </a:rPr>
              <a:t> w 2024 r. o </a:t>
            </a:r>
            <a:r>
              <a:rPr lang="pl-PL" altLang="pl-PL" sz="1800" b="1" dirty="0">
                <a:latin typeface="+mj-lt"/>
              </a:rPr>
              <a:t>130,9 mln zł</a:t>
            </a:r>
          </a:p>
        </p:txBody>
      </p:sp>
      <p:sp>
        <p:nvSpPr>
          <p:cNvPr id="9" name="pole tekstowe 13"/>
          <p:cNvSpPr txBox="1">
            <a:spLocks noChangeArrowheads="1"/>
          </p:cNvSpPr>
          <p:nvPr/>
        </p:nvSpPr>
        <p:spPr bwMode="auto">
          <a:xfrm>
            <a:off x="1810870" y="284348"/>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 cz. 2</a:t>
            </a:r>
            <a:r>
              <a:rPr lang="pl-PL" altLang="pl-PL" sz="1200" b="1" dirty="0">
                <a:latin typeface="+mj-lt"/>
              </a:rPr>
              <a:t>:  </a:t>
            </a:r>
            <a:r>
              <a:rPr lang="pl-PL" altLang="pl-PL" sz="1800" b="1" dirty="0">
                <a:solidFill>
                  <a:srgbClr val="385723"/>
                </a:solidFill>
                <a:latin typeface="+mj-lt"/>
              </a:rPr>
              <a:t>+18,0 </a:t>
            </a:r>
            <a:r>
              <a:rPr lang="pl-PL" altLang="pl-PL" sz="16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3290564787"/>
              </p:ext>
            </p:extLst>
          </p:nvPr>
        </p:nvGraphicFramePr>
        <p:xfrm>
          <a:off x="70800" y="719364"/>
          <a:ext cx="12121200" cy="4989544"/>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kern="1200" dirty="0">
                          <a:solidFill>
                            <a:srgbClr val="385723"/>
                          </a:solidFill>
                          <a:effectLst/>
                          <a:latin typeface="+mn-lt"/>
                          <a:ea typeface="+mn-ea"/>
                          <a:cs typeface="+mn-cs"/>
                        </a:rPr>
                        <a:t>+17.955.326 zł</a:t>
                      </a:r>
                      <a:br>
                        <a:rPr lang="pl-PL" sz="1200" b="1" kern="1200" dirty="0">
                          <a:solidFill>
                            <a:srgbClr val="385723"/>
                          </a:solidFill>
                          <a:effectLst/>
                          <a:latin typeface="+mn-lt"/>
                          <a:ea typeface="+mn-ea"/>
                          <a:cs typeface="+mn-cs"/>
                        </a:rPr>
                      </a:br>
                      <a:r>
                        <a:rPr lang="pl-PL" sz="1000" b="1" kern="1200" dirty="0">
                          <a:solidFill>
                            <a:srgbClr val="385723"/>
                          </a:solidFill>
                          <a:effectLst/>
                          <a:latin typeface="+mn-lt"/>
                          <a:ea typeface="+mn-ea"/>
                          <a:cs typeface="+mn-cs"/>
                        </a:rPr>
                        <a:t>(per</a:t>
                      </a:r>
                      <a:r>
                        <a:rPr lang="pl-PL" sz="1000" b="1" kern="1200" baseline="0" dirty="0">
                          <a:solidFill>
                            <a:srgbClr val="385723"/>
                          </a:solidFill>
                          <a:effectLst/>
                          <a:latin typeface="+mn-lt"/>
                          <a:ea typeface="+mn-ea"/>
                          <a:cs typeface="+mn-cs"/>
                        </a:rPr>
                        <a:t> saldo)</a:t>
                      </a:r>
                      <a:endParaRPr lang="pl-PL" sz="1050" b="1" dirty="0">
                        <a:solidFill>
                          <a:srgbClr val="385723"/>
                        </a:solidFill>
                      </a:endParaRP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050" b="1" kern="1200" baseline="0" dirty="0">
                          <a:solidFill>
                            <a:schemeClr val="tx1"/>
                          </a:solidFill>
                          <a:latin typeface="+mn-lt"/>
                          <a:ea typeface="+mn-ea"/>
                          <a:cs typeface="+mn-cs"/>
                        </a:rPr>
                        <a:t>Wydatki majątkowe w części </a:t>
                      </a:r>
                      <a:r>
                        <a:rPr lang="pl-PL" sz="1050" b="1" kern="1200" baseline="0" dirty="0" err="1">
                          <a:solidFill>
                            <a:schemeClr val="tx1"/>
                          </a:solidFill>
                          <a:latin typeface="+mn-lt"/>
                          <a:ea typeface="+mn-ea"/>
                          <a:cs typeface="+mn-cs"/>
                        </a:rPr>
                        <a:t>ogólnomiejskiej</a:t>
                      </a:r>
                      <a:r>
                        <a:rPr lang="pl-PL" sz="1050" b="1" kern="1200" baseline="0" dirty="0">
                          <a:solidFill>
                            <a:schemeClr val="tx1"/>
                          </a:solidFill>
                          <a:latin typeface="+mn-lt"/>
                          <a:ea typeface="+mn-ea"/>
                          <a:cs typeface="+mn-cs"/>
                        </a:rPr>
                        <a:t> – główne pozycje (ciąg dalszy):</a:t>
                      </a:r>
                    </a:p>
                  </a:txBody>
                  <a:tcPr marL="91426" marR="91426" marT="45719" marB="45719" anchor="ctr">
                    <a:solidFill>
                      <a:srgbClr val="EFF8E9"/>
                    </a:solidFill>
                  </a:tcPr>
                </a:tc>
                <a:extLst>
                  <a:ext uri="{0D108BD9-81ED-4DB2-BD59-A6C34878D82A}">
                    <a16:rowId xmlns:a16="http://schemas.microsoft.com/office/drawing/2014/main" val="81988169"/>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dirty="0">
                          <a:solidFill>
                            <a:schemeClr val="tx1"/>
                          </a:solidFill>
                          <a:effectLst/>
                          <a:latin typeface="+mn-lt"/>
                          <a:ea typeface="+mn-ea"/>
                          <a:cs typeface="+mn-cs"/>
                        </a:rPr>
                        <a:t>Przeniesienia planu wydatków z 2024 r. na lata następne w związku z realizacją m.in. następujących zadań:</a:t>
                      </a:r>
                    </a:p>
                  </a:txBody>
                  <a:tcPr marL="91426" marR="91426" marT="45719" marB="45719" anchor="ctr">
                    <a:solidFill>
                      <a:srgbClr val="E6E6E6"/>
                    </a:solidFill>
                  </a:tcPr>
                </a:tc>
                <a:tc hMerge="1">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endParaRPr lang="pl-PL" sz="1400" b="0" i="0" kern="1200" dirty="0">
                        <a:solidFill>
                          <a:schemeClr val="tx1"/>
                        </a:solidFill>
                        <a:effectLst/>
                        <a:latin typeface="+mn-lt"/>
                        <a:ea typeface="+mn-ea"/>
                        <a:cs typeface="+mn-cs"/>
                      </a:endParaRPr>
                    </a:p>
                  </a:txBody>
                  <a:tcPr marL="91426" marR="91426" marT="45719" marB="45719" anchor="ctr"/>
                </a:tc>
                <a:extLst>
                  <a:ext uri="{0D108BD9-81ED-4DB2-BD59-A6C34878D82A}">
                    <a16:rowId xmlns:a16="http://schemas.microsoft.com/office/drawing/2014/main" val="1760661513"/>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dirty="0">
                          <a:ln>
                            <a:noFill/>
                          </a:ln>
                          <a:solidFill>
                            <a:srgbClr val="C00000"/>
                          </a:solidFill>
                          <a:effectLst/>
                          <a:uLnTx/>
                          <a:uFillTx/>
                          <a:latin typeface="Engram Warsaw"/>
                          <a:ea typeface="+mn-ea"/>
                          <a:cs typeface="+mn-cs"/>
                        </a:rPr>
                        <a:t>-8.000.000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lang="pl-PL" sz="1000" b="0" i="0" kern="1200" dirty="0">
                          <a:solidFill>
                            <a:schemeClr val="tx1"/>
                          </a:solidFill>
                          <a:effectLst/>
                          <a:latin typeface="+mn-lt"/>
                          <a:ea typeface="+mn-ea"/>
                          <a:cs typeface="+mn-cs"/>
                        </a:rPr>
                        <a:t>„Modernizacja kotłowni” (przeniesienie na 2026 r.)</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dirty="0">
                          <a:ln>
                            <a:noFill/>
                          </a:ln>
                          <a:solidFill>
                            <a:srgbClr val="C00000"/>
                          </a:solidFill>
                          <a:effectLst/>
                          <a:uLnTx/>
                          <a:uFillTx/>
                          <a:latin typeface="Engram Warsaw"/>
                          <a:ea typeface="+mn-ea"/>
                          <a:cs typeface="+mn-cs"/>
                        </a:rPr>
                        <a:t>-6.695.512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„Modernizacja otoczenia Portu Czerniakowskiego”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0257283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rgbClr val="C00000"/>
                          </a:solidFill>
                          <a:effectLst/>
                          <a:uLnTx/>
                          <a:uFillTx/>
                          <a:latin typeface="Engram Warsaw"/>
                          <a:ea typeface="+mn-ea"/>
                          <a:cs typeface="+mn-cs"/>
                        </a:rPr>
                        <a:t>-4.000.000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„Rozbudowa, modernizacja oraz wyposażenie budynków i obiektów Zarządu Zieleni m.st. Warszawy”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19664"/>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rgbClr val="C00000"/>
                          </a:solidFill>
                          <a:effectLst/>
                          <a:uLnTx/>
                          <a:uFillTx/>
                          <a:latin typeface="Engram Warsaw"/>
                          <a:ea typeface="+mn-ea"/>
                          <a:cs typeface="+mn-cs"/>
                        </a:rPr>
                        <a:t>-4.000.000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 „Zakupy inwestycyjne dla szpitali miejskich”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9477963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rgbClr val="C00000"/>
                          </a:solidFill>
                          <a:effectLst/>
                          <a:uLnTx/>
                          <a:uFillTx/>
                          <a:latin typeface="Engram Warsaw"/>
                          <a:ea typeface="+mn-ea"/>
                          <a:cs typeface="+mn-cs"/>
                        </a:rPr>
                        <a:t>-3.567.720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„Nowe drogi dla rowerów”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55864529"/>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rgbClr val="C00000"/>
                          </a:solidFill>
                          <a:effectLst/>
                          <a:uLnTx/>
                          <a:uFillTx/>
                          <a:latin typeface="Engram Warsaw"/>
                          <a:ea typeface="+mn-ea"/>
                          <a:cs typeface="+mn-cs"/>
                        </a:rPr>
                        <a:t>-3.460.000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„Budowa nowego boiska wielofunkcyjnego wraz z zadaszeniem o stałej konstrukcji przy Szkole Podstawowej Specjalnej nr 331 przy ul. Jana Brożka 26 w Warszawie” </a:t>
                      </a:r>
                      <a:br>
                        <a:rPr lang="pl-PL" sz="1000" b="0" i="0" kern="1200" dirty="0">
                          <a:solidFill>
                            <a:schemeClr val="tx1"/>
                          </a:solidFill>
                          <a:effectLst/>
                          <a:latin typeface="+mn-lt"/>
                          <a:ea typeface="+mn-ea"/>
                          <a:cs typeface="+mn-cs"/>
                        </a:rPr>
                      </a:br>
                      <a:r>
                        <a:rPr lang="pl-PL" sz="1000" b="0" i="0" kern="1200" dirty="0">
                          <a:solidFill>
                            <a:schemeClr val="tx1"/>
                          </a:solidFill>
                          <a:effectLst/>
                          <a:latin typeface="+mn-lt"/>
                          <a:ea typeface="+mn-ea"/>
                          <a:cs typeface="+mn-cs"/>
                        </a:rPr>
                        <a:t>(przeniesienie na 2025 r. do zadania pn. „Budowa zespołu boisk wraz z niezbędną infrastrukturą przy Młodzieżowym Ośrodku Socjoterapii nr 8 przy ul. Podmokłej 4”)</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55704048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rgbClr val="C00000"/>
                          </a:solidFill>
                          <a:effectLst/>
                          <a:uLnTx/>
                          <a:uFillTx/>
                          <a:latin typeface="Engram Warsaw"/>
                          <a:ea typeface="+mn-ea"/>
                          <a:cs typeface="+mn-cs"/>
                        </a:rPr>
                        <a:t>-3.300.000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„Program przygotowania m.st. Warszawy do działania w warunkach kryzysu - Warszawa chroni” </a:t>
                      </a:r>
                      <a:br>
                        <a:rPr lang="pl-PL" sz="1000" b="0" i="0" kern="1200" dirty="0">
                          <a:solidFill>
                            <a:schemeClr val="tx1"/>
                          </a:solidFill>
                          <a:effectLst/>
                          <a:latin typeface="+mn-lt"/>
                          <a:ea typeface="+mn-ea"/>
                          <a:cs typeface="+mn-cs"/>
                        </a:rPr>
                      </a:br>
                      <a:r>
                        <a:rPr lang="pl-PL" sz="1000" b="0" i="0" kern="1200" dirty="0">
                          <a:solidFill>
                            <a:schemeClr val="tx1"/>
                          </a:solidFill>
                          <a:effectLst/>
                          <a:latin typeface="+mn-lt"/>
                          <a:ea typeface="+mn-ea"/>
                          <a:cs typeface="+mn-cs"/>
                        </a:rPr>
                        <a:t>(przeniesienie na 2025 r. do zadania pn. „Zakupy inwestycyjne dla Zakładu Remontów i Konserwacji Dróg w ramach Programu "Warszawa chroni”)</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6458341"/>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dirty="0">
                          <a:ln>
                            <a:noFill/>
                          </a:ln>
                          <a:solidFill>
                            <a:srgbClr val="C00000"/>
                          </a:solidFill>
                          <a:effectLst/>
                          <a:uLnTx/>
                          <a:uFillTx/>
                          <a:latin typeface="Engram Warsaw"/>
                          <a:ea typeface="+mn-ea"/>
                          <a:cs typeface="+mn-cs"/>
                        </a:rPr>
                        <a:t>-3.000.000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„Wykorzystanie lokalnych źródeł energii odnawialnej - część II (przeniesienie na 2026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57523300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rgbClr val="C00000"/>
                          </a:solidFill>
                          <a:effectLst/>
                          <a:uLnTx/>
                          <a:uFillTx/>
                          <a:latin typeface="Engram Warsaw"/>
                          <a:ea typeface="+mn-ea"/>
                          <a:cs typeface="+mn-cs"/>
                        </a:rPr>
                        <a:t>-2.787.031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„Zakupy inwestycyjne dla Straży Miejskiej m. st. Warszawy” (przeniesienie na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10764485"/>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noProof="0" dirty="0">
                          <a:solidFill>
                            <a:schemeClr val="tx1"/>
                          </a:solidFill>
                          <a:effectLst/>
                          <a:latin typeface="+mn-lt"/>
                          <a:ea typeface="+mn-ea"/>
                          <a:cs typeface="+mn-cs"/>
                        </a:rPr>
                        <a:t>Zmniejszenia: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E6E6E6"/>
                    </a:solidFill>
                  </a:tcPr>
                </a:tc>
                <a:tc hMerge="1">
                  <a:txBody>
                    <a:bodyPr/>
                    <a:lstStyle/>
                    <a:p>
                      <a:pPr marL="0" indent="0">
                        <a:lnSpc>
                          <a:spcPct val="114000"/>
                        </a:lnSpc>
                        <a:buFont typeface="Wingdings" panose="05000000000000000000" pitchFamily="2" charset="2"/>
                        <a:buNone/>
                      </a:pP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995754934"/>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rgbClr val="C00000"/>
                          </a:solidFill>
                          <a:effectLst/>
                          <a:uLnTx/>
                          <a:uFillTx/>
                          <a:latin typeface="Engram Warsaw"/>
                          <a:ea typeface="+mn-ea"/>
                          <a:cs typeface="+mn-cs"/>
                        </a:rPr>
                        <a:t>-24.267.508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Zwrot podatku od towarów i usług (VAT), głównie w zakresie zadania pn. „Projekt i budowa II linii metra, </a:t>
                      </a:r>
                      <a:br>
                        <a:rPr lang="pl-PL" sz="1000" b="0" i="0" kern="1200" dirty="0">
                          <a:solidFill>
                            <a:schemeClr val="tx1"/>
                          </a:solidFill>
                          <a:effectLst/>
                          <a:latin typeface="+mn-lt"/>
                          <a:ea typeface="+mn-ea"/>
                          <a:cs typeface="+mn-cs"/>
                        </a:rPr>
                      </a:br>
                      <a:r>
                        <a:rPr lang="pl-PL" sz="1000" b="0" i="0" kern="1200" dirty="0">
                          <a:solidFill>
                            <a:schemeClr val="tx1"/>
                          </a:solidFill>
                          <a:effectLst/>
                          <a:latin typeface="+mn-lt"/>
                          <a:ea typeface="+mn-ea"/>
                          <a:cs typeface="+mn-cs"/>
                        </a:rPr>
                        <a:t>w tym: dokończenie budowy odcinka zachodniego od szlaku za stacją "Powstańców Śląskich" do stacji "Połczyńska" wraz ze Stacją </a:t>
                      </a:r>
                      <a:r>
                        <a:rPr lang="pl-PL" sz="1000" b="0" i="0" kern="1200" dirty="0" err="1">
                          <a:solidFill>
                            <a:schemeClr val="tx1"/>
                          </a:solidFill>
                          <a:effectLst/>
                          <a:latin typeface="+mn-lt"/>
                          <a:ea typeface="+mn-ea"/>
                          <a:cs typeface="+mn-cs"/>
                        </a:rPr>
                        <a:t>Techniczno</a:t>
                      </a:r>
                      <a:r>
                        <a:rPr lang="pl-PL" sz="1000" b="0" i="0" kern="1200" dirty="0">
                          <a:solidFill>
                            <a:schemeClr val="tx1"/>
                          </a:solidFill>
                          <a:effectLst/>
                          <a:latin typeface="+mn-lt"/>
                          <a:ea typeface="+mn-ea"/>
                          <a:cs typeface="+mn-cs"/>
                        </a:rPr>
                        <a:t> - Postojową "Mory"” (23.101.700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8453056"/>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900" b="1" kern="1200" noProof="0" dirty="0">
                          <a:solidFill>
                            <a:schemeClr val="tx1"/>
                          </a:solidFill>
                          <a:effectLst/>
                          <a:latin typeface="+mn-lt"/>
                          <a:ea typeface="+mn-ea"/>
                          <a:cs typeface="+mn-cs"/>
                        </a:rPr>
                        <a:t>Przeniesienia środków z planu wydatków majątkowych do planu wydatków bieżących m.in. w związku z realizacją następujących zadań:</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rgbClr val="E6E6E6"/>
                    </a:solidFill>
                  </a:tcPr>
                </a:tc>
                <a:tc hMerge="1">
                  <a:txBody>
                    <a:bodyPr/>
                    <a:lstStyle/>
                    <a:p>
                      <a:pPr marL="0" indent="0">
                        <a:lnSpc>
                          <a:spcPct val="114000"/>
                        </a:lnSpc>
                        <a:buFont typeface="Wingdings" panose="05000000000000000000" pitchFamily="2" charset="2"/>
                        <a:buNone/>
                      </a:pPr>
                      <a:endParaRPr lang="pl-PL" sz="1400" b="0" i="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8800673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050" b="1" kern="1200" dirty="0">
                          <a:solidFill>
                            <a:srgbClr val="C00000"/>
                          </a:solidFill>
                          <a:effectLst/>
                          <a:latin typeface="+mn-lt"/>
                          <a:ea typeface="+mn-ea"/>
                          <a:cs typeface="+mn-cs"/>
                        </a:rPr>
                        <a:t>-4.659.778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„System do Zarządzania Energią”</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734527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050" b="1" i="0" u="none" strike="noStrike" kern="1200" cap="none" spc="0" normalizeH="0" baseline="0" noProof="0" dirty="0">
                          <a:ln>
                            <a:noFill/>
                          </a:ln>
                          <a:solidFill>
                            <a:srgbClr val="C00000"/>
                          </a:solidFill>
                          <a:effectLst/>
                          <a:uLnTx/>
                          <a:uFillTx/>
                          <a:latin typeface="Engram Warsaw"/>
                          <a:ea typeface="+mn-ea"/>
                          <a:cs typeface="+mn-cs"/>
                        </a:rPr>
                        <a:t>-3.000.000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indent="0">
                        <a:lnSpc>
                          <a:spcPct val="114000"/>
                        </a:lnSpc>
                        <a:buFont typeface="Wingdings" panose="05000000000000000000" pitchFamily="2" charset="2"/>
                        <a:buNone/>
                      </a:pPr>
                      <a:r>
                        <a:rPr lang="pl-PL" sz="1000" b="0" i="0" kern="1200" dirty="0">
                          <a:solidFill>
                            <a:schemeClr val="tx1"/>
                          </a:solidFill>
                          <a:effectLst/>
                          <a:latin typeface="+mn-lt"/>
                          <a:ea typeface="+mn-ea"/>
                          <a:cs typeface="+mn-cs"/>
                        </a:rPr>
                        <a:t>„Program przygotowania m.st. Warszawy do działania w warunkach kryzysu - Warszawa chroni”</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871437367"/>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Tytuł 2"/>
          <p:cNvSpPr txBox="1">
            <a:spLocks/>
          </p:cNvSpPr>
          <p:nvPr/>
        </p:nvSpPr>
        <p:spPr>
          <a:xfrm>
            <a:off x="-71719" y="80101"/>
            <a:ext cx="1882589"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spTree>
    <p:extLst>
      <p:ext uri="{BB962C8B-B14F-4D97-AF65-F5344CB8AC3E}">
        <p14:creationId xmlns:p14="http://schemas.microsoft.com/office/powerpoint/2010/main" val="1298579408"/>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12</a:t>
            </a:fld>
            <a:endParaRPr lang="pl-PL" dirty="0"/>
          </a:p>
        </p:txBody>
      </p:sp>
      <p:sp>
        <p:nvSpPr>
          <p:cNvPr id="3" name="Tytuł 2"/>
          <p:cNvSpPr>
            <a:spLocks noGrp="1"/>
          </p:cNvSpPr>
          <p:nvPr>
            <p:ph type="title"/>
          </p:nvPr>
        </p:nvSpPr>
        <p:spPr>
          <a:xfrm>
            <a:off x="2734235" y="72000"/>
            <a:ext cx="8944685" cy="742304"/>
          </a:xfrm>
        </p:spPr>
        <p:txBody>
          <a:bodyPr/>
          <a:lstStyle/>
          <a:p>
            <a:pPr>
              <a:lnSpc>
                <a:spcPct val="100000"/>
              </a:lnSpc>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130,9 mln zł</a:t>
            </a:r>
          </a:p>
        </p:txBody>
      </p:sp>
      <p:sp>
        <p:nvSpPr>
          <p:cNvPr id="9" name="pole tekstowe 13"/>
          <p:cNvSpPr txBox="1">
            <a:spLocks noChangeArrowheads="1"/>
          </p:cNvSpPr>
          <p:nvPr/>
        </p:nvSpPr>
        <p:spPr bwMode="auto">
          <a:xfrm>
            <a:off x="2796988" y="649312"/>
            <a:ext cx="76086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600" b="1" u="sng" dirty="0">
                <a:latin typeface="+mj-lt"/>
              </a:rPr>
              <a:t>CZĘŚĆ DZIELNICOWA</a:t>
            </a:r>
            <a:r>
              <a:rPr lang="pl-PL" altLang="pl-PL" sz="1600" b="1" dirty="0">
                <a:latin typeface="+mj-lt"/>
              </a:rPr>
              <a:t>:  </a:t>
            </a:r>
            <a:r>
              <a:rPr lang="pl-PL" altLang="pl-PL" sz="2400" b="1" dirty="0">
                <a:solidFill>
                  <a:srgbClr val="385723"/>
                </a:solidFill>
                <a:latin typeface="+mj-lt"/>
              </a:rPr>
              <a:t>+28,0 </a:t>
            </a:r>
            <a:r>
              <a:rPr lang="pl-PL" altLang="pl-PL" sz="20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1145025625"/>
              </p:ext>
            </p:extLst>
          </p:nvPr>
        </p:nvGraphicFramePr>
        <p:xfrm>
          <a:off x="338920" y="1343546"/>
          <a:ext cx="11340000" cy="609598"/>
        </p:xfrm>
        <a:graphic>
          <a:graphicData uri="http://schemas.openxmlformats.org/drawingml/2006/table">
            <a:tbl>
              <a:tblPr firstRow="1" bandRow="1">
                <a:tableStyleId>{2D5ABB26-0587-4C30-8999-92F81FD0307C}</a:tableStyleId>
              </a:tblPr>
              <a:tblGrid>
                <a:gridCol w="2257651">
                  <a:extLst>
                    <a:ext uri="{9D8B030D-6E8A-4147-A177-3AD203B41FA5}">
                      <a16:colId xmlns:a16="http://schemas.microsoft.com/office/drawing/2014/main" val="20000"/>
                    </a:ext>
                  </a:extLst>
                </a:gridCol>
                <a:gridCol w="9082349">
                  <a:extLst>
                    <a:ext uri="{9D8B030D-6E8A-4147-A177-3AD203B41FA5}">
                      <a16:colId xmlns:a16="http://schemas.microsoft.com/office/drawing/2014/main" val="20001"/>
                    </a:ext>
                  </a:extLst>
                </a:gridCol>
              </a:tblGrid>
              <a:tr h="432000">
                <a:tc>
                  <a:txBody>
                    <a:bodyPr/>
                    <a:lstStyle/>
                    <a:p>
                      <a:pPr algn="r"/>
                      <a:r>
                        <a:rPr lang="pl-PL" sz="2000" b="1" kern="1200" dirty="0">
                          <a:solidFill>
                            <a:srgbClr val="385723"/>
                          </a:solidFill>
                          <a:effectLst/>
                          <a:latin typeface="+mn-lt"/>
                          <a:ea typeface="+mn-ea"/>
                          <a:cs typeface="+mn-cs"/>
                        </a:rPr>
                        <a:t>+27.967.061 zł</a:t>
                      </a:r>
                      <a:br>
                        <a:rPr lang="pl-PL" sz="2000" b="1" kern="1200" dirty="0">
                          <a:solidFill>
                            <a:srgbClr val="385723"/>
                          </a:solidFill>
                          <a:effectLst/>
                          <a:latin typeface="+mn-lt"/>
                          <a:ea typeface="+mn-ea"/>
                          <a:cs typeface="+mn-cs"/>
                        </a:rPr>
                      </a:br>
                      <a:r>
                        <a:rPr lang="pl-PL" sz="1400" b="1" kern="1200" dirty="0">
                          <a:solidFill>
                            <a:srgbClr val="385723"/>
                          </a:solidFill>
                          <a:effectLst/>
                          <a:latin typeface="+mn-lt"/>
                          <a:ea typeface="+mn-ea"/>
                          <a:cs typeface="+mn-cs"/>
                        </a:rPr>
                        <a:t>(per saldo)</a:t>
                      </a:r>
                      <a:endParaRPr lang="pl-PL" sz="2000" b="1" dirty="0">
                        <a:solidFill>
                          <a:srgbClr val="385723"/>
                        </a:solidFill>
                      </a:endParaRPr>
                    </a:p>
                  </a:txBody>
                  <a:tcPr marL="91426" marR="91426" marT="45719" marB="45719" anchor="ctr">
                    <a:solidFill>
                      <a:srgbClr val="EFF8E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dzielnicowej, z tego:</a:t>
                      </a:r>
                    </a:p>
                  </a:txBody>
                  <a:tcPr marL="91426" marR="91426" marT="45719" marB="45719" anchor="ctr">
                    <a:solidFill>
                      <a:srgbClr val="EFF8E9"/>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2780543168"/>
              </p:ext>
            </p:extLst>
          </p:nvPr>
        </p:nvGraphicFramePr>
        <p:xfrm>
          <a:off x="338920" y="1956618"/>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dirty="0">
                          <a:ln>
                            <a:noFill/>
                          </a:ln>
                          <a:solidFill>
                            <a:srgbClr val="385723"/>
                          </a:solidFill>
                          <a:effectLst/>
                          <a:uLnTx/>
                          <a:uFillTx/>
                          <a:latin typeface="+mj-lt"/>
                          <a:ea typeface="+mn-ea"/>
                          <a:cs typeface="+mn-cs"/>
                        </a:rPr>
                        <a:t>+106.300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+523.558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a:solidFill>
                            <a:schemeClr val="tx1"/>
                          </a:solidFill>
                          <a:latin typeface="+mj-lt"/>
                          <a:ea typeface="+mn-ea"/>
                          <a:cs typeface="+mn-cs"/>
                        </a:rPr>
                        <a:t>dz. Białołęka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+942.107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+13.935.427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+3.300.855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+2.726.880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-3.773.137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+445.612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207728152"/>
              </p:ext>
            </p:extLst>
          </p:nvPr>
        </p:nvGraphicFramePr>
        <p:xfrm>
          <a:off x="6008920" y="1956612"/>
          <a:ext cx="5670000" cy="3762288"/>
        </p:xfrm>
        <a:graphic>
          <a:graphicData uri="http://schemas.openxmlformats.org/drawingml/2006/table">
            <a:tbl>
              <a:tblPr firstRow="1" bandRow="1">
                <a:tableStyleId>{2D5ABB26-0587-4C30-8999-92F81FD0307C}</a:tableStyleId>
              </a:tblPr>
              <a:tblGrid>
                <a:gridCol w="2730000">
                  <a:extLst>
                    <a:ext uri="{9D8B030D-6E8A-4147-A177-3AD203B41FA5}">
                      <a16:colId xmlns:a16="http://schemas.microsoft.com/office/drawing/2014/main" val="20000"/>
                    </a:ext>
                  </a:extLst>
                </a:gridCol>
                <a:gridCol w="2940000">
                  <a:extLst>
                    <a:ext uri="{9D8B030D-6E8A-4147-A177-3AD203B41FA5}">
                      <a16:colId xmlns:a16="http://schemas.microsoft.com/office/drawing/2014/main" val="20001"/>
                    </a:ext>
                  </a:extLst>
                </a:gridCol>
              </a:tblGrid>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-1.398.337 zł</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+1.028.643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+16.140.572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mj-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-1.146.032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41803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mj-lt"/>
                          <a:ea typeface="+mn-ea"/>
                          <a:cs typeface="+mn-cs"/>
                        </a:rPr>
                        <a:t>-5.365.387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3" name="Tytuł 2"/>
          <p:cNvSpPr txBox="1">
            <a:spLocks/>
          </p:cNvSpPr>
          <p:nvPr/>
        </p:nvSpPr>
        <p:spPr>
          <a:xfrm>
            <a:off x="519674" y="392885"/>
            <a:ext cx="2214561"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 MAJĄTKOWE</a:t>
            </a:r>
          </a:p>
        </p:txBody>
      </p:sp>
    </p:spTree>
    <p:extLst>
      <p:ext uri="{BB962C8B-B14F-4D97-AF65-F5344CB8AC3E}">
        <p14:creationId xmlns:p14="http://schemas.microsoft.com/office/powerpoint/2010/main" val="661797981"/>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13</a:t>
            </a:fld>
            <a:endParaRPr lang="pl-PL" dirty="0"/>
          </a:p>
        </p:txBody>
      </p:sp>
      <p:sp>
        <p:nvSpPr>
          <p:cNvPr id="3" name="Tytuł 2"/>
          <p:cNvSpPr>
            <a:spLocks noGrp="1"/>
          </p:cNvSpPr>
          <p:nvPr>
            <p:ph type="title"/>
          </p:nvPr>
        </p:nvSpPr>
        <p:spPr>
          <a:xfrm>
            <a:off x="2635624" y="72000"/>
            <a:ext cx="9025074" cy="742304"/>
          </a:xfrm>
        </p:spPr>
        <p:txBody>
          <a:bodyPr/>
          <a:lstStyle/>
          <a:p>
            <a:pPr>
              <a:lnSpc>
                <a:spcPct val="100000"/>
              </a:lnSpc>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130,9 mln zł</a:t>
            </a:r>
          </a:p>
        </p:txBody>
      </p:sp>
      <p:sp>
        <p:nvSpPr>
          <p:cNvPr id="9" name="pole tekstowe 13"/>
          <p:cNvSpPr txBox="1">
            <a:spLocks noChangeArrowheads="1"/>
          </p:cNvSpPr>
          <p:nvPr/>
        </p:nvSpPr>
        <p:spPr bwMode="auto">
          <a:xfrm>
            <a:off x="2635624" y="621116"/>
            <a:ext cx="86416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600" b="1" u="sng" dirty="0">
                <a:latin typeface="+mj-lt"/>
              </a:rPr>
              <a:t>CZĘŚĆ POZOSTAŁA</a:t>
            </a:r>
            <a:r>
              <a:rPr lang="pl-PL" altLang="pl-PL" sz="1600" b="1" dirty="0">
                <a:latin typeface="+mj-lt"/>
              </a:rPr>
              <a:t>:  </a:t>
            </a:r>
            <a:r>
              <a:rPr lang="pl-PL" altLang="pl-PL" sz="2400" b="1" dirty="0">
                <a:solidFill>
                  <a:srgbClr val="385723"/>
                </a:solidFill>
                <a:latin typeface="+mj-lt"/>
              </a:rPr>
              <a:t>+85,0 </a:t>
            </a:r>
            <a:r>
              <a:rPr lang="pl-PL" altLang="pl-PL" sz="20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254161748"/>
              </p:ext>
            </p:extLst>
          </p:nvPr>
        </p:nvGraphicFramePr>
        <p:xfrm>
          <a:off x="235460" y="1318303"/>
          <a:ext cx="11700000" cy="4575175"/>
        </p:xfrm>
        <a:graphic>
          <a:graphicData uri="http://schemas.openxmlformats.org/drawingml/2006/table">
            <a:tbl>
              <a:tblPr firstRow="1" bandRow="1">
                <a:tableStyleId>{2D5ABB26-0587-4C30-8999-92F81FD0307C}</a:tableStyleId>
              </a:tblPr>
              <a:tblGrid>
                <a:gridCol w="2329322">
                  <a:extLst>
                    <a:ext uri="{9D8B030D-6E8A-4147-A177-3AD203B41FA5}">
                      <a16:colId xmlns:a16="http://schemas.microsoft.com/office/drawing/2014/main" val="20000"/>
                    </a:ext>
                  </a:extLst>
                </a:gridCol>
                <a:gridCol w="9370678">
                  <a:extLst>
                    <a:ext uri="{9D8B030D-6E8A-4147-A177-3AD203B41FA5}">
                      <a16:colId xmlns:a16="http://schemas.microsoft.com/office/drawing/2014/main" val="20001"/>
                    </a:ext>
                  </a:extLst>
                </a:gridCol>
              </a:tblGrid>
              <a:tr h="819712">
                <a:tc>
                  <a:txBody>
                    <a:bodyPr/>
                    <a:lstStyle/>
                    <a:p>
                      <a:pPr algn="r"/>
                      <a:r>
                        <a:rPr lang="pl-PL" sz="2000" b="1" kern="1200" dirty="0">
                          <a:solidFill>
                            <a:srgbClr val="385723"/>
                          </a:solidFill>
                          <a:effectLst/>
                          <a:latin typeface="+mn-lt"/>
                          <a:ea typeface="+mn-ea"/>
                          <a:cs typeface="+mn-cs"/>
                        </a:rPr>
                        <a:t>+84.958.000 zł</a:t>
                      </a:r>
                      <a:br>
                        <a:rPr lang="pl-PL" sz="2000" b="1" kern="1200" dirty="0">
                          <a:solidFill>
                            <a:srgbClr val="385723"/>
                          </a:solidFill>
                          <a:effectLst/>
                          <a:latin typeface="+mn-lt"/>
                          <a:ea typeface="+mn-ea"/>
                          <a:cs typeface="+mn-cs"/>
                        </a:rPr>
                      </a:br>
                      <a:r>
                        <a:rPr lang="pl-PL" sz="1400" b="1" kern="1200" dirty="0">
                          <a:solidFill>
                            <a:srgbClr val="385723"/>
                          </a:solidFill>
                          <a:effectLst/>
                          <a:latin typeface="+mn-lt"/>
                          <a:ea typeface="+mn-ea"/>
                          <a:cs typeface="+mn-cs"/>
                        </a:rPr>
                        <a:t>(per saldo)</a:t>
                      </a:r>
                      <a:endParaRPr lang="pl-PL" sz="1600" b="1" dirty="0">
                        <a:solidFill>
                          <a:srgbClr val="385723"/>
                        </a:solidFill>
                      </a:endParaRPr>
                    </a:p>
                  </a:txBody>
                  <a:tcPr marL="91426" marR="91426" marT="45719" marB="45719" anchor="ctr">
                    <a:solidFill>
                      <a:srgbClr val="EEF7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pozostałej, w tym:</a:t>
                      </a:r>
                    </a:p>
                  </a:txBody>
                  <a:tcPr marL="91426" marR="91426" marT="45719" marB="45719" anchor="ctr">
                    <a:solidFill>
                      <a:srgbClr val="EEF7E8"/>
                    </a:solidFill>
                  </a:tcPr>
                </a:tc>
                <a:extLst>
                  <a:ext uri="{0D108BD9-81ED-4DB2-BD59-A6C34878D82A}">
                    <a16:rowId xmlns:a16="http://schemas.microsoft.com/office/drawing/2014/main" val="81988169"/>
                  </a:ext>
                </a:extLst>
              </a:tr>
              <a:tr h="90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+38.003.000</a:t>
                      </a:r>
                      <a:r>
                        <a:rPr lang="pl-PL" sz="1800" b="1" kern="1200" baseline="0" dirty="0">
                          <a:solidFill>
                            <a:srgbClr val="385723"/>
                          </a:solidFill>
                          <a:effectLst/>
                          <a:latin typeface="+mn-lt"/>
                          <a:ea typeface="+mn-ea"/>
                          <a:cs typeface="+mn-cs"/>
                        </a:rPr>
                        <a:t> </a:t>
                      </a:r>
                      <a:r>
                        <a:rPr lang="pl-PL" sz="1800" b="1" kern="1200" dirty="0">
                          <a:solidFill>
                            <a:srgbClr val="385723"/>
                          </a:solidFill>
                          <a:effectLst/>
                          <a:latin typeface="+mn-lt"/>
                          <a:ea typeface="+mn-ea"/>
                          <a:cs typeface="+mn-cs"/>
                        </a:rPr>
                        <a:t>zł</a:t>
                      </a:r>
                    </a:p>
                  </a:txBody>
                  <a:tcPr marL="91426" marR="91426" marT="45719" marB="45719" anchor="ctr">
                    <a:lnB w="9525" cap="flat" cmpd="sng" algn="ctr">
                      <a:solidFill>
                        <a:schemeClr val="tx1"/>
                      </a:solid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a:solidFill>
                            <a:schemeClr val="tx1"/>
                          </a:solidFill>
                          <a:effectLst/>
                          <a:latin typeface="+mn-lt"/>
                          <a:ea typeface="+mn-ea"/>
                          <a:cs typeface="+mn-cs"/>
                        </a:rPr>
                        <a:t>„Wniesienie wkładów do spółek TBS w związku z realizacją budownictwa społecznego i programu rewitalizacji”</a:t>
                      </a:r>
                      <a:br>
                        <a:rPr lang="pl-PL" sz="1400" b="0" i="0" kern="1200" dirty="0">
                          <a:solidFill>
                            <a:schemeClr val="tx1"/>
                          </a:solidFill>
                          <a:effectLst/>
                          <a:latin typeface="+mn-lt"/>
                          <a:ea typeface="+mn-ea"/>
                          <a:cs typeface="+mn-cs"/>
                        </a:rPr>
                      </a:br>
                      <a:r>
                        <a:rPr lang="pl-PL" sz="1400" b="0" i="0" kern="1200" dirty="0">
                          <a:solidFill>
                            <a:schemeClr val="tx1"/>
                          </a:solidFill>
                          <a:effectLst/>
                          <a:latin typeface="+mn-lt"/>
                          <a:ea typeface="+mn-ea"/>
                          <a:cs typeface="+mn-cs"/>
                        </a:rPr>
                        <a:t>(przeniesienie z 2025 r. z Programu budownictwa społecznego i modernizacji budynków)</a:t>
                      </a:r>
                    </a:p>
                  </a:txBody>
                  <a:tcPr marL="91426" marR="91426" marT="45719" marB="45719" anchor="ctr">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90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+29.675.000</a:t>
                      </a:r>
                      <a:r>
                        <a:rPr lang="pl-PL" sz="1800" b="1" kern="1200" baseline="0" dirty="0">
                          <a:solidFill>
                            <a:srgbClr val="385723"/>
                          </a:solidFill>
                          <a:effectLst/>
                          <a:latin typeface="+mn-lt"/>
                          <a:ea typeface="+mn-ea"/>
                          <a:cs typeface="+mn-cs"/>
                        </a:rPr>
                        <a:t> </a:t>
                      </a:r>
                      <a:r>
                        <a:rPr lang="pl-PL" sz="1800" b="1" kern="1200" dirty="0">
                          <a:solidFill>
                            <a:srgbClr val="385723"/>
                          </a:solidFill>
                          <a:effectLst/>
                          <a:latin typeface="+mn-lt"/>
                          <a:ea typeface="+mn-ea"/>
                          <a:cs typeface="+mn-cs"/>
                        </a:rPr>
                        <a:t>zł</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a:solidFill>
                            <a:schemeClr val="tx1"/>
                          </a:solidFill>
                          <a:effectLst/>
                          <a:latin typeface="+mn-lt"/>
                          <a:ea typeface="+mn-ea"/>
                          <a:cs typeface="+mn-cs"/>
                        </a:rPr>
                        <a:t>„Wniesienie wkładów do spółki Miejskie Przedsiębiorstwo Wodociągów i Kanalizacji w m.st. Warszawie S.A.” (przeniesienie środków z planu wydatków bieżących oraz z lat 2025-2026 z Programu przygotowania m.st. Warszawy do działania w warunkach kryzysu - Warszawa chroni”);</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1445888"/>
                  </a:ext>
                </a:extLst>
              </a:tr>
              <a:tr h="64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+16.500.000</a:t>
                      </a:r>
                      <a:r>
                        <a:rPr lang="pl-PL" sz="1800" b="1" kern="1200" baseline="0" dirty="0">
                          <a:solidFill>
                            <a:srgbClr val="385723"/>
                          </a:solidFill>
                          <a:effectLst/>
                          <a:latin typeface="+mn-lt"/>
                          <a:ea typeface="+mn-ea"/>
                          <a:cs typeface="+mn-cs"/>
                        </a:rPr>
                        <a:t> </a:t>
                      </a:r>
                      <a:r>
                        <a:rPr lang="pl-PL" sz="1800" b="1" kern="1200" dirty="0">
                          <a:solidFill>
                            <a:srgbClr val="385723"/>
                          </a:solidFill>
                          <a:effectLst/>
                          <a:latin typeface="+mn-lt"/>
                          <a:ea typeface="+mn-ea"/>
                          <a:cs typeface="+mn-cs"/>
                        </a:rPr>
                        <a:t>zł</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a:solidFill>
                            <a:schemeClr val="tx1"/>
                          </a:solidFill>
                          <a:effectLst/>
                          <a:latin typeface="+mn-lt"/>
                          <a:ea typeface="+mn-ea"/>
                          <a:cs typeface="+mn-cs"/>
                        </a:rPr>
                        <a:t>„Wniesienie wkładu do spółki Metro Warszawskie sp. z o.o.” </a:t>
                      </a:r>
                      <a:br>
                        <a:rPr lang="pl-PL" sz="1400" b="0" i="0" kern="1200" dirty="0">
                          <a:solidFill>
                            <a:schemeClr val="tx1"/>
                          </a:solidFill>
                          <a:effectLst/>
                          <a:latin typeface="+mn-lt"/>
                          <a:ea typeface="+mn-ea"/>
                          <a:cs typeface="+mn-cs"/>
                        </a:rPr>
                      </a:br>
                      <a:r>
                        <a:rPr lang="pl-PL" sz="1400" b="0" i="0" kern="1200" dirty="0">
                          <a:solidFill>
                            <a:schemeClr val="tx1"/>
                          </a:solidFill>
                          <a:effectLst/>
                          <a:latin typeface="+mn-lt"/>
                          <a:ea typeface="+mn-ea"/>
                          <a:cs typeface="+mn-cs"/>
                        </a:rPr>
                        <a:t>(przeniesienie z 2025 r. w ramach limitu planu wydatków majątkowych);</a:t>
                      </a:r>
                    </a:p>
                  </a:txBody>
                  <a:tcPr marL="91426" marR="91426" marT="45719" marB="45719" anchor="ct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55025261"/>
                  </a:ext>
                </a:extLst>
              </a:tr>
              <a:tr h="90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effectLst/>
                          <a:latin typeface="+mn-lt"/>
                          <a:ea typeface="+mn-ea"/>
                          <a:cs typeface="+mn-cs"/>
                        </a:rPr>
                        <a:t>+780.000</a:t>
                      </a:r>
                      <a:r>
                        <a:rPr lang="pl-PL" sz="1800" b="1" kern="1200" baseline="0" dirty="0">
                          <a:solidFill>
                            <a:srgbClr val="385723"/>
                          </a:solidFill>
                          <a:effectLst/>
                          <a:latin typeface="+mn-lt"/>
                          <a:ea typeface="+mn-ea"/>
                          <a:cs typeface="+mn-cs"/>
                        </a:rPr>
                        <a:t> </a:t>
                      </a:r>
                      <a:r>
                        <a:rPr lang="pl-PL" sz="1800" b="1" kern="1200" dirty="0">
                          <a:solidFill>
                            <a:srgbClr val="385723"/>
                          </a:solidFill>
                          <a:effectLst/>
                          <a:latin typeface="+mn-lt"/>
                          <a:ea typeface="+mn-ea"/>
                          <a:cs typeface="+mn-cs"/>
                        </a:rPr>
                        <a:t>zł</a:t>
                      </a:r>
                    </a:p>
                  </a:txBody>
                  <a:tcPr marL="91426" marR="91426" marT="45719" marB="45719" anchor="ctr">
                    <a:lnT w="9525" cap="flat" cmpd="sng" algn="ctr">
                      <a:solidFill>
                        <a:schemeClr val="tx1"/>
                      </a:solidFill>
                      <a:prstDash val="sysDot"/>
                      <a:round/>
                      <a:headEnd type="none" w="med" len="med"/>
                      <a:tailEnd type="none" w="med" len="med"/>
                    </a:lnT>
                    <a:lnB w="3175" cap="flat" cmpd="sng" algn="ctr">
                      <a:noFill/>
                      <a:prstDash val="sysDot"/>
                      <a:round/>
                      <a:headEnd type="none" w="med" len="med"/>
                      <a:tailEnd type="none" w="med" len="med"/>
                    </a:lnB>
                  </a:tcPr>
                </a:tc>
                <a:tc>
                  <a:txBody>
                    <a:bodyPr/>
                    <a:lstStyle/>
                    <a:p>
                      <a:pPr marL="0" marR="0" lvl="0" indent="-277812" algn="l" defTabSz="914400" rtl="0" eaLnBrk="1" fontAlgn="auto" latinLnBrk="0" hangingPunct="1">
                        <a:lnSpc>
                          <a:spcPct val="114000"/>
                        </a:lnSpc>
                        <a:spcBef>
                          <a:spcPts val="0"/>
                        </a:spcBef>
                        <a:spcAft>
                          <a:spcPts val="0"/>
                        </a:spcAft>
                        <a:buClrTx/>
                        <a:buSzTx/>
                        <a:buFontTx/>
                        <a:buNone/>
                        <a:tabLst/>
                        <a:defRPr/>
                      </a:pPr>
                      <a:r>
                        <a:rPr lang="pl-PL" sz="1400" b="0" i="0" kern="1200" dirty="0">
                          <a:solidFill>
                            <a:schemeClr val="tx1"/>
                          </a:solidFill>
                          <a:effectLst/>
                          <a:latin typeface="+mn-lt"/>
                          <a:ea typeface="+mn-ea"/>
                          <a:cs typeface="+mn-cs"/>
                        </a:rPr>
                        <a:t>Fundusz celowy dla:</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b="0" i="0" kern="1200" dirty="0">
                          <a:solidFill>
                            <a:schemeClr val="tx1"/>
                          </a:solidFill>
                          <a:effectLst/>
                          <a:latin typeface="+mn-lt"/>
                          <a:ea typeface="+mn-ea"/>
                          <a:cs typeface="+mn-cs"/>
                        </a:rPr>
                        <a:t>Komendy Wojewódzkiej Policji na zakup środków transportu dla Komendy Stołecznej Policji</a:t>
                      </a:r>
                      <a:br>
                        <a:rPr lang="pl-PL" sz="1400" b="0" i="0" kern="1200" dirty="0">
                          <a:solidFill>
                            <a:schemeClr val="tx1"/>
                          </a:solidFill>
                          <a:effectLst/>
                          <a:latin typeface="+mn-lt"/>
                          <a:ea typeface="+mn-ea"/>
                          <a:cs typeface="+mn-cs"/>
                        </a:rPr>
                      </a:br>
                      <a:r>
                        <a:rPr lang="pl-PL" sz="1400" b="0" i="0" kern="1200" dirty="0">
                          <a:solidFill>
                            <a:schemeClr val="tx1"/>
                          </a:solidFill>
                          <a:effectLst/>
                          <a:latin typeface="+mn-lt"/>
                          <a:ea typeface="+mn-ea"/>
                          <a:cs typeface="+mn-cs"/>
                        </a:rPr>
                        <a:t>(600.000 zł)</a:t>
                      </a:r>
                    </a:p>
                    <a:p>
                      <a:pPr marL="44450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lang="pl-PL" sz="1400" b="0" i="0" kern="1200" dirty="0">
                          <a:solidFill>
                            <a:schemeClr val="tx1"/>
                          </a:solidFill>
                          <a:effectLst/>
                          <a:latin typeface="+mn-lt"/>
                          <a:ea typeface="+mn-ea"/>
                          <a:cs typeface="+mn-cs"/>
                        </a:rPr>
                        <a:t>Komendy Miejskiej Państwowej Straży Pożarnej z przeznaczeniem na budowę nowej siedziby Jednostki Ratowniczo-Gaśniczej na terenie dzielnicy Wawer (180.000 zł)</a:t>
                      </a:r>
                    </a:p>
                  </a:txBody>
                  <a:tcPr marL="91426" marR="91426" marT="45719" marB="45719" anchor="ctr">
                    <a:lnT w="9525" cap="flat" cmpd="sng" algn="ctr">
                      <a:solidFill>
                        <a:schemeClr val="tx1"/>
                      </a:solidFill>
                      <a:prstDash val="sysDot"/>
                      <a:round/>
                      <a:headEnd type="none" w="med" len="med"/>
                      <a:tailEnd type="none" w="med" len="med"/>
                    </a:lnT>
                    <a:lnB w="3175" cap="flat" cmpd="sng" algn="ctr">
                      <a:noFill/>
                      <a:prstDash val="sysDot"/>
                      <a:round/>
                      <a:headEnd type="none" w="med" len="med"/>
                      <a:tailEnd type="none" w="med" len="med"/>
                    </a:lnB>
                  </a:tcPr>
                </a:tc>
                <a:extLst>
                  <a:ext uri="{0D108BD9-81ED-4DB2-BD59-A6C34878D82A}">
                    <a16:rowId xmlns:a16="http://schemas.microsoft.com/office/drawing/2014/main" val="84430599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Tytuł 2"/>
          <p:cNvSpPr txBox="1">
            <a:spLocks/>
          </p:cNvSpPr>
          <p:nvPr/>
        </p:nvSpPr>
        <p:spPr>
          <a:xfrm>
            <a:off x="376517" y="350788"/>
            <a:ext cx="2259107"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 MAJĄTKOWE</a:t>
            </a:r>
          </a:p>
        </p:txBody>
      </p:sp>
    </p:spTree>
    <p:extLst>
      <p:ext uri="{BB962C8B-B14F-4D97-AF65-F5344CB8AC3E}">
        <p14:creationId xmlns:p14="http://schemas.microsoft.com/office/powerpoint/2010/main" val="757284772"/>
      </p:ext>
    </p:extLst>
  </p:cSld>
  <p:clrMapOvr>
    <a:masterClrMapping/>
  </p:clrMapOvr>
  <p:transition spd="slow">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267749" y="1190625"/>
            <a:ext cx="11656502" cy="3457575"/>
          </a:xfrm>
          <a:prstGeom prst="rect">
            <a:avLst/>
          </a:prstGeom>
        </p:spPr>
        <p:txBody>
          <a:bodyPr/>
          <a:lstStyle/>
          <a:p>
            <a:pPr>
              <a:spcBef>
                <a:spcPts val="600"/>
              </a:spcBef>
              <a:spcAft>
                <a:spcPts val="600"/>
              </a:spcAft>
              <a:defRPr/>
            </a:pPr>
            <a:r>
              <a:rPr lang="pl-PL" altLang="pl-PL" b="1" dirty="0">
                <a:cs typeface="Arial" charset="0"/>
              </a:rPr>
              <a:t>Projekt zmiany </a:t>
            </a:r>
            <a:br>
              <a:rPr lang="pl-PL" altLang="pl-PL" b="1" dirty="0">
                <a:cs typeface="Arial" charset="0"/>
              </a:rPr>
            </a:br>
            <a:r>
              <a:rPr lang="pl-PL" altLang="pl-PL" b="1" dirty="0">
                <a:cs typeface="Arial" charset="0"/>
              </a:rPr>
              <a:t>Wieloletniej Prognozy Finansowej </a:t>
            </a:r>
            <a:br>
              <a:rPr lang="pl-PL" altLang="pl-PL" b="1" dirty="0">
                <a:cs typeface="Arial" charset="0"/>
              </a:rPr>
            </a:br>
            <a:r>
              <a:rPr lang="pl-PL" altLang="pl-PL" b="1" dirty="0">
                <a:cs typeface="Arial" charset="0"/>
              </a:rPr>
              <a:t>na lata 2024–2050</a:t>
            </a:r>
            <a:br>
              <a:rPr lang="pl-PL" altLang="pl-PL" b="1" dirty="0">
                <a:cs typeface="Arial" charset="0"/>
              </a:rPr>
            </a:br>
            <a:r>
              <a:rPr lang="pl-PL" altLang="pl-PL" sz="3200" dirty="0">
                <a:cs typeface="Arial" charset="0"/>
              </a:rPr>
              <a:t>na sesję Rady m.st. Warszawy w dn. 20 czerwca 2024 r.</a:t>
            </a: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14</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4269045376"/>
      </p:ext>
    </p:extLst>
  </p:cSld>
  <p:clrMapOvr>
    <a:masterClrMapping/>
  </p:clrMapOvr>
  <p:transition spd="slow">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15</a:t>
            </a:fld>
            <a:endParaRPr lang="pl-PL" dirty="0"/>
          </a:p>
        </p:txBody>
      </p:sp>
      <p:sp>
        <p:nvSpPr>
          <p:cNvPr id="9" name="Tytuł 2"/>
          <p:cNvSpPr>
            <a:spLocks noGrp="1"/>
          </p:cNvSpPr>
          <p:nvPr>
            <p:ph type="title"/>
          </p:nvPr>
        </p:nvSpPr>
        <p:spPr>
          <a:xfrm>
            <a:off x="327036" y="252000"/>
            <a:ext cx="11537928" cy="945036"/>
          </a:xfrm>
        </p:spPr>
        <p:txBody>
          <a:bodyPr/>
          <a:lstStyle/>
          <a:p>
            <a:pPr algn="ctr">
              <a:spcBef>
                <a:spcPts val="600"/>
              </a:spcBef>
              <a:spcAft>
                <a:spcPts val="600"/>
              </a:spcAft>
            </a:pPr>
            <a:r>
              <a:rPr lang="pl-PL" altLang="pl-PL" sz="2400" dirty="0">
                <a:latin typeface="+mj-lt"/>
              </a:rPr>
              <a:t>Wieloletnia Prognoza Finansowa </a:t>
            </a:r>
            <a:endParaRPr lang="pl-PL" altLang="pl-PL" sz="2400" b="1" dirty="0">
              <a:latin typeface="+mj-lt"/>
            </a:endParaRP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Tytuł 2"/>
          <p:cNvSpPr txBox="1">
            <a:spLocks/>
          </p:cNvSpPr>
          <p:nvPr/>
        </p:nvSpPr>
        <p:spPr>
          <a:xfrm>
            <a:off x="851646" y="1389529"/>
            <a:ext cx="10488707" cy="3514165"/>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nSpc>
                <a:spcPct val="112000"/>
              </a:lnSpc>
              <a:spcBef>
                <a:spcPts val="600"/>
              </a:spcBef>
              <a:spcAft>
                <a:spcPts val="600"/>
              </a:spcAft>
            </a:pPr>
            <a:r>
              <a:rPr lang="pl-PL" sz="2400" b="1" dirty="0"/>
              <a:t>Wydłużenie okresu objętego Wieloletnią Prognozą Finansową </a:t>
            </a:r>
            <a:br>
              <a:rPr lang="pl-PL" sz="2400" b="1" dirty="0"/>
            </a:br>
            <a:r>
              <a:rPr lang="pl-PL" sz="2400" b="1" dirty="0"/>
              <a:t>o 5 lat (z 2050 r. do 2055 r.) </a:t>
            </a:r>
          </a:p>
          <a:p>
            <a:pPr>
              <a:lnSpc>
                <a:spcPct val="112000"/>
              </a:lnSpc>
              <a:spcBef>
                <a:spcPts val="600"/>
              </a:spcBef>
              <a:spcAft>
                <a:spcPts val="600"/>
              </a:spcAft>
            </a:pPr>
            <a:r>
              <a:rPr lang="pl-PL" sz="2400" dirty="0"/>
              <a:t>Powodem jest wymóg spełnienia warunku formalnego w zakresie naboru wniosku dotyczącego projektu „Budowa II linii metra wraz </a:t>
            </a:r>
            <a:br>
              <a:rPr lang="pl-PL" sz="2400" dirty="0"/>
            </a:br>
            <a:r>
              <a:rPr lang="pl-PL" sz="2400" dirty="0"/>
              <a:t>z infrastrukturą towarzyszącą – etap IV” w ramach programu operacyjnego Fundusze Europejskie na Infrastrukturę, Klimat </a:t>
            </a:r>
            <a:br>
              <a:rPr lang="pl-PL" sz="2400" dirty="0"/>
            </a:br>
            <a:r>
              <a:rPr lang="pl-PL" sz="2400" dirty="0"/>
              <a:t>i Środowisko na 2021-2027, okres realizacji i utrzymania projektu przewidziany jest do roku 2055.</a:t>
            </a:r>
            <a:endParaRPr lang="pl-PL" altLang="pl-PL" sz="2400" b="1" dirty="0">
              <a:latin typeface="+mj-lt"/>
            </a:endParaRPr>
          </a:p>
        </p:txBody>
      </p:sp>
    </p:spTree>
    <p:extLst>
      <p:ext uri="{BB962C8B-B14F-4D97-AF65-F5344CB8AC3E}">
        <p14:creationId xmlns:p14="http://schemas.microsoft.com/office/powerpoint/2010/main" val="1407083618"/>
      </p:ext>
    </p:extLst>
  </p:cSld>
  <p:clrMapOvr>
    <a:masterClrMapping/>
  </p:clrMapOvr>
  <p:transition spd="slow">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16</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2042669122"/>
              </p:ext>
            </p:extLst>
          </p:nvPr>
        </p:nvGraphicFramePr>
        <p:xfrm>
          <a:off x="1779494" y="1678157"/>
          <a:ext cx="8633013" cy="2617774"/>
        </p:xfrm>
        <a:graphic>
          <a:graphicData uri="http://schemas.openxmlformats.org/drawingml/2006/table">
            <a:tbl>
              <a:tblPr firstRow="1" bandRow="1">
                <a:tableStyleId>{2D5ABB26-0587-4C30-8999-92F81FD0307C}</a:tableStyleId>
              </a:tblPr>
              <a:tblGrid>
                <a:gridCol w="1651072">
                  <a:extLst>
                    <a:ext uri="{9D8B030D-6E8A-4147-A177-3AD203B41FA5}">
                      <a16:colId xmlns:a16="http://schemas.microsoft.com/office/drawing/2014/main" val="3288171132"/>
                    </a:ext>
                  </a:extLst>
                </a:gridCol>
                <a:gridCol w="1353640">
                  <a:extLst>
                    <a:ext uri="{9D8B030D-6E8A-4147-A177-3AD203B41FA5}">
                      <a16:colId xmlns:a16="http://schemas.microsoft.com/office/drawing/2014/main" val="20001"/>
                    </a:ext>
                  </a:extLst>
                </a:gridCol>
                <a:gridCol w="1353640">
                  <a:extLst>
                    <a:ext uri="{9D8B030D-6E8A-4147-A177-3AD203B41FA5}">
                      <a16:colId xmlns:a16="http://schemas.microsoft.com/office/drawing/2014/main" val="3393036705"/>
                    </a:ext>
                  </a:extLst>
                </a:gridCol>
                <a:gridCol w="1353640">
                  <a:extLst>
                    <a:ext uri="{9D8B030D-6E8A-4147-A177-3AD203B41FA5}">
                      <a16:colId xmlns:a16="http://schemas.microsoft.com/office/drawing/2014/main" val="785722401"/>
                    </a:ext>
                  </a:extLst>
                </a:gridCol>
                <a:gridCol w="1353640">
                  <a:extLst>
                    <a:ext uri="{9D8B030D-6E8A-4147-A177-3AD203B41FA5}">
                      <a16:colId xmlns:a16="http://schemas.microsoft.com/office/drawing/2014/main" val="1778449290"/>
                    </a:ext>
                  </a:extLst>
                </a:gridCol>
                <a:gridCol w="1567381">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+209,9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+13,9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+226,6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26.130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25.962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26.765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27.159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106.017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036"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dochodów</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3086738766"/>
      </p:ext>
    </p:extLst>
  </p:cSld>
  <p:clrMapOvr>
    <a:masterClrMapping/>
  </p:clrMapOvr>
  <p:transition spd="slow">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17</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967101960"/>
              </p:ext>
            </p:extLst>
          </p:nvPr>
        </p:nvGraphicFramePr>
        <p:xfrm>
          <a:off x="1779629" y="1678157"/>
          <a:ext cx="8632743" cy="2617774"/>
        </p:xfrm>
        <a:graphic>
          <a:graphicData uri="http://schemas.openxmlformats.org/drawingml/2006/table">
            <a:tbl>
              <a:tblPr firstRow="1" bandRow="1">
                <a:tableStyleId>{2D5ABB26-0587-4C30-8999-92F81FD0307C}</a:tableStyleId>
              </a:tblPr>
              <a:tblGrid>
                <a:gridCol w="1651020">
                  <a:extLst>
                    <a:ext uri="{9D8B030D-6E8A-4147-A177-3AD203B41FA5}">
                      <a16:colId xmlns:a16="http://schemas.microsoft.com/office/drawing/2014/main" val="3288171132"/>
                    </a:ext>
                  </a:extLst>
                </a:gridCol>
                <a:gridCol w="1353597">
                  <a:extLst>
                    <a:ext uri="{9D8B030D-6E8A-4147-A177-3AD203B41FA5}">
                      <a16:colId xmlns:a16="http://schemas.microsoft.com/office/drawing/2014/main" val="20001"/>
                    </a:ext>
                  </a:extLst>
                </a:gridCol>
                <a:gridCol w="1353597">
                  <a:extLst>
                    <a:ext uri="{9D8B030D-6E8A-4147-A177-3AD203B41FA5}">
                      <a16:colId xmlns:a16="http://schemas.microsoft.com/office/drawing/2014/main" val="3393036705"/>
                    </a:ext>
                  </a:extLst>
                </a:gridCol>
                <a:gridCol w="1353597">
                  <a:extLst>
                    <a:ext uri="{9D8B030D-6E8A-4147-A177-3AD203B41FA5}">
                      <a16:colId xmlns:a16="http://schemas.microsoft.com/office/drawing/2014/main" val="785722401"/>
                    </a:ext>
                  </a:extLst>
                </a:gridCol>
                <a:gridCol w="1353597">
                  <a:extLst>
                    <a:ext uri="{9D8B030D-6E8A-4147-A177-3AD203B41FA5}">
                      <a16:colId xmlns:a16="http://schemas.microsoft.com/office/drawing/2014/main" val="1778449290"/>
                    </a:ext>
                  </a:extLst>
                </a:gridCol>
                <a:gridCol w="1567335">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C00000"/>
                          </a:solidFill>
                          <a:latin typeface="+mj-lt"/>
                          <a:cs typeface="Calibri" panose="020F0502020204030204" pitchFamily="34" charset="0"/>
                        </a:rPr>
                        <a:t>-18,1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+5,9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-16,6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+4,3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-24,5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25.945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24.786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24.672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25.423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100.825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600"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bieżących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834286294"/>
      </p:ext>
    </p:extLst>
  </p:cSld>
  <p:clrMapOvr>
    <a:masterClrMapping/>
  </p:clrMapOvr>
  <p:transition spd="slow">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18</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1030080753"/>
              </p:ext>
            </p:extLst>
          </p:nvPr>
        </p:nvGraphicFramePr>
        <p:xfrm>
          <a:off x="1779629" y="1678157"/>
          <a:ext cx="8632743" cy="2617774"/>
        </p:xfrm>
        <a:graphic>
          <a:graphicData uri="http://schemas.openxmlformats.org/drawingml/2006/table">
            <a:tbl>
              <a:tblPr firstRow="1" bandRow="1">
                <a:tableStyleId>{2D5ABB26-0587-4C30-8999-92F81FD0307C}</a:tableStyleId>
              </a:tblPr>
              <a:tblGrid>
                <a:gridCol w="1651020">
                  <a:extLst>
                    <a:ext uri="{9D8B030D-6E8A-4147-A177-3AD203B41FA5}">
                      <a16:colId xmlns:a16="http://schemas.microsoft.com/office/drawing/2014/main" val="3288171132"/>
                    </a:ext>
                  </a:extLst>
                </a:gridCol>
                <a:gridCol w="1353597">
                  <a:extLst>
                    <a:ext uri="{9D8B030D-6E8A-4147-A177-3AD203B41FA5}">
                      <a16:colId xmlns:a16="http://schemas.microsoft.com/office/drawing/2014/main" val="20001"/>
                    </a:ext>
                  </a:extLst>
                </a:gridCol>
                <a:gridCol w="1353597">
                  <a:extLst>
                    <a:ext uri="{9D8B030D-6E8A-4147-A177-3AD203B41FA5}">
                      <a16:colId xmlns:a16="http://schemas.microsoft.com/office/drawing/2014/main" val="3393036705"/>
                    </a:ext>
                  </a:extLst>
                </a:gridCol>
                <a:gridCol w="1353597">
                  <a:extLst>
                    <a:ext uri="{9D8B030D-6E8A-4147-A177-3AD203B41FA5}">
                      <a16:colId xmlns:a16="http://schemas.microsoft.com/office/drawing/2014/main" val="785722401"/>
                    </a:ext>
                  </a:extLst>
                </a:gridCol>
                <a:gridCol w="1353597">
                  <a:extLst>
                    <a:ext uri="{9D8B030D-6E8A-4147-A177-3AD203B41FA5}">
                      <a16:colId xmlns:a16="http://schemas.microsoft.com/office/drawing/2014/main" val="1778449290"/>
                    </a:ext>
                  </a:extLst>
                </a:gridCol>
                <a:gridCol w="1567335">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+130,9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+73,2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+38,1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-28,6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+213,6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3.812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3.379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2.887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1.938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12.017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600"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majątkowych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2172013893"/>
      </p:ext>
    </p:extLst>
  </p:cSld>
  <p:clrMapOvr>
    <a:masterClrMapping/>
  </p:clrMapOvr>
  <p:transition spd="slow">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19</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4133230375"/>
              </p:ext>
            </p:extLst>
          </p:nvPr>
        </p:nvGraphicFramePr>
        <p:xfrm>
          <a:off x="696000" y="1080000"/>
          <a:ext cx="10800000" cy="4391411"/>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85105">
                <a:tc>
                  <a:txBody>
                    <a:bodyPr/>
                    <a:lstStyle/>
                    <a:p>
                      <a:pPr algn="r"/>
                      <a:r>
                        <a:rPr lang="pl-PL" sz="1800" b="1" dirty="0">
                          <a:solidFill>
                            <a:schemeClr val="tx1"/>
                          </a:solidFill>
                        </a:rPr>
                        <a:t>111</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zwiększeń</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403265">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581007">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+94,0</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Wniesienie wkładów do spółki Miejskie Przedsiębiorstwo Wodociągów i Kanalizacji w m.st. Warszawie S.A.</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117,5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747009">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+70,7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Program budownictwa społecznego i modernizacji budynków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131,1 mln</a:t>
                      </a:r>
                      <a:r>
                        <a:rPr lang="pl-PL" sz="1600" kern="1200" baseline="0" dirty="0">
                          <a:solidFill>
                            <a:schemeClr val="tx1"/>
                          </a:solidFill>
                          <a:effectLst/>
                          <a:latin typeface="+mn-lt"/>
                          <a:ea typeface="+mn-ea"/>
                          <a:cs typeface="+mn-cs"/>
                        </a:rPr>
                        <a:t> zł</a:t>
                      </a:r>
                      <a:endParaRPr lang="pl-PL" sz="16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916526958"/>
                  </a:ext>
                </a:extLst>
              </a:tr>
              <a:tr h="747009">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+38,0</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Wniesienie wkładów do spółek TBS w związku z realizacją budownictwa społecznego i programu rewitalizacji</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125,9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747009">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+18,1</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Muzeum Sztuki Nowoczesnej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251,3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52647983"/>
                  </a:ext>
                </a:extLst>
              </a:tr>
              <a:tr h="581007">
                <a:tc>
                  <a:txBody>
                    <a:bodyPr/>
                    <a:lstStyle/>
                    <a:p>
                      <a:pPr algn="r"/>
                      <a:endParaRPr lang="pl-PL" sz="1200" b="1" dirty="0">
                        <a:solidFill>
                          <a:schemeClr val="tx1"/>
                        </a:solidFill>
                      </a:endParaRPr>
                    </a:p>
                  </a:txBody>
                  <a:tcPr marL="91426" marR="91426" marT="45719" marB="45719" anchor="ctr">
                    <a:lnB w="12700" cap="flat" cmpd="sng" algn="ctr">
                      <a:noFill/>
                      <a:prstDash val="solid"/>
                      <a:round/>
                      <a:headEnd type="none" w="med" len="med"/>
                      <a:tailEnd type="none" w="med" len="med"/>
                    </a:lnB>
                  </a:tcP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+11,0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Zakupy inwestycyjne dla Zakładu Remontów i Konserwacji Dróg</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14,3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144141074"/>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03608" y="2619952"/>
            <a:ext cx="11584785" cy="1325563"/>
          </a:xfrm>
          <a:prstGeom prst="rect">
            <a:avLst/>
          </a:prstGeom>
        </p:spPr>
        <p:txBody>
          <a:bodyPr/>
          <a:lstStyle/>
          <a:p>
            <a:pPr>
              <a:lnSpc>
                <a:spcPct val="114000"/>
              </a:lnSpc>
              <a:spcBef>
                <a:spcPts val="600"/>
              </a:spcBef>
              <a:spcAft>
                <a:spcPts val="600"/>
              </a:spcAft>
              <a:defRPr/>
            </a:pPr>
            <a:r>
              <a:rPr lang="pl-PL" b="1" dirty="0"/>
              <a:t>Projekt zmiany budżetu na 2024 rok</a:t>
            </a:r>
            <a:r>
              <a:rPr lang="pl-PL" altLang="pl-PL" b="1" dirty="0">
                <a:cs typeface="Arial" charset="0"/>
              </a:rPr>
              <a:t/>
            </a:r>
            <a:br>
              <a:rPr lang="pl-PL" altLang="pl-PL" b="1" dirty="0">
                <a:cs typeface="Arial" charset="0"/>
              </a:rPr>
            </a:br>
            <a:r>
              <a:rPr lang="pl-PL" altLang="pl-PL" sz="3200" dirty="0">
                <a:cs typeface="Arial" charset="0"/>
              </a:rPr>
              <a:t>na sesję Rady m.st. Warszawy </a:t>
            </a:r>
            <a:br>
              <a:rPr lang="pl-PL" altLang="pl-PL" sz="3200" dirty="0">
                <a:cs typeface="Arial" charset="0"/>
              </a:rPr>
            </a:br>
            <a:r>
              <a:rPr lang="pl-PL" altLang="pl-PL" sz="3200" dirty="0">
                <a:cs typeface="Arial" charset="0"/>
              </a:rPr>
              <a:t> 20 czerwca 2024 r.</a:t>
            </a:r>
          </a:p>
        </p:txBody>
      </p:sp>
      <p:sp>
        <p:nvSpPr>
          <p:cNvPr id="2"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a:t>
            </a:fld>
            <a:endParaRPr lang="pl-PL" dirty="0"/>
          </a:p>
        </p:txBody>
      </p:sp>
    </p:spTree>
    <p:extLst>
      <p:ext uri="{BB962C8B-B14F-4D97-AF65-F5344CB8AC3E}">
        <p14:creationId xmlns:p14="http://schemas.microsoft.com/office/powerpoint/2010/main" val="1936331712"/>
      </p:ext>
    </p:extLst>
  </p:cSld>
  <p:clrMapOvr>
    <a:masterClrMapping/>
  </p:clrMapOvr>
  <p:transition spd="slow">
    <p:cov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20</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4089893615"/>
              </p:ext>
            </p:extLst>
          </p:nvPr>
        </p:nvGraphicFramePr>
        <p:xfrm>
          <a:off x="696000" y="1080000"/>
          <a:ext cx="10837215" cy="4633626"/>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48000">
                  <a:extLst>
                    <a:ext uri="{9D8B030D-6E8A-4147-A177-3AD203B41FA5}">
                      <a16:colId xmlns:a16="http://schemas.microsoft.com/office/drawing/2014/main" val="1071488265"/>
                    </a:ext>
                  </a:extLst>
                </a:gridCol>
              </a:tblGrid>
              <a:tr h="553715">
                <a:tc>
                  <a:txBody>
                    <a:bodyPr/>
                    <a:lstStyle/>
                    <a:p>
                      <a:pPr algn="r"/>
                      <a:r>
                        <a:rPr lang="pl-PL" sz="1800" b="1" dirty="0">
                          <a:solidFill>
                            <a:schemeClr val="tx1"/>
                          </a:solidFill>
                        </a:rPr>
                        <a:t>72</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zmniejszenia</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81630">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549837">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-73,3</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Program przygotowania m.st. Warszawy do działania w warunkach kryzysu - Warszawa chroni </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42,8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49837">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-28,1</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r>
                        <a:rPr lang="pl-PL" sz="1300" kern="1200" dirty="0">
                          <a:solidFill>
                            <a:schemeClr val="tx1"/>
                          </a:solidFill>
                          <a:effectLst/>
                          <a:latin typeface="+mn-lt"/>
                          <a:ea typeface="+mn-ea"/>
                          <a:cs typeface="+mn-cs"/>
                        </a:rPr>
                        <a:t>Wydatki na zwiększenie wartości inwestycji kontynuowanych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lvl="0" algn="r"/>
                      <a:r>
                        <a:rPr lang="pl-PL" sz="1600" kern="1200" dirty="0">
                          <a:solidFill>
                            <a:schemeClr val="tx1"/>
                          </a:solidFill>
                          <a:effectLst/>
                          <a:latin typeface="+mn-lt"/>
                          <a:ea typeface="+mn-ea"/>
                          <a:cs typeface="+mn-cs"/>
                        </a:rPr>
                        <a:t>1.098,5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4136637905"/>
                  </a:ext>
                </a:extLst>
              </a:tr>
              <a:tr h="549837">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-24,7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Program polityki zdrowotnej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20,9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792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-23,1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Projekt i budowa II linii metra, w tym: dokończenie budowy odcinka zachodniego od szlaku za stacją "Powstańców Śląskich" do stacji "Połczyńska" wraz ze Stacją </a:t>
                      </a:r>
                      <a:r>
                        <a:rPr lang="pl-PL" sz="1300" kern="1200" dirty="0" err="1">
                          <a:solidFill>
                            <a:schemeClr val="tx1"/>
                          </a:solidFill>
                          <a:effectLst/>
                          <a:latin typeface="+mn-lt"/>
                          <a:ea typeface="+mn-ea"/>
                          <a:cs typeface="+mn-cs"/>
                        </a:rPr>
                        <a:t>Techniczno</a:t>
                      </a:r>
                      <a:r>
                        <a:rPr lang="pl-PL" sz="1300" kern="1200" dirty="0">
                          <a:solidFill>
                            <a:schemeClr val="tx1"/>
                          </a:solidFill>
                          <a:effectLst/>
                          <a:latin typeface="+mn-lt"/>
                          <a:ea typeface="+mn-ea"/>
                          <a:cs typeface="+mn-cs"/>
                        </a:rPr>
                        <a:t> - Postojową "Mory„ (zwrot VAT)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2.097,3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549837">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-11,4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Program polityki społecznej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71,1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92426654"/>
                  </a:ext>
                </a:extLst>
              </a:tr>
              <a:tr h="706933">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-11,0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lvl="0"/>
                      <a:r>
                        <a:rPr lang="pl-PL" sz="1300" kern="1200" dirty="0">
                          <a:solidFill>
                            <a:schemeClr val="tx1"/>
                          </a:solidFill>
                          <a:effectLst/>
                          <a:latin typeface="+mn-lt"/>
                          <a:ea typeface="+mn-ea"/>
                          <a:cs typeface="+mn-cs"/>
                        </a:rPr>
                        <a:t>Program rozwoju infrastruktury lokalnej </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lvl="0" algn="r"/>
                      <a:r>
                        <a:rPr lang="pl-PL" sz="1600" kern="1200" dirty="0">
                          <a:solidFill>
                            <a:schemeClr val="tx1"/>
                          </a:solidFill>
                          <a:effectLst/>
                          <a:latin typeface="+mn-lt"/>
                          <a:ea typeface="+mn-ea"/>
                          <a:cs typeface="+mn-cs"/>
                        </a:rPr>
                        <a:t>566,7 mln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240919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1357245111"/>
      </p:ext>
    </p:extLst>
  </p:cSld>
  <p:clrMapOvr>
    <a:masterClrMapping/>
  </p:clrMapOvr>
  <p:transition spd="slow">
    <p:cov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21</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1901865539"/>
              </p:ext>
            </p:extLst>
          </p:nvPr>
        </p:nvGraphicFramePr>
        <p:xfrm>
          <a:off x="696000" y="1080000"/>
          <a:ext cx="10716952" cy="3377371"/>
        </p:xfrm>
        <a:graphic>
          <a:graphicData uri="http://schemas.openxmlformats.org/drawingml/2006/table">
            <a:tbl>
              <a:tblPr firstRow="1" bandRow="1">
                <a:tableStyleId>{2D5ABB26-0587-4C30-8999-92F81FD0307C}</a:tableStyleId>
              </a:tblPr>
              <a:tblGrid>
                <a:gridCol w="698400">
                  <a:extLst>
                    <a:ext uri="{9D8B030D-6E8A-4147-A177-3AD203B41FA5}">
                      <a16:colId xmlns:a16="http://schemas.microsoft.com/office/drawing/2014/main" val="20000"/>
                    </a:ext>
                  </a:extLst>
                </a:gridCol>
                <a:gridCol w="1663200">
                  <a:extLst>
                    <a:ext uri="{9D8B030D-6E8A-4147-A177-3AD203B41FA5}">
                      <a16:colId xmlns:a16="http://schemas.microsoft.com/office/drawing/2014/main" val="2293524519"/>
                    </a:ext>
                  </a:extLst>
                </a:gridCol>
                <a:gridCol w="8355352">
                  <a:extLst>
                    <a:ext uri="{9D8B030D-6E8A-4147-A177-3AD203B41FA5}">
                      <a16:colId xmlns:a16="http://schemas.microsoft.com/office/drawing/2014/main" val="3460433117"/>
                    </a:ext>
                  </a:extLst>
                </a:gridCol>
              </a:tblGrid>
              <a:tr h="507555">
                <a:tc>
                  <a:txBody>
                    <a:bodyPr/>
                    <a:lstStyle/>
                    <a:p>
                      <a:pPr algn="r"/>
                      <a:r>
                        <a:rPr lang="pl-PL" sz="1800" b="1" dirty="0">
                          <a:solidFill>
                            <a:schemeClr val="tx1"/>
                          </a:solidFill>
                        </a:rPr>
                        <a:t>67</a:t>
                      </a:r>
                    </a:p>
                  </a:txBody>
                  <a:tcPr marL="91426" marR="91426" marT="45719" marB="45719" anchor="ctr"/>
                </a:tc>
                <a:tc gridSpan="2">
                  <a:txBody>
                    <a:bodyPr/>
                    <a:lstStyle/>
                    <a:p>
                      <a:pPr algn="l"/>
                      <a:r>
                        <a:rPr lang="pl-PL" sz="1800" b="1" kern="1200" baseline="0" dirty="0">
                          <a:solidFill>
                            <a:schemeClr val="tx1"/>
                          </a:solidFill>
                          <a:latin typeface="+mn-lt"/>
                          <a:ea typeface="+mn-ea"/>
                          <a:cs typeface="+mn-cs"/>
                        </a:rPr>
                        <a:t>nowych </a:t>
                      </a:r>
                      <a:r>
                        <a:rPr lang="pl-PL" sz="1800" b="0" kern="1200" baseline="0" dirty="0">
                          <a:solidFill>
                            <a:schemeClr val="tx1"/>
                          </a:solidFill>
                          <a:latin typeface="+mn-lt"/>
                          <a:ea typeface="+mn-ea"/>
                          <a:cs typeface="+mn-cs"/>
                        </a:rPr>
                        <a:t>przedsięwzięć majątkowych</a:t>
                      </a: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504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28,0 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Wyposażenie Warszawskiego Szpitala Południowego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04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8,6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Budowa Żłobka przy ul. Wyspowej (Targówek)</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04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4,5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Modernizacja lokalu użytkowego przy ul. Młynarskiej 16 na potrzeby Ośrodka Pomocy Społecznej Dzielnicy Wola wraz z zagospodarowaniem terenu wokół budynku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04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4,0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Podniesienie poziomu bezpieczeństwa w Miejskim Ogrodzie Zoologicznym im. Antoniny i Jana Żabińskich </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41131533"/>
                  </a:ext>
                </a:extLst>
              </a:tr>
              <a:tr h="504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baseline="0" dirty="0">
                          <a:solidFill>
                            <a:schemeClr val="tx1"/>
                          </a:solidFill>
                        </a:rPr>
                        <a:t>3,5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zespołu boisk wraz z niezbędną infrastrukturą przy Młodzieżowym Ośrodku Socjoterapii nr 8 przy ul. Podmokłej 4 </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1743190066"/>
      </p:ext>
    </p:extLst>
  </p:cSld>
  <p:clrMapOvr>
    <a:masterClrMapping/>
  </p:clrMapOvr>
  <p:transition spd="slow">
    <p:cov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22</a:t>
            </a:fld>
            <a:endParaRPr lang="pl-PL" dirty="0"/>
          </a:p>
        </p:txBody>
      </p:sp>
      <p:sp>
        <p:nvSpPr>
          <p:cNvPr id="3" name="Tytuł 2"/>
          <p:cNvSpPr>
            <a:spLocks noGrp="1"/>
          </p:cNvSpPr>
          <p:nvPr>
            <p:ph type="title"/>
          </p:nvPr>
        </p:nvSpPr>
        <p:spPr>
          <a:xfrm>
            <a:off x="432000" y="72000"/>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3128668633"/>
              </p:ext>
            </p:extLst>
          </p:nvPr>
        </p:nvGraphicFramePr>
        <p:xfrm>
          <a:off x="696000" y="1080000"/>
          <a:ext cx="10800000" cy="3737371"/>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a:solidFill>
                            <a:schemeClr val="tx1"/>
                          </a:solidFill>
                        </a:rPr>
                        <a:t>52</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zmiany</a:t>
                      </a:r>
                      <a:r>
                        <a:rPr lang="pl-PL" sz="1800" b="0" kern="1200" baseline="0" dirty="0">
                          <a:solidFill>
                            <a:schemeClr val="tx1"/>
                          </a:solidFill>
                          <a:latin typeface="+mn-lt"/>
                          <a:ea typeface="+mn-ea"/>
                          <a:cs typeface="+mn-cs"/>
                        </a:rPr>
                        <a:t> harmonogramów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kwota zadania</a:t>
                      </a:r>
                    </a:p>
                  </a:txBody>
                  <a:tcPr marL="91426" marR="91426" marT="45719" marB="45719" anchor="ctr"/>
                </a:tc>
                <a:extLst>
                  <a:ext uri="{0D108BD9-81ED-4DB2-BD59-A6C34878D82A}">
                    <a16:rowId xmlns:a16="http://schemas.microsoft.com/office/drawing/2014/main" val="498292005"/>
                  </a:ext>
                </a:extLst>
              </a:tr>
              <a:tr h="54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400" b="1" dirty="0">
                          <a:solidFill>
                            <a:schemeClr val="tx1"/>
                          </a:solidFill>
                        </a:rPr>
                        <a:t>±17,5 mln</a:t>
                      </a:r>
                      <a:r>
                        <a:rPr lang="pl-PL" sz="1400" b="1" baseline="0" dirty="0">
                          <a:solidFill>
                            <a:schemeClr val="tx1"/>
                          </a:solidFill>
                        </a:rPr>
                        <a:t> zł</a:t>
                      </a:r>
                      <a:endParaRPr lang="pl-PL" sz="14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Zagospodarowanie terenów zieleni nad Kanałem Żerańskim</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 – przeniesienie z lat 2025-2027 na 2024 rok</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57,6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4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400" b="1" dirty="0">
                          <a:solidFill>
                            <a:schemeClr val="tx1"/>
                          </a:solidFill>
                        </a:rPr>
                        <a:t>±13,7 mln</a:t>
                      </a:r>
                      <a:r>
                        <a:rPr lang="pl-PL" sz="1400" b="1" baseline="0" dirty="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Modernizacja terenu przy ul. Wawelskiej 5 - etap I </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 przeniesienie z 2025 r.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54,8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40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kern="1200" dirty="0">
                          <a:solidFill>
                            <a:schemeClr val="tx1"/>
                          </a:solidFill>
                          <a:latin typeface="+mn-lt"/>
                          <a:ea typeface="+mn-ea"/>
                          <a:cs typeface="+mn-cs"/>
                        </a:rPr>
                        <a:t>±9,0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Zagospodarowanie terenu nad tunelem Południowej Obwodnicy Warszawy </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 przeniesienie z lat 2025-2026 na 2024 rok</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45,4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720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dirty="0">
                          <a:solidFill>
                            <a:schemeClr val="tx1"/>
                          </a:solidFill>
                        </a:rPr>
                        <a:t>±7,7</a:t>
                      </a:r>
                      <a:r>
                        <a:rPr lang="pl-PL" sz="1400" b="1" baseline="0" dirty="0">
                          <a:solidFill>
                            <a:schemeClr val="tx1"/>
                          </a:solidFill>
                        </a:rPr>
                        <a:t> </a:t>
                      </a:r>
                      <a:r>
                        <a:rPr lang="pl-PL" sz="1400" b="1" dirty="0">
                          <a:solidFill>
                            <a:schemeClr val="tx1"/>
                          </a:solidFill>
                        </a:rPr>
                        <a:t>mln</a:t>
                      </a:r>
                      <a:r>
                        <a:rPr lang="pl-PL" sz="1400" b="1" baseline="0" dirty="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Budowa szkoły podstawowej na terenie Siekierek - prace przygotowawcze (Mokotów) </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 przeniesienie z 2025 r.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15,6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r h="540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dirty="0">
                          <a:solidFill>
                            <a:schemeClr val="tx1"/>
                          </a:solidFill>
                        </a:rPr>
                        <a:t>±8,0</a:t>
                      </a:r>
                      <a:r>
                        <a:rPr lang="pl-PL" sz="1400" b="1" baseline="0" dirty="0">
                          <a:solidFill>
                            <a:schemeClr val="tx1"/>
                          </a:solidFill>
                        </a:rPr>
                        <a:t> </a:t>
                      </a:r>
                      <a:r>
                        <a:rPr lang="pl-PL" sz="1400" b="1" dirty="0">
                          <a:solidFill>
                            <a:schemeClr val="tx1"/>
                          </a:solidFill>
                        </a:rPr>
                        <a:t>mln</a:t>
                      </a:r>
                      <a:r>
                        <a:rPr lang="pl-PL" sz="1400" b="1" baseline="0" dirty="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r>
                        <a:rPr lang="pl-PL" sz="1200" kern="1200" dirty="0">
                          <a:solidFill>
                            <a:schemeClr val="tx1"/>
                          </a:solidFill>
                          <a:effectLst/>
                          <a:latin typeface="+mn-lt"/>
                          <a:ea typeface="+mn-ea"/>
                          <a:cs typeface="+mn-cs"/>
                        </a:rPr>
                        <a:t>Modernizacja kotłowni - przeniesienie z 2024 r. na 2026 r.</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43,4 mln</a:t>
                      </a:r>
                      <a:r>
                        <a:rPr lang="pl-PL" sz="1400" kern="1200" baseline="0" dirty="0">
                          <a:solidFill>
                            <a:schemeClr val="tx1"/>
                          </a:solidFill>
                          <a:effectLst/>
                          <a:latin typeface="+mn-lt"/>
                          <a:ea typeface="+mn-ea"/>
                          <a:cs typeface="+mn-cs"/>
                        </a:rPr>
                        <a:t> zł</a:t>
                      </a:r>
                      <a:endParaRPr lang="pl-PL" sz="14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3663187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813992909"/>
      </p:ext>
    </p:extLst>
  </p:cSld>
  <p:clrMapOvr>
    <a:masterClrMapping/>
  </p:clrMapOvr>
  <p:transition spd="slow">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a:t>Autopoprawka A</a:t>
            </a:r>
            <a:r>
              <a:rPr lang="pl-PL" dirty="0"/>
              <a:t/>
            </a:r>
            <a:br>
              <a:rPr lang="pl-PL" dirty="0"/>
            </a:br>
            <a:r>
              <a:rPr lang="pl-PL" dirty="0"/>
              <a:t>do projektu zmiany budżetu</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23</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615634660"/>
      </p:ext>
    </p:extLst>
  </p:cSld>
  <p:clrMapOvr>
    <a:masterClrMapping/>
  </p:clrMapOvr>
  <p:transition spd="slow">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24</a:t>
            </a:fld>
            <a:endParaRPr lang="pl-PL" dirty="0"/>
          </a:p>
        </p:txBody>
      </p:sp>
      <p:sp>
        <p:nvSpPr>
          <p:cNvPr id="3" name="Tytuł 2"/>
          <p:cNvSpPr>
            <a:spLocks noGrp="1"/>
          </p:cNvSpPr>
          <p:nvPr>
            <p:ph type="title"/>
          </p:nvPr>
        </p:nvSpPr>
        <p:spPr>
          <a:xfrm>
            <a:off x="498474" y="249779"/>
            <a:ext cx="10626726" cy="742304"/>
          </a:xfrm>
        </p:spPr>
        <p:txBody>
          <a:bodyPr/>
          <a:lstStyle/>
          <a:p>
            <a:pPr algn="ctr">
              <a:spcBef>
                <a:spcPts val="800"/>
              </a:spcBef>
              <a:spcAft>
                <a:spcPts val="800"/>
              </a:spcAft>
            </a:pPr>
            <a:r>
              <a:rPr lang="pl-PL" altLang="pl-PL" sz="2400" b="1" dirty="0">
                <a:latin typeface="+mj-lt"/>
              </a:rPr>
              <a:t>Zmiana głównych parametrów budżetowych w 2024 r.</a:t>
            </a: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8" name="Tabela 7"/>
          <p:cNvGraphicFramePr>
            <a:graphicFrameLocks noGrp="1"/>
          </p:cNvGraphicFramePr>
          <p:nvPr>
            <p:extLst>
              <p:ext uri="{D42A27DB-BD31-4B8C-83A1-F6EECF244321}">
                <p14:modId xmlns:p14="http://schemas.microsoft.com/office/powerpoint/2010/main" val="171777804"/>
              </p:ext>
            </p:extLst>
          </p:nvPr>
        </p:nvGraphicFramePr>
        <p:xfrm>
          <a:off x="1497186" y="1155496"/>
          <a:ext cx="9197627" cy="4949091"/>
        </p:xfrm>
        <a:graphic>
          <a:graphicData uri="http://schemas.openxmlformats.org/drawingml/2006/table">
            <a:tbl>
              <a:tblPr firstRow="1" bandRow="1">
                <a:tableStyleId>{2D5ABB26-0587-4C30-8999-92F81FD0307C}</a:tableStyleId>
              </a:tblPr>
              <a:tblGrid>
                <a:gridCol w="3406526">
                  <a:extLst>
                    <a:ext uri="{9D8B030D-6E8A-4147-A177-3AD203B41FA5}">
                      <a16:colId xmlns:a16="http://schemas.microsoft.com/office/drawing/2014/main" val="20000"/>
                    </a:ext>
                  </a:extLst>
                </a:gridCol>
                <a:gridCol w="1930367">
                  <a:extLst>
                    <a:ext uri="{9D8B030D-6E8A-4147-A177-3AD203B41FA5}">
                      <a16:colId xmlns:a16="http://schemas.microsoft.com/office/drawing/2014/main" val="2530149875"/>
                    </a:ext>
                  </a:extLst>
                </a:gridCol>
                <a:gridCol w="1930367">
                  <a:extLst>
                    <a:ext uri="{9D8B030D-6E8A-4147-A177-3AD203B41FA5}">
                      <a16:colId xmlns:a16="http://schemas.microsoft.com/office/drawing/2014/main" val="1147683989"/>
                    </a:ext>
                  </a:extLst>
                </a:gridCol>
                <a:gridCol w="1930367">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kern="1200" dirty="0">
                          <a:solidFill>
                            <a:schemeClr val="tx1"/>
                          </a:solidFill>
                          <a:latin typeface="+mn-lt"/>
                          <a:ea typeface="+mn-ea"/>
                          <a:cs typeface="Calibri" panose="020F0502020204030204" pitchFamily="34" charset="0"/>
                        </a:rPr>
                        <a:t>Autopoprawka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6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3">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+209,9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+18,8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r"/>
                      <a:r>
                        <a:rPr lang="pl-PL" sz="2800" b="1" dirty="0">
                          <a:latin typeface="+mj-lt"/>
                        </a:rPr>
                        <a:t>26.149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+112,8</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+71,8</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29.829</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-18,1</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+57,1</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26.002</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+130,9</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+14,8</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3.827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+97,1</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-53,0</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3.680</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4">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
        <p:nvSpPr>
          <p:cNvPr id="9"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551465042"/>
      </p:ext>
    </p:extLst>
  </p:cSld>
  <p:clrMapOvr>
    <a:masterClrMapping/>
  </p:clrMapOvr>
  <p:transition spd="slow">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25</a:t>
            </a:fld>
            <a:endParaRPr lang="pl-PL" dirty="0"/>
          </a:p>
        </p:txBody>
      </p:sp>
      <p:sp>
        <p:nvSpPr>
          <p:cNvPr id="3" name="Tytuł 2"/>
          <p:cNvSpPr>
            <a:spLocks noGrp="1"/>
          </p:cNvSpPr>
          <p:nvPr>
            <p:ph type="title"/>
          </p:nvPr>
        </p:nvSpPr>
        <p:spPr>
          <a:xfrm>
            <a:off x="2494845" y="303978"/>
            <a:ext cx="9439155" cy="742304"/>
          </a:xfrm>
        </p:spPr>
        <p:txBody>
          <a:bodyPr/>
          <a:lstStyle/>
          <a:p>
            <a:pPr>
              <a:spcBef>
                <a:spcPts val="800"/>
              </a:spcBef>
              <a:spcAft>
                <a:spcPts val="800"/>
              </a:spcAft>
            </a:pPr>
            <a:r>
              <a:rPr lang="pl-PL" altLang="pl-PL" sz="2000" b="1" dirty="0"/>
              <a:t>Zwiększenie</a:t>
            </a:r>
            <a:r>
              <a:rPr lang="pl-PL" altLang="pl-PL" sz="2000" dirty="0"/>
              <a:t> planu </a:t>
            </a:r>
            <a:r>
              <a:rPr lang="pl-PL" altLang="pl-PL" sz="2000" b="1" dirty="0"/>
              <a:t>dochodów</a:t>
            </a:r>
            <a:r>
              <a:rPr lang="pl-PL" altLang="pl-PL" sz="2000" dirty="0"/>
              <a:t> w 2023 r. o </a:t>
            </a:r>
            <a:r>
              <a:rPr lang="pl-PL" altLang="pl-PL" sz="2000" b="1" dirty="0"/>
              <a:t>18,8 mln zł</a:t>
            </a:r>
          </a:p>
        </p:txBody>
      </p:sp>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2920723807"/>
              </p:ext>
            </p:extLst>
          </p:nvPr>
        </p:nvGraphicFramePr>
        <p:xfrm>
          <a:off x="234000" y="1080000"/>
          <a:ext cx="11805600" cy="4976615"/>
        </p:xfrm>
        <a:graphic>
          <a:graphicData uri="http://schemas.openxmlformats.org/drawingml/2006/table">
            <a:tbl>
              <a:tblPr firstRow="1" bandRow="1">
                <a:tableStyleId>{2D5ABB26-0587-4C30-8999-92F81FD0307C}</a:tableStyleId>
              </a:tblPr>
              <a:tblGrid>
                <a:gridCol w="2326666">
                  <a:extLst>
                    <a:ext uri="{9D8B030D-6E8A-4147-A177-3AD203B41FA5}">
                      <a16:colId xmlns:a16="http://schemas.microsoft.com/office/drawing/2014/main" val="20000"/>
                    </a:ext>
                  </a:extLst>
                </a:gridCol>
                <a:gridCol w="9478934">
                  <a:extLst>
                    <a:ext uri="{9D8B030D-6E8A-4147-A177-3AD203B41FA5}">
                      <a16:colId xmlns:a16="http://schemas.microsoft.com/office/drawing/2014/main" val="20001"/>
                    </a:ext>
                  </a:extLst>
                </a:gridCol>
              </a:tblGrid>
              <a:tr h="518737">
                <a:tc>
                  <a:txBody>
                    <a:bodyPr/>
                    <a:lstStyle/>
                    <a:p>
                      <a:pPr algn="r"/>
                      <a:r>
                        <a:rPr lang="pl-PL" sz="2000" b="1" kern="1200" dirty="0">
                          <a:solidFill>
                            <a:srgbClr val="385723"/>
                          </a:solidFill>
                          <a:latin typeface="+mj-lt"/>
                          <a:ea typeface="+mn-ea"/>
                          <a:cs typeface="+mn-cs"/>
                        </a:rPr>
                        <a:t>+18.804.895 zł</a:t>
                      </a:r>
                      <a:r>
                        <a:rPr lang="pl-PL" sz="1400" b="1" kern="1200" dirty="0">
                          <a:solidFill>
                            <a:srgbClr val="385723"/>
                          </a:solidFill>
                          <a:latin typeface="+mj-lt"/>
                          <a:ea typeface="+mn-ea"/>
                          <a:cs typeface="+mn-cs"/>
                        </a:rPr>
                        <a:t/>
                      </a:r>
                      <a:br>
                        <a:rPr lang="pl-PL" sz="1400" b="1" kern="1200" dirty="0">
                          <a:solidFill>
                            <a:srgbClr val="385723"/>
                          </a:solidFill>
                          <a:latin typeface="+mj-lt"/>
                          <a:ea typeface="+mn-ea"/>
                          <a:cs typeface="+mn-cs"/>
                        </a:rPr>
                      </a:br>
                      <a:r>
                        <a:rPr lang="pl-PL" sz="16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solidFill>
                      <a:srgbClr val="EEF7E8"/>
                    </a:solidFill>
                  </a:tcPr>
                </a:tc>
                <a:tc>
                  <a:txBody>
                    <a:bodyPr/>
                    <a:lstStyle/>
                    <a:p>
                      <a:pPr algn="l"/>
                      <a:r>
                        <a:rPr lang="pl-PL" sz="1600" b="1" kern="1200" baseline="0" dirty="0">
                          <a:solidFill>
                            <a:schemeClr val="tx1"/>
                          </a:solidFill>
                          <a:latin typeface="+mj-lt"/>
                          <a:ea typeface="+mn-ea"/>
                          <a:cs typeface="+mn-cs"/>
                        </a:rPr>
                        <a:t>Dochody łącznie, w tym:</a:t>
                      </a: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520394">
                <a:tc>
                  <a:txBody>
                    <a:bodyPr/>
                    <a:lstStyle/>
                    <a:p>
                      <a:pPr algn="r"/>
                      <a:r>
                        <a:rPr lang="pl-PL" sz="1200" b="1" kern="1200" baseline="0" dirty="0">
                          <a:solidFill>
                            <a:srgbClr val="385723"/>
                          </a:solidFill>
                          <a:latin typeface="+mj-lt"/>
                          <a:ea typeface="+mn-ea"/>
                          <a:cs typeface="+mn-cs"/>
                        </a:rPr>
                        <a:t>+3.800.000 </a:t>
                      </a:r>
                      <a:r>
                        <a:rPr lang="pl-PL" sz="1200" b="1" baseline="0" dirty="0">
                          <a:solidFill>
                            <a:srgbClr val="385723"/>
                          </a:solidFill>
                          <a:latin typeface="+mj-lt"/>
                        </a:rPr>
                        <a:t>zł</a:t>
                      </a:r>
                      <a:endParaRPr lang="pl-PL" sz="1200" b="1" dirty="0">
                        <a:solidFill>
                          <a:srgbClr val="385723"/>
                        </a:solidFill>
                        <a:latin typeface="+mj-lt"/>
                      </a:endParaRPr>
                    </a:p>
                  </a:txBody>
                  <a:tcPr marL="91426" marR="91426" marT="45719" marB="45719" anchor="ctr">
                    <a:lnB w="6350"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200" b="1" kern="1200" baseline="0" dirty="0">
                          <a:solidFill>
                            <a:schemeClr val="tx1"/>
                          </a:solidFill>
                          <a:latin typeface="+mj-lt"/>
                          <a:ea typeface="+mn-ea"/>
                          <a:cs typeface="+mn-cs"/>
                        </a:rPr>
                        <a:t>Zarząd Mienia Skarbu Państwa </a:t>
                      </a:r>
                      <a:r>
                        <a:rPr lang="pl-PL" sz="1200" b="0" kern="1200" baseline="0" dirty="0">
                          <a:solidFill>
                            <a:schemeClr val="tx1"/>
                          </a:solidFill>
                          <a:latin typeface="+mj-lt"/>
                          <a:ea typeface="+mn-ea"/>
                          <a:cs typeface="+mn-cs"/>
                        </a:rPr>
                        <a:t>z usług z tytułu zwrotu odpłatności za media</a:t>
                      </a:r>
                    </a:p>
                  </a:txBody>
                  <a:tcPr marL="91426" marR="91426" marT="45719" marB="45719" anchor="ctr">
                    <a:lnT w="12700" cap="flat" cmpd="sng" algn="ctr">
                      <a:noFill/>
                      <a:prstDash val="sysDot"/>
                      <a:round/>
                      <a:headEnd type="none" w="med" len="med"/>
                      <a:tailEnd type="none" w="med" len="med"/>
                    </a:lnT>
                    <a:lnB w="635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517195">
                <a:tc>
                  <a:txBody>
                    <a:bodyPr/>
                    <a:lstStyle/>
                    <a:p>
                      <a:pPr algn="r"/>
                      <a:r>
                        <a:rPr lang="pl-PL" sz="1200" b="1" kern="1200" baseline="0" dirty="0">
                          <a:solidFill>
                            <a:srgbClr val="385723"/>
                          </a:solidFill>
                          <a:latin typeface="+mj-lt"/>
                          <a:ea typeface="+mn-ea"/>
                          <a:cs typeface="+mn-cs"/>
                        </a:rPr>
                        <a:t>+3.021.512 </a:t>
                      </a:r>
                      <a:r>
                        <a:rPr lang="pl-PL" sz="1200" b="1" kern="1200" dirty="0">
                          <a:solidFill>
                            <a:srgbClr val="385723"/>
                          </a:solidFill>
                          <a:latin typeface="+mj-lt"/>
                          <a:ea typeface="+mn-ea"/>
                          <a:cs typeface="+mn-cs"/>
                        </a:rPr>
                        <a:t>zł</a:t>
                      </a:r>
                      <a:endParaRPr lang="pl-PL" sz="1200" b="1" dirty="0">
                        <a:solidFill>
                          <a:srgbClr val="385723"/>
                        </a:solidFill>
                        <a:latin typeface="+mj-lt"/>
                      </a:endParaRPr>
                    </a:p>
                  </a:txBody>
                  <a:tcPr marL="91426" marR="91426" marT="45719" marB="45719" anchor="ctr">
                    <a:lnT w="635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Wpływy z części opłat za zezwolenie na sprzedaż napojów alkoholowych w obrocie hurtowym</a:t>
                      </a:r>
                    </a:p>
                  </a:txBody>
                  <a:tcPr marL="91426" marR="91426" marT="45719" marB="45719" anchor="ctr">
                    <a:lnT w="635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9824346"/>
                  </a:ext>
                </a:extLst>
              </a:tr>
              <a:tr h="58350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latin typeface="+mj-lt"/>
                          <a:ea typeface="+mn-ea"/>
                          <a:cs typeface="+mn-cs"/>
                        </a:rPr>
                        <a:t>+2.528.377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Dzielnica Praga-Południe</a:t>
                      </a:r>
                      <a:r>
                        <a:rPr lang="pl-PL" sz="1200" b="0" kern="1200" baseline="0" dirty="0">
                          <a:solidFill>
                            <a:schemeClr val="tx1"/>
                          </a:solidFill>
                          <a:latin typeface="+mj-lt"/>
                          <a:ea typeface="+mn-ea"/>
                          <a:cs typeface="+mn-cs"/>
                        </a:rPr>
                        <a:t>, głównie z tytułu sprzedaży nieruchomości zabudowanych położonych </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przy ul. </a:t>
                      </a:r>
                      <a:r>
                        <a:rPr lang="pl-PL" sz="1200" b="0" kern="1200" baseline="0" dirty="0" err="1">
                          <a:solidFill>
                            <a:schemeClr val="tx1"/>
                          </a:solidFill>
                          <a:latin typeface="+mj-lt"/>
                          <a:ea typeface="+mn-ea"/>
                          <a:cs typeface="+mn-cs"/>
                        </a:rPr>
                        <a:t>Boremlowskiej</a:t>
                      </a:r>
                      <a:r>
                        <a:rPr lang="pl-PL" sz="1200" b="0" kern="1200" baseline="0" dirty="0">
                          <a:solidFill>
                            <a:schemeClr val="tx1"/>
                          </a:solidFill>
                          <a:latin typeface="+mj-lt"/>
                          <a:ea typeface="+mn-ea"/>
                          <a:cs typeface="+mn-cs"/>
                        </a:rPr>
                        <a:t> 1A oraz ul. Grochowskiej 45G (2.270.543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419488908"/>
                  </a:ext>
                </a:extLst>
              </a:tr>
              <a:tr h="38140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effectLst/>
                          <a:latin typeface="+mj-lt"/>
                          <a:ea typeface="+mn-ea"/>
                          <a:cs typeface="+mn-cs"/>
                        </a:rPr>
                        <a:t>+2.336.108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dirty="0">
                          <a:solidFill>
                            <a:schemeClr val="tx1"/>
                          </a:solidFill>
                          <a:effectLst/>
                          <a:latin typeface="+mn-lt"/>
                          <a:ea typeface="+mn-ea"/>
                          <a:cs typeface="+mn-cs"/>
                        </a:rPr>
                        <a:t>Dzielnica Rembertów</a:t>
                      </a:r>
                      <a:r>
                        <a:rPr lang="pl-PL" sz="1200" kern="1200" dirty="0">
                          <a:solidFill>
                            <a:schemeClr val="tx1"/>
                          </a:solidFill>
                          <a:effectLst/>
                          <a:latin typeface="+mn-lt"/>
                          <a:ea typeface="+mn-ea"/>
                          <a:cs typeface="+mn-cs"/>
                        </a:rPr>
                        <a:t>,</a:t>
                      </a:r>
                      <a:r>
                        <a:rPr lang="pl-PL" sz="1200" kern="1200" baseline="0" dirty="0">
                          <a:solidFill>
                            <a:schemeClr val="tx1"/>
                          </a:solidFill>
                          <a:effectLst/>
                          <a:latin typeface="+mn-lt"/>
                          <a:ea typeface="+mn-ea"/>
                          <a:cs typeface="+mn-cs"/>
                        </a:rPr>
                        <a:t> </a:t>
                      </a:r>
                      <a:r>
                        <a:rPr lang="pl-PL" sz="1200" kern="1200" dirty="0">
                          <a:solidFill>
                            <a:schemeClr val="tx1"/>
                          </a:solidFill>
                          <a:effectLst/>
                          <a:latin typeface="+mn-lt"/>
                          <a:ea typeface="+mn-ea"/>
                          <a:cs typeface="+mn-cs"/>
                        </a:rPr>
                        <a:t>głównie z tytułu wpływów z opłat rocznych za użytkowanie wieczyste (2.000.000 zł)</a:t>
                      </a:r>
                      <a:endParaRPr lang="pl-PL" sz="1200" b="0" kern="1200" baseline="0" dirty="0">
                        <a:solidFill>
                          <a:schemeClr val="tx1"/>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421571817"/>
                  </a:ext>
                </a:extLst>
              </a:tr>
              <a:tr h="58350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effectLst/>
                          <a:latin typeface="+mj-lt"/>
                          <a:ea typeface="+mn-ea"/>
                          <a:cs typeface="+mn-cs"/>
                        </a:rPr>
                        <a:t>+2.301.783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dirty="0">
                          <a:solidFill>
                            <a:schemeClr val="tx1"/>
                          </a:solidFill>
                          <a:effectLst/>
                          <a:latin typeface="+mn-lt"/>
                          <a:ea typeface="+mn-ea"/>
                          <a:cs typeface="+mn-cs"/>
                        </a:rPr>
                        <a:t>Dzielnica Wawer</a:t>
                      </a:r>
                      <a:r>
                        <a:rPr lang="pl-PL" sz="1200" kern="1200" dirty="0">
                          <a:solidFill>
                            <a:schemeClr val="tx1"/>
                          </a:solidFill>
                          <a:effectLst/>
                          <a:latin typeface="+mn-lt"/>
                          <a:ea typeface="+mn-ea"/>
                          <a:cs typeface="+mn-cs"/>
                        </a:rPr>
                        <a:t>, głównie z tytułu sprzedaży nieruchomości zabudowanej położonej przy ul. Żareckiej 6 oraz zniesienia współwłasności nieruchomości zabudowanej położonej przy ul. Paczkowskiej 27 (2.116.200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4075089096"/>
                  </a:ext>
                </a:extLst>
              </a:tr>
              <a:tr h="58350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effectLst/>
                          <a:latin typeface="+mj-lt"/>
                          <a:ea typeface="+mn-ea"/>
                          <a:cs typeface="+mn-cs"/>
                        </a:rPr>
                        <a:t>+1.176.187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dirty="0">
                          <a:solidFill>
                            <a:schemeClr val="tx1"/>
                          </a:solidFill>
                          <a:effectLst/>
                          <a:latin typeface="+mn-lt"/>
                          <a:ea typeface="+mn-ea"/>
                          <a:cs typeface="+mn-cs"/>
                        </a:rPr>
                        <a:t>Dzielnica Białołęka</a:t>
                      </a:r>
                      <a:r>
                        <a:rPr lang="pl-PL" sz="1200" kern="1200" dirty="0">
                          <a:solidFill>
                            <a:schemeClr val="tx1"/>
                          </a:solidFill>
                          <a:effectLst/>
                          <a:latin typeface="+mn-lt"/>
                          <a:ea typeface="+mn-ea"/>
                          <a:cs typeface="+mn-cs"/>
                        </a:rPr>
                        <a:t>, głównie z tytułu wpływów z usług (1.060.366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22445979"/>
                  </a:ext>
                </a:extLst>
              </a:tr>
              <a:tr h="58350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effectLst/>
                          <a:latin typeface="+mj-lt"/>
                          <a:ea typeface="+mn-ea"/>
                          <a:cs typeface="+mn-cs"/>
                        </a:rPr>
                        <a:t>+1.170.000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dirty="0">
                          <a:solidFill>
                            <a:schemeClr val="tx1"/>
                          </a:solidFill>
                          <a:effectLst/>
                          <a:latin typeface="+mn-lt"/>
                          <a:ea typeface="+mn-ea"/>
                          <a:cs typeface="+mn-cs"/>
                        </a:rPr>
                        <a:t>Dzielnica Żoliborz</a:t>
                      </a:r>
                      <a:r>
                        <a:rPr lang="pl-PL" sz="1200" kern="1200" dirty="0">
                          <a:solidFill>
                            <a:schemeClr val="tx1"/>
                          </a:solidFill>
                          <a:effectLst/>
                          <a:latin typeface="+mn-lt"/>
                          <a:ea typeface="+mn-ea"/>
                          <a:cs typeface="+mn-cs"/>
                        </a:rPr>
                        <a:t>, głównie z tytułu wpływów z opłat rocznych za użytkowanie wieczyste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767999798"/>
                  </a:ext>
                </a:extLst>
              </a:tr>
              <a:tr h="58350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effectLst/>
                          <a:latin typeface="+mj-lt"/>
                          <a:ea typeface="+mn-ea"/>
                          <a:cs typeface="+mn-cs"/>
                        </a:rPr>
                        <a:t>+945.074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10000"/>
                        </a:lnSpc>
                      </a:pPr>
                      <a:r>
                        <a:rPr lang="pl-PL" sz="1200" b="1" kern="1200" dirty="0">
                          <a:solidFill>
                            <a:schemeClr val="tx1"/>
                          </a:solidFill>
                          <a:effectLst/>
                          <a:latin typeface="+mn-lt"/>
                          <a:ea typeface="+mn-ea"/>
                          <a:cs typeface="+mn-cs"/>
                        </a:rPr>
                        <a:t>Zarząd Dróg Miejskich </a:t>
                      </a:r>
                      <a:r>
                        <a:rPr lang="pl-PL" sz="1200" kern="1200" dirty="0">
                          <a:solidFill>
                            <a:schemeClr val="tx1"/>
                          </a:solidFill>
                          <a:effectLst/>
                          <a:latin typeface="+mn-lt"/>
                          <a:ea typeface="+mn-ea"/>
                          <a:cs typeface="+mn-cs"/>
                        </a:rPr>
                        <a:t>z tytułu wpłat od inwestorów inwestycji </a:t>
                      </a:r>
                      <a:r>
                        <a:rPr lang="pl-PL" sz="1200" kern="1200" dirty="0" err="1">
                          <a:solidFill>
                            <a:schemeClr val="tx1"/>
                          </a:solidFill>
                          <a:effectLst/>
                          <a:latin typeface="+mn-lt"/>
                          <a:ea typeface="+mn-ea"/>
                          <a:cs typeface="+mn-cs"/>
                        </a:rPr>
                        <a:t>niedrogowych</a:t>
                      </a:r>
                      <a:endParaRPr lang="pl-PL" sz="1200" kern="120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889771880"/>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Tytuł 2"/>
          <p:cNvSpPr txBox="1">
            <a:spLocks/>
          </p:cNvSpPr>
          <p:nvPr/>
        </p:nvSpPr>
        <p:spPr>
          <a:xfrm>
            <a:off x="496540" y="530856"/>
            <a:ext cx="1735766" cy="34416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DOCHODY</a:t>
            </a:r>
          </a:p>
        </p:txBody>
      </p:sp>
    </p:spTree>
    <p:extLst>
      <p:ext uri="{BB962C8B-B14F-4D97-AF65-F5344CB8AC3E}">
        <p14:creationId xmlns:p14="http://schemas.microsoft.com/office/powerpoint/2010/main" val="253405979"/>
      </p:ext>
    </p:extLst>
  </p:cSld>
  <p:clrMapOvr>
    <a:masterClrMapping/>
  </p:clrMapOvr>
  <p:transition spd="slow">
    <p:cov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26</a:t>
            </a:fld>
            <a:endParaRPr lang="pl-PL" dirty="0"/>
          </a:p>
        </p:txBody>
      </p:sp>
      <p:sp>
        <p:nvSpPr>
          <p:cNvPr id="3" name="Tytuł 2"/>
          <p:cNvSpPr>
            <a:spLocks noGrp="1"/>
          </p:cNvSpPr>
          <p:nvPr>
            <p:ph type="title"/>
          </p:nvPr>
        </p:nvSpPr>
        <p:spPr>
          <a:xfrm>
            <a:off x="2371725" y="297652"/>
            <a:ext cx="9044180" cy="742304"/>
          </a:xfrm>
        </p:spPr>
        <p:txBody>
          <a:bodyPr/>
          <a:lstStyle/>
          <a:p>
            <a:pPr>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bieżących</a:t>
            </a:r>
            <a:r>
              <a:rPr lang="pl-PL" altLang="pl-PL" sz="2000" dirty="0">
                <a:latin typeface="+mj-lt"/>
              </a:rPr>
              <a:t> w 2024 r. o </a:t>
            </a:r>
            <a:r>
              <a:rPr lang="pl-PL" altLang="pl-PL" sz="2000" b="1" dirty="0">
                <a:latin typeface="+mj-lt"/>
              </a:rPr>
              <a:t>57,1 mln zł</a:t>
            </a:r>
          </a:p>
        </p:txBody>
      </p:sp>
      <p:sp>
        <p:nvSpPr>
          <p:cNvPr id="9" name="pole tekstowe 13"/>
          <p:cNvSpPr txBox="1">
            <a:spLocks noChangeArrowheads="1"/>
          </p:cNvSpPr>
          <p:nvPr/>
        </p:nvSpPr>
        <p:spPr bwMode="auto">
          <a:xfrm>
            <a:off x="2371725" y="859791"/>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OGÓLNOMIEJSKA</a:t>
            </a:r>
            <a:r>
              <a:rPr lang="pl-PL" altLang="pl-PL" sz="1800" b="1" dirty="0">
                <a:latin typeface="+mj-lt"/>
              </a:rPr>
              <a:t>:  </a:t>
            </a:r>
            <a:r>
              <a:rPr lang="pl-PL" altLang="pl-PL" sz="1800" b="1" dirty="0">
                <a:solidFill>
                  <a:srgbClr val="385723"/>
                </a:solidFill>
                <a:latin typeface="+mj-lt"/>
              </a:rPr>
              <a:t>+54,5 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264816783"/>
              </p:ext>
            </p:extLst>
          </p:nvPr>
        </p:nvGraphicFramePr>
        <p:xfrm>
          <a:off x="235460" y="1450886"/>
          <a:ext cx="11700000" cy="4301545"/>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689049">
                <a:tc>
                  <a:txBody>
                    <a:bodyPr/>
                    <a:lstStyle/>
                    <a:p>
                      <a:pPr algn="r"/>
                      <a:r>
                        <a:rPr lang="pl-PL" sz="2000" b="1" baseline="0" dirty="0">
                          <a:solidFill>
                            <a:srgbClr val="385723"/>
                          </a:solidFill>
                          <a:latin typeface="+mj-lt"/>
                        </a:rPr>
                        <a:t>+</a:t>
                      </a:r>
                      <a:r>
                        <a:rPr lang="pl-PL" sz="2000" b="1" kern="1200" baseline="0" dirty="0">
                          <a:solidFill>
                            <a:srgbClr val="385723"/>
                          </a:solidFill>
                          <a:latin typeface="+mj-lt"/>
                          <a:ea typeface="+mn-ea"/>
                          <a:cs typeface="+mn-cs"/>
                        </a:rPr>
                        <a:t>54.489.634</a:t>
                      </a:r>
                      <a:r>
                        <a:rPr lang="pl-PL" sz="1600" b="1" baseline="0" dirty="0">
                          <a:solidFill>
                            <a:srgbClr val="385723"/>
                          </a:solidFill>
                          <a:latin typeface="+mj-lt"/>
                        </a:rPr>
                        <a:t> </a:t>
                      </a:r>
                      <a:r>
                        <a:rPr lang="pl-PL" sz="2000" b="1" baseline="0" dirty="0">
                          <a:solidFill>
                            <a:srgbClr val="385723"/>
                          </a:solidFill>
                          <a:latin typeface="+mj-lt"/>
                        </a:rPr>
                        <a:t>zł</a:t>
                      </a:r>
                      <a:r>
                        <a:rPr lang="pl-PL" sz="1600" b="1" baseline="0" dirty="0">
                          <a:solidFill>
                            <a:srgbClr val="385723"/>
                          </a:solidFill>
                          <a:latin typeface="+mj-lt"/>
                        </a:rPr>
                        <a:t/>
                      </a:r>
                      <a:br>
                        <a:rPr lang="pl-PL" sz="1600" b="1" baseline="0" dirty="0">
                          <a:solidFill>
                            <a:srgbClr val="385723"/>
                          </a:solidFill>
                          <a:latin typeface="+mj-lt"/>
                        </a:rPr>
                      </a:br>
                      <a:r>
                        <a:rPr lang="pl-PL" sz="1600" b="1" baseline="0" dirty="0">
                          <a:solidFill>
                            <a:srgbClr val="385723"/>
                          </a:solidFill>
                          <a:latin typeface="+mj-lt"/>
                        </a:rPr>
                        <a:t>(per saldo)</a:t>
                      </a:r>
                      <a:endParaRPr lang="pl-PL" sz="2000" b="1" dirty="0">
                        <a:solidFill>
                          <a:srgbClr val="385723"/>
                        </a:solidFill>
                        <a:latin typeface="+mj-lt"/>
                      </a:endParaRPr>
                    </a:p>
                  </a:txBody>
                  <a:tcPr marL="91426" marR="91426" marT="45719" marB="45719" anchor="ctr">
                    <a:solidFill>
                      <a:srgbClr val="EEF7E8"/>
                    </a:solidFill>
                  </a:tcPr>
                </a:tc>
                <a:tc>
                  <a:txBody>
                    <a:bodyPr/>
                    <a:lstStyle/>
                    <a:p>
                      <a:pPr algn="l"/>
                      <a:r>
                        <a:rPr lang="pl-PL" sz="1600" b="1" kern="1200" baseline="0" dirty="0">
                          <a:solidFill>
                            <a:schemeClr val="tx1"/>
                          </a:solidFill>
                          <a:latin typeface="+mj-lt"/>
                          <a:ea typeface="+mn-ea"/>
                          <a:cs typeface="+mn-cs"/>
                        </a:rPr>
                        <a:t>Część </a:t>
                      </a:r>
                      <a:r>
                        <a:rPr lang="pl-PL" sz="1600" b="1" kern="1200" baseline="0" dirty="0" err="1">
                          <a:solidFill>
                            <a:schemeClr val="tx1"/>
                          </a:solidFill>
                          <a:latin typeface="+mj-lt"/>
                          <a:ea typeface="+mn-ea"/>
                          <a:cs typeface="+mn-cs"/>
                        </a:rPr>
                        <a:t>ogólnomiejska</a:t>
                      </a:r>
                      <a:r>
                        <a:rPr lang="pl-PL" sz="1600" b="1" kern="1200" baseline="0" dirty="0">
                          <a:solidFill>
                            <a:schemeClr val="tx1"/>
                          </a:solidFill>
                          <a:latin typeface="+mj-lt"/>
                          <a:ea typeface="+mn-ea"/>
                          <a:cs typeface="+mn-cs"/>
                        </a:rPr>
                        <a:t>, w tym:</a:t>
                      </a: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732898">
                <a:tc>
                  <a:txBody>
                    <a:bodyPr/>
                    <a:lstStyle/>
                    <a:p>
                      <a:pPr algn="r"/>
                      <a:r>
                        <a:rPr lang="pl-PL" sz="1200" b="1" kern="1200" dirty="0">
                          <a:solidFill>
                            <a:srgbClr val="385723"/>
                          </a:solidFill>
                          <a:effectLst/>
                          <a:latin typeface="+mj-lt"/>
                          <a:ea typeface="+mn-ea"/>
                          <a:cs typeface="+mn-cs"/>
                        </a:rPr>
                        <a:t>+50.301.187 zł</a:t>
                      </a: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200" b="1" kern="1200" baseline="0" dirty="0">
                          <a:solidFill>
                            <a:schemeClr val="tx1"/>
                          </a:solidFill>
                          <a:latin typeface="+mj-lt"/>
                          <a:ea typeface="+mn-ea"/>
                          <a:cs typeface="+mn-cs"/>
                        </a:rPr>
                        <a:t>Zarząd Dróg Miejskich</a:t>
                      </a:r>
                      <a:r>
                        <a:rPr lang="pl-PL" sz="1200" b="0" kern="1200" baseline="0" dirty="0">
                          <a:solidFill>
                            <a:schemeClr val="tx1"/>
                          </a:solidFill>
                          <a:latin typeface="+mj-lt"/>
                          <a:ea typeface="+mn-ea"/>
                          <a:cs typeface="+mn-cs"/>
                        </a:rPr>
                        <a:t>, w tym z przeznaczeniem na urządzenia bezpieczeństwa ruchu oraz remonty dróg (35.087.069 zł) </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i oświetlenie ulic (15.007.162 zł)</a:t>
                      </a:r>
                    </a:p>
                  </a:txBody>
                  <a:tcPr marL="91426" marR="91426" marT="45719" marB="45719" anchor="ctr">
                    <a:lnT w="12700"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31738791"/>
                  </a:ext>
                </a:extLst>
              </a:tr>
              <a:tr h="748111">
                <a:tc>
                  <a:txBody>
                    <a:bodyPr/>
                    <a:lstStyle/>
                    <a:p>
                      <a:pPr algn="r"/>
                      <a:r>
                        <a:rPr lang="pl-PL" sz="1200" b="1" kern="1200" dirty="0">
                          <a:solidFill>
                            <a:srgbClr val="385723"/>
                          </a:solidFill>
                          <a:effectLst/>
                          <a:latin typeface="+mj-lt"/>
                          <a:ea typeface="+mn-ea"/>
                          <a:cs typeface="+mn-cs"/>
                        </a:rPr>
                        <a:t>+5.975.000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Zarząd Mienia Skarbu Państwa </a:t>
                      </a:r>
                      <a:r>
                        <a:rPr lang="pl-PL" sz="1200" b="0" kern="1200" baseline="0" dirty="0">
                          <a:solidFill>
                            <a:schemeClr val="tx1"/>
                          </a:solidFill>
                          <a:latin typeface="+mj-lt"/>
                          <a:ea typeface="+mn-ea"/>
                          <a:cs typeface="+mn-cs"/>
                        </a:rPr>
                        <a:t>z przeznaczeniem na utrzymanie nieruchomości przy ul. Konarskiego 3 – Osiedle Akademickie „Przyjaźń” oraz na zabezpieczenie i uporządkowanie nieruchomości Skarbu Państwa poza granicami </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m.st. Warszawy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9824346"/>
                  </a:ext>
                </a:extLst>
              </a:tr>
              <a:tr h="58131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385723"/>
                          </a:solidFill>
                          <a:latin typeface="+mn-lt"/>
                          <a:ea typeface="+mn-ea"/>
                          <a:cs typeface="+mn-cs"/>
                        </a:rPr>
                        <a:t>+3.021.512 zł</a:t>
                      </a:r>
                      <a:endParaRPr lang="pl-PL" sz="12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Miejski Program Profilaktyki i Rozwiązywania Problemów Alkoholowych </a:t>
                      </a:r>
                      <a:r>
                        <a:rPr lang="pl-PL" sz="1200" b="0" kern="1200" baseline="0" dirty="0">
                          <a:solidFill>
                            <a:schemeClr val="tx1"/>
                          </a:solidFill>
                          <a:latin typeface="+mj-lt"/>
                          <a:ea typeface="+mn-ea"/>
                          <a:cs typeface="+mn-cs"/>
                        </a:rPr>
                        <a:t>z jednoczesnym zwiększeniem planu dochodów o środki z opłat za zezwolenie na sprzedaż napojów alkoholowych w obrocie hurtowym</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70295180"/>
                  </a:ext>
                </a:extLst>
              </a:tr>
              <a:tr h="775086">
                <a:tc>
                  <a:txBody>
                    <a:bodyPr/>
                    <a:lstStyle/>
                    <a:p>
                      <a:pPr algn="r"/>
                      <a:r>
                        <a:rPr lang="pl-PL" sz="1200" b="1" kern="1200" dirty="0">
                          <a:solidFill>
                            <a:srgbClr val="385723"/>
                          </a:solidFill>
                          <a:effectLst/>
                          <a:latin typeface="+mn-lt"/>
                          <a:ea typeface="+mn-ea"/>
                          <a:cs typeface="+mn-cs"/>
                        </a:rPr>
                        <a:t>+1.952.530 zł</a:t>
                      </a:r>
                      <a:br>
                        <a:rPr lang="pl-PL" sz="1200" b="1" kern="1200" dirty="0">
                          <a:solidFill>
                            <a:srgbClr val="385723"/>
                          </a:solidFill>
                          <a:effectLst/>
                          <a:latin typeface="+mn-lt"/>
                          <a:ea typeface="+mn-ea"/>
                          <a:cs typeface="+mn-cs"/>
                        </a:rPr>
                      </a:br>
                      <a:r>
                        <a:rPr lang="pl-PL" sz="1200" b="1" kern="1200" dirty="0">
                          <a:solidFill>
                            <a:srgbClr val="385723"/>
                          </a:solidFill>
                          <a:effectLst/>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Biuro Kultury</a:t>
                      </a:r>
                      <a:r>
                        <a:rPr lang="pl-PL" sz="1200" b="0" kern="1200" baseline="0" dirty="0">
                          <a:solidFill>
                            <a:schemeClr val="tx1"/>
                          </a:solidFill>
                          <a:latin typeface="+mj-lt"/>
                          <a:ea typeface="+mn-ea"/>
                          <a:cs typeface="+mn-cs"/>
                        </a:rPr>
                        <a:t>, w tym zwiększenie z przeznaczeniem na prowadzenie działalności kulturalnej przez: muzea (2.456.620 zł, </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w tym Muzeum Sztuki Nowoczesnej – 2.441.400 zł) i teatry (711.500 zł) z jednoczesnym zmniejszeniem o 1.134.590 zł wydatków zaplanowanych na przedsięwzięcia artystyczne i kulturalne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419488908"/>
                  </a:ext>
                </a:extLst>
              </a:tr>
              <a:tr h="775086">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200" b="1" kern="1200" dirty="0">
                          <a:solidFill>
                            <a:srgbClr val="C00000"/>
                          </a:solidFill>
                          <a:effectLst/>
                          <a:latin typeface="+mn-lt"/>
                          <a:ea typeface="+mn-ea"/>
                          <a:cs typeface="+mn-cs"/>
                        </a:rPr>
                        <a:t>-2.368.350 zł</a:t>
                      </a:r>
                      <a:br>
                        <a:rPr lang="pl-PL" sz="1200" b="1" kern="1200" dirty="0">
                          <a:solidFill>
                            <a:srgbClr val="C00000"/>
                          </a:solidFill>
                          <a:effectLst/>
                          <a:latin typeface="+mn-lt"/>
                          <a:ea typeface="+mn-ea"/>
                          <a:cs typeface="+mn-cs"/>
                        </a:rPr>
                      </a:br>
                      <a:r>
                        <a:rPr lang="pl-PL" sz="1200" b="1" kern="1200" dirty="0">
                          <a:solidFill>
                            <a:srgbClr val="C00000"/>
                          </a:solidFill>
                          <a:effectLst/>
                          <a:latin typeface="+mn-lt"/>
                          <a:ea typeface="+mn-ea"/>
                          <a:cs typeface="+mn-cs"/>
                        </a:rPr>
                        <a:t>(per saldo)</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Biuro Administracyjne</a:t>
                      </a:r>
                      <a:r>
                        <a:rPr lang="pl-PL" sz="1200" b="0" kern="1200" baseline="0" dirty="0">
                          <a:solidFill>
                            <a:schemeClr val="tx1"/>
                          </a:solidFill>
                          <a:latin typeface="+mj-lt"/>
                          <a:ea typeface="+mn-ea"/>
                          <a:cs typeface="+mn-cs"/>
                        </a:rPr>
                        <a:t>, głównie w związku z przeniesieniem na lata 2025-2029 wydatków przeznaczonych na leasing samochodów elektrycznych w dzielnicach</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70484068"/>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2" name="Tytuł 2"/>
          <p:cNvSpPr txBox="1">
            <a:spLocks/>
          </p:cNvSpPr>
          <p:nvPr/>
        </p:nvSpPr>
        <p:spPr>
          <a:xfrm>
            <a:off x="337683" y="515627"/>
            <a:ext cx="1735766"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BIEŻĄCE</a:t>
            </a:r>
          </a:p>
        </p:txBody>
      </p:sp>
    </p:spTree>
    <p:extLst>
      <p:ext uri="{BB962C8B-B14F-4D97-AF65-F5344CB8AC3E}">
        <p14:creationId xmlns:p14="http://schemas.microsoft.com/office/powerpoint/2010/main" val="4212021074"/>
      </p:ext>
    </p:extLst>
  </p:cSld>
  <p:clrMapOvr>
    <a:masterClrMapping/>
  </p:clrMapOvr>
  <p:transition spd="slow">
    <p:cov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27</a:t>
            </a:fld>
            <a:endParaRPr lang="pl-PL" dirty="0"/>
          </a:p>
        </p:txBody>
      </p:sp>
      <p:sp>
        <p:nvSpPr>
          <p:cNvPr id="3" name="Tytuł 2"/>
          <p:cNvSpPr>
            <a:spLocks noGrp="1"/>
          </p:cNvSpPr>
          <p:nvPr>
            <p:ph type="title"/>
          </p:nvPr>
        </p:nvSpPr>
        <p:spPr>
          <a:xfrm>
            <a:off x="2600325" y="539163"/>
            <a:ext cx="8826120" cy="742304"/>
          </a:xfrm>
        </p:spPr>
        <p:txBody>
          <a:bodyPr/>
          <a:lstStyle/>
          <a:p>
            <a:pPr>
              <a:spcBef>
                <a:spcPts val="800"/>
              </a:spcBef>
              <a:spcAft>
                <a:spcPts val="800"/>
              </a:spcAft>
            </a:pPr>
            <a:r>
              <a:rPr lang="pl-PL" altLang="pl-PL" sz="2000" b="1" dirty="0">
                <a:latin typeface="+mj-lt"/>
              </a:rPr>
              <a:t>Zmniejszenie</a:t>
            </a:r>
            <a:r>
              <a:rPr lang="pl-PL" altLang="pl-PL" sz="2000" dirty="0">
                <a:latin typeface="+mj-lt"/>
              </a:rPr>
              <a:t> planu </a:t>
            </a:r>
            <a:r>
              <a:rPr lang="pl-PL" altLang="pl-PL" sz="2000" b="1" dirty="0">
                <a:latin typeface="+mj-lt"/>
              </a:rPr>
              <a:t>rezerw bieżących</a:t>
            </a:r>
            <a:r>
              <a:rPr lang="pl-PL" altLang="pl-PL" sz="2000" dirty="0">
                <a:latin typeface="+mj-lt"/>
              </a:rPr>
              <a:t> w 2024 r. o </a:t>
            </a:r>
            <a:r>
              <a:rPr lang="pl-PL" altLang="pl-PL" sz="2000" b="1" dirty="0">
                <a:latin typeface="+mj-lt"/>
              </a:rPr>
              <a:t>5,1 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3452571947"/>
              </p:ext>
            </p:extLst>
          </p:nvPr>
        </p:nvGraphicFramePr>
        <p:xfrm>
          <a:off x="246000" y="1323144"/>
          <a:ext cx="11700000" cy="3563180"/>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810517">
                <a:tc>
                  <a:txBody>
                    <a:bodyPr/>
                    <a:lstStyle/>
                    <a:p>
                      <a:pPr algn="r"/>
                      <a:r>
                        <a:rPr lang="pl-PL" sz="2000" b="1" baseline="0" dirty="0">
                          <a:solidFill>
                            <a:srgbClr val="C00000"/>
                          </a:solidFill>
                          <a:latin typeface="+mj-lt"/>
                        </a:rPr>
                        <a:t>-</a:t>
                      </a:r>
                      <a:r>
                        <a:rPr lang="pl-PL" sz="2000" b="1" kern="1200" baseline="0" dirty="0">
                          <a:solidFill>
                            <a:srgbClr val="C00000"/>
                          </a:solidFill>
                          <a:latin typeface="+mj-lt"/>
                          <a:ea typeface="+mn-ea"/>
                          <a:cs typeface="+mn-cs"/>
                        </a:rPr>
                        <a:t>5.055.626</a:t>
                      </a:r>
                      <a:r>
                        <a:rPr lang="pl-PL" sz="1600" b="1" baseline="0" dirty="0">
                          <a:solidFill>
                            <a:srgbClr val="C00000"/>
                          </a:solidFill>
                          <a:latin typeface="+mj-lt"/>
                        </a:rPr>
                        <a:t> </a:t>
                      </a:r>
                      <a:r>
                        <a:rPr lang="pl-PL" sz="2000" b="1" baseline="0" dirty="0">
                          <a:solidFill>
                            <a:srgbClr val="C00000"/>
                          </a:solidFill>
                          <a:latin typeface="+mj-lt"/>
                        </a:rPr>
                        <a:t>zł</a:t>
                      </a:r>
                      <a:br>
                        <a:rPr lang="pl-PL" sz="2000" b="1" baseline="0" dirty="0">
                          <a:solidFill>
                            <a:srgbClr val="C00000"/>
                          </a:solidFill>
                          <a:latin typeface="+mj-lt"/>
                        </a:rPr>
                      </a:br>
                      <a:r>
                        <a:rPr lang="pl-PL" sz="1600" b="1" baseline="0" dirty="0">
                          <a:solidFill>
                            <a:srgbClr val="C00000"/>
                          </a:solidFill>
                          <a:latin typeface="+mj-lt"/>
                        </a:rPr>
                        <a:t>(per saldo)</a:t>
                      </a:r>
                      <a:endParaRPr lang="pl-PL" sz="2000" b="1" dirty="0">
                        <a:solidFill>
                          <a:srgbClr val="C00000"/>
                        </a:solidFill>
                        <a:latin typeface="+mj-lt"/>
                      </a:endParaRPr>
                    </a:p>
                  </a:txBody>
                  <a:tcPr marL="91426" marR="91426" marT="45719" marB="45719" anchor="ctr">
                    <a:solidFill>
                      <a:srgbClr val="FEDDD5"/>
                    </a:solidFill>
                  </a:tcPr>
                </a:tc>
                <a:tc>
                  <a:txBody>
                    <a:bodyPr/>
                    <a:lstStyle/>
                    <a:p>
                      <a:pPr algn="l"/>
                      <a:r>
                        <a:rPr lang="pl-PL" sz="1600" b="1" kern="1200" baseline="0" dirty="0">
                          <a:solidFill>
                            <a:schemeClr val="tx1"/>
                          </a:solidFill>
                          <a:latin typeface="+mj-lt"/>
                          <a:ea typeface="+mn-ea"/>
                          <a:cs typeface="+mn-cs"/>
                        </a:rPr>
                        <a:t>Zmniejszenie rezerw bieżących:</a:t>
                      </a:r>
                    </a:p>
                  </a:txBody>
                  <a:tcPr marL="91426" marR="91426" marT="45719" marB="45719" anchor="ctr">
                    <a:lnB>
                      <a:noFill/>
                    </a:lnB>
                    <a:solidFill>
                      <a:srgbClr val="FEDDD5"/>
                    </a:solidFill>
                  </a:tcPr>
                </a:tc>
                <a:extLst>
                  <a:ext uri="{0D108BD9-81ED-4DB2-BD59-A6C34878D82A}">
                    <a16:rowId xmlns:a16="http://schemas.microsoft.com/office/drawing/2014/main" val="81988169"/>
                  </a:ext>
                </a:extLst>
              </a:tr>
              <a:tr h="1111567">
                <a:tc>
                  <a:txBody>
                    <a:bodyPr/>
                    <a:lstStyle/>
                    <a:p>
                      <a:pPr algn="r"/>
                      <a:r>
                        <a:rPr lang="pl-PL" sz="1600" b="1" kern="1200" dirty="0">
                          <a:solidFill>
                            <a:srgbClr val="C00000"/>
                          </a:solidFill>
                          <a:effectLst/>
                          <a:latin typeface="+mj-lt"/>
                          <a:ea typeface="+mn-ea"/>
                          <a:cs typeface="+mn-cs"/>
                        </a:rPr>
                        <a:t>-4.580.000</a:t>
                      </a:r>
                      <a:r>
                        <a:rPr lang="pl-PL" sz="1800" kern="1200" dirty="0">
                          <a:solidFill>
                            <a:schemeClr val="tx1"/>
                          </a:solidFill>
                          <a:effectLst/>
                          <a:latin typeface="+mn-lt"/>
                          <a:ea typeface="+mn-ea"/>
                          <a:cs typeface="+mn-cs"/>
                        </a:rPr>
                        <a:t> </a:t>
                      </a:r>
                      <a:r>
                        <a:rPr lang="pl-PL" sz="1600" b="1" kern="1200" dirty="0">
                          <a:solidFill>
                            <a:srgbClr val="C00000"/>
                          </a:solidFill>
                          <a:effectLst/>
                          <a:latin typeface="+mj-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r>
                        <a:rPr lang="pl-PL" sz="1200" b="1" kern="1200" baseline="0" dirty="0">
                          <a:solidFill>
                            <a:schemeClr val="tx1"/>
                          </a:solidFill>
                          <a:latin typeface="+mj-lt"/>
                          <a:ea typeface="+mn-ea"/>
                          <a:cs typeface="+mn-cs"/>
                        </a:rPr>
                        <a:t>Rezerwa ogólna </a:t>
                      </a:r>
                      <a:r>
                        <a:rPr lang="pl-PL" sz="1200" b="0" kern="1200" baseline="0" dirty="0">
                          <a:solidFill>
                            <a:schemeClr val="tx1"/>
                          </a:solidFill>
                          <a:latin typeface="+mj-lt"/>
                          <a:ea typeface="+mn-ea"/>
                          <a:cs typeface="+mn-cs"/>
                        </a:rPr>
                        <a:t>z przeznaczeniem dla Biura Kultury na zwiększenie dotacji podmiotowej dla Muzeum Sztuki Nowoczesnej (2.405.000 zł) i dla Zarządu Mienia Skarbu Państwa na bieżące utrzymanie nieruchomości przy ul. Konarskiego 3 - Osiedle Akademickie „Przyjaźń”(1.575.000 zł) oraz na zabezpieczenie i uporządkowanie nieruchomości Skarbu Państwa poza granicami m.st. Warszawy (600.000 zł)</a:t>
                      </a:r>
                    </a:p>
                  </a:txBody>
                  <a:tcPr marL="91426" marR="91426" marT="45719" marB="45719" anchor="ctr">
                    <a:lnT w="12700"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3831738791"/>
                  </a:ext>
                </a:extLst>
              </a:tr>
              <a:tr h="820548">
                <a:tc>
                  <a:txBody>
                    <a:bodyPr/>
                    <a:lstStyle/>
                    <a:p>
                      <a:pPr algn="r"/>
                      <a:r>
                        <a:rPr lang="pl-PL" sz="1600" b="1" kern="1200" dirty="0">
                          <a:solidFill>
                            <a:srgbClr val="C00000"/>
                          </a:solidFill>
                          <a:effectLst/>
                          <a:latin typeface="+mj-lt"/>
                          <a:ea typeface="+mn-ea"/>
                          <a:cs typeface="+mn-cs"/>
                        </a:rPr>
                        <a:t>-435.000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Rezerwa celowa na zwiększenie zakresu realizacji zadań oraz skutki inflacji w dzielnicach</a:t>
                      </a:r>
                      <a:r>
                        <a:rPr lang="pl-PL" sz="1200" b="0" kern="1200" baseline="0" dirty="0">
                          <a:solidFill>
                            <a:schemeClr val="tx1"/>
                          </a:solidFill>
                          <a:latin typeface="+mj-lt"/>
                          <a:ea typeface="+mn-ea"/>
                          <a:cs typeface="+mn-cs"/>
                        </a:rPr>
                        <a:t>: Targówek (355.000 zł), </a:t>
                      </a:r>
                      <a:br>
                        <a:rPr lang="pl-PL" sz="1200" b="0" kern="1200" baseline="0" dirty="0">
                          <a:solidFill>
                            <a:schemeClr val="tx1"/>
                          </a:solidFill>
                          <a:latin typeface="+mj-lt"/>
                          <a:ea typeface="+mn-ea"/>
                          <a:cs typeface="+mn-cs"/>
                        </a:rPr>
                      </a:br>
                      <a:r>
                        <a:rPr lang="pl-PL" sz="1200" b="0" kern="1200" baseline="0" dirty="0">
                          <a:solidFill>
                            <a:schemeClr val="tx1"/>
                          </a:solidFill>
                          <a:latin typeface="+mj-lt"/>
                          <a:ea typeface="+mn-ea"/>
                          <a:cs typeface="+mn-cs"/>
                        </a:rPr>
                        <a:t>Ochota (40.000 zł), Włochy (40.000 zł) z przeznaczeniem na realizację zadań majątkowych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89824346"/>
                  </a:ext>
                </a:extLst>
              </a:tr>
              <a:tr h="82054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rgbClr val="C00000"/>
                          </a:solidFill>
                          <a:effectLst/>
                          <a:latin typeface="+mj-lt"/>
                          <a:ea typeface="+mn-ea"/>
                          <a:cs typeface="+mn-cs"/>
                        </a:rPr>
                        <a:t>-40.626 z</a:t>
                      </a:r>
                      <a:r>
                        <a:rPr lang="pl-PL" sz="1600" b="1" kern="1200" dirty="0">
                          <a:solidFill>
                            <a:srgbClr val="C00000"/>
                          </a:solidFill>
                          <a:latin typeface="+mn-lt"/>
                          <a:ea typeface="+mn-ea"/>
                          <a:cs typeface="+mn-cs"/>
                        </a:rPr>
                        <a:t>ł</a:t>
                      </a:r>
                      <a:endParaRPr lang="pl-PL" sz="16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10000"/>
                        </a:lnSpc>
                      </a:pPr>
                      <a:r>
                        <a:rPr lang="pl-PL" sz="1200" b="1" kern="1200" baseline="0" dirty="0">
                          <a:solidFill>
                            <a:schemeClr val="tx1"/>
                          </a:solidFill>
                          <a:latin typeface="+mj-lt"/>
                          <a:ea typeface="+mn-ea"/>
                          <a:cs typeface="+mn-cs"/>
                        </a:rPr>
                        <a:t>Rezerwa celowa na wzmacnianie wspólnot lokalnych </a:t>
                      </a:r>
                      <a:r>
                        <a:rPr lang="pl-PL" sz="1200" b="0" kern="1200" baseline="0" dirty="0">
                          <a:solidFill>
                            <a:schemeClr val="tx1"/>
                          </a:solidFill>
                          <a:latin typeface="+mj-lt"/>
                          <a:ea typeface="+mn-ea"/>
                          <a:cs typeface="+mn-cs"/>
                        </a:rPr>
                        <a:t>z przeznaczeniem dla dzielnic: Wawer (28.626 zł) i Rembertów (12.000 zł) na działania w ramach „Warszawskich partnerstw dla wolontariatu”</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370295180"/>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Tytuł 2"/>
          <p:cNvSpPr txBox="1">
            <a:spLocks/>
          </p:cNvSpPr>
          <p:nvPr/>
        </p:nvSpPr>
        <p:spPr>
          <a:xfrm>
            <a:off x="533400" y="632189"/>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REZERWY</a:t>
            </a:r>
          </a:p>
        </p:txBody>
      </p:sp>
    </p:spTree>
    <p:extLst>
      <p:ext uri="{BB962C8B-B14F-4D97-AF65-F5344CB8AC3E}">
        <p14:creationId xmlns:p14="http://schemas.microsoft.com/office/powerpoint/2010/main" val="3774834751"/>
      </p:ext>
    </p:extLst>
  </p:cSld>
  <p:clrMapOvr>
    <a:masterClrMapping/>
  </p:clrMapOvr>
  <p:transition spd="slow">
    <p:cov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28</a:t>
            </a:fld>
            <a:endParaRPr lang="pl-PL" dirty="0"/>
          </a:p>
        </p:txBody>
      </p:sp>
      <p:sp>
        <p:nvSpPr>
          <p:cNvPr id="3" name="Tytuł 2"/>
          <p:cNvSpPr>
            <a:spLocks noGrp="1"/>
          </p:cNvSpPr>
          <p:nvPr>
            <p:ph type="title"/>
          </p:nvPr>
        </p:nvSpPr>
        <p:spPr>
          <a:xfrm>
            <a:off x="2505075" y="223716"/>
            <a:ext cx="8911845" cy="742304"/>
          </a:xfrm>
        </p:spPr>
        <p:txBody>
          <a:bodyPr/>
          <a:lstStyle/>
          <a:p>
            <a:pPr>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bieżących</a:t>
            </a:r>
            <a:r>
              <a:rPr lang="pl-PL" altLang="pl-PL" sz="2000" dirty="0">
                <a:latin typeface="+mj-lt"/>
              </a:rPr>
              <a:t> w 2024 r. o </a:t>
            </a:r>
            <a:r>
              <a:rPr lang="pl-PL" altLang="pl-PL" sz="2000" b="1" dirty="0">
                <a:latin typeface="+mj-lt"/>
              </a:rPr>
              <a:t>57,1 mln zł</a:t>
            </a:r>
          </a:p>
        </p:txBody>
      </p:sp>
      <p:sp>
        <p:nvSpPr>
          <p:cNvPr id="9" name="pole tekstowe 13"/>
          <p:cNvSpPr txBox="1">
            <a:spLocks noChangeArrowheads="1"/>
          </p:cNvSpPr>
          <p:nvPr/>
        </p:nvSpPr>
        <p:spPr bwMode="auto">
          <a:xfrm>
            <a:off x="2505075" y="753571"/>
            <a:ext cx="64492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DZIELNICOWA</a:t>
            </a:r>
            <a:r>
              <a:rPr lang="pl-PL" altLang="pl-PL" sz="1800" b="1" dirty="0">
                <a:latin typeface="+mj-lt"/>
              </a:rPr>
              <a:t>:  </a:t>
            </a:r>
            <a:r>
              <a:rPr lang="pl-PL" altLang="pl-PL" sz="1800" b="1" dirty="0">
                <a:solidFill>
                  <a:srgbClr val="385723"/>
                </a:solidFill>
                <a:latin typeface="+mj-lt"/>
              </a:rPr>
              <a:t>+2,6 mln zł</a:t>
            </a:r>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11" name="Tabela 10"/>
          <p:cNvGraphicFramePr>
            <a:graphicFrameLocks noGrp="1"/>
          </p:cNvGraphicFramePr>
          <p:nvPr>
            <p:extLst>
              <p:ext uri="{D42A27DB-BD31-4B8C-83A1-F6EECF244321}">
                <p14:modId xmlns:p14="http://schemas.microsoft.com/office/powerpoint/2010/main" val="3492376414"/>
              </p:ext>
            </p:extLst>
          </p:nvPr>
        </p:nvGraphicFramePr>
        <p:xfrm>
          <a:off x="312675" y="1215236"/>
          <a:ext cx="11700000" cy="4271163"/>
        </p:xfrm>
        <a:graphic>
          <a:graphicData uri="http://schemas.openxmlformats.org/drawingml/2006/table">
            <a:tbl>
              <a:tblPr firstRow="1" bandRow="1">
                <a:tableStyleId>{2D5ABB26-0587-4C30-8999-92F81FD0307C}</a:tableStyleId>
              </a:tblPr>
              <a:tblGrid>
                <a:gridCol w="2305854">
                  <a:extLst>
                    <a:ext uri="{9D8B030D-6E8A-4147-A177-3AD203B41FA5}">
                      <a16:colId xmlns:a16="http://schemas.microsoft.com/office/drawing/2014/main" val="20000"/>
                    </a:ext>
                  </a:extLst>
                </a:gridCol>
                <a:gridCol w="9394146">
                  <a:extLst>
                    <a:ext uri="{9D8B030D-6E8A-4147-A177-3AD203B41FA5}">
                      <a16:colId xmlns:a16="http://schemas.microsoft.com/office/drawing/2014/main" val="20001"/>
                    </a:ext>
                  </a:extLst>
                </a:gridCol>
              </a:tblGrid>
              <a:tr h="868085">
                <a:tc>
                  <a:txBody>
                    <a:bodyPr/>
                    <a:lstStyle/>
                    <a:p>
                      <a:pPr algn="r"/>
                      <a:r>
                        <a:rPr lang="pl-PL" sz="2000" b="1" baseline="0" dirty="0">
                          <a:solidFill>
                            <a:srgbClr val="385723"/>
                          </a:solidFill>
                          <a:latin typeface="+mj-lt"/>
                        </a:rPr>
                        <a:t>+</a:t>
                      </a:r>
                      <a:r>
                        <a:rPr lang="pl-PL" sz="2000" b="1" kern="1200" baseline="0" dirty="0">
                          <a:solidFill>
                            <a:srgbClr val="385723"/>
                          </a:solidFill>
                          <a:latin typeface="+mj-lt"/>
                          <a:ea typeface="+mn-ea"/>
                          <a:cs typeface="+mn-cs"/>
                        </a:rPr>
                        <a:t>2.579.797</a:t>
                      </a:r>
                      <a:r>
                        <a:rPr lang="pl-PL" sz="1800" b="1" kern="1200" dirty="0">
                          <a:solidFill>
                            <a:schemeClr val="tx1"/>
                          </a:solidFill>
                          <a:effectLst/>
                          <a:latin typeface="+mn-lt"/>
                          <a:ea typeface="+mn-ea"/>
                          <a:cs typeface="+mn-cs"/>
                        </a:rPr>
                        <a:t> </a:t>
                      </a:r>
                      <a:r>
                        <a:rPr lang="pl-PL" sz="2000" b="1" baseline="0" dirty="0">
                          <a:solidFill>
                            <a:srgbClr val="385723"/>
                          </a:solidFill>
                          <a:latin typeface="+mj-lt"/>
                        </a:rPr>
                        <a:t>zł</a:t>
                      </a:r>
                      <a:br>
                        <a:rPr lang="pl-PL" sz="2000" b="1" baseline="0" dirty="0">
                          <a:solidFill>
                            <a:srgbClr val="385723"/>
                          </a:solidFill>
                          <a:latin typeface="+mj-lt"/>
                        </a:rPr>
                      </a:br>
                      <a:r>
                        <a:rPr lang="pl-PL" sz="1600" b="1" baseline="0" dirty="0">
                          <a:solidFill>
                            <a:srgbClr val="385723"/>
                          </a:solidFill>
                          <a:latin typeface="+mj-lt"/>
                        </a:rPr>
                        <a:t>(per saldo)</a:t>
                      </a:r>
                      <a:endParaRPr lang="pl-PL" sz="2000" b="1" dirty="0">
                        <a:solidFill>
                          <a:srgbClr val="385723"/>
                        </a:solidFill>
                        <a:latin typeface="+mj-lt"/>
                      </a:endParaRPr>
                    </a:p>
                  </a:txBody>
                  <a:tcPr marL="91426" marR="91426" marT="45719" marB="45719" anchor="ctr">
                    <a:solidFill>
                      <a:srgbClr val="EEF7E8"/>
                    </a:solidFill>
                  </a:tcPr>
                </a:tc>
                <a:tc>
                  <a:txBody>
                    <a:bodyPr/>
                    <a:lstStyle/>
                    <a:p>
                      <a:pPr algn="l"/>
                      <a:r>
                        <a:rPr lang="pl-PL" sz="1600" b="1" kern="1200" baseline="0" dirty="0">
                          <a:solidFill>
                            <a:schemeClr val="tx1"/>
                          </a:solidFill>
                          <a:latin typeface="+mj-lt"/>
                          <a:ea typeface="+mn-ea"/>
                          <a:cs typeface="+mn-cs"/>
                        </a:rPr>
                        <a:t>Część dzielnicowa, w tym:</a:t>
                      </a: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964173">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mn-cs"/>
                        </a:rPr>
                        <a:t>+1.691.789 zł</a:t>
                      </a:r>
                      <a:br>
                        <a:rPr lang="pl-PL" sz="1800" b="1" kern="1200" dirty="0">
                          <a:solidFill>
                            <a:srgbClr val="385723"/>
                          </a:solidFill>
                          <a:latin typeface="+mj-lt"/>
                          <a:ea typeface="+mn-ea"/>
                          <a:cs typeface="+mn-cs"/>
                        </a:rPr>
                      </a:br>
                      <a:r>
                        <a:rPr lang="pl-PL" sz="1400" b="1" kern="1200" dirty="0">
                          <a:solidFill>
                            <a:srgbClr val="385723"/>
                          </a:solidFill>
                          <a:latin typeface="+mn-lt"/>
                          <a:ea typeface="+mn-ea"/>
                          <a:cs typeface="+mn-cs"/>
                        </a:rPr>
                        <a:t>(per saldo)</a:t>
                      </a:r>
                      <a:endParaRPr lang="pl-PL" sz="1800" b="1" kern="1200" dirty="0">
                        <a:solidFill>
                          <a:srgbClr val="385723"/>
                        </a:solidFill>
                        <a:latin typeface="+mn-lt"/>
                        <a:ea typeface="+mn-ea"/>
                        <a:cs typeface="+mn-cs"/>
                      </a:endParaRPr>
                    </a:p>
                  </a:txBody>
                  <a:tcPr marL="91426" marR="91426" marT="45719" marB="45719" anchor="ctr">
                    <a:lnB w="12700" cap="flat" cmpd="sng" algn="ctr">
                      <a:solidFill>
                        <a:schemeClr val="tx1"/>
                      </a:solidFill>
                      <a:prstDash val="sysDot"/>
                      <a:round/>
                      <a:headEnd type="none" w="med" len="med"/>
                      <a:tailEnd type="none" w="med" len="med"/>
                    </a:lnB>
                    <a:noFill/>
                  </a:tcPr>
                </a:tc>
                <a:tc>
                  <a:txBody>
                    <a:bodyPr/>
                    <a:lstStyle/>
                    <a:p>
                      <a:pPr lvl="0"/>
                      <a:r>
                        <a:rPr lang="pl-PL" sz="1200" b="1" kern="1200" dirty="0">
                          <a:solidFill>
                            <a:schemeClr val="tx1"/>
                          </a:solidFill>
                          <a:effectLst/>
                          <a:latin typeface="+mn-lt"/>
                          <a:ea typeface="+mn-ea"/>
                          <a:cs typeface="+mn-cs"/>
                        </a:rPr>
                        <a:t>dz. Białołęka</a:t>
                      </a:r>
                      <a:r>
                        <a:rPr lang="pl-PL" sz="1200" b="0" kern="1200" dirty="0">
                          <a:solidFill>
                            <a:schemeClr val="tx1"/>
                          </a:solidFill>
                          <a:effectLst/>
                          <a:latin typeface="+mn-lt"/>
                          <a:ea typeface="+mn-ea"/>
                          <a:cs typeface="+mn-cs"/>
                        </a:rPr>
                        <a:t>, w tym z przeznaczeniem na utrzymanie Białołęckiego Ośrodka Sportu (1.000.000 zł) i realizację projektów UE (665.509 zł)</a:t>
                      </a:r>
                    </a:p>
                  </a:txBody>
                  <a:tcPr marL="91426" marR="91426" marT="45719" marB="45719" anchor="ctr">
                    <a:lnT w="12700" cap="flat" cmpd="sng" algn="ctr">
                      <a:no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95871282"/>
                  </a:ext>
                </a:extLst>
              </a:tr>
              <a:tr h="78541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mn-cs"/>
                        </a:rPr>
                        <a:t>+1.679.076 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200" b="1" kern="1200" dirty="0">
                          <a:solidFill>
                            <a:schemeClr val="tx1"/>
                          </a:solidFill>
                          <a:effectLst/>
                          <a:latin typeface="+mn-lt"/>
                          <a:ea typeface="+mn-ea"/>
                          <a:cs typeface="+mn-cs"/>
                        </a:rPr>
                        <a:t>dz. Rembertów</a:t>
                      </a:r>
                      <a:r>
                        <a:rPr lang="pl-PL" sz="1200" b="0" kern="1200" dirty="0">
                          <a:solidFill>
                            <a:schemeClr val="tx1"/>
                          </a:solidFill>
                          <a:effectLst/>
                          <a:latin typeface="+mn-lt"/>
                          <a:ea typeface="+mn-ea"/>
                          <a:cs typeface="+mn-cs"/>
                        </a:rPr>
                        <a:t>, w tym z przeznaczeniem na: obsługę informatyczną urzędu (441.476 zł), działalność kulturalną oraz upowszechnianie kultury i tradycji (429.900 zł), utwardzenie nawierzchni ulicy Powroźniczej (200.000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933547603"/>
                  </a:ext>
                </a:extLst>
              </a:tr>
              <a:tr h="78541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C00000"/>
                          </a:solidFill>
                          <a:latin typeface="+mj-lt"/>
                          <a:ea typeface="+mn-ea"/>
                          <a:cs typeface="+mn-cs"/>
                        </a:rPr>
                        <a:t>-2.366.808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pPr algn="l">
                        <a:lnSpc>
                          <a:spcPct val="100000"/>
                        </a:lnSpc>
                      </a:pPr>
                      <a:r>
                        <a:rPr lang="pl-PL" sz="1200" b="1" kern="1200" dirty="0">
                          <a:solidFill>
                            <a:schemeClr val="tx1"/>
                          </a:solidFill>
                          <a:effectLst/>
                          <a:latin typeface="+mn-lt"/>
                          <a:ea typeface="+mn-ea"/>
                          <a:cs typeface="+mn-cs"/>
                        </a:rPr>
                        <a:t>Przeniesienie pomiędzy planem wydatków bieżących a planem wydatków majątkowych </a:t>
                      </a:r>
                      <a:br>
                        <a:rPr lang="pl-PL" sz="1200" b="1"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na wniosek m.in. dzielnicy Wawer (–1.935.808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425493295"/>
                  </a:ext>
                </a:extLst>
              </a:tr>
              <a:tr h="86808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800" b="1" kern="1200" dirty="0">
                          <a:solidFill>
                            <a:srgbClr val="385723"/>
                          </a:solidFill>
                          <a:latin typeface="+mj-lt"/>
                          <a:ea typeface="+mn-ea"/>
                          <a:cs typeface="+mn-cs"/>
                        </a:rPr>
                        <a:t>+1.575.740 zł</a:t>
                      </a:r>
                      <a:br>
                        <a:rPr lang="pl-PL" sz="1800" b="1" kern="1200" dirty="0">
                          <a:solidFill>
                            <a:srgbClr val="385723"/>
                          </a:solidFill>
                          <a:latin typeface="+mj-lt"/>
                          <a:ea typeface="+mn-ea"/>
                          <a:cs typeface="+mn-cs"/>
                        </a:rPr>
                      </a:br>
                      <a:r>
                        <a:rPr lang="pl-PL" sz="1400" b="1" kern="1200" dirty="0">
                          <a:solidFill>
                            <a:srgbClr val="385723"/>
                          </a:solidFill>
                          <a:latin typeface="+mj-lt"/>
                          <a:ea typeface="+mn-ea"/>
                          <a:cs typeface="+mn-cs"/>
                        </a:rPr>
                        <a:t>(per saldo)</a:t>
                      </a:r>
                      <a:endParaRPr lang="pl-PL" sz="1800" b="1" kern="1200" dirty="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algn="l">
                        <a:lnSpc>
                          <a:spcPct val="100000"/>
                        </a:lnSpc>
                      </a:pPr>
                      <a:r>
                        <a:rPr lang="pl-PL" sz="1200" b="1" kern="1200" dirty="0">
                          <a:solidFill>
                            <a:schemeClr val="tx1"/>
                          </a:solidFill>
                          <a:effectLst/>
                          <a:latin typeface="+mn-lt"/>
                          <a:ea typeface="+mn-ea"/>
                          <a:cs typeface="+mn-cs"/>
                        </a:rPr>
                        <a:t>Pozostałe zmiany</a:t>
                      </a:r>
                      <a:r>
                        <a:rPr lang="pl-PL" sz="1200" b="0" kern="1200" dirty="0">
                          <a:solidFill>
                            <a:schemeClr val="tx1"/>
                          </a:solidFill>
                          <a:effectLst/>
                          <a:latin typeface="+mn-lt"/>
                          <a:ea typeface="+mn-ea"/>
                          <a:cs typeface="+mn-cs"/>
                        </a:rPr>
                        <a:t> (per saldo) dotyczą dzielnic: Żoliborz (+858.000 zł), Praga-Południe (+301.831 zł), Wawer (+228.867 zł), Włochy (+161.333 zł), Bemowo (+10.510 zł), Ursus (+8.199 zł), Bielany (+7.000 zł)</a:t>
                      </a:r>
                    </a:p>
                  </a:txBody>
                  <a:tcPr marL="91426" marR="91426" marT="45719" marB="45719" anchor="ctr">
                    <a:lnT w="12700"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302316719"/>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3" name="Tytuł 2"/>
          <p:cNvSpPr txBox="1">
            <a:spLocks/>
          </p:cNvSpPr>
          <p:nvPr/>
        </p:nvSpPr>
        <p:spPr>
          <a:xfrm>
            <a:off x="556758" y="454172"/>
            <a:ext cx="1735766"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BIEŻĄCE</a:t>
            </a:r>
          </a:p>
        </p:txBody>
      </p:sp>
    </p:spTree>
    <p:extLst>
      <p:ext uri="{BB962C8B-B14F-4D97-AF65-F5344CB8AC3E}">
        <p14:creationId xmlns:p14="http://schemas.microsoft.com/office/powerpoint/2010/main" val="4048128005"/>
      </p:ext>
    </p:extLst>
  </p:cSld>
  <p:clrMapOvr>
    <a:masterClrMapping/>
  </p:clrMapOvr>
  <p:transition spd="slow">
    <p:cov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29</a:t>
            </a:fld>
            <a:endParaRPr lang="pl-PL" dirty="0"/>
          </a:p>
        </p:txBody>
      </p:sp>
      <p:sp>
        <p:nvSpPr>
          <p:cNvPr id="3" name="Tytuł 2"/>
          <p:cNvSpPr>
            <a:spLocks noGrp="1"/>
          </p:cNvSpPr>
          <p:nvPr>
            <p:ph type="title"/>
          </p:nvPr>
        </p:nvSpPr>
        <p:spPr>
          <a:xfrm>
            <a:off x="782637" y="551531"/>
            <a:ext cx="10626726" cy="742304"/>
          </a:xfrm>
        </p:spPr>
        <p:txBody>
          <a:bodyPr/>
          <a:lstStyle/>
          <a:p>
            <a:pPr algn="ctr">
              <a:spcBef>
                <a:spcPts val="800"/>
              </a:spcBef>
              <a:spcAft>
                <a:spcPts val="800"/>
              </a:spcAft>
            </a:pPr>
            <a:r>
              <a:rPr lang="pl-PL" altLang="pl-PL" sz="2400" dirty="0">
                <a:latin typeface="+mj-lt"/>
              </a:rPr>
              <a:t>Zmiany </a:t>
            </a:r>
            <a:r>
              <a:rPr lang="pl-PL" altLang="pl-PL" sz="2400" b="1" dirty="0">
                <a:latin typeface="+mj-lt"/>
              </a:rPr>
              <a:t>wydatków majątkowych</a:t>
            </a:r>
            <a:r>
              <a:rPr lang="pl-PL" altLang="pl-PL" sz="2400" dirty="0">
                <a:latin typeface="+mj-lt"/>
              </a:rPr>
              <a:t> w 2024 r.</a:t>
            </a: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graphicFrame>
        <p:nvGraphicFramePr>
          <p:cNvPr id="8" name="Tabela 7"/>
          <p:cNvGraphicFramePr>
            <a:graphicFrameLocks noGrp="1"/>
          </p:cNvGraphicFramePr>
          <p:nvPr>
            <p:extLst>
              <p:ext uri="{D42A27DB-BD31-4B8C-83A1-F6EECF244321}">
                <p14:modId xmlns:p14="http://schemas.microsoft.com/office/powerpoint/2010/main" val="736311711"/>
              </p:ext>
            </p:extLst>
          </p:nvPr>
        </p:nvGraphicFramePr>
        <p:xfrm>
          <a:off x="1434353" y="1347610"/>
          <a:ext cx="9233649" cy="3885407"/>
        </p:xfrm>
        <a:graphic>
          <a:graphicData uri="http://schemas.openxmlformats.org/drawingml/2006/table">
            <a:tbl>
              <a:tblPr firstRow="1" bandRow="1">
                <a:tableStyleId>{2D5ABB26-0587-4C30-8999-92F81FD0307C}</a:tableStyleId>
              </a:tblPr>
              <a:tblGrid>
                <a:gridCol w="3585114">
                  <a:extLst>
                    <a:ext uri="{9D8B030D-6E8A-4147-A177-3AD203B41FA5}">
                      <a16:colId xmlns:a16="http://schemas.microsoft.com/office/drawing/2014/main" val="20000"/>
                    </a:ext>
                  </a:extLst>
                </a:gridCol>
                <a:gridCol w="1882845">
                  <a:extLst>
                    <a:ext uri="{9D8B030D-6E8A-4147-A177-3AD203B41FA5}">
                      <a16:colId xmlns:a16="http://schemas.microsoft.com/office/drawing/2014/main" val="2216440684"/>
                    </a:ext>
                  </a:extLst>
                </a:gridCol>
                <a:gridCol w="1882845">
                  <a:extLst>
                    <a:ext uri="{9D8B030D-6E8A-4147-A177-3AD203B41FA5}">
                      <a16:colId xmlns:a16="http://schemas.microsoft.com/office/drawing/2014/main" val="1727726619"/>
                    </a:ext>
                  </a:extLst>
                </a:gridCol>
                <a:gridCol w="1882845">
                  <a:extLst>
                    <a:ext uri="{9D8B030D-6E8A-4147-A177-3AD203B41FA5}">
                      <a16:colId xmlns:a16="http://schemas.microsoft.com/office/drawing/2014/main" val="3459496494"/>
                    </a:ext>
                  </a:extLst>
                </a:gridCol>
              </a:tblGrid>
              <a:tr h="54394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kern="1200" dirty="0">
                          <a:solidFill>
                            <a:schemeClr val="tx1"/>
                          </a:solidFill>
                          <a:latin typeface="+mn-lt"/>
                          <a:ea typeface="+mn-ea"/>
                          <a:cs typeface="Calibri" panose="020F0502020204030204" pitchFamily="34" charset="0"/>
                        </a:rPr>
                        <a:t>Autopoprawka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6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3">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n-lt"/>
                          <a:ea typeface="+mn-ea"/>
                          <a:cs typeface="Calibri" panose="020F0502020204030204" pitchFamily="34" charset="0"/>
                        </a:rPr>
                        <a:t>+130,9</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+14,8</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latin typeface="+mj-lt"/>
                        </a:rPr>
                        <a:t>3.827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 </a:t>
                      </a:r>
                      <a:r>
                        <a:rPr lang="pl-PL" sz="1800" b="0" dirty="0" err="1">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+18,0</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+3,0</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2.253</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 dzielnicowe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+28,0</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+11,7</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1.368</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kern="1200" dirty="0">
                          <a:solidFill>
                            <a:schemeClr val="tx1"/>
                          </a:solidFill>
                          <a:latin typeface="+mn-lt"/>
                          <a:ea typeface="+mn-ea"/>
                          <a:cs typeface="Calibri" panose="020F0502020204030204" pitchFamily="34" charset="0"/>
                        </a:rPr>
                        <a:t> –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+85,0</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+0,08</a:t>
                      </a: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a:solidFill>
                            <a:schemeClr val="tx1"/>
                          </a:solidFill>
                          <a:latin typeface="+mj-lt"/>
                        </a:rPr>
                        <a:t>206</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
        <p:nvSpPr>
          <p:cNvPr id="9"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2810943537"/>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a:t>
            </a:fld>
            <a:endParaRPr lang="pl-PL" dirty="0"/>
          </a:p>
        </p:txBody>
      </p:sp>
      <p:sp>
        <p:nvSpPr>
          <p:cNvPr id="3" name="Tytuł 2"/>
          <p:cNvSpPr>
            <a:spLocks noGrp="1"/>
          </p:cNvSpPr>
          <p:nvPr>
            <p:ph type="title"/>
          </p:nvPr>
        </p:nvSpPr>
        <p:spPr>
          <a:xfrm>
            <a:off x="432000" y="72000"/>
            <a:ext cx="11374518" cy="742304"/>
          </a:xfrm>
        </p:spPr>
        <p:txBody>
          <a:bodyPr/>
          <a:lstStyle/>
          <a:p>
            <a:pPr algn="ctr">
              <a:spcBef>
                <a:spcPts val="800"/>
              </a:spcBef>
              <a:spcAft>
                <a:spcPts val="800"/>
              </a:spcAft>
            </a:pPr>
            <a:r>
              <a:rPr lang="pl-PL" altLang="pl-PL" sz="2400" b="1" dirty="0">
                <a:latin typeface="+mj-lt"/>
              </a:rPr>
              <a:t>Zmiana głównych parametrów budżetowych w 2024 r.</a:t>
            </a:r>
          </a:p>
        </p:txBody>
      </p:sp>
      <p:graphicFrame>
        <p:nvGraphicFramePr>
          <p:cNvPr id="8" name="Tabela 7"/>
          <p:cNvGraphicFramePr>
            <a:graphicFrameLocks noGrp="1"/>
          </p:cNvGraphicFramePr>
          <p:nvPr>
            <p:extLst>
              <p:ext uri="{D42A27DB-BD31-4B8C-83A1-F6EECF244321}">
                <p14:modId xmlns:p14="http://schemas.microsoft.com/office/powerpoint/2010/main" val="1442423350"/>
              </p:ext>
            </p:extLst>
          </p:nvPr>
        </p:nvGraphicFramePr>
        <p:xfrm>
          <a:off x="2316000" y="1072620"/>
          <a:ext cx="7560000" cy="4985874"/>
        </p:xfrm>
        <a:graphic>
          <a:graphicData uri="http://schemas.openxmlformats.org/drawingml/2006/table">
            <a:tbl>
              <a:tblPr firstRow="1" bandRow="1">
                <a:tableStyleId>{2D5ABB26-0587-4C30-8999-92F81FD0307C}</a:tableStyleId>
              </a:tblPr>
              <a:tblGrid>
                <a:gridCol w="3470218">
                  <a:extLst>
                    <a:ext uri="{9D8B030D-6E8A-4147-A177-3AD203B41FA5}">
                      <a16:colId xmlns:a16="http://schemas.microsoft.com/office/drawing/2014/main" val="20000"/>
                    </a:ext>
                  </a:extLst>
                </a:gridCol>
                <a:gridCol w="1809591">
                  <a:extLst>
                    <a:ext uri="{9D8B030D-6E8A-4147-A177-3AD203B41FA5}">
                      <a16:colId xmlns:a16="http://schemas.microsoft.com/office/drawing/2014/main" val="2530149875"/>
                    </a:ext>
                  </a:extLst>
                </a:gridCol>
                <a:gridCol w="2280191">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+209,9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r"/>
                      <a:r>
                        <a:rPr lang="pl-PL" sz="2800" b="1" dirty="0">
                          <a:latin typeface="+mj-lt"/>
                        </a:rPr>
                        <a:t>26.130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+112,8</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29.757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-18,1</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25.945</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+130,9</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3.812</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+97,1</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-3.627</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3">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2018485531"/>
      </p:ext>
    </p:extLst>
  </p:cSld>
  <p:clrMapOvr>
    <a:masterClrMapping/>
  </p:clrMapOvr>
  <p:transition spd="slow">
    <p:cove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30</a:t>
            </a:fld>
            <a:endParaRPr lang="pl-PL" dirty="0"/>
          </a:p>
        </p:txBody>
      </p:sp>
      <p:sp>
        <p:nvSpPr>
          <p:cNvPr id="3" name="Tytuł 2"/>
          <p:cNvSpPr>
            <a:spLocks noGrp="1"/>
          </p:cNvSpPr>
          <p:nvPr>
            <p:ph type="title"/>
          </p:nvPr>
        </p:nvSpPr>
        <p:spPr>
          <a:xfrm>
            <a:off x="2590800" y="209501"/>
            <a:ext cx="8926395" cy="742304"/>
          </a:xfrm>
        </p:spPr>
        <p:txBody>
          <a:bodyPr/>
          <a:lstStyle/>
          <a:p>
            <a:pPr>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14,8 mln zł</a:t>
            </a:r>
          </a:p>
        </p:txBody>
      </p:sp>
      <p:sp>
        <p:nvSpPr>
          <p:cNvPr id="9" name="pole tekstowe 13"/>
          <p:cNvSpPr txBox="1">
            <a:spLocks noChangeArrowheads="1"/>
          </p:cNvSpPr>
          <p:nvPr/>
        </p:nvSpPr>
        <p:spPr bwMode="auto">
          <a:xfrm>
            <a:off x="2590800" y="720972"/>
            <a:ext cx="63876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OGÓLNOMIEJSKA</a:t>
            </a:r>
            <a:r>
              <a:rPr lang="pl-PL" altLang="pl-PL" sz="1800" b="1" dirty="0">
                <a:latin typeface="+mj-lt"/>
              </a:rPr>
              <a:t>:  </a:t>
            </a:r>
            <a:r>
              <a:rPr lang="pl-PL" altLang="pl-PL" sz="1800" b="1" dirty="0">
                <a:solidFill>
                  <a:srgbClr val="385723"/>
                </a:solidFill>
                <a:latin typeface="+mj-lt"/>
              </a:rPr>
              <a:t>+3,0 mln zł</a:t>
            </a:r>
          </a:p>
        </p:txBody>
      </p:sp>
      <p:graphicFrame>
        <p:nvGraphicFramePr>
          <p:cNvPr id="10" name="Tabela 9"/>
          <p:cNvGraphicFramePr>
            <a:graphicFrameLocks noGrp="1"/>
          </p:cNvGraphicFramePr>
          <p:nvPr>
            <p:extLst>
              <p:ext uri="{D42A27DB-BD31-4B8C-83A1-F6EECF244321}">
                <p14:modId xmlns:p14="http://schemas.microsoft.com/office/powerpoint/2010/main" val="104348832"/>
              </p:ext>
            </p:extLst>
          </p:nvPr>
        </p:nvGraphicFramePr>
        <p:xfrm>
          <a:off x="336750" y="1247197"/>
          <a:ext cx="11700001" cy="4420179"/>
        </p:xfrm>
        <a:graphic>
          <a:graphicData uri="http://schemas.openxmlformats.org/drawingml/2006/table">
            <a:tbl>
              <a:tblPr firstRow="1" bandRow="1">
                <a:tableStyleId>{2D5ABB26-0587-4C30-8999-92F81FD0307C}</a:tableStyleId>
              </a:tblPr>
              <a:tblGrid>
                <a:gridCol w="2268000">
                  <a:extLst>
                    <a:ext uri="{9D8B030D-6E8A-4147-A177-3AD203B41FA5}">
                      <a16:colId xmlns:a16="http://schemas.microsoft.com/office/drawing/2014/main" val="20000"/>
                    </a:ext>
                  </a:extLst>
                </a:gridCol>
                <a:gridCol w="9432001">
                  <a:extLst>
                    <a:ext uri="{9D8B030D-6E8A-4147-A177-3AD203B41FA5}">
                      <a16:colId xmlns:a16="http://schemas.microsoft.com/office/drawing/2014/main" val="20001"/>
                    </a:ext>
                  </a:extLst>
                </a:gridCol>
              </a:tblGrid>
              <a:tr h="679748">
                <a:tc>
                  <a:txBody>
                    <a:bodyPr/>
                    <a:lstStyle/>
                    <a:p>
                      <a:pPr algn="r"/>
                      <a:r>
                        <a:rPr lang="pl-PL" sz="2000" b="1" kern="1200" baseline="0" dirty="0">
                          <a:solidFill>
                            <a:srgbClr val="385723"/>
                          </a:solidFill>
                          <a:latin typeface="+mj-lt"/>
                          <a:ea typeface="+mn-ea"/>
                          <a:cs typeface="+mn-cs"/>
                        </a:rPr>
                        <a:t>+3.017.735 zł</a:t>
                      </a:r>
                      <a:r>
                        <a:rPr lang="pl-PL" sz="1600" b="1" kern="1200" baseline="0" dirty="0">
                          <a:solidFill>
                            <a:srgbClr val="385723"/>
                          </a:solidFill>
                          <a:latin typeface="+mj-lt"/>
                          <a:ea typeface="+mn-ea"/>
                          <a:cs typeface="+mn-cs"/>
                        </a:rPr>
                        <a:t/>
                      </a:r>
                      <a:br>
                        <a:rPr lang="pl-PL" sz="1600" b="1" kern="1200" baseline="0" dirty="0">
                          <a:solidFill>
                            <a:srgbClr val="385723"/>
                          </a:solidFill>
                          <a:latin typeface="+mj-lt"/>
                          <a:ea typeface="+mn-ea"/>
                          <a:cs typeface="+mn-cs"/>
                        </a:rPr>
                      </a:br>
                      <a:r>
                        <a:rPr lang="pl-PL" sz="1600" b="1" kern="1200" baseline="0" dirty="0">
                          <a:solidFill>
                            <a:srgbClr val="385723"/>
                          </a:solidFill>
                          <a:latin typeface="+mj-lt"/>
                          <a:ea typeface="+mn-ea"/>
                          <a:cs typeface="+mn-cs"/>
                        </a:rPr>
                        <a:t>(per saldo)</a:t>
                      </a:r>
                      <a:endParaRPr lang="pl-PL" sz="2000" b="1" kern="1200" baseline="0" dirty="0">
                        <a:solidFill>
                          <a:srgbClr val="385723"/>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EF7E8"/>
                    </a:solidFill>
                  </a:tcPr>
                </a:tc>
                <a:tc>
                  <a:txBody>
                    <a:bodyPr/>
                    <a:lstStyle/>
                    <a:p>
                      <a:pPr algn="l"/>
                      <a:r>
                        <a:rPr lang="pl-PL" sz="1600" b="1" kern="1200" baseline="0" dirty="0">
                          <a:solidFill>
                            <a:schemeClr val="tx1"/>
                          </a:solidFill>
                          <a:latin typeface="+mj-lt"/>
                          <a:ea typeface="+mn-ea"/>
                          <a:cs typeface="+mn-cs"/>
                        </a:rPr>
                        <a:t>Wydatki majątkowe w części </a:t>
                      </a:r>
                      <a:r>
                        <a:rPr lang="pl-PL" sz="1600" b="1" kern="1200" baseline="0" dirty="0" err="1">
                          <a:solidFill>
                            <a:schemeClr val="tx1"/>
                          </a:solidFill>
                          <a:latin typeface="+mj-lt"/>
                          <a:ea typeface="+mn-ea"/>
                          <a:cs typeface="+mn-cs"/>
                        </a:rPr>
                        <a:t>ogólnomiejskiej</a:t>
                      </a:r>
                      <a:r>
                        <a:rPr lang="pl-PL" sz="1600" b="1" kern="1200" baseline="0" dirty="0">
                          <a:solidFill>
                            <a:schemeClr val="tx1"/>
                          </a:solidFill>
                          <a:latin typeface="+mj-lt"/>
                          <a:ea typeface="+mn-ea"/>
                          <a:cs typeface="+mn-cs"/>
                        </a:rPr>
                        <a:t>, w tym:</a:t>
                      </a:r>
                    </a:p>
                  </a:txBody>
                  <a:tcPr marL="91426" marR="91426" marT="45719" marB="45719" anchor="ctr">
                    <a:lnT w="12700" cap="flat" cmpd="sng" algn="ctr">
                      <a:noFill/>
                      <a:prstDash val="sysDot"/>
                      <a:round/>
                      <a:headEnd type="none" w="med" len="med"/>
                      <a:tailEnd type="none" w="med" len="med"/>
                    </a:lnT>
                    <a:solidFill>
                      <a:srgbClr val="EEF7E8"/>
                    </a:solidFill>
                  </a:tcPr>
                </a:tc>
                <a:extLst>
                  <a:ext uri="{0D108BD9-81ED-4DB2-BD59-A6C34878D82A}">
                    <a16:rowId xmlns:a16="http://schemas.microsoft.com/office/drawing/2014/main" val="10001"/>
                  </a:ext>
                </a:extLst>
              </a:tr>
              <a:tr h="291319">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l-PL" sz="1200" b="1" i="0" u="none" strike="noStrike" kern="1200" cap="none" spc="0" normalizeH="0" baseline="0" noProof="0" dirty="0">
                          <a:ln>
                            <a:noFill/>
                          </a:ln>
                          <a:solidFill>
                            <a:prstClr val="black"/>
                          </a:solidFill>
                          <a:effectLst/>
                          <a:uLnTx/>
                          <a:uFillTx/>
                          <a:latin typeface="Calibri" panose="020F0502020204030204"/>
                          <a:ea typeface="+mn-ea"/>
                          <a:cs typeface="+mn-cs"/>
                        </a:rPr>
                        <a:t>Zwiększenia planu wydatków w związku z przeniesieniem do planu wydatków na 2024 r. kwot zaplanowanych w latach następnych w związku z realizacją m.in. następujących zadań:</a:t>
                      </a:r>
                    </a:p>
                  </a:txBody>
                  <a:tcPr marL="91426" marR="91426" marT="45719" marB="45719" anchor="ctr">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kumimoji="0" lang="pl-PL" sz="1400" b="1" i="0" u="none" strike="noStrike" kern="1200" cap="none" spc="0" normalizeH="0" baseline="0" noProof="0" dirty="0">
                        <a:ln>
                          <a:noFill/>
                        </a:ln>
                        <a:solidFill>
                          <a:prstClr val="black"/>
                        </a:solidFill>
                        <a:effectLst/>
                        <a:uLnTx/>
                        <a:uFillTx/>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73490942"/>
                  </a:ext>
                </a:extLst>
              </a:tr>
              <a:tr h="388427">
                <a:tc>
                  <a:txBody>
                    <a:bodyPr/>
                    <a:lstStyle/>
                    <a:p>
                      <a:pPr algn="r"/>
                      <a:r>
                        <a:rPr lang="pl-PL" sz="1800" b="1" kern="1200" dirty="0">
                          <a:solidFill>
                            <a:srgbClr val="385723"/>
                          </a:solidFill>
                          <a:latin typeface="+mj-lt"/>
                          <a:ea typeface="+mn-ea"/>
                          <a:cs typeface="+mn-cs"/>
                        </a:rPr>
                        <a:t>+5.000.000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„Budowa Teatru Rozmaitości” </a:t>
                      </a:r>
                      <a:r>
                        <a:rPr lang="pl-PL" sz="1200" b="0" kern="1200" dirty="0">
                          <a:solidFill>
                            <a:schemeClr val="tx1"/>
                          </a:solidFill>
                          <a:effectLst/>
                          <a:latin typeface="+mn-lt"/>
                          <a:ea typeface="+mn-ea"/>
                          <a:cs typeface="+mn-cs"/>
                        </a:rPr>
                        <a:t>(przeniesienie z 2025 r.)</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3625553"/>
                  </a:ext>
                </a:extLst>
              </a:tr>
              <a:tr h="761278">
                <a:tc>
                  <a:txBody>
                    <a:bodyPr/>
                    <a:lstStyle/>
                    <a:p>
                      <a:pPr algn="r"/>
                      <a:r>
                        <a:rPr lang="pl-PL" sz="1800" b="1" kern="1200" dirty="0">
                          <a:solidFill>
                            <a:srgbClr val="385723"/>
                          </a:solidFill>
                          <a:latin typeface="+mj-lt"/>
                          <a:ea typeface="+mn-ea"/>
                          <a:cs typeface="+mn-cs"/>
                        </a:rPr>
                        <a:t>+3.905.794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„Budowa Centrum Aktywności Międzypokoleniowej przy ul. Korotyńskiego 13” </a:t>
                      </a:r>
                      <a:br>
                        <a:rPr lang="pl-PL" sz="1200" b="1"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(przeniesienie z 2026 r. z Programu polityki społecznej oraz z 2027 r. z zadania pn. „Wydatki na zwiększenie wartości inwestycji kontynuowanych”)</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15505764"/>
                  </a:ext>
                </a:extLst>
              </a:tr>
              <a:tr h="539887">
                <a:tc>
                  <a:txBody>
                    <a:bodyPr/>
                    <a:lstStyle/>
                    <a:p>
                      <a:pPr algn="r"/>
                      <a:r>
                        <a:rPr lang="pl-PL" sz="1800" b="1" kern="1200" dirty="0">
                          <a:solidFill>
                            <a:srgbClr val="385723"/>
                          </a:solidFill>
                          <a:latin typeface="+mj-lt"/>
                          <a:ea typeface="+mn-ea"/>
                          <a:cs typeface="+mn-cs"/>
                        </a:rPr>
                        <a:t>+467.192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„Modernizacja infrastruktury Teatru Powszechnego</a:t>
                      </a:r>
                      <a:r>
                        <a:rPr lang="pl-PL" sz="1200" b="0" kern="1200" dirty="0">
                          <a:solidFill>
                            <a:schemeClr val="tx1"/>
                          </a:solidFill>
                          <a:effectLst/>
                          <a:latin typeface="+mn-lt"/>
                          <a:ea typeface="+mn-ea"/>
                          <a:cs typeface="+mn-cs"/>
                        </a:rPr>
                        <a:t>” </a:t>
                      </a:r>
                      <a:br>
                        <a:rPr lang="pl-PL" sz="1200" b="0" kern="1200" dirty="0">
                          <a:solidFill>
                            <a:schemeClr val="tx1"/>
                          </a:solidFill>
                          <a:effectLst/>
                          <a:latin typeface="+mn-lt"/>
                          <a:ea typeface="+mn-ea"/>
                          <a:cs typeface="+mn-cs"/>
                        </a:rPr>
                      </a:br>
                      <a:r>
                        <a:rPr lang="pl-PL" sz="1200" b="0" kern="1200" dirty="0">
                          <a:solidFill>
                            <a:schemeClr val="tx1"/>
                          </a:solidFill>
                          <a:effectLst/>
                          <a:latin typeface="+mn-lt"/>
                          <a:ea typeface="+mn-ea"/>
                          <a:cs typeface="+mn-cs"/>
                        </a:rPr>
                        <a:t>(przeniesienie z 2027 r. z zadania pn. „Wydatki na zwiększenie wartości inwestycji kontynuowanych”)</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85399355"/>
                  </a:ext>
                </a:extLst>
              </a:tr>
              <a:tr h="539887">
                <a:tc>
                  <a:txBody>
                    <a:bodyPr/>
                    <a:lstStyle/>
                    <a:p>
                      <a:pPr algn="r"/>
                      <a:r>
                        <a:rPr lang="pl-PL" sz="1800" b="1" kern="1200" dirty="0">
                          <a:solidFill>
                            <a:srgbClr val="385723"/>
                          </a:solidFill>
                          <a:latin typeface="+mj-lt"/>
                          <a:ea typeface="+mn-ea"/>
                          <a:cs typeface="+mn-cs"/>
                        </a:rPr>
                        <a:t>+450.000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„Utworzenie terenów zieleni o symbolice historycznej na terenie Parku pod Kopcem Powstania Warszawskiego” </a:t>
                      </a:r>
                      <a:r>
                        <a:rPr lang="pl-PL" sz="1200" b="0" kern="1200" dirty="0">
                          <a:solidFill>
                            <a:schemeClr val="tx1"/>
                          </a:solidFill>
                          <a:effectLst/>
                          <a:latin typeface="+mn-lt"/>
                          <a:ea typeface="+mn-ea"/>
                          <a:cs typeface="+mn-cs"/>
                        </a:rPr>
                        <a:t>(przeniesienie z 2026 r.)</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85420510"/>
                  </a:ext>
                </a:extLst>
              </a:tr>
              <a:tr h="291319">
                <a:tc gridSpan="2">
                  <a:txBody>
                    <a:bodyPr/>
                    <a:lstStyle/>
                    <a:p>
                      <a:pPr algn="l"/>
                      <a:r>
                        <a:rPr kumimoji="0" lang="pl-PL" sz="1200" b="1" i="0" u="none" strike="noStrike" kern="1200" cap="none" spc="0" normalizeH="0" baseline="0" dirty="0">
                          <a:ln>
                            <a:noFill/>
                          </a:ln>
                          <a:solidFill>
                            <a:prstClr val="black"/>
                          </a:solidFill>
                          <a:effectLst/>
                          <a:uLnTx/>
                          <a:uFillTx/>
                          <a:latin typeface="Calibri" panose="020F0502020204030204"/>
                          <a:ea typeface="+mn-ea"/>
                          <a:cs typeface="+mn-cs"/>
                        </a:rPr>
                        <a:t>Przeniesienia planu wydatków z 2024 r. na lata następne w związku z realizacją m.in. następujących zadań</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47937652"/>
                  </a:ext>
                </a:extLst>
              </a:tr>
              <a:tr h="539887">
                <a:tc>
                  <a:txBody>
                    <a:bodyPr/>
                    <a:lstStyle/>
                    <a:p>
                      <a:pPr algn="r"/>
                      <a:r>
                        <a:rPr lang="pl-PL" sz="1800" b="1" kern="1200" dirty="0">
                          <a:solidFill>
                            <a:srgbClr val="C00000"/>
                          </a:solidFill>
                          <a:latin typeface="+mj-lt"/>
                          <a:ea typeface="+mn-ea"/>
                          <a:cs typeface="+mn-cs"/>
                        </a:rPr>
                        <a:t>-5.367.232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„Adaptacja parkingów P+R i obiektów Warszawskiego Transportu Publicznego w obszarach zmian klimatycznych </a:t>
                      </a:r>
                      <a:br>
                        <a:rPr lang="pl-PL" sz="1200" b="1" kern="1200" dirty="0">
                          <a:solidFill>
                            <a:schemeClr val="tx1"/>
                          </a:solidFill>
                          <a:effectLst/>
                          <a:latin typeface="+mn-lt"/>
                          <a:ea typeface="+mn-ea"/>
                          <a:cs typeface="+mn-cs"/>
                        </a:rPr>
                      </a:br>
                      <a:r>
                        <a:rPr lang="pl-PL" sz="1200" b="1" kern="1200" dirty="0">
                          <a:solidFill>
                            <a:schemeClr val="tx1"/>
                          </a:solidFill>
                          <a:effectLst/>
                          <a:latin typeface="+mn-lt"/>
                          <a:ea typeface="+mn-ea"/>
                          <a:cs typeface="+mn-cs"/>
                        </a:rPr>
                        <a:t>oraz zrównoważenia energetycznego wraz z infrastrukturą towarzyszącą” </a:t>
                      </a:r>
                      <a:r>
                        <a:rPr lang="pl-PL" sz="1200" b="0" kern="1200" dirty="0">
                          <a:solidFill>
                            <a:schemeClr val="tx1"/>
                          </a:solidFill>
                          <a:effectLst/>
                          <a:latin typeface="+mn-lt"/>
                          <a:ea typeface="+mn-ea"/>
                          <a:cs typeface="+mn-cs"/>
                        </a:rPr>
                        <a:t>(przeniesienie na lata 2025-2026)</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9792593"/>
                  </a:ext>
                </a:extLst>
              </a:tr>
              <a:tr h="388427">
                <a:tc>
                  <a:txBody>
                    <a:bodyPr/>
                    <a:lstStyle/>
                    <a:p>
                      <a:pPr algn="r"/>
                      <a:r>
                        <a:rPr lang="pl-PL" sz="1800" b="1" kern="1200" dirty="0">
                          <a:solidFill>
                            <a:srgbClr val="C00000"/>
                          </a:solidFill>
                          <a:latin typeface="+mj-lt"/>
                          <a:ea typeface="+mn-ea"/>
                          <a:cs typeface="+mn-cs"/>
                        </a:rPr>
                        <a:t>-2.500.000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a:solidFill>
                            <a:schemeClr val="tx1"/>
                          </a:solidFill>
                          <a:effectLst/>
                          <a:latin typeface="+mn-lt"/>
                          <a:ea typeface="+mn-ea"/>
                          <a:cs typeface="+mn-cs"/>
                        </a:rPr>
                        <a:t>„Rewitalizacja budynków zabytkowych części Pragi ul. Markowska 16 - etap II”  </a:t>
                      </a:r>
                      <a:r>
                        <a:rPr lang="pl-PL" sz="1200" b="0" kern="1200" dirty="0">
                          <a:solidFill>
                            <a:schemeClr val="tx1"/>
                          </a:solidFill>
                          <a:effectLst/>
                          <a:latin typeface="+mn-lt"/>
                          <a:ea typeface="+mn-ea"/>
                          <a:cs typeface="+mn-cs"/>
                        </a:rPr>
                        <a:t>(przeniesienie na 2025 r.)</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046749085"/>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2" name="Tytuł 2"/>
          <p:cNvSpPr txBox="1">
            <a:spLocks/>
          </p:cNvSpPr>
          <p:nvPr/>
        </p:nvSpPr>
        <p:spPr>
          <a:xfrm>
            <a:off x="413883" y="421573"/>
            <a:ext cx="2014992"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spTree>
    <p:extLst>
      <p:ext uri="{BB962C8B-B14F-4D97-AF65-F5344CB8AC3E}">
        <p14:creationId xmlns:p14="http://schemas.microsoft.com/office/powerpoint/2010/main" val="239202605"/>
      </p:ext>
    </p:extLst>
  </p:cSld>
  <p:clrMapOvr>
    <a:masterClrMapping/>
  </p:clrMapOvr>
  <p:transition spd="slow">
    <p:cov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31</a:t>
            </a:fld>
            <a:endParaRPr lang="pl-PL" dirty="0"/>
          </a:p>
        </p:txBody>
      </p:sp>
      <p:sp>
        <p:nvSpPr>
          <p:cNvPr id="3" name="Tytuł 2"/>
          <p:cNvSpPr>
            <a:spLocks noGrp="1"/>
          </p:cNvSpPr>
          <p:nvPr>
            <p:ph type="title"/>
          </p:nvPr>
        </p:nvSpPr>
        <p:spPr>
          <a:xfrm>
            <a:off x="2781300" y="226383"/>
            <a:ext cx="8897620" cy="742304"/>
          </a:xfrm>
        </p:spPr>
        <p:txBody>
          <a:bodyPr/>
          <a:lstStyle/>
          <a:p>
            <a:pPr>
              <a:lnSpc>
                <a:spcPct val="100000"/>
              </a:lnSpc>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14,8 mln zł</a:t>
            </a:r>
          </a:p>
        </p:txBody>
      </p:sp>
      <p:sp>
        <p:nvSpPr>
          <p:cNvPr id="9" name="pole tekstowe 13"/>
          <p:cNvSpPr txBox="1">
            <a:spLocks noChangeArrowheads="1"/>
          </p:cNvSpPr>
          <p:nvPr/>
        </p:nvSpPr>
        <p:spPr bwMode="auto">
          <a:xfrm>
            <a:off x="2781300" y="785514"/>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DZIELNICOWA</a:t>
            </a:r>
            <a:r>
              <a:rPr lang="pl-PL" altLang="pl-PL" sz="1800" b="1" dirty="0">
                <a:latin typeface="+mj-lt"/>
              </a:rPr>
              <a:t>:  </a:t>
            </a:r>
            <a:r>
              <a:rPr lang="pl-PL" altLang="pl-PL" sz="1800" b="1" dirty="0">
                <a:solidFill>
                  <a:srgbClr val="385723"/>
                </a:solidFill>
                <a:latin typeface="+mj-lt"/>
              </a:rPr>
              <a:t>+11,7 mln zł</a:t>
            </a:r>
          </a:p>
        </p:txBody>
      </p:sp>
      <p:graphicFrame>
        <p:nvGraphicFramePr>
          <p:cNvPr id="8" name="Tabela 7"/>
          <p:cNvGraphicFramePr>
            <a:graphicFrameLocks noGrp="1"/>
          </p:cNvGraphicFramePr>
          <p:nvPr>
            <p:extLst>
              <p:ext uri="{D42A27DB-BD31-4B8C-83A1-F6EECF244321}">
                <p14:modId xmlns:p14="http://schemas.microsoft.com/office/powerpoint/2010/main" val="1821594447"/>
              </p:ext>
            </p:extLst>
          </p:nvPr>
        </p:nvGraphicFramePr>
        <p:xfrm>
          <a:off x="246706" y="1332000"/>
          <a:ext cx="11700000" cy="640078"/>
        </p:xfrm>
        <a:graphic>
          <a:graphicData uri="http://schemas.openxmlformats.org/drawingml/2006/table">
            <a:tbl>
              <a:tblPr firstRow="1" bandRow="1">
                <a:tableStyleId>{2D5ABB26-0587-4C30-8999-92F81FD0307C}</a:tableStyleId>
              </a:tblPr>
              <a:tblGrid>
                <a:gridCol w="2329321">
                  <a:extLst>
                    <a:ext uri="{9D8B030D-6E8A-4147-A177-3AD203B41FA5}">
                      <a16:colId xmlns:a16="http://schemas.microsoft.com/office/drawing/2014/main" val="20000"/>
                    </a:ext>
                  </a:extLst>
                </a:gridCol>
                <a:gridCol w="9370679">
                  <a:extLst>
                    <a:ext uri="{9D8B030D-6E8A-4147-A177-3AD203B41FA5}">
                      <a16:colId xmlns:a16="http://schemas.microsoft.com/office/drawing/2014/main" val="20001"/>
                    </a:ext>
                  </a:extLst>
                </a:gridCol>
              </a:tblGrid>
              <a:tr h="289564">
                <a:tc>
                  <a:txBody>
                    <a:bodyPr/>
                    <a:lstStyle/>
                    <a:p>
                      <a:pPr algn="r"/>
                      <a:r>
                        <a:rPr lang="pl-PL" sz="2000" b="1" kern="1200" dirty="0">
                          <a:solidFill>
                            <a:srgbClr val="385723"/>
                          </a:solidFill>
                          <a:effectLst/>
                          <a:latin typeface="+mn-lt"/>
                          <a:ea typeface="+mn-ea"/>
                          <a:cs typeface="+mn-cs"/>
                        </a:rPr>
                        <a:t>+11.679.235 zł</a:t>
                      </a:r>
                      <a:br>
                        <a:rPr lang="pl-PL" sz="2000" b="1" kern="1200" dirty="0">
                          <a:solidFill>
                            <a:srgbClr val="385723"/>
                          </a:solidFill>
                          <a:effectLst/>
                          <a:latin typeface="+mn-lt"/>
                          <a:ea typeface="+mn-ea"/>
                          <a:cs typeface="+mn-cs"/>
                        </a:rPr>
                      </a:br>
                      <a:r>
                        <a:rPr lang="pl-PL" sz="1600" b="1" kern="1200" dirty="0">
                          <a:solidFill>
                            <a:srgbClr val="385723"/>
                          </a:solidFill>
                          <a:effectLst/>
                          <a:latin typeface="+mn-lt"/>
                          <a:ea typeface="+mn-ea"/>
                          <a:cs typeface="+mn-cs"/>
                        </a:rPr>
                        <a:t>(per saldo)</a:t>
                      </a:r>
                      <a:endParaRPr lang="pl-PL" sz="1800" b="1" dirty="0">
                        <a:solidFill>
                          <a:srgbClr val="385723"/>
                        </a:solidFill>
                      </a:endParaRPr>
                    </a:p>
                  </a:txBody>
                  <a:tcPr marL="91426" marR="91426" marT="45719" marB="45719" anchor="ctr">
                    <a:solidFill>
                      <a:srgbClr val="EEF7E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500" b="1" kern="1200" baseline="0" dirty="0">
                          <a:solidFill>
                            <a:schemeClr val="tx1"/>
                          </a:solidFill>
                          <a:latin typeface="+mn-lt"/>
                          <a:ea typeface="+mn-ea"/>
                          <a:cs typeface="+mn-cs"/>
                        </a:rPr>
                        <a:t>Wydatki majątkowe w części dzielnicowej, z tego:</a:t>
                      </a:r>
                    </a:p>
                  </a:txBody>
                  <a:tcPr marL="91426" marR="91426" marT="45719" marB="45719" anchor="ctr">
                    <a:solidFill>
                      <a:srgbClr val="EEF7E8"/>
                    </a:solidFill>
                  </a:tcPr>
                </a:tc>
                <a:extLst>
                  <a:ext uri="{0D108BD9-81ED-4DB2-BD59-A6C34878D82A}">
                    <a16:rowId xmlns:a16="http://schemas.microsoft.com/office/drawing/2014/main" val="81988169"/>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2164615768"/>
              </p:ext>
            </p:extLst>
          </p:nvPr>
        </p:nvGraphicFramePr>
        <p:xfrm>
          <a:off x="246706" y="1908000"/>
          <a:ext cx="5850000" cy="3743352"/>
        </p:xfrm>
        <a:graphic>
          <a:graphicData uri="http://schemas.openxmlformats.org/drawingml/2006/table">
            <a:tbl>
              <a:tblPr firstRow="1" bandRow="1">
                <a:tableStyleId>{2D5ABB26-0587-4C30-8999-92F81FD0307C}</a:tableStyleId>
              </a:tblPr>
              <a:tblGrid>
                <a:gridCol w="2816667">
                  <a:extLst>
                    <a:ext uri="{9D8B030D-6E8A-4147-A177-3AD203B41FA5}">
                      <a16:colId xmlns:a16="http://schemas.microsoft.com/office/drawing/2014/main" val="20000"/>
                    </a:ext>
                  </a:extLst>
                </a:gridCol>
                <a:gridCol w="3033333">
                  <a:extLst>
                    <a:ext uri="{9D8B030D-6E8A-4147-A177-3AD203B41FA5}">
                      <a16:colId xmlns:a16="http://schemas.microsoft.com/office/drawing/2014/main" val="20001"/>
                    </a:ext>
                  </a:extLst>
                </a:gridCol>
              </a:tblGrid>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+4.804.946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Bemowo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6695398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+244.474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r>
                        <a:rPr lang="pl-PL" sz="1400" b="1" i="0" kern="1200" baseline="0" dirty="0">
                          <a:solidFill>
                            <a:schemeClr val="tx1"/>
                          </a:solidFill>
                          <a:latin typeface="+mj-lt"/>
                          <a:ea typeface="+mn-ea"/>
                          <a:cs typeface="+mn-cs"/>
                        </a:rPr>
                        <a:t>dz. Białołęka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791789361"/>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a:ln>
                            <a:noFill/>
                          </a:ln>
                          <a:solidFill>
                            <a:prstClr val="black"/>
                          </a:solidFill>
                          <a:effectLst/>
                          <a:uLnTx/>
                          <a:uFillTx/>
                          <a:latin typeface="Engram Warsaw"/>
                          <a:ea typeface="+mn-ea"/>
                          <a:cs typeface="+mn-cs"/>
                        </a:rPr>
                        <a:t>-</a:t>
                      </a:r>
                      <a:endParaRPr kumimoji="0" lang="pl-PL" sz="1800" b="1" i="0" u="none" strike="noStrike" kern="1200" cap="none" spc="0" normalizeH="0" baseline="0" noProof="0" dirty="0">
                        <a:ln>
                          <a:noFill/>
                        </a:ln>
                        <a:solidFill>
                          <a:prstClr val="black"/>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Bielany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19164253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-910.872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6669745"/>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chemeClr val="tx1"/>
                          </a:solidFill>
                          <a:effectLst/>
                          <a:uLnTx/>
                          <a:uFillTx/>
                          <a:latin typeface="+mn-lt"/>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Ochota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16958369"/>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+2.420.543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17581818"/>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a:ln>
                            <a:noFill/>
                          </a:ln>
                          <a:solidFill>
                            <a:prstClr val="black"/>
                          </a:solidFill>
                          <a:effectLst/>
                          <a:uLnTx/>
                          <a:uFillTx/>
                          <a:latin typeface="Engram Warsaw"/>
                          <a:ea typeface="+mn-ea"/>
                          <a:cs typeface="+mn-cs"/>
                        </a:rPr>
                        <a:t>-</a:t>
                      </a:r>
                      <a:endParaRPr kumimoji="0" lang="pl-PL" sz="1800" b="1" i="0" u="none" strike="noStrike" kern="1200" cap="none" spc="0" normalizeH="0" baseline="0" noProof="0" dirty="0">
                        <a:ln>
                          <a:noFill/>
                        </a:ln>
                        <a:solidFill>
                          <a:prstClr val="black"/>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Praga–Północ</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09878716"/>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a:ln>
                            <a:noFill/>
                          </a:ln>
                          <a:solidFill>
                            <a:prstClr val="black"/>
                          </a:solidFill>
                          <a:effectLst/>
                          <a:uLnTx/>
                          <a:uFillTx/>
                          <a:latin typeface="Engram Warsaw"/>
                          <a:ea typeface="+mn-ea"/>
                          <a:cs typeface="+mn-cs"/>
                        </a:rPr>
                        <a:t>-</a:t>
                      </a:r>
                      <a:endParaRPr kumimoji="0" lang="pl-PL" sz="1800" b="1" i="0" u="none" strike="noStrike" kern="1200" cap="none" spc="0" normalizeH="0" baseline="0" noProof="0" dirty="0">
                        <a:ln>
                          <a:noFill/>
                        </a:ln>
                        <a:solidFill>
                          <a:prstClr val="black"/>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Rembertów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4259850"/>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prstClr val="black"/>
                          </a:solidFill>
                          <a:effectLst/>
                          <a:uLnTx/>
                          <a:uFillTx/>
                          <a:latin typeface="Engram Warsaw"/>
                          <a:ea typeface="+mn-ea"/>
                          <a:cs typeface="+mn-cs"/>
                        </a:rPr>
                        <a:t>-</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Śródmieście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005195"/>
                  </a:ext>
                </a:extLst>
              </a:tr>
            </a:tbl>
          </a:graphicData>
        </a:graphic>
      </p:graphicFrame>
      <p:graphicFrame>
        <p:nvGraphicFramePr>
          <p:cNvPr id="12" name="Tabela 11"/>
          <p:cNvGraphicFramePr>
            <a:graphicFrameLocks noGrp="1"/>
          </p:cNvGraphicFramePr>
          <p:nvPr>
            <p:extLst>
              <p:ext uri="{D42A27DB-BD31-4B8C-83A1-F6EECF244321}">
                <p14:modId xmlns:p14="http://schemas.microsoft.com/office/powerpoint/2010/main" val="873537885"/>
              </p:ext>
            </p:extLst>
          </p:nvPr>
        </p:nvGraphicFramePr>
        <p:xfrm>
          <a:off x="6096706" y="1908000"/>
          <a:ext cx="5850000" cy="3743352"/>
        </p:xfrm>
        <a:graphic>
          <a:graphicData uri="http://schemas.openxmlformats.org/drawingml/2006/table">
            <a:tbl>
              <a:tblPr firstRow="1" bandRow="1">
                <a:tableStyleId>{2D5ABB26-0587-4C30-8999-92F81FD0307C}</a:tableStyleId>
              </a:tblPr>
              <a:tblGrid>
                <a:gridCol w="2816666">
                  <a:extLst>
                    <a:ext uri="{9D8B030D-6E8A-4147-A177-3AD203B41FA5}">
                      <a16:colId xmlns:a16="http://schemas.microsoft.com/office/drawing/2014/main" val="20000"/>
                    </a:ext>
                  </a:extLst>
                </a:gridCol>
                <a:gridCol w="3033334">
                  <a:extLst>
                    <a:ext uri="{9D8B030D-6E8A-4147-A177-3AD203B41FA5}">
                      <a16:colId xmlns:a16="http://schemas.microsoft.com/office/drawing/2014/main" val="20001"/>
                    </a:ext>
                  </a:extLst>
                </a:gridCol>
              </a:tblGrid>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+355.000 zł</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Targówek</a:t>
                      </a: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26940361"/>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a:ln>
                            <a:noFill/>
                          </a:ln>
                          <a:solidFill>
                            <a:prstClr val="black"/>
                          </a:solidFill>
                          <a:effectLst/>
                          <a:uLnTx/>
                          <a:uFillTx/>
                          <a:latin typeface="Engram Warsaw"/>
                          <a:ea typeface="+mn-ea"/>
                          <a:cs typeface="+mn-cs"/>
                        </a:rPr>
                        <a:t>-</a:t>
                      </a:r>
                      <a:endParaRPr kumimoji="0" lang="pl-PL" sz="1800" b="1" i="0" u="none" strike="noStrike" kern="1200" cap="none" spc="0" normalizeH="0" baseline="0" noProof="0" dirty="0">
                        <a:ln>
                          <a:noFill/>
                        </a:ln>
                        <a:solidFill>
                          <a:prstClr val="black"/>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Ursus</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97807684"/>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+200.000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55297735"/>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+3.565.144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Wawer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74442302"/>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a:ln>
                            <a:noFill/>
                          </a:ln>
                          <a:solidFill>
                            <a:prstClr val="black"/>
                          </a:solidFill>
                          <a:effectLst/>
                          <a:uLnTx/>
                          <a:uFillTx/>
                          <a:latin typeface="Engram Warsaw"/>
                          <a:ea typeface="+mn-ea"/>
                          <a:cs typeface="+mn-cs"/>
                        </a:rPr>
                        <a:t>-</a:t>
                      </a:r>
                      <a:endParaRPr kumimoji="0" lang="pl-PL" sz="1800" b="1" i="0" u="none" strike="noStrike" kern="1200" cap="none" spc="0" normalizeH="0" baseline="0" noProof="0" dirty="0">
                        <a:ln>
                          <a:noFill/>
                        </a:ln>
                        <a:solidFill>
                          <a:prstClr val="black"/>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Wesoła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74788209"/>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a:ln>
                            <a:noFill/>
                          </a:ln>
                          <a:solidFill>
                            <a:prstClr val="black"/>
                          </a:solidFill>
                          <a:effectLst/>
                          <a:uLnTx/>
                          <a:uFillTx/>
                          <a:latin typeface="Engram Warsaw"/>
                          <a:ea typeface="+mn-ea"/>
                          <a:cs typeface="+mn-cs"/>
                        </a:rPr>
                        <a:t>-</a:t>
                      </a:r>
                      <a:endParaRPr kumimoji="0" lang="pl-PL" sz="1800" b="1" i="0" u="none" strike="noStrike" kern="1200" cap="none" spc="0" normalizeH="0" baseline="0" noProof="0" dirty="0">
                        <a:ln>
                          <a:noFill/>
                        </a:ln>
                        <a:solidFill>
                          <a:prstClr val="black"/>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Wilanów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09283230"/>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385723"/>
                          </a:solidFill>
                          <a:effectLst/>
                          <a:uLnTx/>
                          <a:uFillTx/>
                          <a:latin typeface="Engram Warsaw"/>
                          <a:ea typeface="+mn-ea"/>
                          <a:cs typeface="+mn-cs"/>
                        </a:rPr>
                        <a:t>+1.500.000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Włochy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926187"/>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a:ln>
                            <a:noFill/>
                          </a:ln>
                          <a:solidFill>
                            <a:prstClr val="black"/>
                          </a:solidFill>
                          <a:effectLst/>
                          <a:uLnTx/>
                          <a:uFillTx/>
                          <a:latin typeface="Engram Warsaw"/>
                          <a:ea typeface="+mn-ea"/>
                          <a:cs typeface="+mn-cs"/>
                        </a:rPr>
                        <a:t>-</a:t>
                      </a:r>
                      <a:endParaRPr kumimoji="0" lang="pl-PL" sz="1800" b="1" i="0" u="none" strike="noStrike" kern="1200" cap="none" spc="0" normalizeH="0" baseline="0" noProof="0" dirty="0">
                        <a:ln>
                          <a:noFill/>
                        </a:ln>
                        <a:solidFill>
                          <a:prstClr val="black"/>
                        </a:solidFill>
                        <a:effectLst/>
                        <a:uLnTx/>
                        <a:uFillTx/>
                        <a:latin typeface="Engram Warsaw"/>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Wola</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38481906"/>
                  </a:ext>
                </a:extLst>
              </a:tr>
              <a:tr h="41592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pl-PL" sz="1800" b="1" i="0" u="none" strike="noStrike" kern="1200" cap="none" spc="0" normalizeH="0" baseline="0" noProof="0" dirty="0">
                          <a:ln>
                            <a:noFill/>
                          </a:ln>
                          <a:solidFill>
                            <a:srgbClr val="C00000"/>
                          </a:solidFill>
                          <a:effectLst/>
                          <a:uLnTx/>
                          <a:uFillTx/>
                          <a:latin typeface="Engram Warsaw"/>
                          <a:ea typeface="+mn-ea"/>
                          <a:cs typeface="+mn-cs"/>
                        </a:rPr>
                        <a:t>-500.000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algn="l" defTabSz="914400" rtl="0" eaLnBrk="1" latinLnBrk="0" hangingPunct="1"/>
                      <a:r>
                        <a:rPr lang="pl-PL" sz="1400" b="1" i="0" kern="1200" baseline="0" dirty="0">
                          <a:solidFill>
                            <a:schemeClr val="tx1"/>
                          </a:solidFill>
                          <a:latin typeface="+mj-lt"/>
                          <a:ea typeface="+mn-ea"/>
                          <a:cs typeface="+mn-cs"/>
                        </a:rPr>
                        <a:t>dz. Żoliborz</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56274245"/>
                  </a:ext>
                </a:extLst>
              </a:tr>
            </a:tbl>
          </a:graphicData>
        </a:graphic>
      </p:graphicFrame>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13"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4" name="Tytuł 2"/>
          <p:cNvSpPr txBox="1">
            <a:spLocks/>
          </p:cNvSpPr>
          <p:nvPr/>
        </p:nvSpPr>
        <p:spPr>
          <a:xfrm>
            <a:off x="328158" y="512903"/>
            <a:ext cx="2014992"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spTree>
    <p:extLst>
      <p:ext uri="{BB962C8B-B14F-4D97-AF65-F5344CB8AC3E}">
        <p14:creationId xmlns:p14="http://schemas.microsoft.com/office/powerpoint/2010/main" val="941395256"/>
      </p:ext>
    </p:extLst>
  </p:cSld>
  <p:clrMapOvr>
    <a:masterClrMapping/>
  </p:clrMapOvr>
  <p:transition spd="slow">
    <p:cove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32</a:t>
            </a:fld>
            <a:endParaRPr lang="pl-PL" dirty="0"/>
          </a:p>
        </p:txBody>
      </p:sp>
      <p:sp>
        <p:nvSpPr>
          <p:cNvPr id="3" name="Tytuł 2"/>
          <p:cNvSpPr>
            <a:spLocks noGrp="1"/>
          </p:cNvSpPr>
          <p:nvPr>
            <p:ph type="title"/>
          </p:nvPr>
        </p:nvSpPr>
        <p:spPr>
          <a:xfrm>
            <a:off x="2486025" y="771496"/>
            <a:ext cx="9449435" cy="742304"/>
          </a:xfrm>
        </p:spPr>
        <p:txBody>
          <a:bodyPr/>
          <a:lstStyle/>
          <a:p>
            <a:pPr>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a:latin typeface="+mj-lt"/>
              </a:rPr>
              <a:t>14,8 mln zł</a:t>
            </a:r>
          </a:p>
        </p:txBody>
      </p:sp>
      <p:sp>
        <p:nvSpPr>
          <p:cNvPr id="9" name="pole tekstowe 13"/>
          <p:cNvSpPr txBox="1">
            <a:spLocks noChangeArrowheads="1"/>
          </p:cNvSpPr>
          <p:nvPr/>
        </p:nvSpPr>
        <p:spPr bwMode="auto">
          <a:xfrm>
            <a:off x="2486025" y="1388712"/>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POZOSTAŁA</a:t>
            </a:r>
            <a:r>
              <a:rPr lang="pl-PL" altLang="pl-PL" sz="1800" b="1" dirty="0">
                <a:latin typeface="+mj-lt"/>
              </a:rPr>
              <a:t>:  </a:t>
            </a:r>
            <a:r>
              <a:rPr lang="pl-PL" altLang="pl-PL" sz="1800" b="1" dirty="0">
                <a:solidFill>
                  <a:srgbClr val="385723"/>
                </a:solidFill>
                <a:latin typeface="+mj-lt"/>
              </a:rPr>
              <a:t>+0,08 mln zł</a:t>
            </a:r>
          </a:p>
        </p:txBody>
      </p:sp>
      <p:graphicFrame>
        <p:nvGraphicFramePr>
          <p:cNvPr id="10" name="Tabela 9"/>
          <p:cNvGraphicFramePr>
            <a:graphicFrameLocks noGrp="1"/>
          </p:cNvGraphicFramePr>
          <p:nvPr>
            <p:extLst>
              <p:ext uri="{D42A27DB-BD31-4B8C-83A1-F6EECF244321}">
                <p14:modId xmlns:p14="http://schemas.microsoft.com/office/powerpoint/2010/main" val="778368021"/>
              </p:ext>
            </p:extLst>
          </p:nvPr>
        </p:nvGraphicFramePr>
        <p:xfrm>
          <a:off x="349759" y="2131016"/>
          <a:ext cx="11700001" cy="1490390"/>
        </p:xfrm>
        <a:graphic>
          <a:graphicData uri="http://schemas.openxmlformats.org/drawingml/2006/table">
            <a:tbl>
              <a:tblPr firstRow="1" bandRow="1">
                <a:tableStyleId>{2D5ABB26-0587-4C30-8999-92F81FD0307C}</a:tableStyleId>
              </a:tblPr>
              <a:tblGrid>
                <a:gridCol w="2268000">
                  <a:extLst>
                    <a:ext uri="{9D8B030D-6E8A-4147-A177-3AD203B41FA5}">
                      <a16:colId xmlns:a16="http://schemas.microsoft.com/office/drawing/2014/main" val="20000"/>
                    </a:ext>
                  </a:extLst>
                </a:gridCol>
                <a:gridCol w="9432001">
                  <a:extLst>
                    <a:ext uri="{9D8B030D-6E8A-4147-A177-3AD203B41FA5}">
                      <a16:colId xmlns:a16="http://schemas.microsoft.com/office/drawing/2014/main" val="20001"/>
                    </a:ext>
                  </a:extLst>
                </a:gridCol>
              </a:tblGrid>
              <a:tr h="621202">
                <a:tc>
                  <a:txBody>
                    <a:bodyPr/>
                    <a:lstStyle/>
                    <a:p>
                      <a:pPr algn="r"/>
                      <a:r>
                        <a:rPr lang="pl-PL" sz="2000" b="1" kern="1200" baseline="0" dirty="0">
                          <a:solidFill>
                            <a:srgbClr val="385723"/>
                          </a:solidFill>
                          <a:latin typeface="+mj-lt"/>
                          <a:ea typeface="+mn-ea"/>
                          <a:cs typeface="+mn-cs"/>
                        </a:rPr>
                        <a:t>+80.000 zł</a:t>
                      </a:r>
                    </a:p>
                  </a:txBody>
                  <a:tcPr marL="91426" marR="91426" marT="45719" marB="45719" anchor="ctr">
                    <a:lnT w="12700" cap="flat" cmpd="sng" algn="ctr">
                      <a:noFill/>
                      <a:prstDash val="sysDot"/>
                      <a:round/>
                      <a:headEnd type="none" w="med" len="med"/>
                      <a:tailEnd type="none" w="med" len="med"/>
                    </a:lnT>
                    <a:solidFill>
                      <a:srgbClr val="EEF7E8"/>
                    </a:solidFill>
                  </a:tcPr>
                </a:tc>
                <a:tc>
                  <a:txBody>
                    <a:bodyPr/>
                    <a:lstStyle/>
                    <a:p>
                      <a:pPr algn="l"/>
                      <a:r>
                        <a:rPr lang="pl-PL" sz="1600" b="1" kern="1200" baseline="0" dirty="0">
                          <a:solidFill>
                            <a:schemeClr val="tx1"/>
                          </a:solidFill>
                          <a:latin typeface="+mj-lt"/>
                          <a:ea typeface="+mn-ea"/>
                          <a:cs typeface="+mn-cs"/>
                        </a:rPr>
                        <a:t>Wydatki majątkowe w części pozostałej, w tym:</a:t>
                      </a:r>
                    </a:p>
                  </a:txBody>
                  <a:tcPr marL="91426" marR="91426" marT="45719" marB="45719" anchor="ctr">
                    <a:lnT w="12700" cap="flat" cmpd="sng" algn="ctr">
                      <a:noFill/>
                      <a:prstDash val="sysDot"/>
                      <a:round/>
                      <a:headEnd type="none" w="med" len="med"/>
                      <a:tailEnd type="none" w="med" len="med"/>
                    </a:lnT>
                    <a:solidFill>
                      <a:srgbClr val="EEF7E8"/>
                    </a:solidFill>
                  </a:tcPr>
                </a:tc>
                <a:extLst>
                  <a:ext uri="{0D108BD9-81ED-4DB2-BD59-A6C34878D82A}">
                    <a16:rowId xmlns:a16="http://schemas.microsoft.com/office/drawing/2014/main" val="10001"/>
                  </a:ext>
                </a:extLst>
              </a:tr>
              <a:tr h="869188">
                <a:tc>
                  <a:txBody>
                    <a:bodyPr/>
                    <a:lstStyle/>
                    <a:p>
                      <a:pPr algn="r"/>
                      <a:r>
                        <a:rPr lang="pl-PL" sz="1800" b="1" kern="1200" dirty="0">
                          <a:solidFill>
                            <a:srgbClr val="385723"/>
                          </a:solidFill>
                          <a:latin typeface="+mj-lt"/>
                          <a:ea typeface="+mn-ea"/>
                          <a:cs typeface="+mn-cs"/>
                        </a:rPr>
                        <a:t>+80.000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400" b="1" kern="1200" dirty="0">
                          <a:solidFill>
                            <a:schemeClr val="tx1"/>
                          </a:solidFill>
                          <a:effectLst/>
                          <a:latin typeface="+mn-lt"/>
                          <a:ea typeface="+mn-ea"/>
                          <a:cs typeface="+mn-cs"/>
                        </a:rPr>
                        <a:t>Wpłata na fundusz celowy dla Komendy Wojewódzkiej Policji na zakup środków transportu dla Komendy Stołecznej Policji</a:t>
                      </a:r>
                      <a:endParaRPr lang="pl-PL" sz="1400" b="1" kern="1200" noProof="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3625553"/>
                  </a:ext>
                </a:extLst>
              </a:tr>
            </a:tbl>
          </a:graphicData>
        </a:graphic>
      </p:graphicFrame>
      <p:sp>
        <p:nvSpPr>
          <p:cNvPr id="8" name="pole tekstowe 13"/>
          <p:cNvSpPr txBox="1">
            <a:spLocks noChangeArrowheads="1"/>
          </p:cNvSpPr>
          <p:nvPr/>
        </p:nvSpPr>
        <p:spPr bwMode="auto">
          <a:xfrm>
            <a:off x="1775173" y="41373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2" name="Tytuł 2"/>
          <p:cNvSpPr txBox="1">
            <a:spLocks/>
          </p:cNvSpPr>
          <p:nvPr/>
        </p:nvSpPr>
        <p:spPr>
          <a:xfrm>
            <a:off x="235460" y="1028091"/>
            <a:ext cx="2259107"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 MAJĄTKOWE</a:t>
            </a:r>
          </a:p>
        </p:txBody>
      </p:sp>
    </p:spTree>
    <p:extLst>
      <p:ext uri="{BB962C8B-B14F-4D97-AF65-F5344CB8AC3E}">
        <p14:creationId xmlns:p14="http://schemas.microsoft.com/office/powerpoint/2010/main" val="1745833675"/>
      </p:ext>
    </p:extLst>
  </p:cSld>
  <p:clrMapOvr>
    <a:masterClrMapping/>
  </p:clrMapOvr>
  <p:transition spd="slow">
    <p:cove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438276"/>
            <a:ext cx="11491546" cy="2886074"/>
          </a:xfrm>
          <a:prstGeom prst="rect">
            <a:avLst/>
          </a:prstGeom>
        </p:spPr>
        <p:txBody>
          <a:bodyPr/>
          <a:lstStyle/>
          <a:p>
            <a:pPr>
              <a:lnSpc>
                <a:spcPct val="114000"/>
              </a:lnSpc>
              <a:spcBef>
                <a:spcPts val="600"/>
              </a:spcBef>
              <a:spcAft>
                <a:spcPts val="600"/>
              </a:spcAft>
              <a:defRPr/>
            </a:pPr>
            <a:r>
              <a:rPr lang="pl-PL" b="1" dirty="0"/>
              <a:t>Autopoprawka A</a:t>
            </a:r>
            <a:r>
              <a:rPr lang="pl-PL" dirty="0"/>
              <a:t/>
            </a:r>
            <a:br>
              <a:rPr lang="pl-PL" dirty="0"/>
            </a:br>
            <a:r>
              <a:rPr lang="pl-PL" dirty="0"/>
              <a:t>do projektu zmiany </a:t>
            </a:r>
            <a:br>
              <a:rPr lang="pl-PL" dirty="0"/>
            </a:br>
            <a:r>
              <a:rPr lang="pl-PL" dirty="0"/>
              <a:t>Wieloletniej Prognozy Finansowej</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33</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1372713901"/>
      </p:ext>
    </p:extLst>
  </p:cSld>
  <p:clrMapOvr>
    <a:masterClrMapping/>
  </p:clrMapOvr>
  <p:transition spd="slow">
    <p:cove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34</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4028480226"/>
              </p:ext>
            </p:extLst>
          </p:nvPr>
        </p:nvGraphicFramePr>
        <p:xfrm>
          <a:off x="752473" y="1678157"/>
          <a:ext cx="10908225" cy="3361111"/>
        </p:xfrm>
        <a:graphic>
          <a:graphicData uri="http://schemas.openxmlformats.org/drawingml/2006/table">
            <a:tbl>
              <a:tblPr firstRow="1" bandRow="1">
                <a:tableStyleId>{2D5ABB26-0587-4C30-8999-92F81FD0307C}</a:tableStyleId>
              </a:tblPr>
              <a:tblGrid>
                <a:gridCol w="1588166">
                  <a:extLst>
                    <a:ext uri="{9D8B030D-6E8A-4147-A177-3AD203B41FA5}">
                      <a16:colId xmlns:a16="http://schemas.microsoft.com/office/drawing/2014/main" val="3288171132"/>
                    </a:ext>
                  </a:extLst>
                </a:gridCol>
                <a:gridCol w="1302066">
                  <a:extLst>
                    <a:ext uri="{9D8B030D-6E8A-4147-A177-3AD203B41FA5}">
                      <a16:colId xmlns:a16="http://schemas.microsoft.com/office/drawing/2014/main" val="20001"/>
                    </a:ext>
                  </a:extLst>
                </a:gridCol>
                <a:gridCol w="1302066">
                  <a:extLst>
                    <a:ext uri="{9D8B030D-6E8A-4147-A177-3AD203B41FA5}">
                      <a16:colId xmlns:a16="http://schemas.microsoft.com/office/drawing/2014/main" val="3393036705"/>
                    </a:ext>
                  </a:extLst>
                </a:gridCol>
                <a:gridCol w="1302066">
                  <a:extLst>
                    <a:ext uri="{9D8B030D-6E8A-4147-A177-3AD203B41FA5}">
                      <a16:colId xmlns:a16="http://schemas.microsoft.com/office/drawing/2014/main" val="785722401"/>
                    </a:ext>
                  </a:extLst>
                </a:gridCol>
                <a:gridCol w="1302066">
                  <a:extLst>
                    <a:ext uri="{9D8B030D-6E8A-4147-A177-3AD203B41FA5}">
                      <a16:colId xmlns:a16="http://schemas.microsoft.com/office/drawing/2014/main" val="1778449290"/>
                    </a:ext>
                  </a:extLst>
                </a:gridCol>
                <a:gridCol w="1302066">
                  <a:extLst>
                    <a:ext uri="{9D8B030D-6E8A-4147-A177-3AD203B41FA5}">
                      <a16:colId xmlns:a16="http://schemas.microsoft.com/office/drawing/2014/main" val="232356579"/>
                    </a:ext>
                  </a:extLst>
                </a:gridCol>
                <a:gridCol w="1302066">
                  <a:extLst>
                    <a:ext uri="{9D8B030D-6E8A-4147-A177-3AD203B41FA5}">
                      <a16:colId xmlns:a16="http://schemas.microsoft.com/office/drawing/2014/main" val="1236688718"/>
                    </a:ext>
                  </a:extLst>
                </a:gridCol>
                <a:gridCol w="1507663">
                  <a:extLst>
                    <a:ext uri="{9D8B030D-6E8A-4147-A177-3AD203B41FA5}">
                      <a16:colId xmlns:a16="http://schemas.microsoft.com/office/drawing/2014/main" val="3422950535"/>
                    </a:ext>
                  </a:extLst>
                </a:gridCol>
              </a:tblGrid>
              <a:tr h="826286">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8">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+209,9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+13,9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+226,6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a:solidFill>
                            <a:srgbClr val="385723"/>
                          </a:solidFill>
                          <a:latin typeface="+mj-lt"/>
                          <a:cs typeface="Calibri" panose="020F0502020204030204" pitchFamily="34" charset="0"/>
                        </a:rPr>
                        <a:t>+18,8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+10,8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+5,6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+5,7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+42,1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46460053"/>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26.149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25.973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26.771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27.165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27.819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28.725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162.602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036" y="555949"/>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dochodów</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0853" y="186180"/>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Tree>
    <p:extLst>
      <p:ext uri="{BB962C8B-B14F-4D97-AF65-F5344CB8AC3E}">
        <p14:creationId xmlns:p14="http://schemas.microsoft.com/office/powerpoint/2010/main" val="2795992666"/>
      </p:ext>
    </p:extLst>
  </p:cSld>
  <p:clrMapOvr>
    <a:masterClrMapping/>
  </p:clrMapOvr>
  <p:transition spd="slow">
    <p:cove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35</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840674496"/>
              </p:ext>
            </p:extLst>
          </p:nvPr>
        </p:nvGraphicFramePr>
        <p:xfrm>
          <a:off x="876301" y="1678157"/>
          <a:ext cx="10534648" cy="3361111"/>
        </p:xfrm>
        <a:graphic>
          <a:graphicData uri="http://schemas.openxmlformats.org/drawingml/2006/table">
            <a:tbl>
              <a:tblPr firstRow="1" bandRow="1">
                <a:tableStyleId>{2D5ABB26-0587-4C30-8999-92F81FD0307C}</a:tableStyleId>
              </a:tblPr>
              <a:tblGrid>
                <a:gridCol w="1533776">
                  <a:extLst>
                    <a:ext uri="{9D8B030D-6E8A-4147-A177-3AD203B41FA5}">
                      <a16:colId xmlns:a16="http://schemas.microsoft.com/office/drawing/2014/main" val="3288171132"/>
                    </a:ext>
                  </a:extLst>
                </a:gridCol>
                <a:gridCol w="1257473">
                  <a:extLst>
                    <a:ext uri="{9D8B030D-6E8A-4147-A177-3AD203B41FA5}">
                      <a16:colId xmlns:a16="http://schemas.microsoft.com/office/drawing/2014/main" val="20001"/>
                    </a:ext>
                  </a:extLst>
                </a:gridCol>
                <a:gridCol w="1257473">
                  <a:extLst>
                    <a:ext uri="{9D8B030D-6E8A-4147-A177-3AD203B41FA5}">
                      <a16:colId xmlns:a16="http://schemas.microsoft.com/office/drawing/2014/main" val="3393036705"/>
                    </a:ext>
                  </a:extLst>
                </a:gridCol>
                <a:gridCol w="1257473">
                  <a:extLst>
                    <a:ext uri="{9D8B030D-6E8A-4147-A177-3AD203B41FA5}">
                      <a16:colId xmlns:a16="http://schemas.microsoft.com/office/drawing/2014/main" val="785722401"/>
                    </a:ext>
                  </a:extLst>
                </a:gridCol>
                <a:gridCol w="1257473">
                  <a:extLst>
                    <a:ext uri="{9D8B030D-6E8A-4147-A177-3AD203B41FA5}">
                      <a16:colId xmlns:a16="http://schemas.microsoft.com/office/drawing/2014/main" val="1778449290"/>
                    </a:ext>
                  </a:extLst>
                </a:gridCol>
                <a:gridCol w="1257473">
                  <a:extLst>
                    <a:ext uri="{9D8B030D-6E8A-4147-A177-3AD203B41FA5}">
                      <a16:colId xmlns:a16="http://schemas.microsoft.com/office/drawing/2014/main" val="4162604057"/>
                    </a:ext>
                  </a:extLst>
                </a:gridCol>
                <a:gridCol w="1257473">
                  <a:extLst>
                    <a:ext uri="{9D8B030D-6E8A-4147-A177-3AD203B41FA5}">
                      <a16:colId xmlns:a16="http://schemas.microsoft.com/office/drawing/2014/main" val="3493690280"/>
                    </a:ext>
                  </a:extLst>
                </a:gridCol>
                <a:gridCol w="1456034">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8">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C00000"/>
                          </a:solidFill>
                          <a:latin typeface="+mj-lt"/>
                          <a:cs typeface="Calibri" panose="020F0502020204030204" pitchFamily="34" charset="0"/>
                        </a:rPr>
                        <a:t>-18,1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+5,9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-16,6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+4,3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-24,5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+57,1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+19,6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+6,7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+6,2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+90,7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3813323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26.002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24.805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24.679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25.429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26.310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27.417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154.642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036" y="555949"/>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bieżących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0718" y="21739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Tree>
    <p:extLst>
      <p:ext uri="{BB962C8B-B14F-4D97-AF65-F5344CB8AC3E}">
        <p14:creationId xmlns:p14="http://schemas.microsoft.com/office/powerpoint/2010/main" val="352472082"/>
      </p:ext>
    </p:extLst>
  </p:cSld>
  <p:clrMapOvr>
    <a:masterClrMapping/>
  </p:clrMapOvr>
  <p:transition spd="slow">
    <p:cove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36</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1632503421"/>
              </p:ext>
            </p:extLst>
          </p:nvPr>
        </p:nvGraphicFramePr>
        <p:xfrm>
          <a:off x="1779629" y="1678157"/>
          <a:ext cx="8632743" cy="3361111"/>
        </p:xfrm>
        <a:graphic>
          <a:graphicData uri="http://schemas.openxmlformats.org/drawingml/2006/table">
            <a:tbl>
              <a:tblPr firstRow="1" bandRow="1">
                <a:tableStyleId>{2D5ABB26-0587-4C30-8999-92F81FD0307C}</a:tableStyleId>
              </a:tblPr>
              <a:tblGrid>
                <a:gridCol w="1651020">
                  <a:extLst>
                    <a:ext uri="{9D8B030D-6E8A-4147-A177-3AD203B41FA5}">
                      <a16:colId xmlns:a16="http://schemas.microsoft.com/office/drawing/2014/main" val="3288171132"/>
                    </a:ext>
                  </a:extLst>
                </a:gridCol>
                <a:gridCol w="1353597">
                  <a:extLst>
                    <a:ext uri="{9D8B030D-6E8A-4147-A177-3AD203B41FA5}">
                      <a16:colId xmlns:a16="http://schemas.microsoft.com/office/drawing/2014/main" val="20001"/>
                    </a:ext>
                  </a:extLst>
                </a:gridCol>
                <a:gridCol w="1353597">
                  <a:extLst>
                    <a:ext uri="{9D8B030D-6E8A-4147-A177-3AD203B41FA5}">
                      <a16:colId xmlns:a16="http://schemas.microsoft.com/office/drawing/2014/main" val="3393036705"/>
                    </a:ext>
                  </a:extLst>
                </a:gridCol>
                <a:gridCol w="1353597">
                  <a:extLst>
                    <a:ext uri="{9D8B030D-6E8A-4147-A177-3AD203B41FA5}">
                      <a16:colId xmlns:a16="http://schemas.microsoft.com/office/drawing/2014/main" val="785722401"/>
                    </a:ext>
                  </a:extLst>
                </a:gridCol>
                <a:gridCol w="1353597">
                  <a:extLst>
                    <a:ext uri="{9D8B030D-6E8A-4147-A177-3AD203B41FA5}">
                      <a16:colId xmlns:a16="http://schemas.microsoft.com/office/drawing/2014/main" val="1778449290"/>
                    </a:ext>
                  </a:extLst>
                </a:gridCol>
                <a:gridCol w="1567335">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+130,9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+73,2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+38,1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-28,6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+213,6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a:solidFill>
                            <a:srgbClr val="385723"/>
                          </a:solidFill>
                          <a:latin typeface="+mj-lt"/>
                          <a:cs typeface="Calibri" panose="020F0502020204030204" pitchFamily="34" charset="0"/>
                        </a:rPr>
                        <a:t>+14,8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+10,8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+8,8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-10,7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+23,7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5324066"/>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3.827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3.390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2.896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1.927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12.041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2581" y="555949"/>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majątkowych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0718" y="21739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Tree>
    <p:extLst>
      <p:ext uri="{BB962C8B-B14F-4D97-AF65-F5344CB8AC3E}">
        <p14:creationId xmlns:p14="http://schemas.microsoft.com/office/powerpoint/2010/main" val="2983109821"/>
      </p:ext>
    </p:extLst>
  </p:cSld>
  <p:clrMapOvr>
    <a:masterClrMapping/>
  </p:clrMapOvr>
  <p:transition spd="slow">
    <p:cove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37</a:t>
            </a:fld>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467775262"/>
              </p:ext>
            </p:extLst>
          </p:nvPr>
        </p:nvGraphicFramePr>
        <p:xfrm>
          <a:off x="696000" y="1079999"/>
          <a:ext cx="10804047" cy="3594353"/>
        </p:xfrm>
        <a:graphic>
          <a:graphicData uri="http://schemas.openxmlformats.org/drawingml/2006/table">
            <a:tbl>
              <a:tblPr firstRow="1" bandRow="1">
                <a:tableStyleId>{2D5ABB26-0587-4C30-8999-92F81FD0307C}</a:tableStyleId>
              </a:tblPr>
              <a:tblGrid>
                <a:gridCol w="689261">
                  <a:extLst>
                    <a:ext uri="{9D8B030D-6E8A-4147-A177-3AD203B41FA5}">
                      <a16:colId xmlns:a16="http://schemas.microsoft.com/office/drawing/2014/main" val="20000"/>
                    </a:ext>
                  </a:extLst>
                </a:gridCol>
                <a:gridCol w="1656000">
                  <a:extLst>
                    <a:ext uri="{9D8B030D-6E8A-4147-A177-3AD203B41FA5}">
                      <a16:colId xmlns:a16="http://schemas.microsoft.com/office/drawing/2014/main" val="2293524519"/>
                    </a:ext>
                  </a:extLst>
                </a:gridCol>
                <a:gridCol w="6948000">
                  <a:extLst>
                    <a:ext uri="{9D8B030D-6E8A-4147-A177-3AD203B41FA5}">
                      <a16:colId xmlns:a16="http://schemas.microsoft.com/office/drawing/2014/main" val="3460433117"/>
                    </a:ext>
                  </a:extLst>
                </a:gridCol>
                <a:gridCol w="1510786">
                  <a:extLst>
                    <a:ext uri="{9D8B030D-6E8A-4147-A177-3AD203B41FA5}">
                      <a16:colId xmlns:a16="http://schemas.microsoft.com/office/drawing/2014/main" val="1071488265"/>
                    </a:ext>
                  </a:extLst>
                </a:gridCol>
              </a:tblGrid>
              <a:tr h="636532">
                <a:tc>
                  <a:txBody>
                    <a:bodyPr/>
                    <a:lstStyle/>
                    <a:p>
                      <a:pPr algn="r"/>
                      <a:r>
                        <a:rPr lang="pl-PL" sz="1800" b="1" dirty="0">
                          <a:solidFill>
                            <a:schemeClr val="tx1"/>
                          </a:solidFill>
                        </a:rPr>
                        <a:t>43</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zwiększenia</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97833">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62473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+12,0</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Adaptacja parkingów P+R i obiektów Warszawskiego Transportu Publicznego </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w obszarach zmian klimatycznych oraz zrównoważenia energetycznego </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wraz z  infrastrukturą towarzyszącą</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29,3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62473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+5,0</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Rozbudowa Szkoły Podstawowej nr 215 przy ul. Kwatery Głównej 13 </a:t>
                      </a:r>
                      <a:br>
                        <a:rPr lang="pl-PL" sz="1300" kern="1200" dirty="0">
                          <a:solidFill>
                            <a:schemeClr val="tx1"/>
                          </a:solidFill>
                          <a:effectLst/>
                          <a:latin typeface="+mn-lt"/>
                          <a:ea typeface="+mn-ea"/>
                          <a:cs typeface="+mn-cs"/>
                        </a:rPr>
                      </a:br>
                      <a:r>
                        <a:rPr lang="pl-PL" sz="1300" kern="1200" dirty="0">
                          <a:solidFill>
                            <a:schemeClr val="tx1"/>
                          </a:solidFill>
                          <a:effectLst/>
                          <a:latin typeface="+mn-lt"/>
                          <a:ea typeface="+mn-ea"/>
                          <a:cs typeface="+mn-cs"/>
                        </a:rPr>
                        <a:t>(Praga-Południe)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47,8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624730">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+3,9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Budowa Centrum Aktywności Międzypokoleniowej przy ul. Korotyńskiego 13</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17,9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62473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+2,2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Budowa kładki pieszo-rowerowej nad Wisłą</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31,4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a:latin typeface="+mj-lt"/>
              </a:rPr>
              <a:t>Wydatki majątkowe</a:t>
            </a:r>
          </a:p>
        </p:txBody>
      </p:sp>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330502187"/>
      </p:ext>
    </p:extLst>
  </p:cSld>
  <p:clrMapOvr>
    <a:masterClrMapping/>
  </p:clrMapOvr>
  <p:transition spd="slow">
    <p:cove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38</a:t>
            </a:fld>
            <a:endParaRPr lang="pl-PL" dirty="0"/>
          </a:p>
        </p:txBody>
      </p:sp>
      <p:graphicFrame>
        <p:nvGraphicFramePr>
          <p:cNvPr id="6" name="Tabela 5"/>
          <p:cNvGraphicFramePr>
            <a:graphicFrameLocks noGrp="1"/>
          </p:cNvGraphicFramePr>
          <p:nvPr>
            <p:extLst>
              <p:ext uri="{D42A27DB-BD31-4B8C-83A1-F6EECF244321}">
                <p14:modId xmlns:p14="http://schemas.microsoft.com/office/powerpoint/2010/main" val="1916373115"/>
              </p:ext>
            </p:extLst>
          </p:nvPr>
        </p:nvGraphicFramePr>
        <p:xfrm>
          <a:off x="696000" y="1079999"/>
          <a:ext cx="10804047" cy="3590614"/>
        </p:xfrm>
        <a:graphic>
          <a:graphicData uri="http://schemas.openxmlformats.org/drawingml/2006/table">
            <a:tbl>
              <a:tblPr firstRow="1" bandRow="1">
                <a:tableStyleId>{2D5ABB26-0587-4C30-8999-92F81FD0307C}</a:tableStyleId>
              </a:tblPr>
              <a:tblGrid>
                <a:gridCol w="689261">
                  <a:extLst>
                    <a:ext uri="{9D8B030D-6E8A-4147-A177-3AD203B41FA5}">
                      <a16:colId xmlns:a16="http://schemas.microsoft.com/office/drawing/2014/main" val="20000"/>
                    </a:ext>
                  </a:extLst>
                </a:gridCol>
                <a:gridCol w="1656000">
                  <a:extLst>
                    <a:ext uri="{9D8B030D-6E8A-4147-A177-3AD203B41FA5}">
                      <a16:colId xmlns:a16="http://schemas.microsoft.com/office/drawing/2014/main" val="2293524519"/>
                    </a:ext>
                  </a:extLst>
                </a:gridCol>
                <a:gridCol w="6948000">
                  <a:extLst>
                    <a:ext uri="{9D8B030D-6E8A-4147-A177-3AD203B41FA5}">
                      <a16:colId xmlns:a16="http://schemas.microsoft.com/office/drawing/2014/main" val="3460433117"/>
                    </a:ext>
                  </a:extLst>
                </a:gridCol>
                <a:gridCol w="1510786">
                  <a:extLst>
                    <a:ext uri="{9D8B030D-6E8A-4147-A177-3AD203B41FA5}">
                      <a16:colId xmlns:a16="http://schemas.microsoft.com/office/drawing/2014/main" val="1071488265"/>
                    </a:ext>
                  </a:extLst>
                </a:gridCol>
              </a:tblGrid>
              <a:tr h="776348">
                <a:tc>
                  <a:txBody>
                    <a:bodyPr/>
                    <a:lstStyle/>
                    <a:p>
                      <a:pPr algn="r"/>
                      <a:r>
                        <a:rPr lang="pl-PL" sz="1800" b="1" dirty="0">
                          <a:solidFill>
                            <a:schemeClr val="tx1"/>
                          </a:solidFill>
                        </a:rPr>
                        <a:t>30</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zmniejszeń</a:t>
                      </a:r>
                      <a:r>
                        <a:rPr lang="pl-PL" sz="1800" b="0" kern="1200" baseline="0" dirty="0">
                          <a:solidFill>
                            <a:schemeClr val="tx1"/>
                          </a:solidFill>
                          <a:latin typeface="+mn-lt"/>
                          <a:ea typeface="+mn-ea"/>
                          <a:cs typeface="+mn-cs"/>
                        </a:rPr>
                        <a:t> limitów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485218">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do kwoty</a:t>
                      </a:r>
                    </a:p>
                  </a:txBody>
                  <a:tcPr marL="91426" marR="91426" marT="45719" marB="45719" anchor="ctr"/>
                </a:tc>
                <a:extLst>
                  <a:ext uri="{0D108BD9-81ED-4DB2-BD59-A6C34878D82A}">
                    <a16:rowId xmlns:a16="http://schemas.microsoft.com/office/drawing/2014/main" val="498292005"/>
                  </a:ext>
                </a:extLst>
              </a:tr>
              <a:tr h="582262">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-11,1</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Wydatki związane z realizacją i rozliczeniem projektów finansowanych z udziałem środków Unii Europejskiej i innych źródeł zagranicznych niepodlegających zwrotowi</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311,3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82262">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-5,4</a:t>
                      </a:r>
                      <a:r>
                        <a:rPr lang="pl-PL" sz="1600" b="1" baseline="0" dirty="0">
                          <a:solidFill>
                            <a:schemeClr val="tx1"/>
                          </a:solidFill>
                        </a:rPr>
                        <a:t> </a:t>
                      </a:r>
                      <a:r>
                        <a:rPr lang="pl-PL" sz="1600" b="1" dirty="0">
                          <a:solidFill>
                            <a:schemeClr val="tx1"/>
                          </a:solidFill>
                        </a:rPr>
                        <a:t>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Wydatki na zwiększenie wartości inwestycji kontynuowanych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1.093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82262">
                <a:tc>
                  <a:txBody>
                    <a:bodyPr/>
                    <a:lstStyle/>
                    <a:p>
                      <a:endParaRPr lang="pl-PL" dirty="0"/>
                    </a:p>
                  </a:txBody>
                  <a:tcPr marL="91426" marR="91426" marT="45719" marB="45719"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-1,8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Przebudowa wiaduktu drogowego w ciągu ul. Świerszcza nad ul. Globusową</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82262">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dirty="0">
                          <a:solidFill>
                            <a:schemeClr val="tx1"/>
                          </a:solidFill>
                        </a:rPr>
                        <a:t>-1,5 mln </a:t>
                      </a:r>
                      <a:r>
                        <a:rPr lang="pl-PL" sz="1600" b="1" baseline="0" dirty="0">
                          <a:solidFill>
                            <a:schemeClr val="tx1"/>
                          </a:solidFill>
                        </a:rPr>
                        <a:t>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Rozbudowa i modernizacja budynków SOSW dla Dzieci Słabowidzących nr 8 w Warszawie wraz z zagospodarowaniem terenu</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600" kern="1200" dirty="0">
                          <a:solidFill>
                            <a:schemeClr val="tx1"/>
                          </a:solidFill>
                          <a:effectLst/>
                          <a:latin typeface="+mn-lt"/>
                          <a:ea typeface="+mn-ea"/>
                          <a:cs typeface="+mn-cs"/>
                        </a:rPr>
                        <a:t>43,7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a:latin typeface="+mj-lt"/>
              </a:rPr>
              <a:t>Wydatki majątkowe</a:t>
            </a:r>
          </a:p>
        </p:txBody>
      </p:sp>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3475230570"/>
      </p:ext>
    </p:extLst>
  </p:cSld>
  <p:clrMapOvr>
    <a:masterClrMapping/>
  </p:clrMapOvr>
  <p:transition spd="slow">
    <p:cove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39</a:t>
            </a:fld>
            <a:endParaRPr lang="pl-PL" dirty="0"/>
          </a:p>
        </p:txBody>
      </p:sp>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
        <p:nvSpPr>
          <p:cNvPr id="9" name="Tytuł 2"/>
          <p:cNvSpPr txBox="1">
            <a:spLocks/>
          </p:cNvSpPr>
          <p:nvPr/>
        </p:nvSpPr>
        <p:spPr>
          <a:xfrm>
            <a:off x="432000" y="21600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a:latin typeface="+mj-lt"/>
              </a:rPr>
              <a:t>Wydatki majątkowe</a:t>
            </a:r>
          </a:p>
        </p:txBody>
      </p:sp>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graphicFrame>
        <p:nvGraphicFramePr>
          <p:cNvPr id="7" name="Tabela 6"/>
          <p:cNvGraphicFramePr>
            <a:graphicFrameLocks noGrp="1"/>
          </p:cNvGraphicFramePr>
          <p:nvPr>
            <p:extLst>
              <p:ext uri="{D42A27DB-BD31-4B8C-83A1-F6EECF244321}">
                <p14:modId xmlns:p14="http://schemas.microsoft.com/office/powerpoint/2010/main" val="3855778067"/>
              </p:ext>
            </p:extLst>
          </p:nvPr>
        </p:nvGraphicFramePr>
        <p:xfrm>
          <a:off x="696000" y="1080000"/>
          <a:ext cx="10716952" cy="2873371"/>
        </p:xfrm>
        <a:graphic>
          <a:graphicData uri="http://schemas.openxmlformats.org/drawingml/2006/table">
            <a:tbl>
              <a:tblPr firstRow="1" bandRow="1">
                <a:tableStyleId>{2D5ABB26-0587-4C30-8999-92F81FD0307C}</a:tableStyleId>
              </a:tblPr>
              <a:tblGrid>
                <a:gridCol w="698400">
                  <a:extLst>
                    <a:ext uri="{9D8B030D-6E8A-4147-A177-3AD203B41FA5}">
                      <a16:colId xmlns:a16="http://schemas.microsoft.com/office/drawing/2014/main" val="20000"/>
                    </a:ext>
                  </a:extLst>
                </a:gridCol>
                <a:gridCol w="1663200">
                  <a:extLst>
                    <a:ext uri="{9D8B030D-6E8A-4147-A177-3AD203B41FA5}">
                      <a16:colId xmlns:a16="http://schemas.microsoft.com/office/drawing/2014/main" val="2293524519"/>
                    </a:ext>
                  </a:extLst>
                </a:gridCol>
                <a:gridCol w="8355352">
                  <a:extLst>
                    <a:ext uri="{9D8B030D-6E8A-4147-A177-3AD203B41FA5}">
                      <a16:colId xmlns:a16="http://schemas.microsoft.com/office/drawing/2014/main" val="3460433117"/>
                    </a:ext>
                  </a:extLst>
                </a:gridCol>
              </a:tblGrid>
              <a:tr h="507555">
                <a:tc>
                  <a:txBody>
                    <a:bodyPr/>
                    <a:lstStyle/>
                    <a:p>
                      <a:pPr algn="r"/>
                      <a:r>
                        <a:rPr lang="pl-PL" sz="1800" b="1" dirty="0">
                          <a:solidFill>
                            <a:schemeClr val="tx1"/>
                          </a:solidFill>
                        </a:rPr>
                        <a:t>18</a:t>
                      </a:r>
                    </a:p>
                  </a:txBody>
                  <a:tcPr marL="91426" marR="91426" marT="45719" marB="45719" anchor="ctr"/>
                </a:tc>
                <a:tc gridSpan="2">
                  <a:txBody>
                    <a:bodyPr/>
                    <a:lstStyle/>
                    <a:p>
                      <a:pPr algn="l"/>
                      <a:r>
                        <a:rPr lang="pl-PL" sz="1800" b="1" kern="1200" baseline="0" dirty="0">
                          <a:solidFill>
                            <a:schemeClr val="tx1"/>
                          </a:solidFill>
                          <a:latin typeface="+mn-lt"/>
                          <a:ea typeface="+mn-ea"/>
                          <a:cs typeface="+mn-cs"/>
                        </a:rPr>
                        <a:t>nowych </a:t>
                      </a:r>
                      <a:r>
                        <a:rPr lang="pl-PL" sz="1800" b="0" kern="1200" baseline="0" dirty="0">
                          <a:solidFill>
                            <a:schemeClr val="tx1"/>
                          </a:solidFill>
                          <a:latin typeface="+mn-lt"/>
                          <a:ea typeface="+mn-ea"/>
                          <a:cs typeface="+mn-cs"/>
                        </a:rPr>
                        <a:t>przedsięwzięć majątkowych</a:t>
                      </a:r>
                    </a:p>
                  </a:txBody>
                  <a:tcPr marL="91426" marR="91426" marT="45719" marB="45719" anchor="ct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extLst>
                  <a:ext uri="{0D108BD9-81ED-4DB2-BD59-A6C34878D82A}">
                    <a16:rowId xmlns:a16="http://schemas.microsoft.com/office/drawing/2014/main" val="498292005"/>
                  </a:ext>
                </a:extLst>
              </a:tr>
              <a:tr h="504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5,4 mln</a:t>
                      </a:r>
                      <a:r>
                        <a:rPr lang="pl-PL" sz="1600" b="1" baseline="0" dirty="0">
                          <a:solidFill>
                            <a:schemeClr val="tx1"/>
                          </a:solidFill>
                        </a:rPr>
                        <a:t> zł</a:t>
                      </a:r>
                      <a:endParaRPr lang="pl-PL" sz="16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Modernizacja Szkoły Podstawowej nr 323 przy ul. Hirszfelda 11 (Ursynów)</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04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600" b="1" dirty="0">
                          <a:solidFill>
                            <a:schemeClr val="tx1"/>
                          </a:solidFill>
                        </a:rPr>
                        <a:t>4,9 mln</a:t>
                      </a:r>
                      <a:r>
                        <a:rPr lang="pl-PL" sz="1600" b="1" baseline="0" dirty="0">
                          <a:solidFill>
                            <a:schemeClr val="tx1"/>
                          </a:solidFill>
                        </a:rPr>
                        <a:t> zł</a:t>
                      </a:r>
                      <a:endParaRPr lang="pl-PL" sz="16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Modernizacja Szkoły Podstawowej nr 313 przy ul. Cybisa 1 (Ursynów)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04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0,5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lvl="0" algn="l" defTabSz="914400" rtl="0" eaLnBrk="1" latinLnBrk="0" hangingPunct="1"/>
                      <a:r>
                        <a:rPr lang="pl-PL" sz="1300" kern="1200" dirty="0">
                          <a:solidFill>
                            <a:schemeClr val="tx1"/>
                          </a:solidFill>
                          <a:effectLst/>
                          <a:latin typeface="+mn-lt"/>
                          <a:ea typeface="+mn-ea"/>
                          <a:cs typeface="+mn-cs"/>
                        </a:rPr>
                        <a:t>Przebudowa ul. </a:t>
                      </a:r>
                      <a:r>
                        <a:rPr lang="pl-PL" sz="1300" kern="1200" dirty="0" err="1">
                          <a:solidFill>
                            <a:schemeClr val="tx1"/>
                          </a:solidFill>
                          <a:effectLst/>
                          <a:latin typeface="+mn-lt"/>
                          <a:ea typeface="+mn-ea"/>
                          <a:cs typeface="+mn-cs"/>
                        </a:rPr>
                        <a:t>Jazgarzewskiej</a:t>
                      </a:r>
                      <a:r>
                        <a:rPr lang="pl-PL" sz="1300" kern="1200" dirty="0">
                          <a:solidFill>
                            <a:schemeClr val="tx1"/>
                          </a:solidFill>
                          <a:effectLst/>
                          <a:latin typeface="+mn-lt"/>
                          <a:ea typeface="+mn-ea"/>
                          <a:cs typeface="+mn-cs"/>
                        </a:rPr>
                        <a:t> - prace przygotowawcze (Mokotów)</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504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chemeClr val="tx1"/>
                          </a:solidFill>
                          <a:latin typeface="+mn-lt"/>
                          <a:ea typeface="+mn-ea"/>
                          <a:cs typeface="+mn-cs"/>
                        </a:rPr>
                        <a:t>0,5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300" kern="1200" dirty="0">
                          <a:solidFill>
                            <a:schemeClr val="tx1"/>
                          </a:solidFill>
                          <a:effectLst/>
                          <a:latin typeface="+mn-lt"/>
                          <a:ea typeface="+mn-ea"/>
                          <a:cs typeface="+mn-cs"/>
                        </a:rPr>
                        <a:t>Modernizacja infrastruktury oświetlenia alei Wilanowskiej na odcinku od ul. Bukowińskiej do ul. Dominikańskiej</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41131533"/>
                  </a:ext>
                </a:extLst>
              </a:tr>
            </a:tbl>
          </a:graphicData>
        </a:graphic>
      </p:graphicFrame>
    </p:spTree>
    <p:extLst>
      <p:ext uri="{BB962C8B-B14F-4D97-AF65-F5344CB8AC3E}">
        <p14:creationId xmlns:p14="http://schemas.microsoft.com/office/powerpoint/2010/main" val="2411906395"/>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a:t>
            </a:fld>
            <a:endParaRPr lang="pl-PL" dirty="0"/>
          </a:p>
        </p:txBody>
      </p:sp>
      <p:sp>
        <p:nvSpPr>
          <p:cNvPr id="3" name="Tytuł 2"/>
          <p:cNvSpPr>
            <a:spLocks noGrp="1"/>
          </p:cNvSpPr>
          <p:nvPr>
            <p:ph type="title"/>
          </p:nvPr>
        </p:nvSpPr>
        <p:spPr>
          <a:xfrm>
            <a:off x="1530258" y="71969"/>
            <a:ext cx="9439155" cy="344164"/>
          </a:xfrm>
        </p:spPr>
        <p:txBody>
          <a:bodyPr/>
          <a:lstStyle/>
          <a:p>
            <a:pPr>
              <a:spcBef>
                <a:spcPts val="800"/>
              </a:spcBef>
              <a:spcAft>
                <a:spcPts val="800"/>
              </a:spcAft>
            </a:pPr>
            <a:r>
              <a:rPr lang="pl-PL" altLang="pl-PL" sz="1800" b="1" dirty="0"/>
              <a:t>Zwiększenie</a:t>
            </a:r>
            <a:r>
              <a:rPr lang="pl-PL" altLang="pl-PL" sz="1800" dirty="0"/>
              <a:t> planu </a:t>
            </a:r>
            <a:r>
              <a:rPr lang="pl-PL" altLang="pl-PL" sz="1800" b="1" dirty="0"/>
              <a:t>dochodów</a:t>
            </a:r>
            <a:r>
              <a:rPr lang="pl-PL" altLang="pl-PL" sz="1800" dirty="0"/>
              <a:t> w 2024 r. o </a:t>
            </a:r>
            <a:r>
              <a:rPr lang="pl-PL" altLang="pl-PL" sz="1800" b="1" dirty="0"/>
              <a:t>209,9 mln zł</a:t>
            </a:r>
          </a:p>
        </p:txBody>
      </p:sp>
      <p:graphicFrame>
        <p:nvGraphicFramePr>
          <p:cNvPr id="6" name="Tabela 5"/>
          <p:cNvGraphicFramePr>
            <a:graphicFrameLocks noGrp="1"/>
          </p:cNvGraphicFramePr>
          <p:nvPr>
            <p:extLst>
              <p:ext uri="{D42A27DB-BD31-4B8C-83A1-F6EECF244321}">
                <p14:modId xmlns:p14="http://schemas.microsoft.com/office/powerpoint/2010/main" val="679531782"/>
              </p:ext>
            </p:extLst>
          </p:nvPr>
        </p:nvGraphicFramePr>
        <p:xfrm>
          <a:off x="69011" y="674542"/>
          <a:ext cx="12122989" cy="5172430"/>
        </p:xfrm>
        <a:graphic>
          <a:graphicData uri="http://schemas.openxmlformats.org/drawingml/2006/table">
            <a:tbl>
              <a:tblPr firstRow="1" bandRow="1">
                <a:tableStyleId>{2D5ABB26-0587-4C30-8999-92F81FD0307C}</a:tableStyleId>
              </a:tblPr>
              <a:tblGrid>
                <a:gridCol w="1519807">
                  <a:extLst>
                    <a:ext uri="{9D8B030D-6E8A-4147-A177-3AD203B41FA5}">
                      <a16:colId xmlns:a16="http://schemas.microsoft.com/office/drawing/2014/main" val="20000"/>
                    </a:ext>
                  </a:extLst>
                </a:gridCol>
                <a:gridCol w="10603182">
                  <a:extLst>
                    <a:ext uri="{9D8B030D-6E8A-4147-A177-3AD203B41FA5}">
                      <a16:colId xmlns:a16="http://schemas.microsoft.com/office/drawing/2014/main" val="20001"/>
                    </a:ext>
                  </a:extLst>
                </a:gridCol>
              </a:tblGrid>
              <a:tr h="0">
                <a:tc>
                  <a:txBody>
                    <a:bodyPr/>
                    <a:lstStyle/>
                    <a:p>
                      <a:pPr algn="r"/>
                      <a:r>
                        <a:rPr lang="pl-PL" sz="1200" b="1" baseline="0" dirty="0">
                          <a:solidFill>
                            <a:srgbClr val="385723"/>
                          </a:solidFill>
                          <a:latin typeface="+mj-lt"/>
                          <a:cs typeface="Calibri" panose="020F0502020204030204" pitchFamily="34" charset="0"/>
                        </a:rPr>
                        <a:t>+134.832.784 zł</a:t>
                      </a:r>
                      <a:br>
                        <a:rPr lang="pl-PL" sz="1200" b="1" baseline="0" dirty="0">
                          <a:solidFill>
                            <a:srgbClr val="385723"/>
                          </a:solidFill>
                          <a:latin typeface="+mj-lt"/>
                          <a:cs typeface="Calibri" panose="020F0502020204030204" pitchFamily="34" charset="0"/>
                        </a:rPr>
                      </a:br>
                      <a:r>
                        <a:rPr lang="pl-PL" sz="1000" b="1" baseline="0" dirty="0">
                          <a:solidFill>
                            <a:srgbClr val="385723"/>
                          </a:solidFill>
                          <a:latin typeface="+mj-lt"/>
                          <a:cs typeface="Calibri" panose="020F0502020204030204" pitchFamily="34" charset="0"/>
                        </a:rPr>
                        <a:t>(per saldo)</a:t>
                      </a:r>
                      <a:endParaRPr lang="pl-PL" sz="1100" b="1" dirty="0">
                        <a:solidFill>
                          <a:srgbClr val="385723"/>
                        </a:solidFill>
                        <a:latin typeface="+mj-lt"/>
                        <a:cs typeface="Calibri" panose="020F0502020204030204" pitchFamily="34" charset="0"/>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050" b="1" kern="1200" baseline="0" dirty="0">
                          <a:solidFill>
                            <a:schemeClr val="tx1"/>
                          </a:solidFill>
                          <a:latin typeface="+mj-lt"/>
                          <a:ea typeface="+mn-ea"/>
                          <a:cs typeface="Calibri" panose="020F0502020204030204" pitchFamily="34" charset="0"/>
                        </a:rPr>
                        <a:t>Część </a:t>
                      </a:r>
                      <a:r>
                        <a:rPr lang="pl-PL" sz="1050" b="1" kern="1200" baseline="0" dirty="0" err="1">
                          <a:solidFill>
                            <a:schemeClr val="tx1"/>
                          </a:solidFill>
                          <a:latin typeface="+mj-lt"/>
                          <a:ea typeface="+mn-ea"/>
                          <a:cs typeface="Calibri" panose="020F0502020204030204" pitchFamily="34" charset="0"/>
                        </a:rPr>
                        <a:t>ogólnomiejska</a:t>
                      </a:r>
                      <a:r>
                        <a:rPr lang="pl-PL" sz="1050" b="1" kern="1200" baseline="0" dirty="0">
                          <a:solidFill>
                            <a:schemeClr val="tx1"/>
                          </a:solidFill>
                          <a:latin typeface="+mj-lt"/>
                          <a:ea typeface="+mn-ea"/>
                          <a:cs typeface="Calibri" panose="020F0502020204030204" pitchFamily="34" charset="0"/>
                        </a:rPr>
                        <a:t> – główne pozycje:</a:t>
                      </a: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0">
                <a:tc>
                  <a:txBody>
                    <a:bodyPr/>
                    <a:lstStyle/>
                    <a:p>
                      <a:pPr algn="r"/>
                      <a:r>
                        <a:rPr lang="pl-PL" sz="1100" b="1" dirty="0">
                          <a:solidFill>
                            <a:srgbClr val="385723"/>
                          </a:solidFill>
                          <a:latin typeface="+mj-lt"/>
                          <a:cs typeface="Calibri" panose="020F0502020204030204" pitchFamily="34" charset="0"/>
                        </a:rPr>
                        <a:t>+109.424.597 </a:t>
                      </a:r>
                      <a:r>
                        <a:rPr lang="pl-PL" sz="1100" b="1" baseline="0" dirty="0">
                          <a:solidFill>
                            <a:srgbClr val="385723"/>
                          </a:solidFill>
                          <a:latin typeface="+mj-lt"/>
                          <a:cs typeface="Calibri" panose="020F0502020204030204" pitchFamily="34" charset="0"/>
                        </a:rPr>
                        <a:t>zł</a:t>
                      </a:r>
                      <a:endParaRPr lang="pl-PL" sz="800" b="1" dirty="0">
                        <a:solidFill>
                          <a:srgbClr val="385723"/>
                        </a:solidFill>
                        <a:latin typeface="+mj-lt"/>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4000"/>
                        </a:lnSpc>
                      </a:pPr>
                      <a:r>
                        <a:rPr lang="pl-PL" sz="1000" b="1" dirty="0">
                          <a:effectLst/>
                          <a:latin typeface="+mj-lt"/>
                          <a:ea typeface="Times New Roman" panose="02020603050405020304" pitchFamily="18" charset="0"/>
                        </a:rPr>
                        <a:t>Fundusz Dopłat BGK </a:t>
                      </a:r>
                      <a:r>
                        <a:rPr lang="pl-PL" sz="1000" b="0" dirty="0">
                          <a:effectLst/>
                          <a:latin typeface="+mj-lt"/>
                          <a:ea typeface="Times New Roman" panose="02020603050405020304" pitchFamily="18" charset="0"/>
                        </a:rPr>
                        <a:t>z przeznaczeniem na realizację zadań w ramach Programu budownictwa społecznego i modernizacji budynków (remonty pustych lokali mieszkalnych z zasobu gminy oraz budownictwa komunalnego i inwestycji mieszkaniowej TBS) z jednoczesnym zwiększeniem planu wydatków inwestycyjnych w latach 2025-2026.</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0">
                <a:tc>
                  <a:txBody>
                    <a:bodyPr/>
                    <a:lstStyle/>
                    <a:p>
                      <a:pPr algn="r"/>
                      <a:r>
                        <a:rPr lang="pl-PL" sz="1100" b="1" kern="1200" dirty="0">
                          <a:solidFill>
                            <a:srgbClr val="385723"/>
                          </a:solidFill>
                          <a:latin typeface="+mj-lt"/>
                          <a:ea typeface="+mn-ea"/>
                          <a:cs typeface="Calibri" panose="020F0502020204030204" pitchFamily="34" charset="0"/>
                        </a:rPr>
                        <a:t>+44.240.899 zł</a:t>
                      </a:r>
                      <a:br>
                        <a:rPr lang="pl-PL" sz="1100" b="1" kern="1200" dirty="0">
                          <a:solidFill>
                            <a:srgbClr val="385723"/>
                          </a:solidFill>
                          <a:latin typeface="+mj-lt"/>
                          <a:ea typeface="+mn-ea"/>
                          <a:cs typeface="Calibri" panose="020F0502020204030204" pitchFamily="34" charset="0"/>
                        </a:rPr>
                      </a:br>
                      <a:r>
                        <a:rPr lang="pl-PL" sz="1000" b="1" kern="1200" dirty="0">
                          <a:solidFill>
                            <a:srgbClr val="385723"/>
                          </a:solidFill>
                          <a:latin typeface="+mj-lt"/>
                          <a:ea typeface="+mn-ea"/>
                          <a:cs typeface="Calibri" panose="020F0502020204030204" pitchFamily="34" charset="0"/>
                        </a:rPr>
                        <a:t>(per saldo)</a:t>
                      </a:r>
                      <a:endParaRPr lang="pl-PL" sz="1100" b="1" kern="1200" dirty="0">
                        <a:solidFill>
                          <a:srgbClr val="385723"/>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000" b="1" dirty="0">
                          <a:effectLst/>
                          <a:latin typeface="+mj-lt"/>
                          <a:ea typeface="Times New Roman" panose="02020603050405020304" pitchFamily="18" charset="0"/>
                        </a:rPr>
                        <a:t>Środki UE</a:t>
                      </a:r>
                      <a:r>
                        <a:rPr lang="pl-PL" sz="1000" b="0" dirty="0">
                          <a:effectLst/>
                          <a:latin typeface="+mj-lt"/>
                          <a:ea typeface="Times New Roman" panose="02020603050405020304" pitchFamily="18" charset="0"/>
                        </a:rPr>
                        <a:t>, w tym w związku z realizacją projektów pn.: „Budowa II linii metra wraz zakupem taboru - etap III” (36.360.915 zł), „Poprawa efektywności energetycznej wybranych budynków szkolnych na terenie m.st. Warszawy - zakres 1” (4.422.441 zł – przeniesienie z 2025 r.).</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+16.641.918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000" b="1" dirty="0">
                          <a:effectLst/>
                          <a:latin typeface="+mj-lt"/>
                          <a:ea typeface="Times New Roman" panose="02020603050405020304" pitchFamily="18" charset="0"/>
                        </a:rPr>
                        <a:t>Fundusz Pomocy</a:t>
                      </a:r>
                      <a:r>
                        <a:rPr lang="pl-PL" sz="1000" b="0" dirty="0">
                          <a:effectLst/>
                          <a:latin typeface="+mj-lt"/>
                          <a:ea typeface="Times New Roman" panose="02020603050405020304" pitchFamily="18" charset="0"/>
                        </a:rPr>
                        <a:t>, głównie z przeznaczeniem na kształcenie uczniów będących obywatelami Ukrainy zgodnie z art. 50 ustawy z dnia 12 marca 2022 r. o pomocy obywatelom Ukrainy w związku z konfliktem zbrojnym na terytorium tego państwa (16.613.005 zł).</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74169580"/>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+7.453.960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000" b="1" dirty="0">
                          <a:effectLst/>
                          <a:latin typeface="+mj-lt"/>
                          <a:ea typeface="Times New Roman" panose="02020603050405020304" pitchFamily="18" charset="0"/>
                        </a:rPr>
                        <a:t>Zarząd Dróg Miejskich, </a:t>
                      </a:r>
                      <a:r>
                        <a:rPr lang="pl-PL" sz="1000" b="0" dirty="0">
                          <a:effectLst/>
                          <a:latin typeface="+mj-lt"/>
                          <a:ea typeface="Times New Roman" panose="02020603050405020304" pitchFamily="18" charset="0"/>
                        </a:rPr>
                        <a:t>głównie z tytułu wpłat od inwestorów inwestycji </a:t>
                      </a:r>
                      <a:r>
                        <a:rPr lang="pl-PL" sz="1000" b="0" dirty="0" err="1">
                          <a:effectLst/>
                          <a:latin typeface="+mj-lt"/>
                          <a:ea typeface="Times New Roman" panose="02020603050405020304" pitchFamily="18" charset="0"/>
                        </a:rPr>
                        <a:t>niedrogowych</a:t>
                      </a:r>
                      <a:r>
                        <a:rPr lang="pl-PL" sz="1000" b="0" dirty="0">
                          <a:effectLst/>
                          <a:latin typeface="+mj-lt"/>
                          <a:ea typeface="Times New Roman" panose="02020603050405020304" pitchFamily="18" charset="0"/>
                        </a:rPr>
                        <a:t>.</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18980875"/>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+6.365.000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000" b="1" dirty="0">
                          <a:effectLst/>
                          <a:latin typeface="+mj-lt"/>
                          <a:ea typeface="Times New Roman" panose="02020603050405020304" pitchFamily="18" charset="0"/>
                        </a:rPr>
                        <a:t>Dochody</a:t>
                      </a:r>
                      <a:r>
                        <a:rPr lang="pl-PL" sz="1000" b="1" baseline="0" dirty="0">
                          <a:effectLst/>
                          <a:latin typeface="+mj-lt"/>
                          <a:ea typeface="Times New Roman" panose="02020603050405020304" pitchFamily="18" charset="0"/>
                        </a:rPr>
                        <a:t> z </a:t>
                      </a:r>
                      <a:r>
                        <a:rPr lang="pl-PL" sz="1000" b="1" dirty="0">
                          <a:effectLst/>
                          <a:latin typeface="+mj-lt"/>
                          <a:ea typeface="Times New Roman" panose="02020603050405020304" pitchFamily="18" charset="0"/>
                        </a:rPr>
                        <a:t>usług, </a:t>
                      </a:r>
                      <a:r>
                        <a:rPr lang="pl-PL" sz="1000" b="0" dirty="0">
                          <a:effectLst/>
                          <a:latin typeface="+mj-lt"/>
                          <a:ea typeface="Times New Roman" panose="02020603050405020304" pitchFamily="18" charset="0"/>
                        </a:rPr>
                        <a:t>w tym o 4.800.000 zł z tytułu wpłat rodziców na wyżywienie dzieci w żłobkach wchodzących w skład Zespołu Żłobków m.st. Warszawy.</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661900101"/>
                  </a:ext>
                </a:extLst>
              </a:tr>
              <a:tr h="0">
                <a:tc>
                  <a:txBody>
                    <a:bodyPr/>
                    <a:lstStyle/>
                    <a:p>
                      <a:pPr algn="r"/>
                      <a:r>
                        <a:rPr lang="pl-PL" sz="1100" b="1" dirty="0">
                          <a:solidFill>
                            <a:srgbClr val="385723"/>
                          </a:solidFill>
                          <a:latin typeface="+mj-lt"/>
                          <a:cs typeface="Calibri" panose="020F0502020204030204" pitchFamily="34" charset="0"/>
                        </a:rPr>
                        <a:t>+2.576.951 </a:t>
                      </a:r>
                      <a:r>
                        <a:rPr lang="pl-PL" sz="1100" b="1" baseline="0" dirty="0">
                          <a:solidFill>
                            <a:srgbClr val="385723"/>
                          </a:solidFill>
                          <a:latin typeface="+mj-lt"/>
                          <a:cs typeface="Calibri" panose="020F0502020204030204" pitchFamily="34" charset="0"/>
                        </a:rPr>
                        <a:t>zł</a:t>
                      </a:r>
                      <a:br>
                        <a:rPr lang="pl-PL" sz="1100" b="1" baseline="0" dirty="0">
                          <a:solidFill>
                            <a:srgbClr val="385723"/>
                          </a:solidFill>
                          <a:latin typeface="+mj-lt"/>
                          <a:cs typeface="Calibri" panose="020F0502020204030204" pitchFamily="34" charset="0"/>
                        </a:rPr>
                      </a:br>
                      <a:r>
                        <a:rPr lang="pl-PL" sz="1000" b="1" baseline="0" dirty="0">
                          <a:solidFill>
                            <a:srgbClr val="385723"/>
                          </a:solidFill>
                          <a:latin typeface="+mj-lt"/>
                          <a:cs typeface="Calibri" panose="020F0502020204030204" pitchFamily="34" charset="0"/>
                        </a:rPr>
                        <a:t>(per saldo)</a:t>
                      </a:r>
                      <a:endParaRPr lang="pl-PL" sz="800" b="1" dirty="0">
                        <a:solidFill>
                          <a:srgbClr val="385723"/>
                        </a:solidFill>
                        <a:latin typeface="+mj-lt"/>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000" b="1" dirty="0">
                          <a:effectLst/>
                          <a:latin typeface="+mj-lt"/>
                          <a:ea typeface="Times New Roman" panose="02020603050405020304" pitchFamily="18" charset="0"/>
                        </a:rPr>
                        <a:t>Środki finansowe pochodzące z budżetu Województwa Mazowieckiego</a:t>
                      </a:r>
                      <a:r>
                        <a:rPr lang="pl-PL" sz="1000" b="0" dirty="0">
                          <a:effectLst/>
                          <a:latin typeface="+mj-lt"/>
                          <a:ea typeface="Times New Roman" panose="02020603050405020304" pitchFamily="18" charset="0"/>
                        </a:rPr>
                        <a:t>, w tym przeznaczonych na dofinansowanie realizacji zadań w ramach Instrumentu Wsparcia Zadań Ważnych dla Równomiernego Rozwoju Województwa Mazowieckiego w związku z przeniesieniem z 2025 r. środków w kwocie 1.800.000 zł na „Przebudowę </a:t>
                      </a:r>
                      <a:br>
                        <a:rPr lang="pl-PL" sz="1000" b="0" dirty="0">
                          <a:effectLst/>
                          <a:latin typeface="+mj-lt"/>
                          <a:ea typeface="Times New Roman" panose="02020603050405020304" pitchFamily="18" charset="0"/>
                        </a:rPr>
                      </a:br>
                      <a:r>
                        <a:rPr lang="pl-PL" sz="1000" b="0" dirty="0">
                          <a:effectLst/>
                          <a:latin typeface="+mj-lt"/>
                          <a:ea typeface="Times New Roman" panose="02020603050405020304" pitchFamily="18" charset="0"/>
                        </a:rPr>
                        <a:t>ul. Jadźwingów” oraz dofinansowanie w kwocie 2.000.000 zł zadania pn. „Rozwój Chirurgii Onkologicznej w Szpitalu Czerniakowskim”.</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84084768"/>
                  </a:ext>
                </a:extLst>
              </a:tr>
              <a:tr h="0">
                <a:tc>
                  <a:txBody>
                    <a:bodyPr/>
                    <a:lstStyle/>
                    <a:p>
                      <a:pPr algn="r"/>
                      <a:r>
                        <a:rPr lang="pl-PL" sz="1100" b="1" kern="1200" dirty="0">
                          <a:solidFill>
                            <a:srgbClr val="385723"/>
                          </a:solidFill>
                          <a:latin typeface="+mj-lt"/>
                          <a:ea typeface="+mn-ea"/>
                          <a:cs typeface="Calibri" panose="020F0502020204030204" pitchFamily="34" charset="0"/>
                        </a:rPr>
                        <a:t>+2.500.000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000" b="1" dirty="0">
                          <a:effectLst/>
                          <a:latin typeface="+mj-lt"/>
                          <a:ea typeface="Times New Roman" panose="02020603050405020304" pitchFamily="18" charset="0"/>
                        </a:rPr>
                        <a:t>Uzupełnienia subwencji ogólnej na realizację inwestycji drogowej</a:t>
                      </a:r>
                      <a:r>
                        <a:rPr lang="pl-PL" sz="1000" b="0" dirty="0">
                          <a:effectLst/>
                          <a:latin typeface="+mj-lt"/>
                          <a:ea typeface="Times New Roman" panose="02020603050405020304" pitchFamily="18" charset="0"/>
                        </a:rPr>
                        <a:t> pn. „Budowa wiaduktu drogowego w ciągu ul. Chełmżyńskiej w Warszawie wraz z budową układu drogowego w Dzielnicy Rembertów i jednoczesną likwidacją przejazdu kolejowego w poziomie szyn”.</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43166796"/>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+2.483.578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000" b="1" dirty="0">
                          <a:effectLst/>
                          <a:latin typeface="+mj-lt"/>
                          <a:ea typeface="Times New Roman" panose="02020603050405020304" pitchFamily="18" charset="0"/>
                        </a:rPr>
                        <a:t>Wpłata świadczeń odszkodowawczych </a:t>
                      </a:r>
                      <a:r>
                        <a:rPr lang="pl-PL" sz="1000" b="0" dirty="0">
                          <a:effectLst/>
                          <a:latin typeface="+mj-lt"/>
                          <a:ea typeface="Times New Roman" panose="02020603050405020304" pitchFamily="18" charset="0"/>
                        </a:rPr>
                        <a:t>z tytułu powstałych szkód w ramach Warszawskiego Programu Ubezpieczeniowego.</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85453477"/>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+1.680.000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000" b="1" dirty="0">
                          <a:effectLst/>
                          <a:latin typeface="+mj-lt"/>
                          <a:ea typeface="Times New Roman" panose="02020603050405020304" pitchFamily="18" charset="0"/>
                        </a:rPr>
                        <a:t>Decyzja Wojewody Mazowieckiego </a:t>
                      </a:r>
                      <a:r>
                        <a:rPr lang="pl-PL" sz="1000" b="0" dirty="0">
                          <a:effectLst/>
                          <a:latin typeface="+mj-lt"/>
                          <a:ea typeface="Times New Roman" panose="02020603050405020304" pitchFamily="18" charset="0"/>
                        </a:rPr>
                        <a:t>z przeznaczeniem na przebudowę Jednostki Ratowniczo-Gaśniczej przy ul. Marymonckiej 89/91.</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55080341"/>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Calibri" panose="020F0502020204030204" pitchFamily="34" charset="0"/>
                        </a:rPr>
                        <a:t>+1.537.257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000" b="1" dirty="0">
                          <a:effectLst/>
                          <a:latin typeface="+mj-lt"/>
                          <a:ea typeface="Times New Roman" panose="02020603050405020304" pitchFamily="18" charset="0"/>
                        </a:rPr>
                        <a:t>Fundusz Narodów Zjednoczonych na rzecz Dzieci – UNICEF </a:t>
                      </a:r>
                      <a:r>
                        <a:rPr lang="pl-PL" sz="1000" b="0" dirty="0">
                          <a:effectLst/>
                          <a:latin typeface="+mj-lt"/>
                          <a:ea typeface="Times New Roman" panose="02020603050405020304" pitchFamily="18" charset="0"/>
                        </a:rPr>
                        <a:t>przeznaczonych na pomoc dzieciom z Ukrainy.</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86710809"/>
                  </a:ext>
                </a:extLst>
              </a:tr>
              <a:tr h="0">
                <a:tc>
                  <a:txBody>
                    <a:bodyPr/>
                    <a:lstStyle/>
                    <a:p>
                      <a:pPr algn="r"/>
                      <a:r>
                        <a:rPr lang="pl-PL" sz="1100" b="1" dirty="0">
                          <a:solidFill>
                            <a:srgbClr val="C00000"/>
                          </a:solidFill>
                          <a:latin typeface="+mj-lt"/>
                          <a:cs typeface="Calibri" panose="020F0502020204030204" pitchFamily="34" charset="0"/>
                        </a:rPr>
                        <a:t>-47.593.961 </a:t>
                      </a:r>
                      <a:r>
                        <a:rPr lang="pl-PL" sz="1100" b="1" baseline="0" dirty="0">
                          <a:solidFill>
                            <a:srgbClr val="C00000"/>
                          </a:solidFill>
                          <a:latin typeface="+mj-lt"/>
                          <a:cs typeface="Calibri" panose="020F0502020204030204" pitchFamily="34" charset="0"/>
                        </a:rPr>
                        <a:t>zł</a:t>
                      </a:r>
                      <a:endParaRPr lang="pl-PL" sz="800" b="1" dirty="0">
                        <a:solidFill>
                          <a:srgbClr val="C00000"/>
                        </a:solidFill>
                        <a:latin typeface="+mj-lt"/>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000" b="1" dirty="0">
                          <a:effectLst/>
                          <a:latin typeface="+mj-lt"/>
                          <a:ea typeface="Times New Roman" panose="02020603050405020304" pitchFamily="18" charset="0"/>
                        </a:rPr>
                        <a:t>Zarząd Transportu Miejskiego </a:t>
                      </a:r>
                      <a:r>
                        <a:rPr lang="pl-PL" sz="1000" b="0" dirty="0">
                          <a:effectLst/>
                          <a:latin typeface="+mj-lt"/>
                          <a:ea typeface="Times New Roman" panose="02020603050405020304" pitchFamily="18" charset="0"/>
                        </a:rPr>
                        <a:t>z tytułu zwrotu podatku od towarów i usług VAT z jednoczesnym zmniejszeniem planu wydatków bieżących ZTM.</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736378688"/>
                  </a:ext>
                </a:extLst>
              </a:tr>
              <a:tr h="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j-lt"/>
                          <a:ea typeface="+mn-ea"/>
                          <a:cs typeface="Calibri" panose="020F0502020204030204" pitchFamily="34" charset="0"/>
                        </a:rPr>
                        <a:t>-14.641.900 zł</a:t>
                      </a:r>
                      <a:br>
                        <a:rPr lang="pl-PL" sz="1100" b="1" kern="1200" dirty="0">
                          <a:solidFill>
                            <a:srgbClr val="C00000"/>
                          </a:solidFill>
                          <a:latin typeface="+mj-lt"/>
                          <a:ea typeface="+mn-ea"/>
                          <a:cs typeface="Calibri" panose="020F0502020204030204" pitchFamily="34" charset="0"/>
                        </a:rPr>
                      </a:br>
                      <a:r>
                        <a:rPr lang="pl-PL" sz="1000" b="1" kern="1200" dirty="0">
                          <a:solidFill>
                            <a:srgbClr val="C00000"/>
                          </a:solidFill>
                          <a:latin typeface="+mj-lt"/>
                          <a:ea typeface="+mn-ea"/>
                          <a:cs typeface="Calibri" panose="020F0502020204030204" pitchFamily="34" charset="0"/>
                        </a:rPr>
                        <a:t>(per saldo)</a:t>
                      </a:r>
                      <a:endParaRPr lang="pl-PL" sz="1050" b="1" kern="1200" dirty="0">
                        <a:solidFill>
                          <a:srgbClr val="C00000"/>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4000"/>
                        </a:lnSpc>
                      </a:pPr>
                      <a:r>
                        <a:rPr lang="pl-PL" sz="1000" b="1" dirty="0">
                          <a:effectLst/>
                          <a:latin typeface="+mj-lt"/>
                          <a:ea typeface="Times New Roman" panose="02020603050405020304" pitchFamily="18" charset="0"/>
                        </a:rPr>
                        <a:t>Fundusz Przeciwdziałania COVID-19, </a:t>
                      </a:r>
                      <a:r>
                        <a:rPr lang="pl-PL" sz="1000" b="0" dirty="0">
                          <a:effectLst/>
                          <a:latin typeface="+mj-lt"/>
                          <a:ea typeface="Times New Roman" panose="02020603050405020304" pitchFamily="18" charset="0"/>
                        </a:rPr>
                        <a:t>w tym w związku z przeniesieniem na 2025 r. środków z Rządowego Funduszu Polski Ład: Program Inwestycji Strategicznych przeznaczonych na realizację zadania pn. „Rozbudowa i modernizacja budynków SOSW dla Dzieci Słabowidzących nr 8 w Warszawie wraz z zagospodarowaniem terenu” (─15.000.000 zł).</a:t>
                      </a:r>
                      <a:endParaRPr lang="pl-PL" sz="1000" b="0" kern="1200" baseline="0" dirty="0">
                        <a:solidFill>
                          <a:schemeClr val="tx1"/>
                        </a:solidFill>
                        <a:latin typeface="+mj-lt"/>
                        <a:ea typeface="+mn-ea"/>
                        <a:cs typeface="Calibri" panose="020F0502020204030204" pitchFamily="34" charset="0"/>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2045194002"/>
                  </a:ext>
                </a:extLst>
              </a:tr>
            </a:tbl>
          </a:graphicData>
        </a:graphic>
      </p:graphicFrame>
      <p:sp>
        <p:nvSpPr>
          <p:cNvPr id="9" name="pole tekstowe 13"/>
          <p:cNvSpPr txBox="1">
            <a:spLocks noChangeArrowheads="1"/>
          </p:cNvSpPr>
          <p:nvPr/>
        </p:nvSpPr>
        <p:spPr bwMode="auto">
          <a:xfrm>
            <a:off x="1530258" y="305210"/>
            <a:ext cx="60983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a:t>
            </a:r>
            <a:r>
              <a:rPr lang="pl-PL" altLang="pl-PL" sz="1200" b="1" dirty="0">
                <a:latin typeface="+mj-lt"/>
              </a:rPr>
              <a:t>  </a:t>
            </a:r>
            <a:r>
              <a:rPr lang="pl-PL" altLang="pl-PL" sz="1800" b="1" dirty="0">
                <a:solidFill>
                  <a:srgbClr val="385723"/>
                </a:solidFill>
                <a:latin typeface="+mj-lt"/>
              </a:rPr>
              <a:t>+134,8 </a:t>
            </a:r>
            <a:r>
              <a:rPr lang="pl-PL" altLang="pl-PL" sz="1600" b="1" dirty="0">
                <a:solidFill>
                  <a:srgbClr val="385723"/>
                </a:solidFill>
                <a:latin typeface="+mj-lt"/>
              </a:rPr>
              <a:t>mln zł</a:t>
            </a:r>
          </a:p>
        </p:txBody>
      </p:sp>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Tytuł 2"/>
          <p:cNvSpPr txBox="1">
            <a:spLocks/>
          </p:cNvSpPr>
          <p:nvPr/>
        </p:nvSpPr>
        <p:spPr>
          <a:xfrm>
            <a:off x="0" y="71969"/>
            <a:ext cx="1735766" cy="34416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DOCHODY</a:t>
            </a:r>
          </a:p>
        </p:txBody>
      </p:sp>
    </p:spTree>
    <p:extLst>
      <p:ext uri="{BB962C8B-B14F-4D97-AF65-F5344CB8AC3E}">
        <p14:creationId xmlns:p14="http://schemas.microsoft.com/office/powerpoint/2010/main" val="1554987076"/>
      </p:ext>
    </p:extLst>
  </p:cSld>
  <p:clrMapOvr>
    <a:masterClrMapping/>
  </p:clrMapOvr>
  <p:transition spd="slow">
    <p:cove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40</a:t>
            </a:fld>
            <a:endParaRPr lang="pl-PL" dirty="0"/>
          </a:p>
        </p:txBody>
      </p:sp>
      <p:sp>
        <p:nvSpPr>
          <p:cNvPr id="3" name="Tytuł 2"/>
          <p:cNvSpPr>
            <a:spLocks noGrp="1"/>
          </p:cNvSpPr>
          <p:nvPr>
            <p:ph type="title"/>
          </p:nvPr>
        </p:nvSpPr>
        <p:spPr>
          <a:xfrm>
            <a:off x="403425" y="378778"/>
            <a:ext cx="6975475" cy="742304"/>
          </a:xfrm>
        </p:spPr>
        <p:txBody>
          <a:bodyPr/>
          <a:lstStyle/>
          <a:p>
            <a:pPr>
              <a:spcBef>
                <a:spcPts val="800"/>
              </a:spcBef>
              <a:spcAft>
                <a:spcPts val="800"/>
              </a:spcAft>
            </a:pPr>
            <a:r>
              <a:rPr lang="pl-PL" altLang="pl-PL" sz="2800" dirty="0">
                <a:latin typeface="+mj-lt"/>
              </a:rPr>
              <a:t>Wydatki majątkowe</a:t>
            </a:r>
          </a:p>
        </p:txBody>
      </p:sp>
      <p:graphicFrame>
        <p:nvGraphicFramePr>
          <p:cNvPr id="6" name="Tabela 5"/>
          <p:cNvGraphicFramePr>
            <a:graphicFrameLocks noGrp="1"/>
          </p:cNvGraphicFramePr>
          <p:nvPr>
            <p:extLst>
              <p:ext uri="{D42A27DB-BD31-4B8C-83A1-F6EECF244321}">
                <p14:modId xmlns:p14="http://schemas.microsoft.com/office/powerpoint/2010/main" val="1225797184"/>
              </p:ext>
            </p:extLst>
          </p:nvPr>
        </p:nvGraphicFramePr>
        <p:xfrm>
          <a:off x="696000" y="1156314"/>
          <a:ext cx="10800000" cy="3297449"/>
        </p:xfrm>
        <a:graphic>
          <a:graphicData uri="http://schemas.openxmlformats.org/drawingml/2006/table">
            <a:tbl>
              <a:tblPr firstRow="1" bandRow="1">
                <a:tableStyleId>{2D5ABB26-0587-4C30-8999-92F81FD0307C}</a:tableStyleId>
              </a:tblPr>
              <a:tblGrid>
                <a:gridCol w="689253">
                  <a:extLst>
                    <a:ext uri="{9D8B030D-6E8A-4147-A177-3AD203B41FA5}">
                      <a16:colId xmlns:a16="http://schemas.microsoft.com/office/drawing/2014/main" val="20000"/>
                    </a:ext>
                  </a:extLst>
                </a:gridCol>
                <a:gridCol w="1668127">
                  <a:extLst>
                    <a:ext uri="{9D8B030D-6E8A-4147-A177-3AD203B41FA5}">
                      <a16:colId xmlns:a16="http://schemas.microsoft.com/office/drawing/2014/main" val="2293524519"/>
                    </a:ext>
                  </a:extLst>
                </a:gridCol>
                <a:gridCol w="6931835">
                  <a:extLst>
                    <a:ext uri="{9D8B030D-6E8A-4147-A177-3AD203B41FA5}">
                      <a16:colId xmlns:a16="http://schemas.microsoft.com/office/drawing/2014/main" val="3460433117"/>
                    </a:ext>
                  </a:extLst>
                </a:gridCol>
                <a:gridCol w="1510785">
                  <a:extLst>
                    <a:ext uri="{9D8B030D-6E8A-4147-A177-3AD203B41FA5}">
                      <a16:colId xmlns:a16="http://schemas.microsoft.com/office/drawing/2014/main" val="1071488265"/>
                    </a:ext>
                  </a:extLst>
                </a:gridCol>
              </a:tblGrid>
              <a:tr h="507555">
                <a:tc>
                  <a:txBody>
                    <a:bodyPr/>
                    <a:lstStyle/>
                    <a:p>
                      <a:pPr algn="r"/>
                      <a:r>
                        <a:rPr lang="pl-PL" sz="1800" b="1" dirty="0">
                          <a:solidFill>
                            <a:schemeClr val="tx1"/>
                          </a:solidFill>
                        </a:rPr>
                        <a:t>10</a:t>
                      </a:r>
                    </a:p>
                  </a:txBody>
                  <a:tcPr marL="91426" marR="91426" marT="45719" marB="45719" anchor="ctr"/>
                </a:tc>
                <a:tc gridSpan="3">
                  <a:txBody>
                    <a:bodyPr/>
                    <a:lstStyle/>
                    <a:p>
                      <a:pPr algn="l"/>
                      <a:r>
                        <a:rPr lang="pl-PL" sz="1800" b="1" kern="1200" baseline="0" dirty="0">
                          <a:solidFill>
                            <a:schemeClr val="tx1"/>
                          </a:solidFill>
                          <a:latin typeface="+mn-lt"/>
                          <a:ea typeface="+mn-ea"/>
                          <a:cs typeface="+mn-cs"/>
                        </a:rPr>
                        <a:t>zmian</a:t>
                      </a:r>
                      <a:r>
                        <a:rPr lang="pl-PL" sz="1800" b="0" kern="1200" baseline="0" dirty="0">
                          <a:solidFill>
                            <a:schemeClr val="tx1"/>
                          </a:solidFill>
                          <a:latin typeface="+mn-lt"/>
                          <a:ea typeface="+mn-ea"/>
                          <a:cs typeface="+mn-cs"/>
                        </a:rPr>
                        <a:t> harmonogramów przedsięwzięć majątkowych</a:t>
                      </a:r>
                    </a:p>
                  </a:txBody>
                  <a:tcPr marL="91426" marR="91426" marT="45719" marB="45719" anchor="ct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349816">
                <a:tc>
                  <a:txBody>
                    <a:bodyPr/>
                    <a:lstStyle/>
                    <a:p>
                      <a:pPr algn="r"/>
                      <a:endParaRPr lang="pl-PL" sz="1200" b="1" dirty="0">
                        <a:solidFill>
                          <a:schemeClr val="tx1"/>
                        </a:solidFill>
                      </a:endParaRPr>
                    </a:p>
                  </a:txBody>
                  <a:tcPr marL="91426" marR="91426" marT="45719" marB="45719" anchor="ctr"/>
                </a:tc>
                <a:tc>
                  <a:txBody>
                    <a:bodyPr/>
                    <a:lstStyle/>
                    <a:p>
                      <a:pPr lvl="0" algn="ctr"/>
                      <a:r>
                        <a:rPr lang="pl-PL" sz="1300" b="0" dirty="0">
                          <a:solidFill>
                            <a:schemeClr val="tx1"/>
                          </a:solidFill>
                        </a:rPr>
                        <a:t>w tym:</a:t>
                      </a:r>
                    </a:p>
                  </a:txBody>
                  <a:tcPr marL="91426" marR="91426" marT="45719" marB="45719" anchor="ctr"/>
                </a:tc>
                <a:tc>
                  <a:txBody>
                    <a:bodyPr/>
                    <a:lstStyle/>
                    <a:p>
                      <a:pPr algn="just"/>
                      <a:endParaRPr lang="pl-PL" sz="1100" b="0" dirty="0">
                        <a:solidFill>
                          <a:schemeClr val="tx1"/>
                        </a:solidFill>
                      </a:endParaRPr>
                    </a:p>
                  </a:txBody>
                  <a:tcPr marL="91426" marR="91426" marT="45719" marB="45719" anchor="ctr"/>
                </a:tc>
                <a:tc>
                  <a:txBody>
                    <a:bodyPr/>
                    <a:lstStyle/>
                    <a:p>
                      <a:pPr algn="ctr"/>
                      <a:r>
                        <a:rPr lang="pl-PL" sz="1400" dirty="0"/>
                        <a:t>kwota zadania</a:t>
                      </a:r>
                    </a:p>
                  </a:txBody>
                  <a:tcPr marL="91426" marR="91426" marT="45719" marB="45719" anchor="ctr"/>
                </a:tc>
                <a:extLst>
                  <a:ext uri="{0D108BD9-81ED-4DB2-BD59-A6C34878D82A}">
                    <a16:rowId xmlns:a16="http://schemas.microsoft.com/office/drawing/2014/main" val="498292005"/>
                  </a:ext>
                </a:extLst>
              </a:tr>
              <a:tr h="54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400" b="1" dirty="0">
                          <a:solidFill>
                            <a:schemeClr val="tx1"/>
                          </a:solidFill>
                        </a:rPr>
                        <a:t>±5,4 mln</a:t>
                      </a:r>
                      <a:r>
                        <a:rPr lang="pl-PL" sz="1400" b="1" baseline="0" dirty="0">
                          <a:solidFill>
                            <a:schemeClr val="tx1"/>
                          </a:solidFill>
                        </a:rPr>
                        <a:t> zł</a:t>
                      </a:r>
                      <a:endParaRPr lang="pl-PL" sz="1400" b="1" dirty="0">
                        <a:solidFill>
                          <a:schemeClr val="tx1"/>
                        </a:solidFill>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Adaptacja parkingów P+R i obiektów Warszawskiego Transportu Publicznego w obszarach zmian klimatycznych oraz zrównoważenia energetycznego wraz z  infrastrukturą towarzyszącą – przeniesienie z 2024 r. na lata 2025-2026</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29,3 mln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07898659"/>
                  </a:ext>
                </a:extLst>
              </a:tr>
              <a:tr h="540000">
                <a:tc>
                  <a:txBody>
                    <a:bodyPr/>
                    <a:lstStyle/>
                    <a:p>
                      <a:pPr algn="r"/>
                      <a:endParaRPr lang="pl-PL" sz="1200" b="1" dirty="0">
                        <a:solidFill>
                          <a:schemeClr val="tx1"/>
                        </a:solidFill>
                      </a:endParaRPr>
                    </a:p>
                  </a:txBody>
                  <a:tcPr marL="91426" marR="91426" marT="45719" marB="45719" anchor="ctr"/>
                </a:tc>
                <a:tc>
                  <a:txBody>
                    <a:bodyPr/>
                    <a:lstStyle/>
                    <a:p>
                      <a:pPr marL="0" lvl="1" indent="0" algn="r"/>
                      <a:r>
                        <a:rPr lang="pl-PL" sz="1400" b="1" dirty="0">
                          <a:solidFill>
                            <a:schemeClr val="tx1"/>
                          </a:solidFill>
                        </a:rPr>
                        <a:t>±5,0 mln</a:t>
                      </a:r>
                      <a:r>
                        <a:rPr lang="pl-PL" sz="1400" b="1" baseline="0" dirty="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Budowa Teatru Rozmaitości – przeniesienie z 2025 r.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176,8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36637905"/>
                  </a:ext>
                </a:extLst>
              </a:tr>
              <a:tr h="540000">
                <a:tc>
                  <a:txBody>
                    <a:bodyPr/>
                    <a:lstStyle/>
                    <a:p>
                      <a:endParaRPr lang="pl-PL" dirty="0"/>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kern="1200" dirty="0">
                          <a:solidFill>
                            <a:schemeClr val="tx1"/>
                          </a:solidFill>
                          <a:latin typeface="+mn-lt"/>
                          <a:ea typeface="+mn-ea"/>
                          <a:cs typeface="+mn-cs"/>
                        </a:rPr>
                        <a:t>±4,6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Budowa zespołu szkolno-przedszkolnego na terenie osiedla Chrzanów (Bemowo) </a:t>
                      </a:r>
                      <a:br>
                        <a:rPr lang="pl-PL" sz="1200" kern="1200" dirty="0">
                          <a:solidFill>
                            <a:schemeClr val="tx1"/>
                          </a:solidFill>
                          <a:effectLst/>
                          <a:latin typeface="+mn-lt"/>
                          <a:ea typeface="+mn-ea"/>
                          <a:cs typeface="+mn-cs"/>
                        </a:rPr>
                      </a:br>
                      <a:r>
                        <a:rPr lang="pl-PL" sz="1200" kern="1200" dirty="0">
                          <a:solidFill>
                            <a:schemeClr val="tx1"/>
                          </a:solidFill>
                          <a:effectLst/>
                          <a:latin typeface="+mn-lt"/>
                          <a:ea typeface="+mn-ea"/>
                          <a:cs typeface="+mn-cs"/>
                        </a:rPr>
                        <a:t>– przeniesienie z 2025 r. na 2024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46,5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650940556"/>
                  </a:ext>
                </a:extLst>
              </a:tr>
              <a:tr h="720000">
                <a:tc>
                  <a:txBody>
                    <a:bodyPr/>
                    <a:lstStyle/>
                    <a:p>
                      <a:pPr algn="r"/>
                      <a:endParaRPr lang="pl-PL" sz="1200" b="1" dirty="0">
                        <a:solidFill>
                          <a:schemeClr val="tx1"/>
                        </a:solidFill>
                      </a:endParaRPr>
                    </a:p>
                  </a:txBody>
                  <a:tcPr marL="91426" marR="91426" marT="45719" marB="45719" anchor="ctr"/>
                </a:tc>
                <a:tc>
                  <a:txBody>
                    <a:bodyPr/>
                    <a:lstStyle/>
                    <a:p>
                      <a:pPr marL="0" marR="0" lvl="1" indent="0" algn="r" defTabSz="914400" rtl="0" eaLnBrk="1" fontAlgn="auto" latinLnBrk="0" hangingPunct="1">
                        <a:lnSpc>
                          <a:spcPct val="100000"/>
                        </a:lnSpc>
                        <a:spcBef>
                          <a:spcPts val="0"/>
                        </a:spcBef>
                        <a:spcAft>
                          <a:spcPts val="0"/>
                        </a:spcAft>
                        <a:buClrTx/>
                        <a:buSzTx/>
                        <a:buFontTx/>
                        <a:buNone/>
                        <a:tabLst/>
                        <a:defRPr/>
                      </a:pPr>
                      <a:r>
                        <a:rPr lang="pl-PL" sz="1400" b="1" dirty="0">
                          <a:solidFill>
                            <a:schemeClr val="tx1"/>
                          </a:solidFill>
                        </a:rPr>
                        <a:t>±0,6</a:t>
                      </a:r>
                      <a:r>
                        <a:rPr lang="pl-PL" sz="1400" b="1" baseline="0" dirty="0">
                          <a:solidFill>
                            <a:schemeClr val="tx1"/>
                          </a:solidFill>
                        </a:rPr>
                        <a:t> </a:t>
                      </a:r>
                      <a:r>
                        <a:rPr lang="pl-PL" sz="1400" b="1" dirty="0">
                          <a:solidFill>
                            <a:schemeClr val="tx1"/>
                          </a:solidFill>
                        </a:rPr>
                        <a:t>mln</a:t>
                      </a:r>
                      <a:r>
                        <a:rPr lang="pl-PL" sz="1400" b="1" baseline="0" dirty="0">
                          <a:solidFill>
                            <a:schemeClr val="tx1"/>
                          </a:solidFill>
                        </a:rPr>
                        <a:t> zł</a:t>
                      </a:r>
                      <a:endParaRPr lang="pl-PL" sz="1400" b="1" dirty="0">
                        <a:solidFill>
                          <a:schemeClr val="tx1"/>
                        </a:solidFill>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r>
                        <a:rPr lang="pl-PL" sz="1200" kern="1200" dirty="0">
                          <a:solidFill>
                            <a:schemeClr val="tx1"/>
                          </a:solidFill>
                          <a:effectLst/>
                          <a:latin typeface="+mn-lt"/>
                          <a:ea typeface="+mn-ea"/>
                          <a:cs typeface="+mn-cs"/>
                        </a:rPr>
                        <a:t>Przebudowa i modernizacja nieruchomości oraz budynków zajmowanych przez Urząd m.st. Warszawy – przeniesienie z 2024 r. na lata 2025-2026</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lvl="0" algn="r"/>
                      <a:r>
                        <a:rPr lang="pl-PL" sz="1400" kern="1200" dirty="0">
                          <a:solidFill>
                            <a:schemeClr val="tx1"/>
                          </a:solidFill>
                          <a:effectLst/>
                          <a:latin typeface="+mn-lt"/>
                          <a:ea typeface="+mn-ea"/>
                          <a:cs typeface="+mn-cs"/>
                        </a:rPr>
                        <a:t>5,9 mln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10149788"/>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a:t>
            </a:r>
          </a:p>
        </p:txBody>
      </p:sp>
    </p:spTree>
    <p:extLst>
      <p:ext uri="{BB962C8B-B14F-4D97-AF65-F5344CB8AC3E}">
        <p14:creationId xmlns:p14="http://schemas.microsoft.com/office/powerpoint/2010/main" val="2796355593"/>
      </p:ext>
    </p:extLst>
  </p:cSld>
  <p:clrMapOvr>
    <a:masterClrMapping/>
  </p:clrMapOvr>
  <p:transition spd="slow">
    <p:cove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a:t>Autopoprawka </a:t>
            </a:r>
            <a:r>
              <a:rPr lang="pl-PL" b="1" dirty="0" smtClean="0"/>
              <a:t>B</a:t>
            </a:r>
            <a:r>
              <a:rPr lang="pl-PL" dirty="0"/>
              <a:t/>
            </a:r>
            <a:br>
              <a:rPr lang="pl-PL" dirty="0"/>
            </a:br>
            <a:r>
              <a:rPr lang="pl-PL" dirty="0"/>
              <a:t>do projektu zmiany budżetu</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41</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506791170"/>
      </p:ext>
    </p:extLst>
  </p:cSld>
  <p:clrMapOvr>
    <a:masterClrMapping/>
  </p:clrMapOvr>
  <p:transition spd="slow">
    <p:cove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42</a:t>
            </a:fld>
            <a:endParaRPr lang="pl-PL" dirty="0"/>
          </a:p>
        </p:txBody>
      </p:sp>
      <p:sp>
        <p:nvSpPr>
          <p:cNvPr id="3" name="Tytuł 2"/>
          <p:cNvSpPr>
            <a:spLocks noGrp="1"/>
          </p:cNvSpPr>
          <p:nvPr>
            <p:ph type="title"/>
          </p:nvPr>
        </p:nvSpPr>
        <p:spPr>
          <a:xfrm>
            <a:off x="498474" y="249779"/>
            <a:ext cx="10626726" cy="742304"/>
          </a:xfrm>
        </p:spPr>
        <p:txBody>
          <a:bodyPr/>
          <a:lstStyle/>
          <a:p>
            <a:pPr algn="ctr">
              <a:spcBef>
                <a:spcPts val="800"/>
              </a:spcBef>
              <a:spcAft>
                <a:spcPts val="800"/>
              </a:spcAft>
            </a:pPr>
            <a:r>
              <a:rPr lang="pl-PL" altLang="pl-PL" sz="2400" b="1" dirty="0">
                <a:latin typeface="+mj-lt"/>
              </a:rPr>
              <a:t>Zmiana głównych parametrów budżetowych w 2024 r.</a:t>
            </a: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B</a:t>
            </a:r>
          </a:p>
        </p:txBody>
      </p:sp>
      <p:graphicFrame>
        <p:nvGraphicFramePr>
          <p:cNvPr id="8" name="Tabela 7"/>
          <p:cNvGraphicFramePr>
            <a:graphicFrameLocks noGrp="1"/>
          </p:cNvGraphicFramePr>
          <p:nvPr>
            <p:extLst>
              <p:ext uri="{D42A27DB-BD31-4B8C-83A1-F6EECF244321}">
                <p14:modId xmlns:p14="http://schemas.microsoft.com/office/powerpoint/2010/main" val="1471554070"/>
              </p:ext>
            </p:extLst>
          </p:nvPr>
        </p:nvGraphicFramePr>
        <p:xfrm>
          <a:off x="498472" y="1201638"/>
          <a:ext cx="11021174" cy="4949091"/>
        </p:xfrm>
        <a:graphic>
          <a:graphicData uri="http://schemas.openxmlformats.org/drawingml/2006/table">
            <a:tbl>
              <a:tblPr firstRow="1" bandRow="1">
                <a:tableStyleId>{2D5ABB26-0587-4C30-8999-92F81FD0307C}</a:tableStyleId>
              </a:tblPr>
              <a:tblGrid>
                <a:gridCol w="3373826">
                  <a:extLst>
                    <a:ext uri="{9D8B030D-6E8A-4147-A177-3AD203B41FA5}">
                      <a16:colId xmlns:a16="http://schemas.microsoft.com/office/drawing/2014/main" val="20000"/>
                    </a:ext>
                  </a:extLst>
                </a:gridCol>
                <a:gridCol w="1911837">
                  <a:extLst>
                    <a:ext uri="{9D8B030D-6E8A-4147-A177-3AD203B41FA5}">
                      <a16:colId xmlns:a16="http://schemas.microsoft.com/office/drawing/2014/main" val="2530149875"/>
                    </a:ext>
                  </a:extLst>
                </a:gridCol>
                <a:gridCol w="1911837">
                  <a:extLst>
                    <a:ext uri="{9D8B030D-6E8A-4147-A177-3AD203B41FA5}">
                      <a16:colId xmlns:a16="http://schemas.microsoft.com/office/drawing/2014/main" val="1147683989"/>
                    </a:ext>
                  </a:extLst>
                </a:gridCol>
                <a:gridCol w="1911837">
                  <a:extLst>
                    <a:ext uri="{9D8B030D-6E8A-4147-A177-3AD203B41FA5}">
                      <a16:colId xmlns:a16="http://schemas.microsoft.com/office/drawing/2014/main" val="2287551575"/>
                    </a:ext>
                  </a:extLst>
                </a:gridCol>
                <a:gridCol w="1911837">
                  <a:extLst>
                    <a:ext uri="{9D8B030D-6E8A-4147-A177-3AD203B41FA5}">
                      <a16:colId xmlns:a16="http://schemas.microsoft.com/office/drawing/2014/main" val="3459496494"/>
                    </a:ext>
                  </a:extLst>
                </a:gridCol>
              </a:tblGrid>
              <a:tr h="603311">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kern="1200" dirty="0">
                          <a:solidFill>
                            <a:schemeClr val="tx1"/>
                          </a:solidFill>
                          <a:latin typeface="+mn-lt"/>
                          <a:ea typeface="+mn-ea"/>
                          <a:cs typeface="Calibri" panose="020F0502020204030204" pitchFamily="34" charset="0"/>
                        </a:rPr>
                        <a:t>Autopoprawka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kern="1200" dirty="0" smtClean="0">
                          <a:solidFill>
                            <a:schemeClr val="tx1"/>
                          </a:solidFill>
                          <a:latin typeface="+mn-lt"/>
                          <a:ea typeface="+mn-ea"/>
                          <a:cs typeface="Calibri" panose="020F0502020204030204" pitchFamily="34" charset="0"/>
                        </a:rPr>
                        <a:t>Autopoprawka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6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7348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4">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571892">
                <a:tc>
                  <a:txBody>
                    <a:bodyPr/>
                    <a:lstStyle/>
                    <a:p>
                      <a:pPr algn="l"/>
                      <a:r>
                        <a:rPr lang="pl-PL" sz="2000" b="0" dirty="0">
                          <a:latin typeface="+mj-lt"/>
                          <a:cs typeface="Calibri" panose="020F0502020204030204" pitchFamily="34" charset="0"/>
                        </a:rPr>
                        <a:t>Dochody ogółem</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+209,9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+18,8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chemeClr val="tx1"/>
                          </a:solidFill>
                          <a:latin typeface="+mj-lt"/>
                          <a:ea typeface="+mn-ea"/>
                          <a:cs typeface="+mn-cs"/>
                        </a:rPr>
                        <a:t>-</a:t>
                      </a:r>
                      <a:endParaRPr lang="pl-PL" sz="2800" b="1" kern="1200" dirty="0">
                        <a:solidFill>
                          <a:schemeClr val="tx1"/>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r"/>
                      <a:r>
                        <a:rPr lang="pl-PL" sz="2800" b="1" dirty="0" smtClean="0">
                          <a:latin typeface="+mj-lt"/>
                        </a:rPr>
                        <a:t>26.149</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571892">
                <a:tc>
                  <a:txBody>
                    <a:bodyPr/>
                    <a:lstStyle/>
                    <a:p>
                      <a:pPr algn="l"/>
                      <a:r>
                        <a:rPr lang="pl-PL" sz="2000" b="0" dirty="0">
                          <a:latin typeface="+mj-lt"/>
                          <a:cs typeface="Calibri" panose="020F0502020204030204" pitchFamily="34" charset="0"/>
                        </a:rPr>
                        <a:t>Wydatki ogółem</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+112,8</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mn-cs"/>
                        </a:rPr>
                        <a:t>+71,8</a:t>
                      </a:r>
                    </a:p>
                  </a:txBody>
                  <a:tcPr marL="91448" marR="91448" marT="45727" marB="45727" anchor="ctr">
                    <a:lnT w="12700" cap="flat" cmpd="sng" algn="ctr">
                      <a:noFill/>
                      <a:prstDash val="solid"/>
                      <a:round/>
                      <a:headEnd type="none" w="med" len="med"/>
                      <a:tailEnd type="none" w="med" len="med"/>
                    </a:lnT>
                    <a:lnB>
                      <a:noFill/>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mn-cs"/>
                        </a:rPr>
                        <a:t>+37,5</a:t>
                      </a:r>
                      <a:endParaRPr lang="pl-PL" sz="2800" b="1" kern="1200" dirty="0">
                        <a:solidFill>
                          <a:srgbClr val="385723"/>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29.866</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488397">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noFill/>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571892">
                <a:tc>
                  <a:txBody>
                    <a:bodyPr/>
                    <a:lstStyle/>
                    <a:p>
                      <a:pPr algn="l"/>
                      <a:r>
                        <a:rPr lang="pl-PL" sz="1800" b="0" dirty="0">
                          <a:latin typeface="+mj-lt"/>
                          <a:cs typeface="Calibri" panose="020F0502020204030204" pitchFamily="34" charset="0"/>
                        </a:rPr>
                        <a:t>     – wydatki bieżące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Calibri" panose="020F0502020204030204" pitchFamily="34" charset="0"/>
                        </a:rPr>
                        <a:t>-18,1</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+57,1</a:t>
                      </a:r>
                    </a:p>
                  </a:txBody>
                  <a:tcPr marL="91448" marR="91448" marT="45727" marB="45727" anchor="ctr">
                    <a:lnT w="12700" cap="flat" cmpd="sng" algn="ctr">
                      <a:noFill/>
                      <a:prstDash val="solid"/>
                      <a:round/>
                      <a:headEnd type="none" w="med" len="med"/>
                      <a:tailEnd type="none" w="med" len="med"/>
                    </a:lnT>
                    <a:lnB>
                      <a:noFill/>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+3,0</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26.005</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571892">
                <a:tc>
                  <a:txBody>
                    <a:bodyPr/>
                    <a:lstStyle/>
                    <a:p>
                      <a:pPr algn="l"/>
                      <a:r>
                        <a:rPr lang="pl-PL" sz="1800" b="0" dirty="0">
                          <a:latin typeface="+mj-lt"/>
                          <a:cs typeface="Calibri" panose="020F0502020204030204" pitchFamily="34" charset="0"/>
                        </a:rPr>
                        <a:t>     – 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+130,9</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a:solidFill>
                            <a:srgbClr val="385723"/>
                          </a:solidFill>
                          <a:latin typeface="+mj-lt"/>
                          <a:cs typeface="Calibri" panose="020F0502020204030204" pitchFamily="34" charset="0"/>
                        </a:rPr>
                        <a:t>+14,8</a:t>
                      </a:r>
                    </a:p>
                  </a:txBody>
                  <a:tcPr marL="91448" marR="91448" marT="45727" marB="45727" anchor="ctr">
                    <a:lnT w="12700" cap="flat" cmpd="sng" algn="ctr">
                      <a:noFill/>
                      <a:prstDash val="solid"/>
                      <a:round/>
                      <a:headEnd type="none" w="med" len="med"/>
                      <a:tailEnd type="none" w="med" len="med"/>
                    </a:lnT>
                    <a:lnB>
                      <a:noFill/>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dirty="0" smtClean="0">
                          <a:solidFill>
                            <a:srgbClr val="385723"/>
                          </a:solidFill>
                          <a:latin typeface="+mj-lt"/>
                          <a:cs typeface="Calibri" panose="020F0502020204030204" pitchFamily="34" charset="0"/>
                        </a:rPr>
                        <a:t>+34,5</a:t>
                      </a:r>
                      <a:endParaRPr lang="pl-PL" sz="2800" b="1"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3.862</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571892">
                <a:tc>
                  <a:txBody>
                    <a:bodyPr/>
                    <a:lstStyle/>
                    <a:p>
                      <a:pPr algn="l"/>
                      <a:r>
                        <a:rPr lang="pl-PL" sz="2000" b="0" dirty="0">
                          <a:latin typeface="+mj-lt"/>
                          <a:cs typeface="Calibri" panose="020F0502020204030204" pitchFamily="34" charset="0"/>
                        </a:rPr>
                        <a:t>Wynik budżetu</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+97,1</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C00000"/>
                          </a:solidFill>
                          <a:latin typeface="+mj-lt"/>
                          <a:ea typeface="+mn-ea"/>
                          <a:cs typeface="+mn-cs"/>
                        </a:rPr>
                        <a:t>-53,0</a:t>
                      </a:r>
                    </a:p>
                  </a:txBody>
                  <a:tcPr marL="91448" marR="91448" marT="45727" marB="45727" anchor="ctr">
                    <a:lnT w="12700" cap="flat" cmpd="sng" algn="ctr">
                      <a:noFill/>
                      <a:prstDash val="solid"/>
                      <a:round/>
                      <a:headEnd type="none" w="med" len="med"/>
                      <a:tailEnd type="none" w="med" len="med"/>
                    </a:lnT>
                    <a:lnB>
                      <a:noFill/>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C00000"/>
                          </a:solidFill>
                          <a:latin typeface="+mj-lt"/>
                          <a:ea typeface="+mn-ea"/>
                          <a:cs typeface="+mn-cs"/>
                        </a:rPr>
                        <a:t>-37,5</a:t>
                      </a:r>
                      <a:endParaRPr lang="pl-PL" sz="2800" b="1" kern="1200" dirty="0">
                        <a:solidFill>
                          <a:srgbClr val="C00000"/>
                        </a:solidFill>
                        <a:latin typeface="+mj-lt"/>
                        <a:ea typeface="+mn-ea"/>
                        <a:cs typeface="+mn-cs"/>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-3.718</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7"/>
                  </a:ext>
                </a:extLst>
              </a:tr>
              <a:tr h="571892">
                <a:tc gridSpan="5">
                  <a:txBody>
                    <a:bodyPr/>
                    <a:lstStyle/>
                    <a:p>
                      <a:pPr algn="l"/>
                      <a:endParaRPr lang="pl-PL" sz="12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pPr algn="r"/>
                      <a:endParaRPr lang="pl-PL" sz="2800" b="1" dirty="0">
                        <a:solidFill>
                          <a:schemeClr val="tx1"/>
                        </a:solidFill>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391356120"/>
                  </a:ext>
                </a:extLst>
              </a:tr>
            </a:tbl>
          </a:graphicData>
        </a:graphic>
      </p:graphicFrame>
      <p:sp>
        <p:nvSpPr>
          <p:cNvPr id="9"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2907993215"/>
      </p:ext>
    </p:extLst>
  </p:cSld>
  <p:clrMapOvr>
    <a:masterClrMapping/>
  </p:clrMapOvr>
  <p:transition spd="slow">
    <p:cove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43</a:t>
            </a:fld>
            <a:endParaRPr lang="pl-PL" dirty="0"/>
          </a:p>
        </p:txBody>
      </p:sp>
      <p:sp>
        <p:nvSpPr>
          <p:cNvPr id="3" name="Tytuł 2"/>
          <p:cNvSpPr>
            <a:spLocks noGrp="1"/>
          </p:cNvSpPr>
          <p:nvPr>
            <p:ph type="title"/>
          </p:nvPr>
        </p:nvSpPr>
        <p:spPr>
          <a:xfrm>
            <a:off x="2407583" y="951534"/>
            <a:ext cx="9044180" cy="742304"/>
          </a:xfrm>
        </p:spPr>
        <p:txBody>
          <a:bodyPr/>
          <a:lstStyle/>
          <a:p>
            <a:pPr>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bieżących</a:t>
            </a:r>
            <a:r>
              <a:rPr lang="pl-PL" altLang="pl-PL" sz="2000" dirty="0">
                <a:latin typeface="+mj-lt"/>
              </a:rPr>
              <a:t> w 2024 r. o </a:t>
            </a:r>
            <a:r>
              <a:rPr lang="pl-PL" altLang="pl-PL" sz="2000" b="1" dirty="0" smtClean="0">
                <a:latin typeface="+mj-lt"/>
              </a:rPr>
              <a:t>3 </a:t>
            </a:r>
            <a:r>
              <a:rPr lang="pl-PL" altLang="pl-PL" sz="2000" b="1" dirty="0">
                <a:latin typeface="+mj-lt"/>
              </a:rPr>
              <a:t>mln zł</a:t>
            </a:r>
          </a:p>
        </p:txBody>
      </p:sp>
      <p:sp>
        <p:nvSpPr>
          <p:cNvPr id="8" name="pole tekstowe 13"/>
          <p:cNvSpPr txBox="1">
            <a:spLocks noChangeArrowheads="1"/>
          </p:cNvSpPr>
          <p:nvPr/>
        </p:nvSpPr>
        <p:spPr bwMode="auto">
          <a:xfrm>
            <a:off x="1775172" y="44825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t>
            </a:r>
            <a:r>
              <a:rPr lang="pl-PL" altLang="pl-PL" sz="1600" b="1" dirty="0" smtClean="0">
                <a:solidFill>
                  <a:schemeClr val="tx1">
                    <a:lumMod val="50000"/>
                    <a:lumOff val="50000"/>
                  </a:schemeClr>
                </a:solidFill>
                <a:latin typeface="+mj-lt"/>
              </a:rPr>
              <a:t>B</a:t>
            </a:r>
            <a:endParaRPr lang="pl-PL" altLang="pl-PL" sz="1600" b="1" dirty="0">
              <a:solidFill>
                <a:schemeClr val="tx1">
                  <a:lumMod val="50000"/>
                  <a:lumOff val="50000"/>
                </a:schemeClr>
              </a:solidFill>
              <a:latin typeface="+mj-lt"/>
            </a:endParaRPr>
          </a:p>
        </p:txBody>
      </p:sp>
      <p:graphicFrame>
        <p:nvGraphicFramePr>
          <p:cNvPr id="11" name="Tabela 10"/>
          <p:cNvGraphicFramePr>
            <a:graphicFrameLocks noGrp="1"/>
          </p:cNvGraphicFramePr>
          <p:nvPr>
            <p:extLst>
              <p:ext uri="{D42A27DB-BD31-4B8C-83A1-F6EECF244321}">
                <p14:modId xmlns:p14="http://schemas.microsoft.com/office/powerpoint/2010/main" val="2303757010"/>
              </p:ext>
            </p:extLst>
          </p:nvPr>
        </p:nvGraphicFramePr>
        <p:xfrm>
          <a:off x="444940" y="2067062"/>
          <a:ext cx="11302117" cy="2146350"/>
        </p:xfrm>
        <a:graphic>
          <a:graphicData uri="http://schemas.openxmlformats.org/drawingml/2006/table">
            <a:tbl>
              <a:tblPr firstRow="1" bandRow="1">
                <a:tableStyleId>{2D5ABB26-0587-4C30-8999-92F81FD0307C}</a:tableStyleId>
              </a:tblPr>
              <a:tblGrid>
                <a:gridCol w="2227439">
                  <a:extLst>
                    <a:ext uri="{9D8B030D-6E8A-4147-A177-3AD203B41FA5}">
                      <a16:colId xmlns:a16="http://schemas.microsoft.com/office/drawing/2014/main" val="20000"/>
                    </a:ext>
                  </a:extLst>
                </a:gridCol>
                <a:gridCol w="9074678">
                  <a:extLst>
                    <a:ext uri="{9D8B030D-6E8A-4147-A177-3AD203B41FA5}">
                      <a16:colId xmlns:a16="http://schemas.microsoft.com/office/drawing/2014/main" val="20001"/>
                    </a:ext>
                  </a:extLst>
                </a:gridCol>
              </a:tblGrid>
              <a:tr h="744556">
                <a:tc>
                  <a:txBody>
                    <a:bodyPr/>
                    <a:lstStyle/>
                    <a:p>
                      <a:pPr algn="r"/>
                      <a:r>
                        <a:rPr lang="pl-PL" sz="2000" b="1" baseline="0" dirty="0" smtClean="0">
                          <a:solidFill>
                            <a:srgbClr val="385723"/>
                          </a:solidFill>
                          <a:latin typeface="+mj-lt"/>
                        </a:rPr>
                        <a:t>+</a:t>
                      </a:r>
                      <a:r>
                        <a:rPr lang="pl-PL" sz="2000" b="1" kern="1200" baseline="0" dirty="0" smtClean="0">
                          <a:solidFill>
                            <a:srgbClr val="385723"/>
                          </a:solidFill>
                          <a:latin typeface="+mj-lt"/>
                          <a:ea typeface="+mn-ea"/>
                          <a:cs typeface="+mn-cs"/>
                        </a:rPr>
                        <a:t>3.000.000</a:t>
                      </a:r>
                      <a:r>
                        <a:rPr lang="pl-PL" sz="1600" b="1" baseline="0" dirty="0" smtClean="0">
                          <a:solidFill>
                            <a:srgbClr val="385723"/>
                          </a:solidFill>
                          <a:latin typeface="+mj-lt"/>
                        </a:rPr>
                        <a:t> </a:t>
                      </a:r>
                      <a:r>
                        <a:rPr lang="pl-PL" sz="2000" b="1" baseline="0" dirty="0" smtClean="0">
                          <a:solidFill>
                            <a:srgbClr val="385723"/>
                          </a:solidFill>
                          <a:latin typeface="+mj-lt"/>
                        </a:rPr>
                        <a:t>zł</a:t>
                      </a:r>
                      <a:endParaRPr lang="pl-PL" sz="2000" b="1" dirty="0">
                        <a:solidFill>
                          <a:srgbClr val="385723"/>
                        </a:solidFill>
                        <a:latin typeface="+mj-lt"/>
                      </a:endParaRPr>
                    </a:p>
                  </a:txBody>
                  <a:tcPr marL="91426" marR="91426" marT="45719" marB="45719" anchor="ctr">
                    <a:solidFill>
                      <a:srgbClr val="EEF7E8"/>
                    </a:solidFill>
                  </a:tcPr>
                </a:tc>
                <a:tc>
                  <a:txBody>
                    <a:bodyPr/>
                    <a:lstStyle/>
                    <a:p>
                      <a:pPr algn="l"/>
                      <a:r>
                        <a:rPr lang="pl-PL" sz="1600" b="1" kern="1200" baseline="0" dirty="0" smtClean="0">
                          <a:solidFill>
                            <a:schemeClr val="tx1"/>
                          </a:solidFill>
                          <a:latin typeface="+mj-lt"/>
                          <a:ea typeface="+mn-ea"/>
                          <a:cs typeface="+mn-cs"/>
                        </a:rPr>
                        <a:t>Wydatki bieżące</a:t>
                      </a:r>
                      <a:r>
                        <a:rPr lang="pl-PL" sz="1600" b="0" kern="1200" baseline="0" dirty="0" smtClean="0">
                          <a:solidFill>
                            <a:schemeClr val="tx1"/>
                          </a:solidFill>
                          <a:latin typeface="+mj-lt"/>
                          <a:ea typeface="+mn-ea"/>
                          <a:cs typeface="+mn-cs"/>
                        </a:rPr>
                        <a:t>:</a:t>
                      </a:r>
                      <a:endParaRPr lang="pl-PL" sz="1600" b="0" kern="1200" baseline="0" dirty="0">
                        <a:solidFill>
                          <a:schemeClr val="tx1"/>
                        </a:solidFill>
                        <a:latin typeface="+mj-lt"/>
                        <a:ea typeface="+mn-ea"/>
                        <a:cs typeface="+mn-cs"/>
                      </a:endParaRPr>
                    </a:p>
                  </a:txBody>
                  <a:tcPr marL="91426" marR="91426" marT="45719" marB="45719" anchor="ctr">
                    <a:lnB>
                      <a:noFill/>
                    </a:lnB>
                    <a:solidFill>
                      <a:srgbClr val="EEF7E8"/>
                    </a:solidFill>
                  </a:tcPr>
                </a:tc>
                <a:extLst>
                  <a:ext uri="{0D108BD9-81ED-4DB2-BD59-A6C34878D82A}">
                    <a16:rowId xmlns:a16="http://schemas.microsoft.com/office/drawing/2014/main" val="81988169"/>
                  </a:ext>
                </a:extLst>
              </a:tr>
              <a:tr h="357346">
                <a:tc>
                  <a:txBody>
                    <a:bodyPr/>
                    <a:lstStyle/>
                    <a:p>
                      <a:pPr algn="r"/>
                      <a:endParaRPr lang="pl-PL" sz="800" b="1" kern="1200" dirty="0">
                        <a:solidFill>
                          <a:srgbClr val="C00000"/>
                        </a:solidFill>
                        <a:effectLst/>
                        <a:latin typeface="+mj-lt"/>
                        <a:ea typeface="+mn-ea"/>
                        <a:cs typeface="+mn-cs"/>
                      </a:endParaRPr>
                    </a:p>
                  </a:txBody>
                  <a:tcPr marL="91426" marR="91426" marT="45719" marB="45719" anchor="ctr">
                    <a:noFill/>
                  </a:tcPr>
                </a:tc>
                <a:tc>
                  <a:txBody>
                    <a:bodyPr/>
                    <a:lstStyle/>
                    <a:p>
                      <a:pPr marL="0" lvl="0" indent="0" algn="l" defTabSz="914400" rtl="0" eaLnBrk="1" latinLnBrk="0" hangingPunct="1">
                        <a:lnSpc>
                          <a:spcPct val="110000"/>
                        </a:lnSpc>
                        <a:spcAft>
                          <a:spcPts val="0"/>
                        </a:spcAft>
                        <a:buFont typeface="Wingdings" panose="05000000000000000000" pitchFamily="2" charset="2"/>
                        <a:buNone/>
                      </a:pPr>
                      <a:endParaRPr lang="pl-PL" sz="800" b="0"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lnB w="3175" cap="flat" cmpd="sng" algn="ctr">
                      <a:noFill/>
                      <a:prstDash val="sysDot"/>
                      <a:round/>
                      <a:headEnd type="none" w="med" len="med"/>
                      <a:tailEnd type="none" w="med" len="med"/>
                    </a:lnB>
                    <a:noFill/>
                  </a:tcPr>
                </a:tc>
                <a:extLst>
                  <a:ext uri="{0D108BD9-81ED-4DB2-BD59-A6C34878D82A}">
                    <a16:rowId xmlns:a16="http://schemas.microsoft.com/office/drawing/2014/main" val="3773658995"/>
                  </a:ext>
                </a:extLst>
              </a:tr>
              <a:tr h="1044448">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600" b="1" kern="1200" dirty="0">
                          <a:solidFill>
                            <a:srgbClr val="385723"/>
                          </a:solidFill>
                          <a:latin typeface="+mn-lt"/>
                          <a:ea typeface="+mn-ea"/>
                          <a:cs typeface="+mn-cs"/>
                        </a:rPr>
                        <a:t>+</a:t>
                      </a:r>
                      <a:r>
                        <a:rPr lang="pl-PL" sz="1600" b="1" kern="1200" dirty="0" smtClean="0">
                          <a:solidFill>
                            <a:srgbClr val="385723"/>
                          </a:solidFill>
                          <a:latin typeface="+mn-lt"/>
                          <a:ea typeface="+mn-ea"/>
                          <a:cs typeface="+mn-cs"/>
                        </a:rPr>
                        <a:t>3.000.000 </a:t>
                      </a:r>
                      <a:r>
                        <a:rPr lang="pl-PL" sz="1600" b="1" kern="1200" dirty="0">
                          <a:solidFill>
                            <a:srgbClr val="385723"/>
                          </a:solidFill>
                          <a:latin typeface="+mn-lt"/>
                          <a:ea typeface="+mn-ea"/>
                          <a:cs typeface="+mn-cs"/>
                        </a:rPr>
                        <a:t>zł</a:t>
                      </a:r>
                      <a:endParaRPr lang="pl-PL" sz="1600" b="1" kern="1200" dirty="0">
                        <a:solidFill>
                          <a:srgbClr val="385723"/>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algn="l">
                        <a:lnSpc>
                          <a:spcPct val="110000"/>
                        </a:lnSpc>
                      </a:pPr>
                      <a:r>
                        <a:rPr lang="pl-PL" sz="1600" b="1" kern="1200" baseline="0" dirty="0" smtClean="0">
                          <a:solidFill>
                            <a:schemeClr val="tx1"/>
                          </a:solidFill>
                          <a:latin typeface="+mj-lt"/>
                          <a:ea typeface="+mn-ea"/>
                          <a:cs typeface="+mn-cs"/>
                        </a:rPr>
                        <a:t>Stołeczne Biuro Turystyki </a:t>
                      </a:r>
                      <a:br>
                        <a:rPr lang="pl-PL" sz="1600" b="1" kern="1200" baseline="0" dirty="0" smtClean="0">
                          <a:solidFill>
                            <a:schemeClr val="tx1"/>
                          </a:solidFill>
                          <a:latin typeface="+mj-lt"/>
                          <a:ea typeface="+mn-ea"/>
                          <a:cs typeface="+mn-cs"/>
                        </a:rPr>
                      </a:br>
                      <a:r>
                        <a:rPr lang="pl-PL" sz="1600" b="0" kern="1200" baseline="0" dirty="0" smtClean="0">
                          <a:solidFill>
                            <a:schemeClr val="tx1"/>
                          </a:solidFill>
                          <a:latin typeface="+mj-lt"/>
                          <a:ea typeface="+mn-ea"/>
                          <a:cs typeface="+mn-cs"/>
                        </a:rPr>
                        <a:t>z przeznaczeniem na akcję promocyjną zachęcającą do odwiedzenia Warszawy </a:t>
                      </a:r>
                      <a:br>
                        <a:rPr lang="pl-PL" sz="1600" b="0" kern="1200" baseline="0" dirty="0" smtClean="0">
                          <a:solidFill>
                            <a:schemeClr val="tx1"/>
                          </a:solidFill>
                          <a:latin typeface="+mj-lt"/>
                          <a:ea typeface="+mn-ea"/>
                          <a:cs typeface="+mn-cs"/>
                        </a:rPr>
                      </a:br>
                      <a:r>
                        <a:rPr lang="pl-PL" sz="1600" b="0" kern="1200" baseline="0" dirty="0" smtClean="0">
                          <a:solidFill>
                            <a:schemeClr val="tx1"/>
                          </a:solidFill>
                          <a:latin typeface="+mj-lt"/>
                          <a:ea typeface="+mn-ea"/>
                          <a:cs typeface="+mn-cs"/>
                        </a:rPr>
                        <a:t>(dział 630 – Turystyka, rozdział 63001 – Ośrodki informacji turystycznej)</a:t>
                      </a:r>
                      <a:endParaRPr lang="pl-PL" sz="1600" b="0" kern="1200" baseline="0" dirty="0">
                        <a:solidFill>
                          <a:schemeClr val="tx1"/>
                        </a:solidFill>
                        <a:latin typeface="+mj-lt"/>
                        <a:ea typeface="+mn-ea"/>
                        <a:cs typeface="+mn-cs"/>
                      </a:endParaRPr>
                    </a:p>
                  </a:txBody>
                  <a:tcPr marL="91426" marR="91426" marT="45719" marB="45719" anchor="ctr">
                    <a:lnT w="3175" cap="flat" cmpd="sng" algn="ctr">
                      <a:no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370295180"/>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2" name="Tytuł 2"/>
          <p:cNvSpPr txBox="1">
            <a:spLocks/>
          </p:cNvSpPr>
          <p:nvPr/>
        </p:nvSpPr>
        <p:spPr>
          <a:xfrm>
            <a:off x="257002" y="1025563"/>
            <a:ext cx="1735766"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BIEŻĄCE</a:t>
            </a:r>
          </a:p>
        </p:txBody>
      </p:sp>
    </p:spTree>
    <p:extLst>
      <p:ext uri="{BB962C8B-B14F-4D97-AF65-F5344CB8AC3E}">
        <p14:creationId xmlns:p14="http://schemas.microsoft.com/office/powerpoint/2010/main" val="3606084859"/>
      </p:ext>
    </p:extLst>
  </p:cSld>
  <p:clrMapOvr>
    <a:masterClrMapping/>
  </p:clrMapOvr>
  <p:transition spd="slow">
    <p:cov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44</a:t>
            </a:fld>
            <a:endParaRPr lang="pl-PL" dirty="0"/>
          </a:p>
        </p:txBody>
      </p:sp>
      <p:sp>
        <p:nvSpPr>
          <p:cNvPr id="3" name="Tytuł 2"/>
          <p:cNvSpPr>
            <a:spLocks noGrp="1"/>
          </p:cNvSpPr>
          <p:nvPr>
            <p:ph type="title"/>
          </p:nvPr>
        </p:nvSpPr>
        <p:spPr>
          <a:xfrm>
            <a:off x="782637" y="551531"/>
            <a:ext cx="10626726" cy="742304"/>
          </a:xfrm>
        </p:spPr>
        <p:txBody>
          <a:bodyPr/>
          <a:lstStyle/>
          <a:p>
            <a:pPr algn="ctr">
              <a:spcBef>
                <a:spcPts val="800"/>
              </a:spcBef>
              <a:spcAft>
                <a:spcPts val="800"/>
              </a:spcAft>
            </a:pPr>
            <a:r>
              <a:rPr lang="pl-PL" altLang="pl-PL" sz="2400" dirty="0">
                <a:latin typeface="+mj-lt"/>
              </a:rPr>
              <a:t>Zmiany </a:t>
            </a:r>
            <a:r>
              <a:rPr lang="pl-PL" altLang="pl-PL" sz="2400" b="1" dirty="0">
                <a:latin typeface="+mj-lt"/>
              </a:rPr>
              <a:t>wydatków majątkowych</a:t>
            </a:r>
            <a:r>
              <a:rPr lang="pl-PL" altLang="pl-PL" sz="2400" dirty="0">
                <a:latin typeface="+mj-lt"/>
              </a:rPr>
              <a:t> w 2024 r.</a:t>
            </a:r>
          </a:p>
        </p:txBody>
      </p:sp>
      <p:sp>
        <p:nvSpPr>
          <p:cNvPr id="6"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t>
            </a:r>
            <a:r>
              <a:rPr lang="pl-PL" altLang="pl-PL" sz="1600" b="1" dirty="0" smtClean="0">
                <a:solidFill>
                  <a:schemeClr val="tx1">
                    <a:lumMod val="50000"/>
                    <a:lumOff val="50000"/>
                  </a:schemeClr>
                </a:solidFill>
                <a:latin typeface="+mj-lt"/>
              </a:rPr>
              <a:t>B</a:t>
            </a:r>
            <a:endParaRPr lang="pl-PL" altLang="pl-PL" sz="1600" b="1" dirty="0">
              <a:solidFill>
                <a:schemeClr val="tx1">
                  <a:lumMod val="50000"/>
                  <a:lumOff val="50000"/>
                </a:schemeClr>
              </a:solidFill>
              <a:latin typeface="+mj-lt"/>
            </a:endParaRPr>
          </a:p>
        </p:txBody>
      </p:sp>
      <p:graphicFrame>
        <p:nvGraphicFramePr>
          <p:cNvPr id="8" name="Tabela 7"/>
          <p:cNvGraphicFramePr>
            <a:graphicFrameLocks noGrp="1"/>
          </p:cNvGraphicFramePr>
          <p:nvPr>
            <p:extLst>
              <p:ext uri="{D42A27DB-BD31-4B8C-83A1-F6EECF244321}">
                <p14:modId xmlns:p14="http://schemas.microsoft.com/office/powerpoint/2010/main" val="2739546601"/>
              </p:ext>
            </p:extLst>
          </p:nvPr>
        </p:nvGraphicFramePr>
        <p:xfrm>
          <a:off x="510987" y="1347610"/>
          <a:ext cx="11149710" cy="3885407"/>
        </p:xfrm>
        <a:graphic>
          <a:graphicData uri="http://schemas.openxmlformats.org/drawingml/2006/table">
            <a:tbl>
              <a:tblPr firstRow="1" bandRow="1">
                <a:tableStyleId>{2D5ABB26-0587-4C30-8999-92F81FD0307C}</a:tableStyleId>
              </a:tblPr>
              <a:tblGrid>
                <a:gridCol w="3595826">
                  <a:extLst>
                    <a:ext uri="{9D8B030D-6E8A-4147-A177-3AD203B41FA5}">
                      <a16:colId xmlns:a16="http://schemas.microsoft.com/office/drawing/2014/main" val="20000"/>
                    </a:ext>
                  </a:extLst>
                </a:gridCol>
                <a:gridCol w="1888471">
                  <a:extLst>
                    <a:ext uri="{9D8B030D-6E8A-4147-A177-3AD203B41FA5}">
                      <a16:colId xmlns:a16="http://schemas.microsoft.com/office/drawing/2014/main" val="2216440684"/>
                    </a:ext>
                  </a:extLst>
                </a:gridCol>
                <a:gridCol w="1888471">
                  <a:extLst>
                    <a:ext uri="{9D8B030D-6E8A-4147-A177-3AD203B41FA5}">
                      <a16:colId xmlns:a16="http://schemas.microsoft.com/office/drawing/2014/main" val="1727726619"/>
                    </a:ext>
                  </a:extLst>
                </a:gridCol>
                <a:gridCol w="1888471">
                  <a:extLst>
                    <a:ext uri="{9D8B030D-6E8A-4147-A177-3AD203B41FA5}">
                      <a16:colId xmlns:a16="http://schemas.microsoft.com/office/drawing/2014/main" val="2673470664"/>
                    </a:ext>
                  </a:extLst>
                </a:gridCol>
                <a:gridCol w="1888471">
                  <a:extLst>
                    <a:ext uri="{9D8B030D-6E8A-4147-A177-3AD203B41FA5}">
                      <a16:colId xmlns:a16="http://schemas.microsoft.com/office/drawing/2014/main" val="3459496494"/>
                    </a:ext>
                  </a:extLst>
                </a:gridCol>
              </a:tblGrid>
              <a:tr h="543943">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6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kern="1200" dirty="0">
                          <a:solidFill>
                            <a:schemeClr val="tx1"/>
                          </a:solidFill>
                          <a:latin typeface="+mn-lt"/>
                          <a:ea typeface="+mn-ea"/>
                          <a:cs typeface="Calibri" panose="020F0502020204030204" pitchFamily="34" charset="0"/>
                        </a:rPr>
                        <a:t>Autopoprawka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1600" b="0" kern="1200" dirty="0" smtClean="0">
                          <a:solidFill>
                            <a:schemeClr val="tx1"/>
                          </a:solidFill>
                          <a:latin typeface="+mn-lt"/>
                          <a:ea typeface="+mn-ea"/>
                          <a:cs typeface="Calibri" panose="020F0502020204030204" pitchFamily="34" charset="0"/>
                        </a:rPr>
                        <a:t>Autopoprawka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16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4">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n-lt"/>
                          <a:ea typeface="+mn-ea"/>
                          <a:cs typeface="Calibri" panose="020F0502020204030204" pitchFamily="34" charset="0"/>
                        </a:rPr>
                        <a:t>+130,9</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+14,8</a:t>
                      </a:r>
                    </a:p>
                  </a:txBody>
                  <a:tcPr marL="91448" marR="91448" marT="45727" marB="45727" anchor="ctr">
                    <a:lnT w="12700" cap="flat" cmpd="sng" algn="ctr">
                      <a:noFill/>
                      <a:prstDash val="solid"/>
                      <a:round/>
                      <a:headEnd type="none" w="med" len="med"/>
                      <a:tailEnd type="none" w="med" len="med"/>
                    </a:lnT>
                    <a:lnB>
                      <a:noFill/>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+34,5</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latin typeface="+mj-lt"/>
                        </a:rPr>
                        <a:t>3.862</a:t>
                      </a: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noFill/>
                  </a:tcPr>
                </a:tc>
                <a:tc>
                  <a:txBody>
                    <a:bodyPr/>
                    <a:lstStyle/>
                    <a:p>
                      <a:pPr algn="l"/>
                      <a:endParaRPr lang="pl-PL" sz="1600" b="0"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 </a:t>
                      </a:r>
                      <a:r>
                        <a:rPr lang="pl-PL" sz="1800" b="0" dirty="0" err="1">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+18,0</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+3,0</a:t>
                      </a:r>
                    </a:p>
                  </a:txBody>
                  <a:tcPr marL="91448" marR="91448" marT="45727" marB="45727" anchor="ctr">
                    <a:lnT w="12700" cap="flat" cmpd="sng" algn="ctr">
                      <a:noFill/>
                      <a:prstDash val="solid"/>
                      <a:round/>
                      <a:headEnd type="none" w="med" len="med"/>
                      <a:tailEnd type="none" w="med" len="med"/>
                    </a:lnT>
                    <a:lnB>
                      <a:noFill/>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+4,0</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2.257</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 dzielnicowe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+28,0</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+11,7</a:t>
                      </a:r>
                    </a:p>
                  </a:txBody>
                  <a:tcPr marL="91448" marR="91448" marT="45727" marB="45727" anchor="ctr">
                    <a:lnT w="12700" cap="flat" cmpd="sng" algn="ctr">
                      <a:noFill/>
                      <a:prstDash val="solid"/>
                      <a:round/>
                      <a:headEnd type="none" w="med" len="med"/>
                      <a:tailEnd type="none" w="med" len="med"/>
                    </a:lnT>
                    <a:lnB>
                      <a:noFill/>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+0,5</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1.369</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kern="1200" dirty="0">
                          <a:solidFill>
                            <a:schemeClr val="tx1"/>
                          </a:solidFill>
                          <a:latin typeface="+mn-lt"/>
                          <a:ea typeface="+mn-ea"/>
                          <a:cs typeface="Calibri" panose="020F0502020204030204" pitchFamily="34" charset="0"/>
                        </a:rPr>
                        <a:t> –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+85,0</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+0,08</a:t>
                      </a:r>
                    </a:p>
                  </a:txBody>
                  <a:tcPr marL="91448" marR="91448" marT="45727" marB="45727" anchor="ctr">
                    <a:lnT w="12700" cap="flat" cmpd="sng" algn="ctr">
                      <a:noFill/>
                      <a:prstDash val="solid"/>
                      <a:round/>
                      <a:headEnd type="none" w="med" len="med"/>
                      <a:tailEnd type="none" w="med" len="med"/>
                    </a:lnT>
                    <a:lnB>
                      <a:noFill/>
                    </a:lnB>
                    <a:no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smtClean="0">
                          <a:solidFill>
                            <a:srgbClr val="385723"/>
                          </a:solidFill>
                          <a:latin typeface="+mj-lt"/>
                          <a:ea typeface="+mn-ea"/>
                          <a:cs typeface="Calibri" panose="020F0502020204030204" pitchFamily="34" charset="0"/>
                        </a:rPr>
                        <a:t>+30,0</a:t>
                      </a:r>
                      <a:endParaRPr lang="pl-PL" sz="28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solidFill>
                      <a:schemeClr val="bg1">
                        <a:lumMod val="85000"/>
                      </a:schemeClr>
                    </a:solidFill>
                  </a:tcPr>
                </a:tc>
                <a:tc>
                  <a:txBody>
                    <a:bodyPr/>
                    <a:lstStyle/>
                    <a:p>
                      <a:pPr algn="r"/>
                      <a:r>
                        <a:rPr lang="pl-PL" sz="2800" b="1" dirty="0" smtClean="0">
                          <a:solidFill>
                            <a:schemeClr val="tx1"/>
                          </a:solidFill>
                          <a:latin typeface="+mj-lt"/>
                        </a:rPr>
                        <a:t>236</a:t>
                      </a:r>
                      <a:endParaRPr lang="pl-PL" sz="2800" b="1" dirty="0">
                        <a:solidFill>
                          <a:schemeClr val="tx1"/>
                        </a:solidFill>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
        <p:nvSpPr>
          <p:cNvPr id="9"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1851565181"/>
      </p:ext>
    </p:extLst>
  </p:cSld>
  <p:clrMapOvr>
    <a:masterClrMapping/>
  </p:clrMapOvr>
  <p:transition spd="slow">
    <p:cove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45</a:t>
            </a:fld>
            <a:endParaRPr lang="pl-PL" dirty="0"/>
          </a:p>
        </p:txBody>
      </p:sp>
      <p:sp>
        <p:nvSpPr>
          <p:cNvPr id="3" name="Tytuł 2"/>
          <p:cNvSpPr>
            <a:spLocks noGrp="1"/>
          </p:cNvSpPr>
          <p:nvPr>
            <p:ph type="title"/>
          </p:nvPr>
        </p:nvSpPr>
        <p:spPr>
          <a:xfrm>
            <a:off x="2590800" y="209501"/>
            <a:ext cx="8926395" cy="742304"/>
          </a:xfrm>
        </p:spPr>
        <p:txBody>
          <a:bodyPr/>
          <a:lstStyle/>
          <a:p>
            <a:pPr>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smtClean="0">
                <a:latin typeface="+mj-lt"/>
              </a:rPr>
              <a:t>34,5 </a:t>
            </a:r>
            <a:r>
              <a:rPr lang="pl-PL" altLang="pl-PL" sz="2000" b="1" dirty="0">
                <a:latin typeface="+mj-lt"/>
              </a:rPr>
              <a:t>mln zł</a:t>
            </a:r>
          </a:p>
        </p:txBody>
      </p:sp>
      <p:sp>
        <p:nvSpPr>
          <p:cNvPr id="9" name="pole tekstowe 13"/>
          <p:cNvSpPr txBox="1">
            <a:spLocks noChangeArrowheads="1"/>
          </p:cNvSpPr>
          <p:nvPr/>
        </p:nvSpPr>
        <p:spPr bwMode="auto">
          <a:xfrm>
            <a:off x="2590800" y="720972"/>
            <a:ext cx="63876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OGÓLNOMIEJSKA</a:t>
            </a:r>
            <a:r>
              <a:rPr lang="pl-PL" altLang="pl-PL" sz="1800" b="1" dirty="0">
                <a:latin typeface="+mj-lt"/>
              </a:rPr>
              <a:t>:  </a:t>
            </a:r>
            <a:r>
              <a:rPr lang="pl-PL" altLang="pl-PL" sz="1800" b="1" dirty="0" smtClean="0">
                <a:solidFill>
                  <a:srgbClr val="385723"/>
                </a:solidFill>
                <a:latin typeface="+mj-lt"/>
              </a:rPr>
              <a:t>+4,0 </a:t>
            </a:r>
            <a:r>
              <a:rPr lang="pl-PL" altLang="pl-PL" sz="18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668640643"/>
              </p:ext>
            </p:extLst>
          </p:nvPr>
        </p:nvGraphicFramePr>
        <p:xfrm>
          <a:off x="413883" y="1341904"/>
          <a:ext cx="11700001" cy="4131626"/>
        </p:xfrm>
        <a:graphic>
          <a:graphicData uri="http://schemas.openxmlformats.org/drawingml/2006/table">
            <a:tbl>
              <a:tblPr firstRow="1" bandRow="1">
                <a:tableStyleId>{2D5ABB26-0587-4C30-8999-92F81FD0307C}</a:tableStyleId>
              </a:tblPr>
              <a:tblGrid>
                <a:gridCol w="2268000">
                  <a:extLst>
                    <a:ext uri="{9D8B030D-6E8A-4147-A177-3AD203B41FA5}">
                      <a16:colId xmlns:a16="http://schemas.microsoft.com/office/drawing/2014/main" val="20000"/>
                    </a:ext>
                  </a:extLst>
                </a:gridCol>
                <a:gridCol w="9432001">
                  <a:extLst>
                    <a:ext uri="{9D8B030D-6E8A-4147-A177-3AD203B41FA5}">
                      <a16:colId xmlns:a16="http://schemas.microsoft.com/office/drawing/2014/main" val="20001"/>
                    </a:ext>
                  </a:extLst>
                </a:gridCol>
              </a:tblGrid>
              <a:tr h="786891">
                <a:tc>
                  <a:txBody>
                    <a:bodyPr/>
                    <a:lstStyle/>
                    <a:p>
                      <a:pPr algn="r"/>
                      <a:r>
                        <a:rPr lang="pl-PL" sz="2000" b="1" kern="1200" baseline="0" dirty="0" smtClean="0">
                          <a:solidFill>
                            <a:srgbClr val="385723"/>
                          </a:solidFill>
                          <a:latin typeface="+mj-lt"/>
                          <a:ea typeface="+mn-ea"/>
                          <a:cs typeface="+mn-cs"/>
                        </a:rPr>
                        <a:t>+3.986.200 </a:t>
                      </a:r>
                      <a:r>
                        <a:rPr lang="pl-PL" sz="2000" b="1" kern="1200" baseline="0" dirty="0">
                          <a:solidFill>
                            <a:srgbClr val="385723"/>
                          </a:solidFill>
                          <a:latin typeface="+mj-lt"/>
                          <a:ea typeface="+mn-ea"/>
                          <a:cs typeface="+mn-cs"/>
                        </a:rPr>
                        <a:t>zł</a:t>
                      </a:r>
                      <a:r>
                        <a:rPr lang="pl-PL" sz="1600" b="1" kern="1200" baseline="0" dirty="0">
                          <a:solidFill>
                            <a:srgbClr val="385723"/>
                          </a:solidFill>
                          <a:latin typeface="+mj-lt"/>
                          <a:ea typeface="+mn-ea"/>
                          <a:cs typeface="+mn-cs"/>
                        </a:rPr>
                        <a:t/>
                      </a:r>
                      <a:br>
                        <a:rPr lang="pl-PL" sz="1600" b="1" kern="1200" baseline="0" dirty="0">
                          <a:solidFill>
                            <a:srgbClr val="385723"/>
                          </a:solidFill>
                          <a:latin typeface="+mj-lt"/>
                          <a:ea typeface="+mn-ea"/>
                          <a:cs typeface="+mn-cs"/>
                        </a:rPr>
                      </a:br>
                      <a:r>
                        <a:rPr lang="pl-PL" sz="1600" b="1" kern="1200" baseline="0" dirty="0">
                          <a:solidFill>
                            <a:srgbClr val="385723"/>
                          </a:solidFill>
                          <a:latin typeface="+mj-lt"/>
                          <a:ea typeface="+mn-ea"/>
                          <a:cs typeface="+mn-cs"/>
                        </a:rPr>
                        <a:t>(per saldo)</a:t>
                      </a:r>
                      <a:endParaRPr lang="pl-PL" sz="2000" b="1" kern="1200" baseline="0" dirty="0">
                        <a:solidFill>
                          <a:srgbClr val="385723"/>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EF7E8"/>
                    </a:solidFill>
                  </a:tcPr>
                </a:tc>
                <a:tc>
                  <a:txBody>
                    <a:bodyPr/>
                    <a:lstStyle/>
                    <a:p>
                      <a:pPr algn="l"/>
                      <a:r>
                        <a:rPr lang="pl-PL" sz="1600" b="1" kern="1200" baseline="0" dirty="0">
                          <a:solidFill>
                            <a:schemeClr val="tx1"/>
                          </a:solidFill>
                          <a:latin typeface="+mj-lt"/>
                          <a:ea typeface="+mn-ea"/>
                          <a:cs typeface="+mn-cs"/>
                        </a:rPr>
                        <a:t>Wydatki majątkowe w części </a:t>
                      </a:r>
                      <a:r>
                        <a:rPr lang="pl-PL" sz="1600" b="1" kern="1200" baseline="0" dirty="0" err="1">
                          <a:solidFill>
                            <a:schemeClr val="tx1"/>
                          </a:solidFill>
                          <a:latin typeface="+mj-lt"/>
                          <a:ea typeface="+mn-ea"/>
                          <a:cs typeface="+mn-cs"/>
                        </a:rPr>
                        <a:t>ogólnomiejskiej</a:t>
                      </a:r>
                      <a:r>
                        <a:rPr lang="pl-PL" sz="1600" b="1" kern="1200" baseline="0" dirty="0">
                          <a:solidFill>
                            <a:schemeClr val="tx1"/>
                          </a:solidFill>
                          <a:latin typeface="+mj-lt"/>
                          <a:ea typeface="+mn-ea"/>
                          <a:cs typeface="+mn-cs"/>
                        </a:rPr>
                        <a:t>, </a:t>
                      </a:r>
                      <a:r>
                        <a:rPr lang="pl-PL" sz="1600" b="0" kern="1200" baseline="0" dirty="0" smtClean="0">
                          <a:solidFill>
                            <a:schemeClr val="tx1"/>
                          </a:solidFill>
                          <a:latin typeface="+mj-lt"/>
                          <a:ea typeface="+mn-ea"/>
                          <a:cs typeface="+mn-cs"/>
                        </a:rPr>
                        <a:t>z tego:</a:t>
                      </a:r>
                      <a:endParaRPr lang="pl-PL" sz="1600" b="0"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EF7E8"/>
                    </a:solidFill>
                  </a:tcPr>
                </a:tc>
                <a:extLst>
                  <a:ext uri="{0D108BD9-81ED-4DB2-BD59-A6C34878D82A}">
                    <a16:rowId xmlns:a16="http://schemas.microsoft.com/office/drawing/2014/main" val="10001"/>
                  </a:ext>
                </a:extLst>
              </a:tr>
              <a:tr h="668947">
                <a:tc>
                  <a:txBody>
                    <a:bodyPr/>
                    <a:lstStyle/>
                    <a:p>
                      <a:pPr algn="r"/>
                      <a:r>
                        <a:rPr lang="pl-PL" sz="1800" b="1" kern="1200" dirty="0" smtClean="0">
                          <a:solidFill>
                            <a:srgbClr val="385723"/>
                          </a:solidFill>
                          <a:latin typeface="+mj-lt"/>
                          <a:ea typeface="+mn-ea"/>
                          <a:cs typeface="+mn-cs"/>
                        </a:rPr>
                        <a:t>+2.100.000 </a:t>
                      </a:r>
                      <a:r>
                        <a:rPr lang="pl-PL" sz="1800" b="1" kern="1200" dirty="0">
                          <a:solidFill>
                            <a:srgbClr val="385723"/>
                          </a:solidFill>
                          <a:latin typeface="+mj-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„Budowa sygnalizacji świetlnej na skrzyżowaniu ulic Przyczółkowa - Pałacowa” </a:t>
                      </a:r>
                      <a:r>
                        <a:rPr lang="pl-PL" sz="1200" b="0" kern="1200" dirty="0" smtClean="0">
                          <a:solidFill>
                            <a:schemeClr val="tx1"/>
                          </a:solidFill>
                          <a:effectLst/>
                          <a:latin typeface="+mn-lt"/>
                          <a:ea typeface="+mn-ea"/>
                          <a:cs typeface="+mn-cs"/>
                        </a:rPr>
                        <a:t/>
                      </a:r>
                      <a:br>
                        <a:rPr lang="pl-PL" sz="1200" b="0" kern="1200" dirty="0" smtClean="0">
                          <a:solidFill>
                            <a:schemeClr val="tx1"/>
                          </a:solidFill>
                          <a:effectLst/>
                          <a:latin typeface="+mn-lt"/>
                          <a:ea typeface="+mn-ea"/>
                          <a:cs typeface="+mn-cs"/>
                        </a:rPr>
                      </a:br>
                      <a:r>
                        <a:rPr lang="pl-PL" sz="1200" b="0" kern="1200" dirty="0" smtClean="0">
                          <a:solidFill>
                            <a:schemeClr val="tx1"/>
                          </a:solidFill>
                          <a:effectLst/>
                          <a:latin typeface="+mn-lt"/>
                          <a:ea typeface="+mn-ea"/>
                          <a:cs typeface="+mn-cs"/>
                        </a:rPr>
                        <a:t>(przeniesienie z lat 2025-2026 z Programu budowy i modernizacji dróg)</a:t>
                      </a:r>
                      <a:endParaRPr lang="pl-PL" sz="1200" b="0" kern="1200" noProof="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3625553"/>
                  </a:ext>
                </a:extLst>
              </a:tr>
              <a:tr h="668947">
                <a:tc>
                  <a:txBody>
                    <a:bodyPr/>
                    <a:lstStyle/>
                    <a:p>
                      <a:pPr algn="r"/>
                      <a:r>
                        <a:rPr lang="pl-PL" sz="1800" b="1" kern="1200" dirty="0" smtClean="0">
                          <a:solidFill>
                            <a:srgbClr val="385723"/>
                          </a:solidFill>
                          <a:latin typeface="+mj-lt"/>
                          <a:ea typeface="+mn-ea"/>
                          <a:cs typeface="+mn-cs"/>
                        </a:rPr>
                        <a:t>+1.886.200 </a:t>
                      </a:r>
                      <a:r>
                        <a:rPr lang="pl-PL" sz="1800" b="1" kern="1200" dirty="0">
                          <a:solidFill>
                            <a:srgbClr val="385723"/>
                          </a:solidFill>
                          <a:latin typeface="+mj-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„Modernizacja obiektów administrowanych przez Zarząd Mienia m.st. Warszawy” </a:t>
                      </a:r>
                      <a:br>
                        <a:rPr lang="pl-PL" sz="1200" b="1" kern="1200" dirty="0" smtClean="0">
                          <a:solidFill>
                            <a:schemeClr val="tx1"/>
                          </a:solidFill>
                          <a:effectLst/>
                          <a:latin typeface="+mn-lt"/>
                          <a:ea typeface="+mn-ea"/>
                          <a:cs typeface="+mn-cs"/>
                        </a:rPr>
                      </a:br>
                      <a:r>
                        <a:rPr lang="pl-PL" sz="1200" b="0" kern="1200" dirty="0" smtClean="0">
                          <a:solidFill>
                            <a:schemeClr val="tx1"/>
                          </a:solidFill>
                          <a:effectLst/>
                          <a:latin typeface="+mn-lt"/>
                          <a:ea typeface="+mn-ea"/>
                          <a:cs typeface="+mn-cs"/>
                        </a:rPr>
                        <a:t>(przeniesienie z 2027 r. z zadania pn. „Wydatki na zwiększenie wartości inwestycji kontynuowanych”)</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15505764"/>
                  </a:ext>
                </a:extLst>
              </a:tr>
              <a:tr h="668947">
                <a:tc>
                  <a:txBody>
                    <a:bodyPr/>
                    <a:lstStyle/>
                    <a:p>
                      <a:pPr algn="r"/>
                      <a:r>
                        <a:rPr lang="pl-PL" sz="1800" b="1" kern="1200" dirty="0" smtClean="0">
                          <a:solidFill>
                            <a:srgbClr val="385723"/>
                          </a:solidFill>
                          <a:latin typeface="+mj-lt"/>
                          <a:ea typeface="+mn-ea"/>
                          <a:cs typeface="+mn-cs"/>
                        </a:rPr>
                        <a:t>+14.417 </a:t>
                      </a:r>
                      <a:r>
                        <a:rPr lang="pl-PL" sz="1800" b="1" kern="1200" dirty="0">
                          <a:solidFill>
                            <a:srgbClr val="385723"/>
                          </a:solidFill>
                          <a:latin typeface="+mj-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„Posadźmy drzewa i krzewy wzdłuż ul. Modlińskiej - STOP SMOG!”</a:t>
                      </a:r>
                      <a:endParaRPr lang="pl-PL" sz="1200" b="1"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85399355"/>
                  </a:ext>
                </a:extLst>
              </a:tr>
              <a:tr h="668947">
                <a:tc>
                  <a:txBody>
                    <a:bodyPr/>
                    <a:lstStyle/>
                    <a:p>
                      <a:pPr algn="r"/>
                      <a:r>
                        <a:rPr lang="pl-PL" sz="1800" b="1" kern="1200" dirty="0" smtClean="0">
                          <a:solidFill>
                            <a:srgbClr val="385723"/>
                          </a:solidFill>
                          <a:latin typeface="+mj-lt"/>
                          <a:ea typeface="+mn-ea"/>
                          <a:cs typeface="+mn-cs"/>
                        </a:rPr>
                        <a:t>+1.324 </a:t>
                      </a:r>
                      <a:r>
                        <a:rPr lang="pl-PL" sz="1800" b="1" kern="1200" dirty="0">
                          <a:solidFill>
                            <a:srgbClr val="385723"/>
                          </a:solidFill>
                          <a:latin typeface="+mj-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„Jaśniej i bezpieczniej - doświetlenie przejść dla pieszych”</a:t>
                      </a:r>
                      <a:endParaRPr lang="pl-PL" sz="1200" b="1"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85420510"/>
                  </a:ext>
                </a:extLst>
              </a:tr>
              <a:tr h="668947">
                <a:tc>
                  <a:txBody>
                    <a:bodyPr/>
                    <a:lstStyle/>
                    <a:p>
                      <a:pPr algn="r"/>
                      <a:r>
                        <a:rPr lang="pl-PL" sz="1800" b="1" kern="1200" dirty="0" smtClean="0">
                          <a:solidFill>
                            <a:srgbClr val="C00000"/>
                          </a:solidFill>
                          <a:latin typeface="+mj-lt"/>
                          <a:ea typeface="+mn-ea"/>
                          <a:cs typeface="+mn-cs"/>
                        </a:rPr>
                        <a:t>-15.741 </a:t>
                      </a:r>
                      <a:r>
                        <a:rPr lang="pl-PL" sz="1800" b="1" kern="1200" dirty="0">
                          <a:solidFill>
                            <a:srgbClr val="C00000"/>
                          </a:solidFill>
                          <a:latin typeface="+mj-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„Doświetlenie przejść dla pieszych”</a:t>
                      </a:r>
                      <a:endParaRPr lang="pl-PL" sz="1200" b="1"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9792593"/>
                  </a:ext>
                </a:extLst>
              </a:tr>
            </a:tbl>
          </a:graphicData>
        </a:graphic>
      </p:graphicFrame>
      <p:sp>
        <p:nvSpPr>
          <p:cNvPr id="8"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t>
            </a:r>
            <a:r>
              <a:rPr lang="pl-PL" altLang="pl-PL" sz="1600" b="1" dirty="0" smtClean="0">
                <a:solidFill>
                  <a:schemeClr val="tx1">
                    <a:lumMod val="50000"/>
                    <a:lumOff val="50000"/>
                  </a:schemeClr>
                </a:solidFill>
                <a:latin typeface="+mj-lt"/>
              </a:rPr>
              <a:t>B</a:t>
            </a:r>
            <a:endParaRPr lang="pl-PL" altLang="pl-PL" sz="1600" b="1" dirty="0">
              <a:solidFill>
                <a:schemeClr val="tx1">
                  <a:lumMod val="50000"/>
                  <a:lumOff val="50000"/>
                </a:schemeClr>
              </a:solidFill>
              <a:latin typeface="+mj-lt"/>
            </a:endParaRP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2" name="Tytuł 2"/>
          <p:cNvSpPr txBox="1">
            <a:spLocks/>
          </p:cNvSpPr>
          <p:nvPr/>
        </p:nvSpPr>
        <p:spPr>
          <a:xfrm>
            <a:off x="413883" y="421573"/>
            <a:ext cx="2014992"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spTree>
    <p:extLst>
      <p:ext uri="{BB962C8B-B14F-4D97-AF65-F5344CB8AC3E}">
        <p14:creationId xmlns:p14="http://schemas.microsoft.com/office/powerpoint/2010/main" val="1724651782"/>
      </p:ext>
    </p:extLst>
  </p:cSld>
  <p:clrMapOvr>
    <a:masterClrMapping/>
  </p:clrMapOvr>
  <p:transition spd="slow">
    <p:cove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46</a:t>
            </a:fld>
            <a:endParaRPr lang="pl-PL" dirty="0"/>
          </a:p>
        </p:txBody>
      </p:sp>
      <p:sp>
        <p:nvSpPr>
          <p:cNvPr id="3" name="Tytuł 2"/>
          <p:cNvSpPr>
            <a:spLocks noGrp="1"/>
          </p:cNvSpPr>
          <p:nvPr>
            <p:ph type="title"/>
          </p:nvPr>
        </p:nvSpPr>
        <p:spPr>
          <a:xfrm>
            <a:off x="2781300" y="226383"/>
            <a:ext cx="8897620" cy="742304"/>
          </a:xfrm>
        </p:spPr>
        <p:txBody>
          <a:bodyPr/>
          <a:lstStyle/>
          <a:p>
            <a:pPr>
              <a:lnSpc>
                <a:spcPct val="100000"/>
              </a:lnSpc>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smtClean="0">
                <a:latin typeface="+mj-lt"/>
              </a:rPr>
              <a:t>34,5 </a:t>
            </a:r>
            <a:r>
              <a:rPr lang="pl-PL" altLang="pl-PL" sz="2000" b="1" dirty="0">
                <a:latin typeface="+mj-lt"/>
              </a:rPr>
              <a:t>mln zł</a:t>
            </a:r>
          </a:p>
        </p:txBody>
      </p:sp>
      <p:sp>
        <p:nvSpPr>
          <p:cNvPr id="9" name="pole tekstowe 13"/>
          <p:cNvSpPr txBox="1">
            <a:spLocks noChangeArrowheads="1"/>
          </p:cNvSpPr>
          <p:nvPr/>
        </p:nvSpPr>
        <p:spPr bwMode="auto">
          <a:xfrm>
            <a:off x="2781300" y="785514"/>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DZIELNICOWA</a:t>
            </a:r>
            <a:r>
              <a:rPr lang="pl-PL" altLang="pl-PL" sz="1800" b="1" dirty="0">
                <a:latin typeface="+mj-lt"/>
              </a:rPr>
              <a:t>:  </a:t>
            </a:r>
            <a:r>
              <a:rPr lang="pl-PL" altLang="pl-PL" sz="1800" b="1" dirty="0" smtClean="0">
                <a:solidFill>
                  <a:srgbClr val="385723"/>
                </a:solidFill>
                <a:latin typeface="+mj-lt"/>
              </a:rPr>
              <a:t>+0,5 </a:t>
            </a:r>
            <a:r>
              <a:rPr lang="pl-PL" altLang="pl-PL" sz="1800" b="1" dirty="0">
                <a:solidFill>
                  <a:srgbClr val="385723"/>
                </a:solidFill>
                <a:latin typeface="+mj-lt"/>
              </a:rPr>
              <a:t>mln zł</a:t>
            </a:r>
          </a:p>
        </p:txBody>
      </p:sp>
      <p:sp>
        <p:nvSpPr>
          <p:cNvPr id="10" name="pole tekstowe 13"/>
          <p:cNvSpPr txBox="1">
            <a:spLocks noChangeArrowheads="1"/>
          </p:cNvSpPr>
          <p:nvPr/>
        </p:nvSpPr>
        <p:spPr bwMode="auto">
          <a:xfrm>
            <a:off x="1775173" y="40224"/>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t>
            </a:r>
            <a:r>
              <a:rPr lang="pl-PL" altLang="pl-PL" sz="1600" b="1" dirty="0" smtClean="0">
                <a:solidFill>
                  <a:schemeClr val="tx1">
                    <a:lumMod val="50000"/>
                    <a:lumOff val="50000"/>
                  </a:schemeClr>
                </a:solidFill>
                <a:latin typeface="+mj-lt"/>
              </a:rPr>
              <a:t>B</a:t>
            </a:r>
            <a:endParaRPr lang="pl-PL" altLang="pl-PL" sz="1600" b="1" dirty="0">
              <a:solidFill>
                <a:schemeClr val="tx1">
                  <a:lumMod val="50000"/>
                  <a:lumOff val="50000"/>
                </a:schemeClr>
              </a:solidFill>
              <a:latin typeface="+mj-lt"/>
            </a:endParaRPr>
          </a:p>
        </p:txBody>
      </p:sp>
      <p:sp>
        <p:nvSpPr>
          <p:cNvPr id="13"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4" name="Tytuł 2"/>
          <p:cNvSpPr txBox="1">
            <a:spLocks/>
          </p:cNvSpPr>
          <p:nvPr/>
        </p:nvSpPr>
        <p:spPr>
          <a:xfrm>
            <a:off x="328158" y="512903"/>
            <a:ext cx="2014992" cy="598798"/>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MAJĄTKOWE</a:t>
            </a:r>
          </a:p>
        </p:txBody>
      </p:sp>
      <p:graphicFrame>
        <p:nvGraphicFramePr>
          <p:cNvPr id="15" name="Tabela 14"/>
          <p:cNvGraphicFramePr>
            <a:graphicFrameLocks noGrp="1"/>
          </p:cNvGraphicFramePr>
          <p:nvPr>
            <p:extLst>
              <p:ext uri="{D42A27DB-BD31-4B8C-83A1-F6EECF244321}">
                <p14:modId xmlns:p14="http://schemas.microsoft.com/office/powerpoint/2010/main" val="4269306089"/>
              </p:ext>
            </p:extLst>
          </p:nvPr>
        </p:nvGraphicFramePr>
        <p:xfrm>
          <a:off x="413883" y="1341904"/>
          <a:ext cx="11700001" cy="4131626"/>
        </p:xfrm>
        <a:graphic>
          <a:graphicData uri="http://schemas.openxmlformats.org/drawingml/2006/table">
            <a:tbl>
              <a:tblPr firstRow="1" bandRow="1">
                <a:tableStyleId>{2D5ABB26-0587-4C30-8999-92F81FD0307C}</a:tableStyleId>
              </a:tblPr>
              <a:tblGrid>
                <a:gridCol w="2268000">
                  <a:extLst>
                    <a:ext uri="{9D8B030D-6E8A-4147-A177-3AD203B41FA5}">
                      <a16:colId xmlns:a16="http://schemas.microsoft.com/office/drawing/2014/main" val="20000"/>
                    </a:ext>
                  </a:extLst>
                </a:gridCol>
                <a:gridCol w="9432001">
                  <a:extLst>
                    <a:ext uri="{9D8B030D-6E8A-4147-A177-3AD203B41FA5}">
                      <a16:colId xmlns:a16="http://schemas.microsoft.com/office/drawing/2014/main" val="20001"/>
                    </a:ext>
                  </a:extLst>
                </a:gridCol>
              </a:tblGrid>
              <a:tr h="786891">
                <a:tc>
                  <a:txBody>
                    <a:bodyPr/>
                    <a:lstStyle/>
                    <a:p>
                      <a:pPr algn="r"/>
                      <a:r>
                        <a:rPr lang="pl-PL" sz="2000" b="1" kern="1200" baseline="0" dirty="0" smtClean="0">
                          <a:solidFill>
                            <a:srgbClr val="385723"/>
                          </a:solidFill>
                          <a:latin typeface="+mj-lt"/>
                          <a:ea typeface="+mn-ea"/>
                          <a:cs typeface="+mn-cs"/>
                        </a:rPr>
                        <a:t>+500.000 </a:t>
                      </a:r>
                      <a:r>
                        <a:rPr lang="pl-PL" sz="2000" b="1" kern="1200" baseline="0" dirty="0">
                          <a:solidFill>
                            <a:srgbClr val="385723"/>
                          </a:solidFill>
                          <a:latin typeface="+mj-lt"/>
                          <a:ea typeface="+mn-ea"/>
                          <a:cs typeface="+mn-cs"/>
                        </a:rPr>
                        <a:t>zł</a:t>
                      </a:r>
                      <a:r>
                        <a:rPr lang="pl-PL" sz="1600" b="1" kern="1200" baseline="0" dirty="0">
                          <a:solidFill>
                            <a:srgbClr val="385723"/>
                          </a:solidFill>
                          <a:latin typeface="+mj-lt"/>
                          <a:ea typeface="+mn-ea"/>
                          <a:cs typeface="+mn-cs"/>
                        </a:rPr>
                        <a:t/>
                      </a:r>
                      <a:br>
                        <a:rPr lang="pl-PL" sz="1600" b="1" kern="1200" baseline="0" dirty="0">
                          <a:solidFill>
                            <a:srgbClr val="385723"/>
                          </a:solidFill>
                          <a:latin typeface="+mj-lt"/>
                          <a:ea typeface="+mn-ea"/>
                          <a:cs typeface="+mn-cs"/>
                        </a:rPr>
                      </a:br>
                      <a:r>
                        <a:rPr lang="pl-PL" sz="1600" b="1" kern="1200" baseline="0" dirty="0">
                          <a:solidFill>
                            <a:srgbClr val="385723"/>
                          </a:solidFill>
                          <a:latin typeface="+mj-lt"/>
                          <a:ea typeface="+mn-ea"/>
                          <a:cs typeface="+mn-cs"/>
                        </a:rPr>
                        <a:t>(per saldo)</a:t>
                      </a:r>
                      <a:endParaRPr lang="pl-PL" sz="2000" b="1" kern="1200" baseline="0" dirty="0">
                        <a:solidFill>
                          <a:srgbClr val="385723"/>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EF7E8"/>
                    </a:solidFill>
                  </a:tcPr>
                </a:tc>
                <a:tc>
                  <a:txBody>
                    <a:bodyPr/>
                    <a:lstStyle/>
                    <a:p>
                      <a:pPr algn="l"/>
                      <a:r>
                        <a:rPr lang="pl-PL" sz="1600" b="1" kern="1200" baseline="0" dirty="0">
                          <a:solidFill>
                            <a:schemeClr val="tx1"/>
                          </a:solidFill>
                          <a:latin typeface="+mj-lt"/>
                          <a:ea typeface="+mn-ea"/>
                          <a:cs typeface="+mn-cs"/>
                        </a:rPr>
                        <a:t>Wydatki majątkowe w części </a:t>
                      </a:r>
                      <a:r>
                        <a:rPr lang="pl-PL" sz="1600" b="1" kern="1200" baseline="0" dirty="0" smtClean="0">
                          <a:solidFill>
                            <a:schemeClr val="tx1"/>
                          </a:solidFill>
                          <a:latin typeface="+mj-lt"/>
                          <a:ea typeface="+mn-ea"/>
                          <a:cs typeface="+mn-cs"/>
                        </a:rPr>
                        <a:t>dzielnicowej, </a:t>
                      </a:r>
                      <a:r>
                        <a:rPr lang="pl-PL" sz="1600" b="0" kern="1200" baseline="0" dirty="0" smtClean="0">
                          <a:solidFill>
                            <a:schemeClr val="tx1"/>
                          </a:solidFill>
                          <a:latin typeface="+mj-lt"/>
                          <a:ea typeface="+mn-ea"/>
                          <a:cs typeface="+mn-cs"/>
                        </a:rPr>
                        <a:t>z tego:</a:t>
                      </a:r>
                      <a:endParaRPr lang="pl-PL" sz="1600" b="0"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EF7E8"/>
                    </a:solidFill>
                  </a:tcPr>
                </a:tc>
                <a:extLst>
                  <a:ext uri="{0D108BD9-81ED-4DB2-BD59-A6C34878D82A}">
                    <a16:rowId xmlns:a16="http://schemas.microsoft.com/office/drawing/2014/main" val="10001"/>
                  </a:ext>
                </a:extLst>
              </a:tr>
              <a:tr h="668947">
                <a:tc>
                  <a:txBody>
                    <a:bodyPr/>
                    <a:lstStyle/>
                    <a:p>
                      <a:pPr algn="r"/>
                      <a:r>
                        <a:rPr lang="pl-PL" sz="1800" b="1" kern="1200" dirty="0" smtClean="0">
                          <a:solidFill>
                            <a:srgbClr val="385723"/>
                          </a:solidFill>
                          <a:latin typeface="+mj-lt"/>
                          <a:ea typeface="+mn-ea"/>
                          <a:cs typeface="+mn-cs"/>
                        </a:rPr>
                        <a:t>+500.000 </a:t>
                      </a:r>
                      <a:r>
                        <a:rPr lang="pl-PL" sz="1800" b="1" kern="1200" dirty="0">
                          <a:solidFill>
                            <a:srgbClr val="385723"/>
                          </a:solidFill>
                          <a:latin typeface="+mj-lt"/>
                          <a:ea typeface="+mn-ea"/>
                          <a:cs typeface="+mn-cs"/>
                        </a:rPr>
                        <a:t>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Dz. Wilanów</a:t>
                      </a:r>
                      <a:r>
                        <a:rPr lang="pl-PL" sz="1200" b="0" kern="1200" dirty="0" smtClean="0">
                          <a:solidFill>
                            <a:schemeClr val="tx1"/>
                          </a:solidFill>
                          <a:effectLst/>
                          <a:latin typeface="+mn-lt"/>
                          <a:ea typeface="+mn-ea"/>
                          <a:cs typeface="+mn-cs"/>
                        </a:rPr>
                        <a:t>:</a:t>
                      </a:r>
                      <a:r>
                        <a:rPr lang="pl-PL" sz="1200" b="0" kern="1200" baseline="0" dirty="0" smtClean="0">
                          <a:solidFill>
                            <a:schemeClr val="tx1"/>
                          </a:solidFill>
                          <a:effectLst/>
                          <a:latin typeface="+mn-lt"/>
                          <a:ea typeface="+mn-ea"/>
                          <a:cs typeface="+mn-cs"/>
                        </a:rPr>
                        <a:t> </a:t>
                      </a:r>
                      <a:r>
                        <a:rPr lang="pl-PL" sz="1200" b="0" kern="1200" dirty="0" smtClean="0">
                          <a:solidFill>
                            <a:schemeClr val="tx1"/>
                          </a:solidFill>
                          <a:effectLst/>
                          <a:latin typeface="+mn-lt"/>
                          <a:ea typeface="+mn-ea"/>
                          <a:cs typeface="+mn-cs"/>
                        </a:rPr>
                        <a:t>„Budowa szkoły podstawowej na Zawadach – prace przygotowawcze”</a:t>
                      </a:r>
                      <a:endParaRPr lang="pl-PL" sz="1200" b="0" kern="1200" noProof="0" dirty="0">
                        <a:solidFill>
                          <a:schemeClr val="tx1"/>
                        </a:solidFill>
                        <a:effectLst/>
                        <a:latin typeface="+mn-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3625553"/>
                  </a:ext>
                </a:extLst>
              </a:tr>
              <a:tr h="668947">
                <a:tc>
                  <a:txBody>
                    <a:bodyPr/>
                    <a:lstStyle/>
                    <a:p>
                      <a:pPr algn="r"/>
                      <a:r>
                        <a:rPr lang="pl-PL" sz="1800" b="1" kern="1200" dirty="0" smtClean="0">
                          <a:solidFill>
                            <a:srgbClr val="385723"/>
                          </a:solidFill>
                          <a:latin typeface="+mj-lt"/>
                          <a:ea typeface="+mn-ea"/>
                          <a:cs typeface="+mn-cs"/>
                        </a:rPr>
                        <a:t>+800.000 zł</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Dz. Ochota:</a:t>
                      </a:r>
                      <a:r>
                        <a:rPr lang="pl-PL" sz="1200" b="0" kern="1200" dirty="0" smtClean="0">
                          <a:solidFill>
                            <a:schemeClr val="tx1"/>
                          </a:solidFill>
                          <a:effectLst/>
                          <a:latin typeface="+mn-lt"/>
                          <a:ea typeface="+mn-ea"/>
                          <a:cs typeface="+mn-cs"/>
                        </a:rPr>
                        <a:t> „Modernizacja ul. Pruszkowskiej na odcinku od ul. Mołdawskiej do ul. Jasielskiej”</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88756113"/>
                  </a:ext>
                </a:extLst>
              </a:tr>
              <a:tr h="668947">
                <a:tc>
                  <a:txBody>
                    <a:bodyPr/>
                    <a:lstStyle/>
                    <a:p>
                      <a:pPr algn="r"/>
                      <a:r>
                        <a:rPr lang="pl-PL" sz="1800" b="1" kern="1200" dirty="0" smtClean="0">
                          <a:solidFill>
                            <a:srgbClr val="385723"/>
                          </a:solidFill>
                          <a:latin typeface="+mj-lt"/>
                          <a:ea typeface="+mn-ea"/>
                          <a:cs typeface="+mn-cs"/>
                        </a:rPr>
                        <a:t>+500.000 zł</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Dz. Ochota:</a:t>
                      </a:r>
                      <a:r>
                        <a:rPr lang="pl-PL" sz="1200" b="0" kern="1200" dirty="0" smtClean="0">
                          <a:solidFill>
                            <a:schemeClr val="tx1"/>
                          </a:solidFill>
                          <a:effectLst/>
                          <a:latin typeface="+mn-lt"/>
                          <a:ea typeface="+mn-ea"/>
                          <a:cs typeface="+mn-cs"/>
                        </a:rPr>
                        <a:t> „Dostosowanie budynków VII Liceum Ogólnokształcącego do obowiązujących przepisów ppoż. </a:t>
                      </a:r>
                      <a:br>
                        <a:rPr lang="pl-PL" sz="1200" b="0" kern="1200" dirty="0" smtClean="0">
                          <a:solidFill>
                            <a:schemeClr val="tx1"/>
                          </a:solidFill>
                          <a:effectLst/>
                          <a:latin typeface="+mn-lt"/>
                          <a:ea typeface="+mn-ea"/>
                          <a:cs typeface="+mn-cs"/>
                        </a:rPr>
                      </a:br>
                      <a:r>
                        <a:rPr lang="pl-PL" sz="1200" b="0" kern="1200" dirty="0" smtClean="0">
                          <a:solidFill>
                            <a:schemeClr val="tx1"/>
                          </a:solidFill>
                          <a:effectLst/>
                          <a:latin typeface="+mn-lt"/>
                          <a:ea typeface="+mn-ea"/>
                          <a:cs typeface="+mn-cs"/>
                        </a:rPr>
                        <a:t>przy ul. Wawelskiej 46”</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53181706"/>
                  </a:ext>
                </a:extLst>
              </a:tr>
              <a:tr h="668947">
                <a:tc>
                  <a:txBody>
                    <a:bodyPr/>
                    <a:lstStyle/>
                    <a:p>
                      <a:pPr algn="r"/>
                      <a:r>
                        <a:rPr lang="pl-PL" sz="1800" b="1" kern="1200" dirty="0" smtClean="0">
                          <a:solidFill>
                            <a:srgbClr val="385723"/>
                          </a:solidFill>
                          <a:latin typeface="+mj-lt"/>
                          <a:ea typeface="+mn-ea"/>
                          <a:cs typeface="+mn-cs"/>
                        </a:rPr>
                        <a:t>+500.000 zł</a:t>
                      </a:r>
                      <a:endParaRPr lang="pl-PL" sz="18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Dz. Ochota:</a:t>
                      </a:r>
                      <a:r>
                        <a:rPr lang="pl-PL" sz="1200" b="0" kern="1200" dirty="0" smtClean="0">
                          <a:solidFill>
                            <a:schemeClr val="tx1"/>
                          </a:solidFill>
                          <a:effectLst/>
                          <a:latin typeface="+mn-lt"/>
                          <a:ea typeface="+mn-ea"/>
                          <a:cs typeface="+mn-cs"/>
                        </a:rPr>
                        <a:t> „Termomodernizacja Szkoły Podstawowej nr 264 przy ul. W. Skorochód-Majewskiego 17”</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96031151"/>
                  </a:ext>
                </a:extLst>
              </a:tr>
              <a:tr h="668947">
                <a:tc>
                  <a:txBody>
                    <a:bodyPr/>
                    <a:lstStyle/>
                    <a:p>
                      <a:pPr algn="r"/>
                      <a:r>
                        <a:rPr lang="pl-PL" sz="1800" b="1" kern="1200" dirty="0" smtClean="0">
                          <a:solidFill>
                            <a:srgbClr val="C00000"/>
                          </a:solidFill>
                          <a:latin typeface="+mj-lt"/>
                          <a:ea typeface="+mn-ea"/>
                          <a:cs typeface="+mn-cs"/>
                        </a:rPr>
                        <a:t>-1.800.000 </a:t>
                      </a:r>
                      <a:r>
                        <a:rPr lang="pl-PL" sz="1800" b="1" kern="1200" dirty="0">
                          <a:solidFill>
                            <a:srgbClr val="C00000"/>
                          </a:solidFill>
                          <a:latin typeface="+mj-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200" b="1" kern="1200" dirty="0" smtClean="0">
                          <a:solidFill>
                            <a:schemeClr val="tx1"/>
                          </a:solidFill>
                          <a:effectLst/>
                          <a:latin typeface="+mn-lt"/>
                          <a:ea typeface="+mn-ea"/>
                          <a:cs typeface="+mn-cs"/>
                        </a:rPr>
                        <a:t>Dz. Ochota</a:t>
                      </a:r>
                      <a:r>
                        <a:rPr lang="pl-PL" sz="1200" b="0" kern="1200" dirty="0" smtClean="0">
                          <a:solidFill>
                            <a:schemeClr val="tx1"/>
                          </a:solidFill>
                          <a:effectLst/>
                          <a:latin typeface="+mn-lt"/>
                          <a:ea typeface="+mn-ea"/>
                          <a:cs typeface="+mn-cs"/>
                        </a:rPr>
                        <a:t>: „Budowa zadaszenia placu handlowego na Targowisku Zieleniak przy ul. Grójeckiej 97”</a:t>
                      </a:r>
                      <a:endParaRPr lang="pl-PL" sz="1200" b="0" kern="1200" noProof="0" dirty="0">
                        <a:solidFill>
                          <a:schemeClr val="tx1"/>
                        </a:solidFill>
                        <a:effectLst/>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15505764"/>
                  </a:ext>
                </a:extLst>
              </a:tr>
            </a:tbl>
          </a:graphicData>
        </a:graphic>
      </p:graphicFrame>
    </p:spTree>
    <p:extLst>
      <p:ext uri="{BB962C8B-B14F-4D97-AF65-F5344CB8AC3E}">
        <p14:creationId xmlns:p14="http://schemas.microsoft.com/office/powerpoint/2010/main" val="4224496665"/>
      </p:ext>
    </p:extLst>
  </p:cSld>
  <p:clrMapOvr>
    <a:masterClrMapping/>
  </p:clrMapOvr>
  <p:transition spd="slow">
    <p:cove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47</a:t>
            </a:fld>
            <a:endParaRPr lang="pl-PL" dirty="0"/>
          </a:p>
        </p:txBody>
      </p:sp>
      <p:sp>
        <p:nvSpPr>
          <p:cNvPr id="3" name="Tytuł 2"/>
          <p:cNvSpPr>
            <a:spLocks noGrp="1"/>
          </p:cNvSpPr>
          <p:nvPr>
            <p:ph type="title"/>
          </p:nvPr>
        </p:nvSpPr>
        <p:spPr>
          <a:xfrm>
            <a:off x="2486025" y="771496"/>
            <a:ext cx="9449435" cy="742304"/>
          </a:xfrm>
        </p:spPr>
        <p:txBody>
          <a:bodyPr/>
          <a:lstStyle/>
          <a:p>
            <a:pPr>
              <a:spcBef>
                <a:spcPts val="800"/>
              </a:spcBef>
              <a:spcAft>
                <a:spcPts val="800"/>
              </a:spcAft>
            </a:pPr>
            <a:r>
              <a:rPr lang="pl-PL" altLang="pl-PL" sz="2000" b="1" dirty="0">
                <a:latin typeface="+mj-lt"/>
              </a:rPr>
              <a:t>Zwiększenie</a:t>
            </a:r>
            <a:r>
              <a:rPr lang="pl-PL" altLang="pl-PL" sz="2000" dirty="0">
                <a:latin typeface="+mj-lt"/>
              </a:rPr>
              <a:t> planu </a:t>
            </a:r>
            <a:r>
              <a:rPr lang="pl-PL" altLang="pl-PL" sz="2000" b="1" dirty="0">
                <a:latin typeface="+mj-lt"/>
              </a:rPr>
              <a:t>wydatków majątkowych</a:t>
            </a:r>
            <a:r>
              <a:rPr lang="pl-PL" altLang="pl-PL" sz="2000" dirty="0">
                <a:latin typeface="+mj-lt"/>
              </a:rPr>
              <a:t> w 2024 r. o </a:t>
            </a:r>
            <a:r>
              <a:rPr lang="pl-PL" altLang="pl-PL" sz="2000" b="1" dirty="0" smtClean="0">
                <a:latin typeface="+mj-lt"/>
              </a:rPr>
              <a:t>34,5 </a:t>
            </a:r>
            <a:r>
              <a:rPr lang="pl-PL" altLang="pl-PL" sz="2000" b="1" dirty="0">
                <a:latin typeface="+mj-lt"/>
              </a:rPr>
              <a:t>mln zł</a:t>
            </a:r>
          </a:p>
        </p:txBody>
      </p:sp>
      <p:sp>
        <p:nvSpPr>
          <p:cNvPr id="9" name="pole tekstowe 13"/>
          <p:cNvSpPr txBox="1">
            <a:spLocks noChangeArrowheads="1"/>
          </p:cNvSpPr>
          <p:nvPr/>
        </p:nvSpPr>
        <p:spPr bwMode="auto">
          <a:xfrm>
            <a:off x="2486025" y="1388712"/>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800" b="1" u="sng" dirty="0">
                <a:latin typeface="+mj-lt"/>
              </a:rPr>
              <a:t>CZĘŚĆ POZOSTAŁA</a:t>
            </a:r>
            <a:r>
              <a:rPr lang="pl-PL" altLang="pl-PL" sz="1800" b="1" dirty="0">
                <a:latin typeface="+mj-lt"/>
              </a:rPr>
              <a:t>:  </a:t>
            </a:r>
            <a:r>
              <a:rPr lang="pl-PL" altLang="pl-PL" sz="1800" b="1" dirty="0" smtClean="0">
                <a:solidFill>
                  <a:srgbClr val="385723"/>
                </a:solidFill>
                <a:latin typeface="+mj-lt"/>
              </a:rPr>
              <a:t>+30,0 </a:t>
            </a:r>
            <a:r>
              <a:rPr lang="pl-PL" altLang="pl-PL" sz="1800" b="1" dirty="0">
                <a:solidFill>
                  <a:srgbClr val="385723"/>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4104879295"/>
              </p:ext>
            </p:extLst>
          </p:nvPr>
        </p:nvGraphicFramePr>
        <p:xfrm>
          <a:off x="349759" y="2112695"/>
          <a:ext cx="11700001" cy="3248197"/>
        </p:xfrm>
        <a:graphic>
          <a:graphicData uri="http://schemas.openxmlformats.org/drawingml/2006/table">
            <a:tbl>
              <a:tblPr firstRow="1" bandRow="1">
                <a:tableStyleId>{2D5ABB26-0587-4C30-8999-92F81FD0307C}</a:tableStyleId>
              </a:tblPr>
              <a:tblGrid>
                <a:gridCol w="2268000">
                  <a:extLst>
                    <a:ext uri="{9D8B030D-6E8A-4147-A177-3AD203B41FA5}">
                      <a16:colId xmlns:a16="http://schemas.microsoft.com/office/drawing/2014/main" val="20000"/>
                    </a:ext>
                  </a:extLst>
                </a:gridCol>
                <a:gridCol w="9432001">
                  <a:extLst>
                    <a:ext uri="{9D8B030D-6E8A-4147-A177-3AD203B41FA5}">
                      <a16:colId xmlns:a16="http://schemas.microsoft.com/office/drawing/2014/main" val="20001"/>
                    </a:ext>
                  </a:extLst>
                </a:gridCol>
              </a:tblGrid>
              <a:tr h="492389">
                <a:tc>
                  <a:txBody>
                    <a:bodyPr/>
                    <a:lstStyle/>
                    <a:p>
                      <a:pPr algn="r"/>
                      <a:r>
                        <a:rPr lang="pl-PL" sz="2000" b="1" kern="1200" baseline="0" dirty="0" smtClean="0">
                          <a:solidFill>
                            <a:srgbClr val="385723"/>
                          </a:solidFill>
                          <a:latin typeface="+mj-lt"/>
                          <a:ea typeface="+mn-ea"/>
                          <a:cs typeface="+mn-cs"/>
                        </a:rPr>
                        <a:t>+30.000.000 </a:t>
                      </a:r>
                      <a:r>
                        <a:rPr lang="pl-PL" sz="2000" b="1" kern="1200" baseline="0" dirty="0">
                          <a:solidFill>
                            <a:srgbClr val="385723"/>
                          </a:solidFill>
                          <a:latin typeface="+mj-lt"/>
                          <a:ea typeface="+mn-ea"/>
                          <a:cs typeface="+mn-cs"/>
                        </a:rPr>
                        <a:t>zł</a:t>
                      </a:r>
                    </a:p>
                  </a:txBody>
                  <a:tcPr marL="91426" marR="91426" marT="45719" marB="45719" anchor="ctr">
                    <a:lnT w="12700" cap="flat" cmpd="sng" algn="ctr">
                      <a:noFill/>
                      <a:prstDash val="sysDot"/>
                      <a:round/>
                      <a:headEnd type="none" w="med" len="med"/>
                      <a:tailEnd type="none" w="med" len="med"/>
                    </a:lnT>
                    <a:solidFill>
                      <a:srgbClr val="EEF7E8"/>
                    </a:solidFill>
                  </a:tcPr>
                </a:tc>
                <a:tc>
                  <a:txBody>
                    <a:bodyPr/>
                    <a:lstStyle/>
                    <a:p>
                      <a:pPr algn="l"/>
                      <a:r>
                        <a:rPr lang="pl-PL" sz="1600" b="1" kern="1200" baseline="0" dirty="0" smtClean="0">
                          <a:solidFill>
                            <a:schemeClr val="tx1"/>
                          </a:solidFill>
                          <a:latin typeface="+mj-lt"/>
                          <a:ea typeface="+mn-ea"/>
                          <a:cs typeface="+mn-cs"/>
                        </a:rPr>
                        <a:t>Dokapitalizowanie szpitali, </a:t>
                      </a:r>
                      <a:r>
                        <a:rPr lang="pl-PL" sz="1600" b="0" kern="1200" baseline="0" dirty="0" smtClean="0">
                          <a:solidFill>
                            <a:schemeClr val="tx1"/>
                          </a:solidFill>
                          <a:latin typeface="+mj-lt"/>
                          <a:ea typeface="+mn-ea"/>
                          <a:cs typeface="+mn-cs"/>
                        </a:rPr>
                        <a:t>z tego:</a:t>
                      </a:r>
                      <a:endParaRPr lang="pl-PL" sz="1600" b="0" kern="1200" baseline="0" dirty="0">
                        <a:solidFill>
                          <a:schemeClr val="tx1"/>
                        </a:solidFill>
                        <a:latin typeface="+mj-lt"/>
                        <a:ea typeface="+mn-ea"/>
                        <a:cs typeface="+mn-cs"/>
                      </a:endParaRPr>
                    </a:p>
                  </a:txBody>
                  <a:tcPr marL="91426" marR="91426" marT="45719" marB="45719" anchor="ctr">
                    <a:lnT w="12700" cap="flat" cmpd="sng" algn="ctr">
                      <a:noFill/>
                      <a:prstDash val="sysDot"/>
                      <a:round/>
                      <a:headEnd type="none" w="med" len="med"/>
                      <a:tailEnd type="none" w="med" len="med"/>
                    </a:lnT>
                    <a:solidFill>
                      <a:srgbClr val="EEF7E8"/>
                    </a:solidFill>
                  </a:tcPr>
                </a:tc>
                <a:extLst>
                  <a:ext uri="{0D108BD9-81ED-4DB2-BD59-A6C34878D82A}">
                    <a16:rowId xmlns:a16="http://schemas.microsoft.com/office/drawing/2014/main" val="10001"/>
                  </a:ext>
                </a:extLst>
              </a:tr>
              <a:tr h="688952">
                <a:tc>
                  <a:txBody>
                    <a:bodyPr/>
                    <a:lstStyle/>
                    <a:p>
                      <a:pPr algn="r"/>
                      <a:r>
                        <a:rPr lang="pl-PL" sz="1800" b="1" kern="1200" dirty="0" smtClean="0">
                          <a:solidFill>
                            <a:srgbClr val="385723"/>
                          </a:solidFill>
                          <a:latin typeface="+mj-lt"/>
                          <a:ea typeface="+mn-ea"/>
                          <a:cs typeface="+mn-cs"/>
                        </a:rPr>
                        <a:t>+20.000.000 </a:t>
                      </a:r>
                      <a:r>
                        <a:rPr lang="pl-PL" sz="1800" b="1" kern="1200" dirty="0">
                          <a:solidFill>
                            <a:srgbClr val="385723"/>
                          </a:solidFill>
                          <a:latin typeface="+mj-lt"/>
                          <a:ea typeface="+mn-ea"/>
                          <a:cs typeface="+mn-cs"/>
                        </a:rPr>
                        <a:t>zł</a:t>
                      </a:r>
                    </a:p>
                  </a:txBody>
                  <a:tcPr marL="91426" marR="91426" marT="45719" marB="45719" anchor="ctr">
                    <a:lnB w="12700"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800" kern="1200" dirty="0" smtClean="0">
                          <a:solidFill>
                            <a:schemeClr val="tx1"/>
                          </a:solidFill>
                          <a:effectLst/>
                          <a:latin typeface="+mn-lt"/>
                          <a:ea typeface="+mn-ea"/>
                          <a:cs typeface="+mn-cs"/>
                        </a:rPr>
                        <a:t>Szpital Czerniakowski Sp. z o.o.</a:t>
                      </a:r>
                      <a:endParaRPr lang="pl-PL" sz="1400" b="1" kern="1200" noProof="0" dirty="0">
                        <a:solidFill>
                          <a:schemeClr val="tx1"/>
                        </a:solidFill>
                        <a:effectLst/>
                        <a:latin typeface="+mn-lt"/>
                        <a:ea typeface="+mn-ea"/>
                        <a:cs typeface="+mn-cs"/>
                      </a:endParaRPr>
                    </a:p>
                  </a:txBody>
                  <a:tcPr marL="91426" marR="91426" marT="45719" marB="45719"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3625553"/>
                  </a:ext>
                </a:extLst>
              </a:tr>
              <a:tr h="688952">
                <a:tc>
                  <a:txBody>
                    <a:bodyPr/>
                    <a:lstStyle/>
                    <a:p>
                      <a:pPr algn="r"/>
                      <a:r>
                        <a:rPr lang="pl-PL" sz="1800" b="1" kern="1200" dirty="0" smtClean="0">
                          <a:solidFill>
                            <a:srgbClr val="385723"/>
                          </a:solidFill>
                          <a:latin typeface="+mj-lt"/>
                          <a:ea typeface="+mn-ea"/>
                          <a:cs typeface="+mn-cs"/>
                        </a:rPr>
                        <a:t>+5.000.000 zł</a:t>
                      </a:r>
                      <a:endParaRPr lang="pl-PL" sz="1800" b="1" kern="1200" dirty="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800" kern="1200" dirty="0" smtClean="0">
                          <a:solidFill>
                            <a:schemeClr val="tx1"/>
                          </a:solidFill>
                          <a:effectLst/>
                          <a:latin typeface="+mn-lt"/>
                          <a:ea typeface="+mn-ea"/>
                          <a:cs typeface="+mn-cs"/>
                        </a:rPr>
                        <a:t>Szpital Wolski im. dr Anny Gostyńskiej Sp. z o.o.</a:t>
                      </a:r>
                      <a:endParaRPr lang="pl-PL" sz="1400" b="1" kern="1200" noProof="0" dirty="0">
                        <a:solidFill>
                          <a:schemeClr val="tx1"/>
                        </a:solidFill>
                        <a:effectLst/>
                        <a:latin typeface="+mn-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592590140"/>
                  </a:ext>
                </a:extLst>
              </a:tr>
              <a:tr h="688952">
                <a:tc>
                  <a:txBody>
                    <a:bodyPr/>
                    <a:lstStyle/>
                    <a:p>
                      <a:pPr algn="r"/>
                      <a:r>
                        <a:rPr lang="pl-PL" sz="1800" b="1" kern="1200" dirty="0" smtClean="0">
                          <a:solidFill>
                            <a:srgbClr val="385723"/>
                          </a:solidFill>
                          <a:latin typeface="+mj-lt"/>
                          <a:ea typeface="+mn-ea"/>
                          <a:cs typeface="+mn-cs"/>
                        </a:rPr>
                        <a:t>+2.500.000 zł</a:t>
                      </a:r>
                      <a:endParaRPr lang="pl-PL" sz="1800" b="1" kern="1200" dirty="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800" kern="1200" dirty="0" smtClean="0">
                          <a:solidFill>
                            <a:schemeClr val="tx1"/>
                          </a:solidFill>
                          <a:effectLst/>
                          <a:latin typeface="+mn-lt"/>
                          <a:ea typeface="+mn-ea"/>
                          <a:cs typeface="+mn-cs"/>
                        </a:rPr>
                        <a:t>Szpital Praski pw. Przemienienia Pańskiego Sp. z o.o.</a:t>
                      </a:r>
                      <a:endParaRPr lang="pl-PL" sz="1400" b="1" kern="1200" noProof="0" dirty="0">
                        <a:solidFill>
                          <a:schemeClr val="tx1"/>
                        </a:solidFill>
                        <a:effectLst/>
                        <a:latin typeface="+mn-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899980694"/>
                  </a:ext>
                </a:extLst>
              </a:tr>
              <a:tr h="688952">
                <a:tc>
                  <a:txBody>
                    <a:bodyPr/>
                    <a:lstStyle/>
                    <a:p>
                      <a:pPr algn="r"/>
                      <a:r>
                        <a:rPr lang="pl-PL" sz="1800" b="1" kern="1200" dirty="0" smtClean="0">
                          <a:solidFill>
                            <a:srgbClr val="385723"/>
                          </a:solidFill>
                          <a:latin typeface="+mj-lt"/>
                          <a:ea typeface="+mn-ea"/>
                          <a:cs typeface="+mn-cs"/>
                        </a:rPr>
                        <a:t>+2.500.000 zł</a:t>
                      </a:r>
                      <a:endParaRPr lang="pl-PL" sz="1800" b="1" kern="1200" dirty="0">
                        <a:solidFill>
                          <a:srgbClr val="385723"/>
                        </a:solidFill>
                        <a:latin typeface="+mj-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marR="0" lvl="0" indent="0" algn="l" defTabSz="914400" rtl="0" eaLnBrk="1" fontAlgn="auto" latinLnBrk="0" hangingPunct="1">
                        <a:lnSpc>
                          <a:spcPct val="114000"/>
                        </a:lnSpc>
                        <a:spcBef>
                          <a:spcPts val="0"/>
                        </a:spcBef>
                        <a:spcAft>
                          <a:spcPts val="0"/>
                        </a:spcAft>
                        <a:buClrTx/>
                        <a:buSzTx/>
                        <a:buFontTx/>
                        <a:buNone/>
                        <a:tabLst/>
                        <a:defRPr/>
                      </a:pPr>
                      <a:r>
                        <a:rPr lang="pl-PL" sz="1800" kern="1200" dirty="0" smtClean="0">
                          <a:solidFill>
                            <a:schemeClr val="tx1"/>
                          </a:solidFill>
                          <a:effectLst/>
                          <a:latin typeface="+mn-lt"/>
                          <a:ea typeface="+mn-ea"/>
                          <a:cs typeface="+mn-cs"/>
                        </a:rPr>
                        <a:t>Szpital Grochowski im. dr med. Rafała </a:t>
                      </a:r>
                      <a:r>
                        <a:rPr lang="pl-PL" sz="1800" kern="1200" dirty="0" err="1" smtClean="0">
                          <a:solidFill>
                            <a:schemeClr val="tx1"/>
                          </a:solidFill>
                          <a:effectLst/>
                          <a:latin typeface="+mn-lt"/>
                          <a:ea typeface="+mn-ea"/>
                          <a:cs typeface="+mn-cs"/>
                        </a:rPr>
                        <a:t>Masztaka</a:t>
                      </a:r>
                      <a:r>
                        <a:rPr lang="pl-PL" sz="1800" kern="1200" dirty="0" smtClean="0">
                          <a:solidFill>
                            <a:schemeClr val="tx1"/>
                          </a:solidFill>
                          <a:effectLst/>
                          <a:latin typeface="+mn-lt"/>
                          <a:ea typeface="+mn-ea"/>
                          <a:cs typeface="+mn-cs"/>
                        </a:rPr>
                        <a:t> Sp. z o.o.</a:t>
                      </a:r>
                      <a:endParaRPr lang="pl-PL" sz="1400" b="1" kern="1200" noProof="0" dirty="0">
                        <a:solidFill>
                          <a:schemeClr val="tx1"/>
                        </a:solidFill>
                        <a:effectLst/>
                        <a:latin typeface="+mn-lt"/>
                        <a:ea typeface="+mn-ea"/>
                        <a:cs typeface="+mn-cs"/>
                      </a:endParaRPr>
                    </a:p>
                  </a:txBody>
                  <a:tcPr marL="91426" marR="91426" marT="45719" marB="45719" anchor="ctr">
                    <a:lnT w="12700"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30769693"/>
                  </a:ext>
                </a:extLst>
              </a:tr>
            </a:tbl>
          </a:graphicData>
        </a:graphic>
      </p:graphicFrame>
      <p:sp>
        <p:nvSpPr>
          <p:cNvPr id="8" name="pole tekstowe 13"/>
          <p:cNvSpPr txBox="1">
            <a:spLocks noChangeArrowheads="1"/>
          </p:cNvSpPr>
          <p:nvPr/>
        </p:nvSpPr>
        <p:spPr bwMode="auto">
          <a:xfrm>
            <a:off x="1775173" y="41373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t>
            </a:r>
            <a:r>
              <a:rPr lang="pl-PL" altLang="pl-PL" sz="1600" b="1" dirty="0" smtClean="0">
                <a:solidFill>
                  <a:schemeClr val="tx1">
                    <a:lumMod val="50000"/>
                    <a:lumOff val="50000"/>
                  </a:schemeClr>
                </a:solidFill>
                <a:latin typeface="+mj-lt"/>
              </a:rPr>
              <a:t>B</a:t>
            </a:r>
            <a:endParaRPr lang="pl-PL" altLang="pl-PL" sz="1600" b="1" dirty="0">
              <a:solidFill>
                <a:schemeClr val="tx1">
                  <a:lumMod val="50000"/>
                  <a:lumOff val="50000"/>
                </a:schemeClr>
              </a:solidFill>
              <a:latin typeface="+mj-lt"/>
            </a:endParaRP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12" name="Tytuł 2"/>
          <p:cNvSpPr txBox="1">
            <a:spLocks/>
          </p:cNvSpPr>
          <p:nvPr/>
        </p:nvSpPr>
        <p:spPr>
          <a:xfrm>
            <a:off x="235460" y="1028091"/>
            <a:ext cx="2259107"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2000" b="1" dirty="0"/>
              <a:t>WYDATKI MAJĄTKOWE</a:t>
            </a:r>
          </a:p>
        </p:txBody>
      </p:sp>
    </p:spTree>
    <p:extLst>
      <p:ext uri="{BB962C8B-B14F-4D97-AF65-F5344CB8AC3E}">
        <p14:creationId xmlns:p14="http://schemas.microsoft.com/office/powerpoint/2010/main" val="382120727"/>
      </p:ext>
    </p:extLst>
  </p:cSld>
  <p:clrMapOvr>
    <a:masterClrMapping/>
  </p:clrMapOvr>
  <p:transition spd="slow">
    <p:cove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1438276"/>
            <a:ext cx="11491546" cy="2886074"/>
          </a:xfrm>
          <a:prstGeom prst="rect">
            <a:avLst/>
          </a:prstGeom>
        </p:spPr>
        <p:txBody>
          <a:bodyPr/>
          <a:lstStyle/>
          <a:p>
            <a:pPr>
              <a:lnSpc>
                <a:spcPct val="114000"/>
              </a:lnSpc>
              <a:spcBef>
                <a:spcPts val="600"/>
              </a:spcBef>
              <a:spcAft>
                <a:spcPts val="600"/>
              </a:spcAft>
              <a:defRPr/>
            </a:pPr>
            <a:r>
              <a:rPr lang="pl-PL" b="1" dirty="0"/>
              <a:t>Autopoprawka </a:t>
            </a:r>
            <a:r>
              <a:rPr lang="pl-PL" b="1" dirty="0" smtClean="0"/>
              <a:t>B</a:t>
            </a:r>
            <a:r>
              <a:rPr lang="pl-PL" dirty="0"/>
              <a:t/>
            </a:r>
            <a:br>
              <a:rPr lang="pl-PL" dirty="0"/>
            </a:br>
            <a:r>
              <a:rPr lang="pl-PL" dirty="0"/>
              <a:t>do projektu zmiany </a:t>
            </a:r>
            <a:br>
              <a:rPr lang="pl-PL" dirty="0"/>
            </a:br>
            <a:r>
              <a:rPr lang="pl-PL" dirty="0"/>
              <a:t>Wieloletniej Prognozy Finansowej</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48</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288209548"/>
      </p:ext>
    </p:extLst>
  </p:cSld>
  <p:clrMapOvr>
    <a:masterClrMapping/>
  </p:clrMapOvr>
  <p:transition spd="slow">
    <p:cove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49</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1361039407"/>
              </p:ext>
            </p:extLst>
          </p:nvPr>
        </p:nvGraphicFramePr>
        <p:xfrm>
          <a:off x="752473" y="1678157"/>
          <a:ext cx="10908225" cy="3881466"/>
        </p:xfrm>
        <a:graphic>
          <a:graphicData uri="http://schemas.openxmlformats.org/drawingml/2006/table">
            <a:tbl>
              <a:tblPr firstRow="1" bandRow="1">
                <a:tableStyleId>{2D5ABB26-0587-4C30-8999-92F81FD0307C}</a:tableStyleId>
              </a:tblPr>
              <a:tblGrid>
                <a:gridCol w="1588166">
                  <a:extLst>
                    <a:ext uri="{9D8B030D-6E8A-4147-A177-3AD203B41FA5}">
                      <a16:colId xmlns:a16="http://schemas.microsoft.com/office/drawing/2014/main" val="3288171132"/>
                    </a:ext>
                  </a:extLst>
                </a:gridCol>
                <a:gridCol w="1302066">
                  <a:extLst>
                    <a:ext uri="{9D8B030D-6E8A-4147-A177-3AD203B41FA5}">
                      <a16:colId xmlns:a16="http://schemas.microsoft.com/office/drawing/2014/main" val="20001"/>
                    </a:ext>
                  </a:extLst>
                </a:gridCol>
                <a:gridCol w="1302066">
                  <a:extLst>
                    <a:ext uri="{9D8B030D-6E8A-4147-A177-3AD203B41FA5}">
                      <a16:colId xmlns:a16="http://schemas.microsoft.com/office/drawing/2014/main" val="3393036705"/>
                    </a:ext>
                  </a:extLst>
                </a:gridCol>
                <a:gridCol w="1302066">
                  <a:extLst>
                    <a:ext uri="{9D8B030D-6E8A-4147-A177-3AD203B41FA5}">
                      <a16:colId xmlns:a16="http://schemas.microsoft.com/office/drawing/2014/main" val="785722401"/>
                    </a:ext>
                  </a:extLst>
                </a:gridCol>
                <a:gridCol w="1302066">
                  <a:extLst>
                    <a:ext uri="{9D8B030D-6E8A-4147-A177-3AD203B41FA5}">
                      <a16:colId xmlns:a16="http://schemas.microsoft.com/office/drawing/2014/main" val="1778449290"/>
                    </a:ext>
                  </a:extLst>
                </a:gridCol>
                <a:gridCol w="1302066">
                  <a:extLst>
                    <a:ext uri="{9D8B030D-6E8A-4147-A177-3AD203B41FA5}">
                      <a16:colId xmlns:a16="http://schemas.microsoft.com/office/drawing/2014/main" val="232356579"/>
                    </a:ext>
                  </a:extLst>
                </a:gridCol>
                <a:gridCol w="1302066">
                  <a:extLst>
                    <a:ext uri="{9D8B030D-6E8A-4147-A177-3AD203B41FA5}">
                      <a16:colId xmlns:a16="http://schemas.microsoft.com/office/drawing/2014/main" val="1236688718"/>
                    </a:ext>
                  </a:extLst>
                </a:gridCol>
                <a:gridCol w="1507663">
                  <a:extLst>
                    <a:ext uri="{9D8B030D-6E8A-4147-A177-3AD203B41FA5}">
                      <a16:colId xmlns:a16="http://schemas.microsoft.com/office/drawing/2014/main" val="3422950535"/>
                    </a:ext>
                  </a:extLst>
                </a:gridCol>
              </a:tblGrid>
              <a:tr h="775679">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86145">
                <a:tc gridSpan="8">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697811">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+209,9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+13,9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+226,6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6978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rgbClr val="385723"/>
                          </a:solidFill>
                          <a:latin typeface="+mj-lt"/>
                          <a:cs typeface="Calibri" panose="020F0502020204030204" pitchFamily="34" charset="0"/>
                        </a:rPr>
                        <a:t>+18,8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+10,8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+5,6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+5,7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+42,1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846460053"/>
                  </a:ext>
                </a:extLst>
              </a:tr>
              <a:tr h="6978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rawka</a:t>
                      </a:r>
                      <a:r>
                        <a:rPr lang="pl-PL" sz="2000" b="0" kern="1200" dirty="0" smtClean="0">
                          <a:solidFill>
                            <a:schemeClr val="tx1"/>
                          </a:solidFill>
                          <a:latin typeface="+mn-lt"/>
                          <a:ea typeface="+mn-ea"/>
                          <a:cs typeface="Calibri" panose="020F0502020204030204" pitchFamily="34" charset="0"/>
                        </a:rPr>
                        <a:t>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smtClean="0">
                          <a:solidFill>
                            <a:schemeClr val="tx1"/>
                          </a:solidFill>
                          <a:latin typeface="+mj-lt"/>
                          <a:cs typeface="Calibri" panose="020F0502020204030204" pitchFamily="34" charset="0"/>
                        </a:rPr>
                        <a:t>-</a:t>
                      </a:r>
                      <a:endParaRPr lang="pl-PL" sz="2000" b="1" dirty="0">
                        <a:solidFill>
                          <a:schemeClr val="tx1"/>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chemeClr val="tx1"/>
                          </a:solidFill>
                          <a:latin typeface="+mj-lt"/>
                          <a:ea typeface="+mn-ea"/>
                          <a:cs typeface="Calibri" panose="020F0502020204030204" pitchFamily="34" charset="0"/>
                        </a:rPr>
                        <a:t>-</a:t>
                      </a:r>
                      <a:endParaRPr lang="pl-PL" sz="20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chemeClr val="tx1"/>
                          </a:solidFill>
                          <a:latin typeface="+mj-lt"/>
                          <a:ea typeface="+mn-ea"/>
                          <a:cs typeface="Calibri" panose="020F0502020204030204" pitchFamily="34" charset="0"/>
                        </a:rPr>
                        <a:t>-</a:t>
                      </a:r>
                      <a:endParaRPr lang="pl-PL" sz="20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chemeClr val="tx1"/>
                          </a:solidFill>
                          <a:latin typeface="+mj-lt"/>
                          <a:ea typeface="+mn-ea"/>
                          <a:cs typeface="Calibri" panose="020F0502020204030204" pitchFamily="34" charset="0"/>
                        </a:rPr>
                        <a:t>-</a:t>
                      </a:r>
                      <a:endParaRPr lang="pl-PL" sz="20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chemeClr val="tx1"/>
                          </a:solidFill>
                          <a:latin typeface="+mj-lt"/>
                          <a:ea typeface="+mn-ea"/>
                          <a:cs typeface="Calibri" panose="020F0502020204030204" pitchFamily="34" charset="0"/>
                        </a:rPr>
                        <a:t>-</a:t>
                      </a:r>
                      <a:endParaRPr lang="pl-PL" sz="20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chemeClr val="tx1"/>
                          </a:solidFill>
                          <a:latin typeface="+mj-lt"/>
                          <a:ea typeface="+mn-ea"/>
                          <a:cs typeface="Calibri" panose="020F0502020204030204" pitchFamily="34" charset="0"/>
                        </a:rPr>
                        <a:t>-</a:t>
                      </a:r>
                      <a:endParaRPr lang="pl-PL" sz="20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chemeClr val="tx1"/>
                          </a:solidFill>
                          <a:latin typeface="+mj-lt"/>
                          <a:ea typeface="+mn-ea"/>
                          <a:cs typeface="Calibri" panose="020F0502020204030204" pitchFamily="34" charset="0"/>
                        </a:rPr>
                        <a:t>-</a:t>
                      </a:r>
                      <a:endParaRPr lang="pl-PL" sz="20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04207262"/>
                  </a:ext>
                </a:extLst>
              </a:tr>
              <a:tr h="697811">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26.149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25.973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26.771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27.165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27.819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28.725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162.602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036" y="555949"/>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dochodów</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0853" y="186180"/>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t>
            </a:r>
            <a:r>
              <a:rPr lang="pl-PL" altLang="pl-PL" sz="1600" b="1" dirty="0" smtClean="0">
                <a:solidFill>
                  <a:schemeClr val="tx1">
                    <a:lumMod val="50000"/>
                    <a:lumOff val="50000"/>
                  </a:schemeClr>
                </a:solidFill>
                <a:latin typeface="+mj-lt"/>
              </a:rPr>
              <a:t>B</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365038241"/>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a:t>
            </a:fld>
            <a:endParaRPr lang="pl-PL" dirty="0"/>
          </a:p>
        </p:txBody>
      </p:sp>
      <p:sp>
        <p:nvSpPr>
          <p:cNvPr id="3" name="Tytuł 2"/>
          <p:cNvSpPr>
            <a:spLocks noGrp="1"/>
          </p:cNvSpPr>
          <p:nvPr>
            <p:ph type="title"/>
          </p:nvPr>
        </p:nvSpPr>
        <p:spPr>
          <a:xfrm>
            <a:off x="1519018" y="98559"/>
            <a:ext cx="9439155" cy="371152"/>
          </a:xfrm>
        </p:spPr>
        <p:txBody>
          <a:bodyPr/>
          <a:lstStyle/>
          <a:p>
            <a:pPr>
              <a:spcBef>
                <a:spcPts val="800"/>
              </a:spcBef>
              <a:spcAft>
                <a:spcPts val="800"/>
              </a:spcAft>
            </a:pPr>
            <a:r>
              <a:rPr lang="pl-PL" altLang="pl-PL" sz="1800" b="1" dirty="0"/>
              <a:t>Zwiększenie</a:t>
            </a:r>
            <a:r>
              <a:rPr lang="pl-PL" altLang="pl-PL" sz="1800" dirty="0"/>
              <a:t> planu </a:t>
            </a:r>
            <a:r>
              <a:rPr lang="pl-PL" altLang="pl-PL" sz="1800" b="1" dirty="0"/>
              <a:t>dochodów</a:t>
            </a:r>
            <a:r>
              <a:rPr lang="pl-PL" altLang="pl-PL" sz="1800" dirty="0"/>
              <a:t> w 2024 r. o </a:t>
            </a:r>
            <a:r>
              <a:rPr lang="pl-PL" altLang="pl-PL" sz="1800" b="1" dirty="0"/>
              <a:t>209,9 mln zł</a:t>
            </a:r>
          </a:p>
        </p:txBody>
      </p:sp>
      <p:sp>
        <p:nvSpPr>
          <p:cNvPr id="9" name="pole tekstowe 13"/>
          <p:cNvSpPr txBox="1">
            <a:spLocks noChangeArrowheads="1"/>
          </p:cNvSpPr>
          <p:nvPr/>
        </p:nvSpPr>
        <p:spPr bwMode="auto">
          <a:xfrm>
            <a:off x="1519018" y="413819"/>
            <a:ext cx="86416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DZIELNICOWA</a:t>
            </a:r>
            <a:r>
              <a:rPr lang="pl-PL" altLang="pl-PL" sz="1200" b="1" dirty="0">
                <a:latin typeface="+mj-lt"/>
              </a:rPr>
              <a:t>:  </a:t>
            </a:r>
            <a:r>
              <a:rPr lang="pl-PL" altLang="pl-PL" sz="1800" b="1" dirty="0">
                <a:solidFill>
                  <a:srgbClr val="385723"/>
                </a:solidFill>
                <a:latin typeface="+mj-lt"/>
              </a:rPr>
              <a:t>+75,1 </a:t>
            </a:r>
            <a:r>
              <a:rPr lang="pl-PL" altLang="pl-PL" sz="16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2341739243"/>
              </p:ext>
            </p:extLst>
          </p:nvPr>
        </p:nvGraphicFramePr>
        <p:xfrm>
          <a:off x="70800" y="876654"/>
          <a:ext cx="12121200" cy="4818718"/>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396000">
                <a:tc>
                  <a:txBody>
                    <a:bodyPr/>
                    <a:lstStyle/>
                    <a:p>
                      <a:pPr algn="r"/>
                      <a:r>
                        <a:rPr lang="pl-PL" sz="1200" b="1" baseline="0" dirty="0">
                          <a:solidFill>
                            <a:srgbClr val="385723"/>
                          </a:solidFill>
                        </a:rPr>
                        <a:t>+75.061.298</a:t>
                      </a:r>
                      <a:r>
                        <a:rPr lang="pl-PL" sz="1050" b="1" baseline="0" dirty="0">
                          <a:solidFill>
                            <a:srgbClr val="385723"/>
                          </a:solidFill>
                        </a:rPr>
                        <a:t> </a:t>
                      </a:r>
                      <a:r>
                        <a:rPr lang="pl-PL" sz="1200" b="1" baseline="0" dirty="0">
                          <a:solidFill>
                            <a:srgbClr val="385723"/>
                          </a:solidFill>
                        </a:rPr>
                        <a:t>zł</a:t>
                      </a:r>
                      <a:r>
                        <a:rPr lang="pl-PL" sz="1000" b="1" baseline="0" dirty="0">
                          <a:solidFill>
                            <a:srgbClr val="385723"/>
                          </a:solidFill>
                        </a:rPr>
                        <a:t/>
                      </a:r>
                      <a:br>
                        <a:rPr lang="pl-PL" sz="1000" b="1" baseline="0" dirty="0">
                          <a:solidFill>
                            <a:srgbClr val="385723"/>
                          </a:solidFill>
                        </a:rPr>
                      </a:br>
                      <a:r>
                        <a:rPr lang="pl-PL" sz="1000" b="1" baseline="0" dirty="0">
                          <a:solidFill>
                            <a:srgbClr val="385723"/>
                          </a:solidFill>
                        </a:rPr>
                        <a:t>(per saldo)</a:t>
                      </a:r>
                      <a:endParaRPr lang="pl-PL" sz="1200" b="1" dirty="0">
                        <a:solidFill>
                          <a:srgbClr val="385723"/>
                        </a:solidFill>
                      </a:endParaRPr>
                    </a:p>
                  </a:txBody>
                  <a:tcPr marL="91426" marR="91426" marT="45719" marB="45719" anchor="ctr">
                    <a:lnT w="12700" cap="flat" cmpd="sng" algn="ctr">
                      <a:noFill/>
                      <a:prstDash val="sysDot"/>
                      <a:round/>
                      <a:headEnd type="none" w="med" len="med"/>
                      <a:tailEnd type="none" w="med" len="med"/>
                    </a:lnT>
                    <a:solidFill>
                      <a:srgbClr val="C8E6B4">
                        <a:alpha val="29804"/>
                      </a:srgbClr>
                    </a:solidFill>
                  </a:tcPr>
                </a:tc>
                <a:tc>
                  <a:txBody>
                    <a:bodyPr/>
                    <a:lstStyle/>
                    <a:p>
                      <a:pPr algn="l"/>
                      <a:r>
                        <a:rPr lang="pl-PL" sz="1050" b="1" kern="1200" baseline="0" dirty="0">
                          <a:solidFill>
                            <a:schemeClr val="tx1"/>
                          </a:solidFill>
                          <a:latin typeface="+mn-lt"/>
                          <a:ea typeface="+mn-ea"/>
                          <a:cs typeface="+mn-cs"/>
                        </a:rPr>
                        <a:t>Część dzielnicowa – główne pozycje:</a:t>
                      </a: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504000">
                <a:tc>
                  <a:txBody>
                    <a:bodyPr/>
                    <a:lstStyle/>
                    <a:p>
                      <a:pPr algn="r"/>
                      <a:r>
                        <a:rPr lang="pl-PL" sz="1100" b="1" dirty="0">
                          <a:solidFill>
                            <a:srgbClr val="385723"/>
                          </a:solidFill>
                        </a:rPr>
                        <a:t>+17.414.286 </a:t>
                      </a:r>
                      <a:r>
                        <a:rPr lang="pl-PL" sz="1100" b="1" baseline="0" dirty="0">
                          <a:solidFill>
                            <a:srgbClr val="385723"/>
                          </a:solidFill>
                        </a:rPr>
                        <a:t>zł</a:t>
                      </a:r>
                    </a:p>
                  </a:txBody>
                  <a:tcPr marL="91426" marR="91426" marT="45719" marB="45719" anchor="ctr">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00" b="1" kern="1200" baseline="0" dirty="0">
                          <a:solidFill>
                            <a:schemeClr val="tx1"/>
                          </a:solidFill>
                          <a:latin typeface="+mj-lt"/>
                          <a:ea typeface="+mn-ea"/>
                          <a:cs typeface="+mn-cs"/>
                        </a:rPr>
                        <a:t>dz. Śródmieście</a:t>
                      </a:r>
                      <a:r>
                        <a:rPr lang="pl-PL" sz="1000" b="0" kern="1200" baseline="0" dirty="0">
                          <a:solidFill>
                            <a:schemeClr val="tx1"/>
                          </a:solidFill>
                          <a:latin typeface="+mj-lt"/>
                          <a:ea typeface="+mn-ea"/>
                          <a:cs typeface="+mn-cs"/>
                        </a:rPr>
                        <a:t>, z tego z tytułu sprzedaży lokali mieszkalnych przy ul. Chmielnej, ul. Wilczej, ul. Koszykowej i ul. Noakowskiego (11.168.153 zł) oraz sprzedaży nieruchomości zabudowanej położonej przy ul. Brackiej 5A (6.246.133 zł).</a:t>
                      </a:r>
                    </a:p>
                  </a:txBody>
                  <a:tcPr marL="91426" marR="91426" marT="45719" marB="45719" anchor="ctr">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71255824"/>
                  </a:ext>
                </a:extLst>
              </a:tr>
              <a:tr h="540000">
                <a:tc>
                  <a:txBody>
                    <a:bodyPr/>
                    <a:lstStyle/>
                    <a:p>
                      <a:pPr algn="r"/>
                      <a:r>
                        <a:rPr lang="pl-PL" sz="1100" b="1" kern="1200" dirty="0">
                          <a:solidFill>
                            <a:srgbClr val="385723"/>
                          </a:solidFill>
                          <a:effectLst/>
                          <a:latin typeface="+mn-lt"/>
                          <a:ea typeface="+mn-ea"/>
                          <a:cs typeface="+mn-cs"/>
                        </a:rPr>
                        <a:t>+13.812.797</a:t>
                      </a:r>
                      <a:r>
                        <a:rPr lang="pl-PL" sz="1100" b="1" kern="1200" baseline="0" dirty="0">
                          <a:solidFill>
                            <a:srgbClr val="385723"/>
                          </a:solidFill>
                          <a:latin typeface="+mn-lt"/>
                          <a:ea typeface="+mn-ea"/>
                          <a:cs typeface="+mn-cs"/>
                        </a:rPr>
                        <a:t> </a:t>
                      </a:r>
                      <a:r>
                        <a:rPr lang="pl-PL" sz="1100" b="1" kern="1200" dirty="0">
                          <a:solidFill>
                            <a:srgbClr val="385723"/>
                          </a:solidFill>
                          <a:latin typeface="+mn-lt"/>
                          <a:ea typeface="+mn-ea"/>
                          <a:cs typeface="+mn-cs"/>
                        </a:rPr>
                        <a:t>zł</a:t>
                      </a:r>
                      <a:br>
                        <a:rPr lang="pl-PL" sz="1100" b="1" kern="1200" dirty="0">
                          <a:solidFill>
                            <a:srgbClr val="385723"/>
                          </a:solidFill>
                          <a:latin typeface="+mn-lt"/>
                          <a:ea typeface="+mn-ea"/>
                          <a:cs typeface="+mn-cs"/>
                        </a:rPr>
                      </a:br>
                      <a:r>
                        <a:rPr lang="pl-PL" sz="1000" b="1" kern="1200" dirty="0">
                          <a:solidFill>
                            <a:srgbClr val="385723"/>
                          </a:solidFill>
                          <a:latin typeface="+mn-lt"/>
                          <a:ea typeface="+mn-ea"/>
                          <a:cs typeface="+mn-cs"/>
                        </a:rPr>
                        <a:t>(per saldo)</a:t>
                      </a:r>
                      <a:endParaRPr lang="pl-PL" sz="11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00" b="1" kern="1200" baseline="0" dirty="0">
                          <a:solidFill>
                            <a:schemeClr val="tx1"/>
                          </a:solidFill>
                          <a:latin typeface="+mj-lt"/>
                          <a:ea typeface="+mn-ea"/>
                          <a:cs typeface="+mn-cs"/>
                        </a:rPr>
                        <a:t>dz. Ursynów </a:t>
                      </a:r>
                      <a:r>
                        <a:rPr lang="pl-PL" sz="1000" b="0" kern="1200" baseline="0" dirty="0">
                          <a:solidFill>
                            <a:schemeClr val="tx1"/>
                          </a:solidFill>
                          <a:latin typeface="+mj-lt"/>
                          <a:ea typeface="+mn-ea"/>
                          <a:cs typeface="+mn-cs"/>
                        </a:rPr>
                        <a:t>w tym z tytułu: sprzedaży nieruchomości zabudowanej położonej przy ul. Rosoła 55 (10.836.607 zł), wpływów z opłaty rocznej za użytkowanie wieczyste (2.350.350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13487220"/>
                  </a:ext>
                </a:extLst>
              </a:tr>
              <a:tr h="540000">
                <a:tc>
                  <a:txBody>
                    <a:bodyPr/>
                    <a:lstStyle/>
                    <a:p>
                      <a:pPr algn="r"/>
                      <a:r>
                        <a:rPr lang="pl-PL" sz="1100" b="1" kern="1200" dirty="0">
                          <a:solidFill>
                            <a:srgbClr val="385723"/>
                          </a:solidFill>
                          <a:effectLst/>
                          <a:latin typeface="+mn-lt"/>
                          <a:ea typeface="+mn-ea"/>
                          <a:cs typeface="+mn-cs"/>
                        </a:rPr>
                        <a:t>+12.348.296</a:t>
                      </a:r>
                      <a:r>
                        <a:rPr lang="pl-PL" sz="1100" b="1" kern="1200" baseline="0" dirty="0">
                          <a:solidFill>
                            <a:srgbClr val="385723"/>
                          </a:solidFill>
                          <a:latin typeface="+mn-lt"/>
                          <a:ea typeface="+mn-ea"/>
                          <a:cs typeface="+mn-cs"/>
                        </a:rPr>
                        <a:t> </a:t>
                      </a:r>
                      <a:r>
                        <a:rPr lang="pl-PL" sz="1100" b="1" kern="1200" dirty="0">
                          <a:solidFill>
                            <a:srgbClr val="385723"/>
                          </a:solidFill>
                          <a:latin typeface="+mn-lt"/>
                          <a:ea typeface="+mn-ea"/>
                          <a:cs typeface="+mn-cs"/>
                        </a:rPr>
                        <a:t>zł</a:t>
                      </a:r>
                      <a:br>
                        <a:rPr lang="pl-PL" sz="1100" b="1" kern="1200" dirty="0">
                          <a:solidFill>
                            <a:srgbClr val="385723"/>
                          </a:solidFill>
                          <a:latin typeface="+mn-lt"/>
                          <a:ea typeface="+mn-ea"/>
                          <a:cs typeface="+mn-cs"/>
                        </a:rPr>
                      </a:br>
                      <a:r>
                        <a:rPr lang="pl-PL" sz="1000" b="1" kern="1200" dirty="0">
                          <a:solidFill>
                            <a:srgbClr val="385723"/>
                          </a:solidFill>
                          <a:latin typeface="+mn-lt"/>
                          <a:ea typeface="+mn-ea"/>
                          <a:cs typeface="+mn-cs"/>
                        </a:rPr>
                        <a:t>(per saldo)</a:t>
                      </a:r>
                      <a:endParaRPr lang="pl-PL" sz="11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00" b="1" kern="1200" baseline="0" dirty="0">
                          <a:solidFill>
                            <a:schemeClr val="tx1"/>
                          </a:solidFill>
                          <a:latin typeface="+mj-lt"/>
                          <a:ea typeface="+mn-ea"/>
                          <a:cs typeface="+mn-cs"/>
                        </a:rPr>
                        <a:t>dz. Wola</a:t>
                      </a:r>
                      <a:r>
                        <a:rPr lang="pl-PL" sz="1000" b="0" kern="1200" baseline="0" dirty="0">
                          <a:solidFill>
                            <a:schemeClr val="tx1"/>
                          </a:solidFill>
                          <a:latin typeface="+mj-lt"/>
                          <a:ea typeface="+mn-ea"/>
                          <a:cs typeface="+mn-cs"/>
                        </a:rPr>
                        <a:t>, w tym z tytułu: zwrotu odpłatności za media (5.550.000 zł), dochodów z najmu i dzierżawy mienia (2.693.000 zł), wpływów z rozliczeń z lat ubiegłych (1.400.000 zł), zwrotów niewykorzystanych dotacji oraz płatności (1.242.000 zł), opłat za trwały zarząd, użytkowanie i służebności (1.106.296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674169580"/>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n-lt"/>
                          <a:ea typeface="+mn-ea"/>
                          <a:cs typeface="+mn-cs"/>
                        </a:rPr>
                        <a:t>+11.087.573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00" b="1" kern="1200" baseline="0" dirty="0">
                          <a:solidFill>
                            <a:schemeClr val="tx1"/>
                          </a:solidFill>
                          <a:latin typeface="+mj-lt"/>
                          <a:ea typeface="+mn-ea"/>
                          <a:cs typeface="+mn-cs"/>
                        </a:rPr>
                        <a:t>dz. Mokotów </a:t>
                      </a:r>
                      <a:r>
                        <a:rPr lang="pl-PL" sz="1000" b="0" kern="1200" baseline="0" dirty="0">
                          <a:solidFill>
                            <a:schemeClr val="tx1"/>
                          </a:solidFill>
                          <a:latin typeface="+mj-lt"/>
                          <a:ea typeface="+mn-ea"/>
                          <a:cs typeface="+mn-cs"/>
                        </a:rPr>
                        <a:t>w tym z tytułu: zwrotu odpłatności za media (8.500.000 zł), wpływów z czynszu za mieszkania komunalne (1.100.000 zł), wpłat od deweloperów (1.084.678 zł), głównie z przeznaczeniem na realizację zadania pn. „Nabycie nieruchomości pod rozbudowę ul. Z. Modzelewskiego, w kierunku Ksawerów - rozliczenie </a:t>
                      </a:r>
                      <a:br>
                        <a:rPr lang="pl-PL" sz="1000" b="0" kern="1200" baseline="0" dirty="0">
                          <a:solidFill>
                            <a:schemeClr val="tx1"/>
                          </a:solidFill>
                          <a:latin typeface="+mj-lt"/>
                          <a:ea typeface="+mn-ea"/>
                          <a:cs typeface="+mn-cs"/>
                        </a:rPr>
                      </a:br>
                      <a:r>
                        <a:rPr lang="pl-PL" sz="1000" b="0" kern="1200" baseline="0" dirty="0">
                          <a:solidFill>
                            <a:schemeClr val="tx1"/>
                          </a:solidFill>
                          <a:latin typeface="+mj-lt"/>
                          <a:ea typeface="+mn-ea"/>
                          <a:cs typeface="+mn-cs"/>
                        </a:rPr>
                        <a:t>z deweloperami” (1.012.446 zł – przeniesienie z 2025 r.).</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676099418"/>
                  </a:ext>
                </a:extLst>
              </a:tr>
              <a:tr h="540000">
                <a:tc>
                  <a:txBody>
                    <a:bodyPr/>
                    <a:lstStyle/>
                    <a:p>
                      <a:pPr algn="r"/>
                      <a:r>
                        <a:rPr lang="pl-PL" sz="1100" b="1" dirty="0">
                          <a:solidFill>
                            <a:srgbClr val="385723"/>
                          </a:solidFill>
                        </a:rPr>
                        <a:t>+7.908.286 </a:t>
                      </a:r>
                      <a:r>
                        <a:rPr lang="pl-PL" sz="1100" b="1" baseline="0" dirty="0">
                          <a:solidFill>
                            <a:srgbClr val="385723"/>
                          </a:solidFill>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00" b="1" kern="1200" baseline="0" dirty="0">
                          <a:solidFill>
                            <a:schemeClr val="tx1"/>
                          </a:solidFill>
                          <a:latin typeface="+mn-lt"/>
                          <a:ea typeface="+mn-ea"/>
                          <a:cs typeface="+mn-cs"/>
                        </a:rPr>
                        <a:t>dz. Bielany</a:t>
                      </a:r>
                      <a:r>
                        <a:rPr lang="pl-PL" sz="1000" b="0" kern="1200" baseline="0" dirty="0">
                          <a:solidFill>
                            <a:schemeClr val="tx1"/>
                          </a:solidFill>
                          <a:latin typeface="+mn-lt"/>
                          <a:ea typeface="+mn-ea"/>
                          <a:cs typeface="+mn-cs"/>
                        </a:rPr>
                        <a:t> </a:t>
                      </a:r>
                      <a:r>
                        <a:rPr lang="pl-PL" sz="1000" b="0" kern="1200" baseline="0" dirty="0">
                          <a:solidFill>
                            <a:schemeClr val="tx1"/>
                          </a:solidFill>
                          <a:latin typeface="+mj-lt"/>
                          <a:ea typeface="+mn-ea"/>
                          <a:cs typeface="+mn-cs"/>
                        </a:rPr>
                        <a:t>w tym z tytułu: zwrotu odpłatności za media (3.514.000 zł), wpływów z najmu lokali użytkowych i z czynszów za mieszkania komunalne (2.426.000 zł), sprzedaży nieruchomości gruntowej położonej przy ul. Kasprowicza róg ul. Nocznickiego (1.414.286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1655703511"/>
                  </a:ext>
                </a:extLst>
              </a:tr>
              <a:tr h="720000">
                <a:tc>
                  <a:txBody>
                    <a:bodyPr/>
                    <a:lstStyle/>
                    <a:p>
                      <a:pPr algn="r"/>
                      <a:r>
                        <a:rPr lang="pl-PL" sz="1100" b="1" dirty="0">
                          <a:solidFill>
                            <a:srgbClr val="385723"/>
                          </a:solidFill>
                        </a:rPr>
                        <a:t>+6.560.031 </a:t>
                      </a:r>
                      <a:r>
                        <a:rPr lang="pl-PL" sz="1100" b="1" baseline="0" dirty="0">
                          <a:solidFill>
                            <a:srgbClr val="385723"/>
                          </a:solidFill>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00" b="1" kern="1200" baseline="0" dirty="0">
                          <a:solidFill>
                            <a:schemeClr val="tx1"/>
                          </a:solidFill>
                          <a:latin typeface="+mj-lt"/>
                          <a:ea typeface="+mn-ea"/>
                          <a:cs typeface="+mn-cs"/>
                        </a:rPr>
                        <a:t>dz. Praga-Południe</a:t>
                      </a:r>
                      <a:r>
                        <a:rPr lang="pl-PL" sz="1000" b="0" kern="1200" baseline="0" dirty="0">
                          <a:solidFill>
                            <a:schemeClr val="tx1"/>
                          </a:solidFill>
                          <a:latin typeface="+mj-lt"/>
                          <a:ea typeface="+mn-ea"/>
                          <a:cs typeface="+mn-cs"/>
                        </a:rPr>
                        <a:t>, w tym z tytułu wpływów z: rocznej opłaty przekształceniowej (2.977.922 zł) i opłaty rocznej za użytkowanie wieczyste (1.000.000 zł) oraz wpłat od dewelopera z przeznaczeniem na realizację zadania pn. „Nabycie gruntów pod budowę odcinka ulicy Dynowskiej i ulicy Makowskiej wraz z infrastrukturą towarzyszącą” (941.389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2801122136"/>
                  </a:ext>
                </a:extLst>
              </a:tr>
              <a:tr h="504000">
                <a:tc>
                  <a:txBody>
                    <a:bodyPr/>
                    <a:lstStyle/>
                    <a:p>
                      <a:pPr algn="r"/>
                      <a:r>
                        <a:rPr lang="pl-PL" sz="1100" b="1" kern="1200" dirty="0">
                          <a:solidFill>
                            <a:srgbClr val="385723"/>
                          </a:solidFill>
                          <a:effectLst/>
                          <a:latin typeface="+mn-lt"/>
                          <a:ea typeface="+mn-ea"/>
                          <a:cs typeface="+mn-cs"/>
                        </a:rPr>
                        <a:t>+4.350.000</a:t>
                      </a:r>
                      <a:r>
                        <a:rPr lang="pl-PL" sz="1100" b="1" kern="1200" baseline="0" dirty="0">
                          <a:solidFill>
                            <a:srgbClr val="385723"/>
                          </a:solidFill>
                          <a:latin typeface="+mn-lt"/>
                          <a:ea typeface="+mn-ea"/>
                          <a:cs typeface="+mn-cs"/>
                        </a:rPr>
                        <a:t> </a:t>
                      </a:r>
                      <a:r>
                        <a:rPr lang="pl-PL" sz="1100" b="1" kern="1200" dirty="0">
                          <a:solidFill>
                            <a:srgbClr val="385723"/>
                          </a:solidFill>
                          <a:latin typeface="+mn-lt"/>
                          <a:ea typeface="+mn-ea"/>
                          <a:cs typeface="+mn-cs"/>
                        </a:rPr>
                        <a:t>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tc>
                  <a:txBody>
                    <a:bodyPr/>
                    <a:lstStyle/>
                    <a:p>
                      <a:pPr algn="l">
                        <a:lnSpc>
                          <a:spcPct val="114000"/>
                        </a:lnSpc>
                      </a:pPr>
                      <a:r>
                        <a:rPr lang="pl-PL" sz="1000" b="1" kern="1200" baseline="0" dirty="0">
                          <a:solidFill>
                            <a:schemeClr val="tx1"/>
                          </a:solidFill>
                          <a:latin typeface="+mj-lt"/>
                          <a:ea typeface="+mn-ea"/>
                          <a:cs typeface="+mn-cs"/>
                        </a:rPr>
                        <a:t>dz. Ochota </a:t>
                      </a:r>
                      <a:r>
                        <a:rPr lang="pl-PL" sz="1000" b="0" kern="1200" baseline="0" dirty="0">
                          <a:solidFill>
                            <a:schemeClr val="tx1"/>
                          </a:solidFill>
                          <a:latin typeface="+mj-lt"/>
                          <a:ea typeface="+mn-ea"/>
                          <a:cs typeface="+mn-cs"/>
                        </a:rPr>
                        <a:t>z tego z tytułu wpływów z opłaty rocznej za użytkowanie wieczyste (3.600.000 zł) oraz zwrotu odpłatności za media (750.000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noFill/>
                  </a:tcPr>
                </a:tc>
                <a:extLst>
                  <a:ext uri="{0D108BD9-81ED-4DB2-BD59-A6C34878D82A}">
                    <a16:rowId xmlns:a16="http://schemas.microsoft.com/office/drawing/2014/main" val="525588979"/>
                  </a:ext>
                </a:extLst>
              </a:tr>
              <a:tr h="360000">
                <a:tc>
                  <a:txBody>
                    <a:bodyPr/>
                    <a:lstStyle/>
                    <a:p>
                      <a:pPr algn="r"/>
                      <a:r>
                        <a:rPr lang="pl-PL" sz="1100" b="1" dirty="0">
                          <a:solidFill>
                            <a:srgbClr val="385723"/>
                          </a:solidFill>
                        </a:rPr>
                        <a:t>+1.580.029 </a:t>
                      </a:r>
                      <a:r>
                        <a:rPr lang="pl-PL" sz="1100" b="1" baseline="0" dirty="0">
                          <a:solidFill>
                            <a:srgbClr val="385723"/>
                          </a:solidFill>
                        </a:rPr>
                        <a:t>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tc>
                  <a:txBody>
                    <a:bodyPr/>
                    <a:lstStyle/>
                    <a:p>
                      <a:pPr marL="0" lvl="0" indent="0" algn="l" defTabSz="914400" rtl="0" eaLnBrk="1" latinLnBrk="0" hangingPunct="1">
                        <a:lnSpc>
                          <a:spcPct val="114000"/>
                        </a:lnSpc>
                        <a:spcAft>
                          <a:spcPts val="0"/>
                        </a:spcAft>
                        <a:buFont typeface="Wingdings" panose="05000000000000000000" pitchFamily="2" charset="2"/>
                        <a:buNone/>
                      </a:pPr>
                      <a:r>
                        <a:rPr lang="pl-PL" sz="1000" b="1" kern="1200" baseline="0" dirty="0">
                          <a:solidFill>
                            <a:schemeClr val="tx1"/>
                          </a:solidFill>
                          <a:latin typeface="+mj-lt"/>
                          <a:ea typeface="+mn-ea"/>
                          <a:cs typeface="+mn-cs"/>
                        </a:rPr>
                        <a:t>Pozostałe zmiany</a:t>
                      </a:r>
                      <a:r>
                        <a:rPr lang="pl-PL" sz="1000" b="0" kern="1200" baseline="0" dirty="0">
                          <a:solidFill>
                            <a:schemeClr val="tx1"/>
                          </a:solidFill>
                          <a:latin typeface="+mj-lt"/>
                          <a:ea typeface="+mn-ea"/>
                          <a:cs typeface="+mn-cs"/>
                        </a:rPr>
                        <a:t> dotyczą dzielnic: Żoliborz (+741.707 zł), Ursus (+549.322 zł), Białołęka (+289.000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629288263"/>
                  </a:ext>
                </a:extLst>
              </a:tr>
            </a:tbl>
          </a:graphicData>
        </a:graphic>
      </p:graphicFrame>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Tytuł 2"/>
          <p:cNvSpPr txBox="1">
            <a:spLocks/>
          </p:cNvSpPr>
          <p:nvPr/>
        </p:nvSpPr>
        <p:spPr>
          <a:xfrm>
            <a:off x="-80682" y="125547"/>
            <a:ext cx="1735766" cy="34416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DOCHODY</a:t>
            </a:r>
          </a:p>
        </p:txBody>
      </p:sp>
    </p:spTree>
    <p:extLst>
      <p:ext uri="{BB962C8B-B14F-4D97-AF65-F5344CB8AC3E}">
        <p14:creationId xmlns:p14="http://schemas.microsoft.com/office/powerpoint/2010/main" val="2833607256"/>
      </p:ext>
    </p:extLst>
  </p:cSld>
  <p:clrMapOvr>
    <a:masterClrMapping/>
  </p:clrMapOvr>
  <p:transition spd="slow">
    <p:cove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50</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1231011441"/>
              </p:ext>
            </p:extLst>
          </p:nvPr>
        </p:nvGraphicFramePr>
        <p:xfrm>
          <a:off x="876301" y="1678157"/>
          <a:ext cx="10534648" cy="4104448"/>
        </p:xfrm>
        <a:graphic>
          <a:graphicData uri="http://schemas.openxmlformats.org/drawingml/2006/table">
            <a:tbl>
              <a:tblPr firstRow="1" bandRow="1">
                <a:tableStyleId>{2D5ABB26-0587-4C30-8999-92F81FD0307C}</a:tableStyleId>
              </a:tblPr>
              <a:tblGrid>
                <a:gridCol w="1533776">
                  <a:extLst>
                    <a:ext uri="{9D8B030D-6E8A-4147-A177-3AD203B41FA5}">
                      <a16:colId xmlns:a16="http://schemas.microsoft.com/office/drawing/2014/main" val="3288171132"/>
                    </a:ext>
                  </a:extLst>
                </a:gridCol>
                <a:gridCol w="1257473">
                  <a:extLst>
                    <a:ext uri="{9D8B030D-6E8A-4147-A177-3AD203B41FA5}">
                      <a16:colId xmlns:a16="http://schemas.microsoft.com/office/drawing/2014/main" val="20001"/>
                    </a:ext>
                  </a:extLst>
                </a:gridCol>
                <a:gridCol w="1257473">
                  <a:extLst>
                    <a:ext uri="{9D8B030D-6E8A-4147-A177-3AD203B41FA5}">
                      <a16:colId xmlns:a16="http://schemas.microsoft.com/office/drawing/2014/main" val="3393036705"/>
                    </a:ext>
                  </a:extLst>
                </a:gridCol>
                <a:gridCol w="1257473">
                  <a:extLst>
                    <a:ext uri="{9D8B030D-6E8A-4147-A177-3AD203B41FA5}">
                      <a16:colId xmlns:a16="http://schemas.microsoft.com/office/drawing/2014/main" val="785722401"/>
                    </a:ext>
                  </a:extLst>
                </a:gridCol>
                <a:gridCol w="1257473">
                  <a:extLst>
                    <a:ext uri="{9D8B030D-6E8A-4147-A177-3AD203B41FA5}">
                      <a16:colId xmlns:a16="http://schemas.microsoft.com/office/drawing/2014/main" val="1778449290"/>
                    </a:ext>
                  </a:extLst>
                </a:gridCol>
                <a:gridCol w="1257473">
                  <a:extLst>
                    <a:ext uri="{9D8B030D-6E8A-4147-A177-3AD203B41FA5}">
                      <a16:colId xmlns:a16="http://schemas.microsoft.com/office/drawing/2014/main" val="4162604057"/>
                    </a:ext>
                  </a:extLst>
                </a:gridCol>
                <a:gridCol w="1257473">
                  <a:extLst>
                    <a:ext uri="{9D8B030D-6E8A-4147-A177-3AD203B41FA5}">
                      <a16:colId xmlns:a16="http://schemas.microsoft.com/office/drawing/2014/main" val="3493690280"/>
                    </a:ext>
                  </a:extLst>
                </a:gridCol>
                <a:gridCol w="1456034">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2028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2029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8">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C00000"/>
                          </a:solidFill>
                          <a:latin typeface="+mj-lt"/>
                          <a:cs typeface="Calibri" panose="020F0502020204030204" pitchFamily="34" charset="0"/>
                        </a:rPr>
                        <a:t>-18,1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+5,9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-16,6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+4,3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chemeClr val="tx1"/>
                          </a:solidFill>
                          <a:latin typeface="+mj-lt"/>
                          <a:ea typeface="+mn-ea"/>
                          <a:cs typeface="Calibri" panose="020F0502020204030204" pitchFamily="34" charset="0"/>
                        </a:rPr>
                        <a:t>-</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-24,5</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+57,1</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+19,6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+6,7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+6,2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+0,4</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+90,7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13813323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rawka</a:t>
                      </a:r>
                      <a:r>
                        <a:rPr lang="pl-PL" sz="2000" b="0" kern="1200" dirty="0" smtClean="0">
                          <a:solidFill>
                            <a:schemeClr val="tx1"/>
                          </a:solidFill>
                          <a:latin typeface="+mn-lt"/>
                          <a:ea typeface="+mn-ea"/>
                          <a:cs typeface="Calibri" panose="020F0502020204030204" pitchFamily="34" charset="0"/>
                        </a:rPr>
                        <a:t>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+3,0</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chemeClr val="tx1"/>
                          </a:solidFill>
                          <a:latin typeface="+mj-lt"/>
                          <a:ea typeface="+mn-ea"/>
                          <a:cs typeface="Calibri" panose="020F0502020204030204" pitchFamily="34" charset="0"/>
                        </a:rPr>
                        <a:t>-</a:t>
                      </a:r>
                      <a:endParaRPr lang="pl-PL" sz="20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chemeClr val="tx1"/>
                          </a:solidFill>
                          <a:latin typeface="+mj-lt"/>
                          <a:ea typeface="+mn-ea"/>
                          <a:cs typeface="Calibri" panose="020F0502020204030204" pitchFamily="34" charset="0"/>
                        </a:rPr>
                        <a:t>-</a:t>
                      </a:r>
                      <a:endParaRPr lang="pl-PL" sz="20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chemeClr val="tx1"/>
                          </a:solidFill>
                          <a:latin typeface="+mj-lt"/>
                          <a:ea typeface="+mn-ea"/>
                          <a:cs typeface="Calibri" panose="020F0502020204030204" pitchFamily="34" charset="0"/>
                        </a:rPr>
                        <a:t>-</a:t>
                      </a:r>
                      <a:endParaRPr lang="pl-PL" sz="20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chemeClr val="tx1"/>
                          </a:solidFill>
                          <a:latin typeface="+mj-lt"/>
                          <a:ea typeface="+mn-ea"/>
                          <a:cs typeface="Calibri" panose="020F0502020204030204" pitchFamily="34" charset="0"/>
                        </a:rPr>
                        <a:t>-</a:t>
                      </a:r>
                      <a:endParaRPr lang="pl-PL" sz="20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chemeClr val="tx1"/>
                          </a:solidFill>
                          <a:latin typeface="+mj-lt"/>
                          <a:ea typeface="+mn-ea"/>
                          <a:cs typeface="Calibri" panose="020F0502020204030204" pitchFamily="34" charset="0"/>
                        </a:rPr>
                        <a:t>-</a:t>
                      </a:r>
                      <a:endParaRPr lang="pl-PL" sz="20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+3,0</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46794512"/>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26.005</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24.805</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24.679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25.429</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26.310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27.417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154.645</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036" y="555949"/>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bieżących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0718" y="21739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t>
            </a:r>
            <a:r>
              <a:rPr lang="pl-PL" altLang="pl-PL" sz="1600" b="1" dirty="0" smtClean="0">
                <a:solidFill>
                  <a:schemeClr val="tx1">
                    <a:lumMod val="50000"/>
                    <a:lumOff val="50000"/>
                  </a:schemeClr>
                </a:solidFill>
                <a:latin typeface="+mj-lt"/>
              </a:rPr>
              <a:t>B</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1695382275"/>
      </p:ext>
    </p:extLst>
  </p:cSld>
  <p:clrMapOvr>
    <a:masterClrMapping/>
  </p:clrMapOvr>
  <p:transition spd="slow">
    <p:cove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51</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3301811060"/>
              </p:ext>
            </p:extLst>
          </p:nvPr>
        </p:nvGraphicFramePr>
        <p:xfrm>
          <a:off x="1779629" y="1678157"/>
          <a:ext cx="8632743" cy="4104448"/>
        </p:xfrm>
        <a:graphic>
          <a:graphicData uri="http://schemas.openxmlformats.org/drawingml/2006/table">
            <a:tbl>
              <a:tblPr firstRow="1" bandRow="1">
                <a:tableStyleId>{2D5ABB26-0587-4C30-8999-92F81FD0307C}</a:tableStyleId>
              </a:tblPr>
              <a:tblGrid>
                <a:gridCol w="1651020">
                  <a:extLst>
                    <a:ext uri="{9D8B030D-6E8A-4147-A177-3AD203B41FA5}">
                      <a16:colId xmlns:a16="http://schemas.microsoft.com/office/drawing/2014/main" val="3288171132"/>
                    </a:ext>
                  </a:extLst>
                </a:gridCol>
                <a:gridCol w="1353597">
                  <a:extLst>
                    <a:ext uri="{9D8B030D-6E8A-4147-A177-3AD203B41FA5}">
                      <a16:colId xmlns:a16="http://schemas.microsoft.com/office/drawing/2014/main" val="20001"/>
                    </a:ext>
                  </a:extLst>
                </a:gridCol>
                <a:gridCol w="1353597">
                  <a:extLst>
                    <a:ext uri="{9D8B030D-6E8A-4147-A177-3AD203B41FA5}">
                      <a16:colId xmlns:a16="http://schemas.microsoft.com/office/drawing/2014/main" val="3393036705"/>
                    </a:ext>
                  </a:extLst>
                </a:gridCol>
                <a:gridCol w="1353597">
                  <a:extLst>
                    <a:ext uri="{9D8B030D-6E8A-4147-A177-3AD203B41FA5}">
                      <a16:colId xmlns:a16="http://schemas.microsoft.com/office/drawing/2014/main" val="785722401"/>
                    </a:ext>
                  </a:extLst>
                </a:gridCol>
                <a:gridCol w="1353597">
                  <a:extLst>
                    <a:ext uri="{9D8B030D-6E8A-4147-A177-3AD203B41FA5}">
                      <a16:colId xmlns:a16="http://schemas.microsoft.com/office/drawing/2014/main" val="1778449290"/>
                    </a:ext>
                  </a:extLst>
                </a:gridCol>
                <a:gridCol w="1567335">
                  <a:extLst>
                    <a:ext uri="{9D8B030D-6E8A-4147-A177-3AD203B41FA5}">
                      <a16:colId xmlns:a16="http://schemas.microsoft.com/office/drawing/2014/main" val="3422950535"/>
                    </a:ext>
                  </a:extLst>
                </a:gridCol>
              </a:tblGrid>
              <a:tr h="826286">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2585">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43337">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+130,9</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+73,2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+38,1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-28,6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+213,6</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pl-PL" sz="2000" b="1" dirty="0">
                          <a:solidFill>
                            <a:srgbClr val="385723"/>
                          </a:solidFill>
                          <a:latin typeface="+mj-lt"/>
                          <a:cs typeface="Calibri" panose="020F0502020204030204" pitchFamily="34" charset="0"/>
                        </a:rPr>
                        <a:t>+14,8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+10,8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+8,8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-10,7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+23,7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15324066"/>
                  </a:ext>
                </a:extLst>
              </a:tr>
              <a:tr h="7433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rawka</a:t>
                      </a:r>
                      <a:r>
                        <a:rPr lang="pl-PL" sz="2000" b="0" kern="1200" dirty="0" smtClean="0">
                          <a:solidFill>
                            <a:schemeClr val="tx1"/>
                          </a:solidFill>
                          <a:latin typeface="+mn-lt"/>
                          <a:ea typeface="+mn-ea"/>
                          <a:cs typeface="Calibri" panose="020F0502020204030204" pitchFamily="34" charset="0"/>
                        </a:rPr>
                        <a:t>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algn="ctr"/>
                      <a:r>
                        <a:rPr lang="pl-PL" sz="2000" b="1" dirty="0" smtClean="0">
                          <a:solidFill>
                            <a:srgbClr val="385723"/>
                          </a:solidFill>
                          <a:latin typeface="+mj-lt"/>
                          <a:cs typeface="Calibri" panose="020F0502020204030204" pitchFamily="34" charset="0"/>
                        </a:rPr>
                        <a:t>+34,5</a:t>
                      </a:r>
                      <a:endParaRPr lang="pl-PL" sz="2000" b="1" dirty="0">
                        <a:solidFill>
                          <a:srgbClr val="385723"/>
                        </a:solidFill>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+2,5</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C00000"/>
                          </a:solidFill>
                          <a:latin typeface="+mj-lt"/>
                          <a:ea typeface="+mn-ea"/>
                          <a:cs typeface="Calibri" panose="020F0502020204030204" pitchFamily="34" charset="0"/>
                        </a:rPr>
                        <a:t>-4,3</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C00000"/>
                          </a:solidFill>
                          <a:latin typeface="+mj-lt"/>
                          <a:ea typeface="+mn-ea"/>
                          <a:cs typeface="Calibri" panose="020F0502020204030204" pitchFamily="34" charset="0"/>
                        </a:rPr>
                        <a:t>-2,7</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+30,0</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2152197"/>
                  </a:ext>
                </a:extLst>
              </a:tr>
              <a:tr h="743337">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3.862</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3.393</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2.892</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1.924</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smtClean="0">
                          <a:latin typeface="+mj-lt"/>
                          <a:cs typeface="Calibri" panose="020F0502020204030204" pitchFamily="34" charset="0"/>
                        </a:rPr>
                        <a:t>12.071</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2581" y="555949"/>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wydatków majątkowych</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70718" y="21739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t>
            </a:r>
            <a:r>
              <a:rPr lang="pl-PL" altLang="pl-PL" sz="1600" b="1" dirty="0" smtClean="0">
                <a:solidFill>
                  <a:schemeClr val="tx1">
                    <a:lumMod val="50000"/>
                    <a:lumOff val="50000"/>
                  </a:schemeClr>
                </a:solidFill>
                <a:latin typeface="+mj-lt"/>
              </a:rPr>
              <a:t>B</a:t>
            </a:r>
            <a:endParaRPr lang="pl-PL" altLang="pl-PL" sz="1600" b="1" dirty="0">
              <a:solidFill>
                <a:schemeClr val="tx1">
                  <a:lumMod val="50000"/>
                  <a:lumOff val="50000"/>
                </a:schemeClr>
              </a:solidFill>
              <a:latin typeface="+mj-lt"/>
            </a:endParaRPr>
          </a:p>
        </p:txBody>
      </p:sp>
    </p:spTree>
    <p:extLst>
      <p:ext uri="{BB962C8B-B14F-4D97-AF65-F5344CB8AC3E}">
        <p14:creationId xmlns:p14="http://schemas.microsoft.com/office/powerpoint/2010/main" val="4181454200"/>
      </p:ext>
    </p:extLst>
  </p:cSld>
  <p:clrMapOvr>
    <a:masterClrMapping/>
  </p:clrMapOvr>
  <p:transition spd="slow">
    <p:cove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52</a:t>
            </a:fld>
            <a:endParaRPr lang="pl-PL" dirty="0"/>
          </a:p>
        </p:txBody>
      </p:sp>
      <p:sp>
        <p:nvSpPr>
          <p:cNvPr id="8" name="pole tekstowe 13"/>
          <p:cNvSpPr txBox="1">
            <a:spLocks noChangeArrowheads="1"/>
          </p:cNvSpPr>
          <p:nvPr/>
        </p:nvSpPr>
        <p:spPr bwMode="auto">
          <a:xfrm>
            <a:off x="1775173" y="11912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a:solidFill>
                  <a:schemeClr val="tx1">
                    <a:lumMod val="50000"/>
                    <a:lumOff val="50000"/>
                  </a:schemeClr>
                </a:solidFill>
                <a:latin typeface="+mj-lt"/>
              </a:rPr>
              <a:t>Autopoprawka </a:t>
            </a:r>
            <a:r>
              <a:rPr lang="pl-PL" altLang="pl-PL" sz="1600" b="1" dirty="0" smtClean="0">
                <a:solidFill>
                  <a:schemeClr val="tx1">
                    <a:lumMod val="50000"/>
                    <a:lumOff val="50000"/>
                  </a:schemeClr>
                </a:solidFill>
                <a:latin typeface="+mj-lt"/>
              </a:rPr>
              <a:t>B</a:t>
            </a:r>
            <a:endParaRPr lang="pl-PL" altLang="pl-PL" sz="1600" b="1" dirty="0">
              <a:solidFill>
                <a:schemeClr val="tx1">
                  <a:lumMod val="50000"/>
                  <a:lumOff val="50000"/>
                </a:schemeClr>
              </a:solidFill>
              <a:latin typeface="+mj-lt"/>
            </a:endParaRPr>
          </a:p>
        </p:txBody>
      </p:sp>
      <p:sp>
        <p:nvSpPr>
          <p:cNvPr id="9" name="Tytuł 2"/>
          <p:cNvSpPr txBox="1">
            <a:spLocks/>
          </p:cNvSpPr>
          <p:nvPr/>
        </p:nvSpPr>
        <p:spPr>
          <a:xfrm>
            <a:off x="521647" y="242690"/>
            <a:ext cx="6975475" cy="742304"/>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spcBef>
                <a:spcPts val="800"/>
              </a:spcBef>
              <a:spcAft>
                <a:spcPts val="800"/>
              </a:spcAft>
            </a:pPr>
            <a:r>
              <a:rPr lang="pl-PL" altLang="pl-PL" sz="2800" dirty="0">
                <a:latin typeface="+mj-lt"/>
              </a:rPr>
              <a:t>Wydatki majątkowe</a:t>
            </a:r>
          </a:p>
        </p:txBody>
      </p:sp>
      <p:sp>
        <p:nvSpPr>
          <p:cNvPr id="10"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3" name="pole tekstowe 2"/>
          <p:cNvSpPr txBox="1"/>
          <p:nvPr/>
        </p:nvSpPr>
        <p:spPr>
          <a:xfrm>
            <a:off x="521647" y="845035"/>
            <a:ext cx="11322424" cy="5078313"/>
          </a:xfrm>
          <a:prstGeom prst="rect">
            <a:avLst/>
          </a:prstGeom>
          <a:solidFill>
            <a:schemeClr val="bg1"/>
          </a:solidFill>
        </p:spPr>
        <p:txBody>
          <a:bodyPr wrap="square" rtlCol="0">
            <a:spAutoFit/>
          </a:bodyPr>
          <a:lstStyle/>
          <a:p>
            <a:pPr lvl="0">
              <a:spcAft>
                <a:spcPts val="600"/>
              </a:spcAft>
            </a:pPr>
            <a:r>
              <a:rPr lang="pl-PL" sz="1200" b="1" dirty="0" err="1" smtClean="0"/>
              <a:t>Ogólnomiejskie</a:t>
            </a:r>
            <a:r>
              <a:rPr lang="pl-PL" sz="1200" b="1" dirty="0" smtClean="0"/>
              <a:t>:</a:t>
            </a:r>
          </a:p>
          <a:p>
            <a:pPr marL="179388" lvl="0" indent="-179388">
              <a:buFont typeface="Wingdings" panose="05000000000000000000" pitchFamily="2" charset="2"/>
              <a:buChar char="§"/>
            </a:pPr>
            <a:r>
              <a:rPr lang="x-none" sz="1400" b="1" dirty="0" smtClean="0"/>
              <a:t>„</a:t>
            </a:r>
            <a:r>
              <a:rPr lang="x-none" sz="1400" b="1" dirty="0"/>
              <a:t>Budowa sygnalizacji świetlnej na skrzyżowaniu ulic Przyczółkowa – </a:t>
            </a:r>
            <a:r>
              <a:rPr lang="x-none" sz="1400" b="1" dirty="0" smtClean="0"/>
              <a:t>Pałacowa”</a:t>
            </a:r>
            <a:r>
              <a:rPr lang="pl-PL" sz="1400" b="1" dirty="0" smtClean="0"/>
              <a:t/>
            </a:r>
            <a:br>
              <a:rPr lang="pl-PL" sz="1400" b="1" dirty="0" smtClean="0"/>
            </a:br>
            <a:r>
              <a:rPr lang="x-none" sz="1100" dirty="0" smtClean="0"/>
              <a:t>zwiększenie </a:t>
            </a:r>
            <a:r>
              <a:rPr lang="x-none" sz="1100" dirty="0"/>
              <a:t>limitu wydatków w 2024 r. o </a:t>
            </a:r>
            <a:r>
              <a:rPr lang="x-none" sz="1100" b="1" dirty="0"/>
              <a:t>2.100.000 zł</a:t>
            </a:r>
            <a:r>
              <a:rPr lang="x-none" sz="1100" dirty="0"/>
              <a:t>, zwiększenie limitu wydatków w 2025 r. </a:t>
            </a:r>
            <a:r>
              <a:rPr lang="x-none" sz="1100" dirty="0" smtClean="0"/>
              <a:t>o </a:t>
            </a:r>
            <a:r>
              <a:rPr lang="x-none" sz="1100" b="1" dirty="0"/>
              <a:t>2.100.000 </a:t>
            </a:r>
            <a:r>
              <a:rPr lang="x-none" sz="1100" b="1" dirty="0" smtClean="0"/>
              <a:t>zł</a:t>
            </a:r>
            <a:endParaRPr lang="pl-PL" sz="1100" dirty="0"/>
          </a:p>
          <a:p>
            <a:pPr marL="179388" lvl="0" indent="-179388">
              <a:buFont typeface="Wingdings" panose="05000000000000000000" pitchFamily="2" charset="2"/>
              <a:buChar char="§"/>
            </a:pPr>
            <a:r>
              <a:rPr lang="x-none" sz="1400" b="1" dirty="0"/>
              <a:t>„Wniesienie wkładów do spółki Szpital Grochowski im. dr med. Rafała Masztaka Sp. z o.o.”</a:t>
            </a:r>
            <a:r>
              <a:rPr lang="x-none" sz="1400" dirty="0"/>
              <a:t> </a:t>
            </a:r>
            <a:r>
              <a:rPr lang="pl-PL" sz="1400" dirty="0"/>
              <a:t/>
            </a:r>
            <a:br>
              <a:rPr lang="pl-PL" sz="1400" dirty="0"/>
            </a:br>
            <a:r>
              <a:rPr lang="x-none" sz="1100" dirty="0" smtClean="0"/>
              <a:t>zwiększenie </a:t>
            </a:r>
            <a:r>
              <a:rPr lang="x-none" sz="1100" dirty="0"/>
              <a:t>limitu wydatków w 2024 r. o </a:t>
            </a:r>
            <a:r>
              <a:rPr lang="x-none" sz="1100" b="1" dirty="0"/>
              <a:t>2.500.000 </a:t>
            </a:r>
            <a:r>
              <a:rPr lang="x-none" sz="1100" b="1" dirty="0" smtClean="0"/>
              <a:t>zł</a:t>
            </a:r>
            <a:endParaRPr lang="pl-PL" sz="1100" b="1" dirty="0"/>
          </a:p>
          <a:p>
            <a:pPr marL="179388" lvl="0" indent="-179388">
              <a:buFont typeface="Wingdings" panose="05000000000000000000" pitchFamily="2" charset="2"/>
              <a:buChar char="§"/>
            </a:pPr>
            <a:r>
              <a:rPr lang="x-none" sz="1400" b="1" dirty="0"/>
              <a:t>„Modernizacja obiektów administrowanych przez Zarząd Mienia m.st. </a:t>
            </a:r>
            <a:r>
              <a:rPr lang="x-none" sz="1400" b="1" dirty="0" smtClean="0"/>
              <a:t>Warszawy”</a:t>
            </a:r>
            <a:r>
              <a:rPr lang="pl-PL" sz="1400" dirty="0"/>
              <a:t/>
            </a:r>
            <a:br>
              <a:rPr lang="pl-PL" sz="1400" dirty="0"/>
            </a:br>
            <a:r>
              <a:rPr lang="x-none" sz="1100" dirty="0" smtClean="0"/>
              <a:t>zwiększenie </a:t>
            </a:r>
            <a:r>
              <a:rPr lang="x-none" sz="1100" dirty="0"/>
              <a:t>limitu wydatków w 2024 r. o </a:t>
            </a:r>
            <a:r>
              <a:rPr lang="x-none" sz="1100" b="1" dirty="0"/>
              <a:t>1.886.200 </a:t>
            </a:r>
            <a:r>
              <a:rPr lang="x-none" sz="1100" b="1" dirty="0" smtClean="0"/>
              <a:t>zł</a:t>
            </a:r>
            <a:endParaRPr lang="pl-PL" sz="1100" dirty="0"/>
          </a:p>
          <a:p>
            <a:pPr marL="179388" lvl="0" indent="-179388">
              <a:buFont typeface="Wingdings" panose="05000000000000000000" pitchFamily="2" charset="2"/>
              <a:buChar char="§"/>
            </a:pPr>
            <a:r>
              <a:rPr lang="x-none" sz="1400" b="1" dirty="0"/>
              <a:t>„Wydatki na zwiększenie wartości inwestycji </a:t>
            </a:r>
            <a:r>
              <a:rPr lang="x-none" sz="1400" b="1" dirty="0" smtClean="0"/>
              <a:t>kontynuowanych”</a:t>
            </a:r>
            <a:r>
              <a:rPr lang="pl-PL" sz="1400" dirty="0"/>
              <a:t/>
            </a:r>
            <a:br>
              <a:rPr lang="pl-PL" sz="1400" dirty="0"/>
            </a:br>
            <a:r>
              <a:rPr lang="x-none" sz="1100" dirty="0" smtClean="0"/>
              <a:t>zmniejszenie </a:t>
            </a:r>
            <a:r>
              <a:rPr lang="x-none" sz="1100" dirty="0"/>
              <a:t>limitu wydatków w 2025 r. o </a:t>
            </a:r>
            <a:r>
              <a:rPr lang="x-none" sz="1100" b="1" dirty="0"/>
              <a:t>1.000.000 zł</a:t>
            </a:r>
            <a:r>
              <a:rPr lang="x-none" sz="1100" dirty="0"/>
              <a:t>, zmniejszenie limitu wydatków w 2027 r. o </a:t>
            </a:r>
            <a:r>
              <a:rPr lang="x-none" sz="1100" b="1" dirty="0"/>
              <a:t>1.886.200 </a:t>
            </a:r>
            <a:r>
              <a:rPr lang="x-none" sz="1100" b="1" dirty="0" smtClean="0"/>
              <a:t>zł</a:t>
            </a:r>
            <a:endParaRPr lang="pl-PL" sz="1100" dirty="0"/>
          </a:p>
          <a:p>
            <a:pPr marL="179388" lvl="0" indent="-179388">
              <a:buFont typeface="Wingdings" panose="05000000000000000000" pitchFamily="2" charset="2"/>
              <a:buChar char="§"/>
            </a:pPr>
            <a:r>
              <a:rPr lang="x-none" sz="1400" dirty="0"/>
              <a:t> </a:t>
            </a:r>
            <a:r>
              <a:rPr lang="x-none" sz="1400" b="1" dirty="0"/>
              <a:t>„Program budowy i modernizacji </a:t>
            </a:r>
            <a:r>
              <a:rPr lang="x-none" sz="1400" b="1" dirty="0" smtClean="0"/>
              <a:t>dróg”</a:t>
            </a:r>
            <a:r>
              <a:rPr lang="pl-PL" sz="1400" dirty="0"/>
              <a:t/>
            </a:r>
            <a:br>
              <a:rPr lang="pl-PL" sz="1400" dirty="0"/>
            </a:br>
            <a:r>
              <a:rPr lang="x-none" sz="1100" dirty="0" smtClean="0"/>
              <a:t>zmniejszenie </a:t>
            </a:r>
            <a:r>
              <a:rPr lang="x-none" sz="1100" dirty="0"/>
              <a:t>limitu wydatków w 2025 r. o </a:t>
            </a:r>
            <a:r>
              <a:rPr lang="x-none" sz="1100" b="1" dirty="0"/>
              <a:t>106.710 zł</a:t>
            </a:r>
            <a:r>
              <a:rPr lang="x-none" sz="1100" dirty="0"/>
              <a:t>; zmniejszenie limitu wydatków w 2026 r. o </a:t>
            </a:r>
            <a:r>
              <a:rPr lang="x-none" sz="1100" b="1" dirty="0"/>
              <a:t>4.093.290 </a:t>
            </a:r>
            <a:r>
              <a:rPr lang="x-none" sz="1100" b="1" dirty="0" smtClean="0"/>
              <a:t>zł</a:t>
            </a:r>
            <a:endParaRPr lang="pl-PL" sz="1100" dirty="0"/>
          </a:p>
          <a:p>
            <a:pPr marL="179388" indent="-179388">
              <a:buFont typeface="Wingdings" panose="05000000000000000000" pitchFamily="2" charset="2"/>
              <a:buChar char="§"/>
            </a:pPr>
            <a:r>
              <a:rPr lang="x-none" sz="1400" dirty="0"/>
              <a:t> </a:t>
            </a:r>
            <a:r>
              <a:rPr lang="pl-PL" sz="1400" b="1" dirty="0"/>
              <a:t>„Program rozwoju infrastruktury </a:t>
            </a:r>
            <a:r>
              <a:rPr lang="pl-PL" sz="1400" b="1" dirty="0" smtClean="0"/>
              <a:t>lokalnej”</a:t>
            </a:r>
            <a:r>
              <a:rPr lang="pl-PL" sz="1400" dirty="0"/>
              <a:t/>
            </a:r>
            <a:br>
              <a:rPr lang="pl-PL" sz="1400" dirty="0"/>
            </a:br>
            <a:r>
              <a:rPr lang="pl-PL" sz="1100" dirty="0" smtClean="0"/>
              <a:t>zmniejszenie </a:t>
            </a:r>
            <a:r>
              <a:rPr lang="pl-PL" sz="1100" dirty="0"/>
              <a:t>limitu wydatków w 2026 r. </a:t>
            </a:r>
            <a:r>
              <a:rPr lang="pl-PL" sz="1100" dirty="0" smtClean="0"/>
              <a:t>o </a:t>
            </a:r>
            <a:r>
              <a:rPr lang="pl-PL" sz="1100" b="1" dirty="0"/>
              <a:t>200.000 zł</a:t>
            </a:r>
            <a:r>
              <a:rPr lang="pl-PL" sz="1100" dirty="0"/>
              <a:t>, zmniejszenie limitu wydatków w 2027 r. o </a:t>
            </a:r>
            <a:r>
              <a:rPr lang="pl-PL" sz="1100" b="1" dirty="0"/>
              <a:t>800.000 </a:t>
            </a:r>
            <a:r>
              <a:rPr lang="pl-PL" sz="1100" b="1" dirty="0" smtClean="0"/>
              <a:t>zł</a:t>
            </a:r>
          </a:p>
          <a:p>
            <a:endParaRPr lang="pl-PL" sz="1100" b="1" dirty="0"/>
          </a:p>
          <a:p>
            <a:pPr>
              <a:spcAft>
                <a:spcPts val="600"/>
              </a:spcAft>
            </a:pPr>
            <a:r>
              <a:rPr lang="pl-PL" sz="1200" b="1" dirty="0" smtClean="0"/>
              <a:t>Dz. Ochota:</a:t>
            </a:r>
            <a:endParaRPr lang="pl-PL" sz="1200" dirty="0" smtClean="0"/>
          </a:p>
          <a:p>
            <a:pPr marL="179388" lvl="0" indent="-179388">
              <a:buFont typeface="Wingdings" panose="05000000000000000000" pitchFamily="2" charset="2"/>
              <a:buChar char="§"/>
            </a:pPr>
            <a:r>
              <a:rPr lang="x-none" sz="1400" b="1" dirty="0"/>
              <a:t>„Dostosowanie budynków VII Liceum Ogólnokształcącego do obowiązujących przepisów ppoż. przy ul. Wawelskiej 46</a:t>
            </a:r>
            <a:r>
              <a:rPr lang="x-none" sz="1400" b="1" dirty="0" smtClean="0"/>
              <a:t>”</a:t>
            </a:r>
            <a:r>
              <a:rPr lang="pl-PL" sz="1400" dirty="0" smtClean="0"/>
              <a:t/>
            </a:r>
            <a:br>
              <a:rPr lang="pl-PL" sz="1400" dirty="0" smtClean="0"/>
            </a:br>
            <a:r>
              <a:rPr lang="x-none" sz="1100" dirty="0" smtClean="0"/>
              <a:t>zwiększenie </a:t>
            </a:r>
            <a:r>
              <a:rPr lang="x-none" sz="1100" dirty="0"/>
              <a:t>limitu wydatków w 2024 r. o </a:t>
            </a:r>
            <a:r>
              <a:rPr lang="x-none" sz="1100" b="1" dirty="0"/>
              <a:t>500.000 </a:t>
            </a:r>
            <a:r>
              <a:rPr lang="x-none" sz="1100" b="1" dirty="0" smtClean="0"/>
              <a:t>zł</a:t>
            </a:r>
            <a:endParaRPr lang="pl-PL" sz="1100" b="1" dirty="0"/>
          </a:p>
          <a:p>
            <a:pPr marL="179388" lvl="0" indent="-179388">
              <a:buFont typeface="Wingdings" panose="05000000000000000000" pitchFamily="2" charset="2"/>
              <a:buChar char="§"/>
            </a:pPr>
            <a:r>
              <a:rPr lang="x-none" sz="1400" b="1" dirty="0"/>
              <a:t>„Termomodernizacja Szkoły Podstawowej nr 264 przy ul. W. Skorochód-Majewskiego </a:t>
            </a:r>
            <a:r>
              <a:rPr lang="x-none" sz="1400" b="1" dirty="0" smtClean="0"/>
              <a:t>17”</a:t>
            </a:r>
            <a:r>
              <a:rPr lang="pl-PL" sz="1400" dirty="0"/>
              <a:t/>
            </a:r>
            <a:br>
              <a:rPr lang="pl-PL" sz="1400" dirty="0"/>
            </a:br>
            <a:r>
              <a:rPr lang="x-none" sz="1100" dirty="0" smtClean="0"/>
              <a:t>zwiększenie </a:t>
            </a:r>
            <a:r>
              <a:rPr lang="x-none" sz="1100" dirty="0"/>
              <a:t>limitu wydatków w 2024 r. o </a:t>
            </a:r>
            <a:r>
              <a:rPr lang="x-none" sz="1100" b="1" dirty="0"/>
              <a:t>500.000 </a:t>
            </a:r>
            <a:r>
              <a:rPr lang="x-none" sz="1100" b="1" dirty="0" smtClean="0"/>
              <a:t>zł</a:t>
            </a:r>
            <a:endParaRPr lang="pl-PL" sz="1100" b="1" dirty="0"/>
          </a:p>
          <a:p>
            <a:pPr marL="179388" indent="-179388">
              <a:buFont typeface="Wingdings" panose="05000000000000000000" pitchFamily="2" charset="2"/>
              <a:buChar char="§"/>
            </a:pPr>
            <a:r>
              <a:rPr lang="pl-PL" sz="1400" b="1" dirty="0"/>
              <a:t>„Budowa zadaszenia placu handlowego na Targowisku Zieleniak przy ul. Grójeckiej </a:t>
            </a:r>
            <a:r>
              <a:rPr lang="pl-PL" sz="1400" b="1" dirty="0" smtClean="0"/>
              <a:t>97”</a:t>
            </a:r>
            <a:r>
              <a:rPr lang="pl-PL" sz="1400" dirty="0"/>
              <a:t/>
            </a:r>
            <a:br>
              <a:rPr lang="pl-PL" sz="1400" dirty="0"/>
            </a:br>
            <a:r>
              <a:rPr lang="pl-PL" sz="1100" dirty="0" smtClean="0"/>
              <a:t>zmniejszenie </a:t>
            </a:r>
            <a:r>
              <a:rPr lang="pl-PL" sz="1100" dirty="0"/>
              <a:t>limitu wydatków w 2024 r. o </a:t>
            </a:r>
            <a:r>
              <a:rPr lang="pl-PL" sz="1100" b="1" dirty="0"/>
              <a:t>1.800.000 </a:t>
            </a:r>
            <a:r>
              <a:rPr lang="pl-PL" sz="1100" b="1" dirty="0" smtClean="0"/>
              <a:t>zł</a:t>
            </a:r>
          </a:p>
          <a:p>
            <a:endParaRPr lang="pl-PL" sz="1200" b="1" dirty="0" smtClean="0"/>
          </a:p>
          <a:p>
            <a:pPr>
              <a:spcBef>
                <a:spcPts val="600"/>
              </a:spcBef>
            </a:pPr>
            <a:r>
              <a:rPr lang="pl-PL" sz="1200" b="1" dirty="0" smtClean="0"/>
              <a:t>Dz. Wilanów:</a:t>
            </a:r>
            <a:endParaRPr lang="pl-PL" sz="1200" dirty="0" smtClean="0"/>
          </a:p>
          <a:p>
            <a:pPr marL="179388" indent="-179388">
              <a:buFont typeface="Wingdings" panose="05000000000000000000" pitchFamily="2" charset="2"/>
              <a:buChar char="§"/>
            </a:pPr>
            <a:r>
              <a:rPr lang="x-none" sz="1400" b="1" dirty="0"/>
              <a:t>„Budowa szkoły podstawowej na Zawadach – prace </a:t>
            </a:r>
            <a:r>
              <a:rPr lang="x-none" sz="1400" b="1" dirty="0" smtClean="0"/>
              <a:t>przygotowawcze”</a:t>
            </a:r>
            <a:r>
              <a:rPr lang="pl-PL" sz="1400" dirty="0"/>
              <a:t/>
            </a:r>
            <a:br>
              <a:rPr lang="pl-PL" sz="1400" dirty="0"/>
            </a:br>
            <a:r>
              <a:rPr lang="x-none" sz="1100" dirty="0" smtClean="0"/>
              <a:t>zwiększenie </a:t>
            </a:r>
            <a:r>
              <a:rPr lang="x-none" sz="1100" dirty="0"/>
              <a:t>limitu wydatków w 2024 r. o kwotę </a:t>
            </a:r>
            <a:r>
              <a:rPr lang="x-none" sz="1100" b="1" dirty="0"/>
              <a:t>500.000 zł</a:t>
            </a:r>
            <a:r>
              <a:rPr lang="x-none" sz="1100" dirty="0"/>
              <a:t>, zwiększenie limitu wydatków w 2025 r. </a:t>
            </a:r>
            <a:r>
              <a:rPr lang="x-none" sz="1100" dirty="0" smtClean="0"/>
              <a:t>o </a:t>
            </a:r>
            <a:r>
              <a:rPr lang="x-none" sz="1100" b="1" dirty="0"/>
              <a:t>1.500.000 zł</a:t>
            </a:r>
            <a:endParaRPr lang="pl-PL" sz="1100" b="1" dirty="0"/>
          </a:p>
        </p:txBody>
      </p:sp>
    </p:spTree>
    <p:extLst>
      <p:ext uri="{BB962C8B-B14F-4D97-AF65-F5344CB8AC3E}">
        <p14:creationId xmlns:p14="http://schemas.microsoft.com/office/powerpoint/2010/main" val="2253516296"/>
      </p:ext>
    </p:extLst>
  </p:cSld>
  <p:clrMapOvr>
    <a:masterClrMapping/>
  </p:clrMapOvr>
  <p:transition spd="slow">
    <p:cove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694154" y="1314450"/>
            <a:ext cx="10515600" cy="3829050"/>
          </a:xfrm>
          <a:prstGeom prst="rect">
            <a:avLst/>
          </a:prstGeom>
        </p:spPr>
        <p:txBody>
          <a:bodyPr/>
          <a:lstStyle/>
          <a:p>
            <a:r>
              <a:rPr lang="pl-PL" b="1" dirty="0"/>
              <a:t>Wynik budżetu i program kredytowy</a:t>
            </a:r>
            <a:r>
              <a:rPr lang="pl-PL" dirty="0"/>
              <a:t/>
            </a:r>
            <a:br>
              <a:rPr lang="pl-PL" dirty="0"/>
            </a:br>
            <a:endParaRPr lang="pl-PL" dirty="0"/>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53</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3713129311"/>
      </p:ext>
    </p:extLst>
  </p:cSld>
  <p:clrMapOvr>
    <a:masterClrMapping/>
  </p:clrMapOvr>
  <p:transition spd="slow">
    <p:cove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54</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730973267"/>
              </p:ext>
            </p:extLst>
          </p:nvPr>
        </p:nvGraphicFramePr>
        <p:xfrm>
          <a:off x="1779629" y="1678157"/>
          <a:ext cx="8632743" cy="3843754"/>
        </p:xfrm>
        <a:graphic>
          <a:graphicData uri="http://schemas.openxmlformats.org/drawingml/2006/table">
            <a:tbl>
              <a:tblPr firstRow="1" bandRow="1">
                <a:tableStyleId>{2D5ABB26-0587-4C30-8999-92F81FD0307C}</a:tableStyleId>
              </a:tblPr>
              <a:tblGrid>
                <a:gridCol w="1651020">
                  <a:extLst>
                    <a:ext uri="{9D8B030D-6E8A-4147-A177-3AD203B41FA5}">
                      <a16:colId xmlns:a16="http://schemas.microsoft.com/office/drawing/2014/main" val="3288171132"/>
                    </a:ext>
                  </a:extLst>
                </a:gridCol>
                <a:gridCol w="1353597">
                  <a:extLst>
                    <a:ext uri="{9D8B030D-6E8A-4147-A177-3AD203B41FA5}">
                      <a16:colId xmlns:a16="http://schemas.microsoft.com/office/drawing/2014/main" val="20001"/>
                    </a:ext>
                  </a:extLst>
                </a:gridCol>
                <a:gridCol w="1353597">
                  <a:extLst>
                    <a:ext uri="{9D8B030D-6E8A-4147-A177-3AD203B41FA5}">
                      <a16:colId xmlns:a16="http://schemas.microsoft.com/office/drawing/2014/main" val="3393036705"/>
                    </a:ext>
                  </a:extLst>
                </a:gridCol>
                <a:gridCol w="1353597">
                  <a:extLst>
                    <a:ext uri="{9D8B030D-6E8A-4147-A177-3AD203B41FA5}">
                      <a16:colId xmlns:a16="http://schemas.microsoft.com/office/drawing/2014/main" val="785722401"/>
                    </a:ext>
                  </a:extLst>
                </a:gridCol>
                <a:gridCol w="1353597">
                  <a:extLst>
                    <a:ext uri="{9D8B030D-6E8A-4147-A177-3AD203B41FA5}">
                      <a16:colId xmlns:a16="http://schemas.microsoft.com/office/drawing/2014/main" val="1778449290"/>
                    </a:ext>
                  </a:extLst>
                </a:gridCol>
                <a:gridCol w="1567335">
                  <a:extLst>
                    <a:ext uri="{9D8B030D-6E8A-4147-A177-3AD203B41FA5}">
                      <a16:colId xmlns:a16="http://schemas.microsoft.com/office/drawing/2014/main" val="3422950535"/>
                    </a:ext>
                  </a:extLst>
                </a:gridCol>
              </a:tblGrid>
              <a:tr h="755827">
                <a:tc>
                  <a:txBody>
                    <a:bodyPr/>
                    <a:lstStyle/>
                    <a:p>
                      <a:pPr algn="ctr"/>
                      <a:endParaRPr lang="pl-PL" sz="2000" b="1" kern="1200" dirty="0">
                        <a:solidFill>
                          <a:schemeClr val="tx1"/>
                        </a:solidFill>
                        <a:latin typeface="+mj-lt"/>
                        <a:ea typeface="+mn-ea"/>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8822">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679951">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solidFill>
                            <a:srgbClr val="385723"/>
                          </a:solidFill>
                          <a:latin typeface="+mj-lt"/>
                          <a:cs typeface="Calibri" panose="020F0502020204030204" pitchFamily="34" charset="0"/>
                        </a:rPr>
                        <a:t>+97,1</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-65,2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-19,3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+24,8</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+37,4</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679951">
                <a:tc>
                  <a:txBody>
                    <a:bodyPr/>
                    <a:lstStyle/>
                    <a:p>
                      <a:pPr algn="l"/>
                      <a:r>
                        <a:rPr lang="pl-PL" sz="2000" b="0" dirty="0" err="1">
                          <a:latin typeface="+mj-lt"/>
                          <a:cs typeface="Calibri" panose="020F0502020204030204" pitchFamily="34" charset="0"/>
                        </a:rPr>
                        <a:t>Autopop</a:t>
                      </a:r>
                      <a:r>
                        <a:rPr lang="pl-PL" sz="2000" b="0" dirty="0">
                          <a:latin typeface="+mj-lt"/>
                          <a:cs typeface="Calibri" panose="020F0502020204030204" pitchFamily="34" charset="0"/>
                        </a:rPr>
                        <a:t>-</a:t>
                      </a:r>
                      <a:br>
                        <a:rPr lang="pl-PL" sz="2000" b="0" dirty="0">
                          <a:latin typeface="+mj-lt"/>
                          <a:cs typeface="Calibri" panose="020F0502020204030204" pitchFamily="34" charset="0"/>
                        </a:rPr>
                      </a:br>
                      <a:r>
                        <a:rPr lang="pl-PL" sz="2000" b="0" dirty="0">
                          <a:latin typeface="+mj-lt"/>
                          <a:cs typeface="Calibri" panose="020F0502020204030204" pitchFamily="34" charset="0"/>
                        </a:rPr>
                        <a:t>-</a:t>
                      </a:r>
                      <a:r>
                        <a:rPr lang="pl-PL" sz="2000" b="0" dirty="0" err="1">
                          <a:latin typeface="+mj-lt"/>
                          <a:cs typeface="Calibri" panose="020F0502020204030204" pitchFamily="34" charset="0"/>
                        </a:rPr>
                        <a:t>rawka</a:t>
                      </a:r>
                      <a:r>
                        <a:rPr lang="pl-PL" sz="2000" b="0" dirty="0">
                          <a:latin typeface="+mj-lt"/>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-53,0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-19,6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-9,8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385723"/>
                          </a:solidFill>
                          <a:latin typeface="+mj-lt"/>
                          <a:ea typeface="+mn-ea"/>
                          <a:cs typeface="Calibri" panose="020F0502020204030204" pitchFamily="34" charset="0"/>
                        </a:rPr>
                        <a:t>+10,2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a:solidFill>
                            <a:srgbClr val="C00000"/>
                          </a:solidFill>
                          <a:latin typeface="+mj-lt"/>
                          <a:ea typeface="+mn-ea"/>
                          <a:cs typeface="Calibri" panose="020F0502020204030204" pitchFamily="34" charset="0"/>
                        </a:rPr>
                        <a:t>-72,3</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552580306"/>
                  </a:ext>
                </a:extLst>
              </a:tr>
              <a:tr h="6799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rawka</a:t>
                      </a:r>
                      <a:r>
                        <a:rPr lang="pl-PL" sz="2000" b="0" kern="1200" dirty="0" smtClean="0">
                          <a:solidFill>
                            <a:schemeClr val="tx1"/>
                          </a:solidFill>
                          <a:latin typeface="+mn-lt"/>
                          <a:ea typeface="+mn-ea"/>
                          <a:cs typeface="Calibri" panose="020F0502020204030204" pitchFamily="34" charset="0"/>
                        </a:rPr>
                        <a:t>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C00000"/>
                          </a:solidFill>
                          <a:latin typeface="+mj-lt"/>
                          <a:ea typeface="+mn-ea"/>
                          <a:cs typeface="Calibri" panose="020F0502020204030204" pitchFamily="34" charset="0"/>
                        </a:rPr>
                        <a:t>-37,5</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C00000"/>
                          </a:solidFill>
                          <a:latin typeface="+mj-lt"/>
                          <a:ea typeface="+mn-ea"/>
                          <a:cs typeface="Calibri" panose="020F0502020204030204" pitchFamily="34" charset="0"/>
                        </a:rPr>
                        <a:t>-2,5</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+4,3</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385723"/>
                          </a:solidFill>
                          <a:latin typeface="+mj-lt"/>
                          <a:ea typeface="+mn-ea"/>
                          <a:cs typeface="Calibri" panose="020F0502020204030204" pitchFamily="34" charset="0"/>
                        </a:rPr>
                        <a:t>+2,7</a:t>
                      </a:r>
                      <a:endParaRPr lang="pl-PL" sz="20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000" b="1" kern="1200" dirty="0" smtClean="0">
                          <a:solidFill>
                            <a:srgbClr val="C00000"/>
                          </a:solidFill>
                          <a:latin typeface="+mj-lt"/>
                          <a:ea typeface="+mn-ea"/>
                          <a:cs typeface="Calibri" panose="020F0502020204030204" pitchFamily="34" charset="0"/>
                        </a:rPr>
                        <a:t>-33,0</a:t>
                      </a:r>
                      <a:endParaRPr lang="pl-PL" sz="20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840958406"/>
                  </a:ext>
                </a:extLst>
              </a:tr>
              <a:tr h="679951">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a:t>
                      </a:r>
                      <a:r>
                        <a:rPr lang="pl-PL" sz="2000" b="1" dirty="0" smtClean="0">
                          <a:latin typeface="+mj-lt"/>
                          <a:cs typeface="Calibri" panose="020F0502020204030204" pitchFamily="34" charset="0"/>
                        </a:rPr>
                        <a:t>3.718</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a:t>
                      </a:r>
                      <a:r>
                        <a:rPr lang="pl-PL" sz="2000" b="1" dirty="0" smtClean="0">
                          <a:latin typeface="+mj-lt"/>
                          <a:cs typeface="Calibri" panose="020F0502020204030204" pitchFamily="34" charset="0"/>
                        </a:rPr>
                        <a:t>2.225</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a:t>
                      </a:r>
                      <a:r>
                        <a:rPr lang="pl-PL" sz="2000" b="1" dirty="0" smtClean="0">
                          <a:latin typeface="+mj-lt"/>
                          <a:cs typeface="Calibri" panose="020F0502020204030204" pitchFamily="34" charset="0"/>
                        </a:rPr>
                        <a:t>801</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a:t>
                      </a:r>
                      <a:r>
                        <a:rPr lang="pl-PL" sz="2000" b="1" dirty="0" smtClean="0">
                          <a:latin typeface="+mj-lt"/>
                          <a:cs typeface="Calibri" panose="020F0502020204030204" pitchFamily="34" charset="0"/>
                        </a:rPr>
                        <a:t>189</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000" b="1" dirty="0">
                          <a:latin typeface="+mj-lt"/>
                          <a:cs typeface="Calibri" panose="020F0502020204030204" pitchFamily="34" charset="0"/>
                        </a:rPr>
                        <a:t>-</a:t>
                      </a:r>
                      <a:r>
                        <a:rPr lang="pl-PL" sz="2000" b="1" dirty="0" smtClean="0">
                          <a:latin typeface="+mj-lt"/>
                          <a:cs typeface="Calibri" panose="020F0502020204030204" pitchFamily="34" charset="0"/>
                        </a:rPr>
                        <a:t>6.933</a:t>
                      </a:r>
                      <a:endParaRPr lang="pl-PL" sz="20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9" name="Tytuł 2"/>
          <p:cNvSpPr>
            <a:spLocks noGrp="1"/>
          </p:cNvSpPr>
          <p:nvPr>
            <p:ph type="title"/>
          </p:nvPr>
        </p:nvSpPr>
        <p:spPr>
          <a:xfrm>
            <a:off x="327600" y="252000"/>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prognozie wyniku budżetu</a:t>
            </a:r>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2106313880"/>
      </p:ext>
    </p:extLst>
  </p:cSld>
  <p:clrMapOvr>
    <a:masterClrMapping/>
  </p:clrMapOvr>
  <p:transition spd="slow">
    <p:cove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55</a:t>
            </a:fld>
            <a:endParaRPr lang="pl-PL" dirty="0"/>
          </a:p>
        </p:txBody>
      </p:sp>
      <p:sp>
        <p:nvSpPr>
          <p:cNvPr id="9" name="Tytuł 2"/>
          <p:cNvSpPr>
            <a:spLocks noGrp="1"/>
          </p:cNvSpPr>
          <p:nvPr>
            <p:ph type="title"/>
          </p:nvPr>
        </p:nvSpPr>
        <p:spPr>
          <a:xfrm>
            <a:off x="320697" y="133606"/>
            <a:ext cx="11537928" cy="945036"/>
          </a:xfrm>
        </p:spPr>
        <p:txBody>
          <a:bodyPr/>
          <a:lstStyle/>
          <a:p>
            <a:pPr algn="ctr">
              <a:spcBef>
                <a:spcPts val="600"/>
              </a:spcBef>
              <a:spcAft>
                <a:spcPts val="600"/>
              </a:spcAft>
            </a:pPr>
            <a:r>
              <a:rPr lang="pl-PL" altLang="pl-PL" sz="2400" dirty="0">
                <a:latin typeface="+mj-lt"/>
              </a:rPr>
              <a:t>Wieloletnia Prognoza Finansowa </a:t>
            </a:r>
            <a:br>
              <a:rPr lang="pl-PL" altLang="pl-PL" sz="2400" dirty="0">
                <a:latin typeface="+mj-lt"/>
              </a:rPr>
            </a:br>
            <a:r>
              <a:rPr lang="pl-PL" altLang="pl-PL" sz="2400" b="1" dirty="0">
                <a:latin typeface="+mj-lt"/>
              </a:rPr>
              <a:t>Zmiany w programie kredytowym</a:t>
            </a:r>
          </a:p>
        </p:txBody>
      </p:sp>
      <p:graphicFrame>
        <p:nvGraphicFramePr>
          <p:cNvPr id="10" name="Tabela 9"/>
          <p:cNvGraphicFramePr>
            <a:graphicFrameLocks noGrp="1"/>
          </p:cNvGraphicFramePr>
          <p:nvPr>
            <p:extLst>
              <p:ext uri="{D42A27DB-BD31-4B8C-83A1-F6EECF244321}">
                <p14:modId xmlns:p14="http://schemas.microsoft.com/office/powerpoint/2010/main" val="2880864918"/>
              </p:ext>
            </p:extLst>
          </p:nvPr>
        </p:nvGraphicFramePr>
        <p:xfrm>
          <a:off x="1347262" y="1387652"/>
          <a:ext cx="9336113" cy="3860912"/>
        </p:xfrm>
        <a:graphic>
          <a:graphicData uri="http://schemas.openxmlformats.org/drawingml/2006/table">
            <a:tbl>
              <a:tblPr firstRow="1" bandRow="1">
                <a:tableStyleId>{2D5ABB26-0587-4C30-8999-92F81FD0307C}</a:tableStyleId>
              </a:tblPr>
              <a:tblGrid>
                <a:gridCol w="1785567">
                  <a:extLst>
                    <a:ext uri="{9D8B030D-6E8A-4147-A177-3AD203B41FA5}">
                      <a16:colId xmlns:a16="http://schemas.microsoft.com/office/drawing/2014/main" val="3288171132"/>
                    </a:ext>
                  </a:extLst>
                </a:gridCol>
                <a:gridCol w="1463885">
                  <a:extLst>
                    <a:ext uri="{9D8B030D-6E8A-4147-A177-3AD203B41FA5}">
                      <a16:colId xmlns:a16="http://schemas.microsoft.com/office/drawing/2014/main" val="20001"/>
                    </a:ext>
                  </a:extLst>
                </a:gridCol>
                <a:gridCol w="1463885">
                  <a:extLst>
                    <a:ext uri="{9D8B030D-6E8A-4147-A177-3AD203B41FA5}">
                      <a16:colId xmlns:a16="http://schemas.microsoft.com/office/drawing/2014/main" val="3393036705"/>
                    </a:ext>
                  </a:extLst>
                </a:gridCol>
                <a:gridCol w="1463885">
                  <a:extLst>
                    <a:ext uri="{9D8B030D-6E8A-4147-A177-3AD203B41FA5}">
                      <a16:colId xmlns:a16="http://schemas.microsoft.com/office/drawing/2014/main" val="785722401"/>
                    </a:ext>
                  </a:extLst>
                </a:gridCol>
                <a:gridCol w="1463885">
                  <a:extLst>
                    <a:ext uri="{9D8B030D-6E8A-4147-A177-3AD203B41FA5}">
                      <a16:colId xmlns:a16="http://schemas.microsoft.com/office/drawing/2014/main" val="1778449290"/>
                    </a:ext>
                  </a:extLst>
                </a:gridCol>
                <a:gridCol w="1695006">
                  <a:extLst>
                    <a:ext uri="{9D8B030D-6E8A-4147-A177-3AD203B41FA5}">
                      <a16:colId xmlns:a16="http://schemas.microsoft.com/office/drawing/2014/main" val="3422950535"/>
                    </a:ext>
                  </a:extLst>
                </a:gridCol>
              </a:tblGrid>
              <a:tr h="739451">
                <a:tc>
                  <a:txBody>
                    <a:bodyPr/>
                    <a:lstStyle/>
                    <a:p>
                      <a:pPr algn="ctr"/>
                      <a:endParaRPr lang="pl-PL" sz="2000" dirty="0">
                        <a:latin typeface="+mj-lt"/>
                        <a:cs typeface="Calibri" panose="020F0502020204030204" pitchFamily="34" charset="0"/>
                      </a:endParaRP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2024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2025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2026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l-PL" sz="2000" dirty="0">
                          <a:latin typeface="+mj-lt"/>
                          <a:cs typeface="Calibri" panose="020F0502020204030204" pitchFamily="34" charset="0"/>
                        </a:rPr>
                        <a:t>2027 r.</a:t>
                      </a:r>
                    </a:p>
                  </a:txBody>
                  <a:tcPr marL="91448" marR="91448" marT="45727" marB="45727" anchor="ctr">
                    <a:lnB w="12700" cap="flat" cmpd="sng" algn="ctr">
                      <a:solidFill>
                        <a:schemeClr val="tx1"/>
                      </a:solidFill>
                      <a:prstDash val="solid"/>
                      <a:round/>
                      <a:headEnd type="none" w="med" len="med"/>
                      <a:tailEnd type="none" w="med" len="med"/>
                    </a:lnB>
                  </a:tcPr>
                </a:tc>
                <a:tc>
                  <a:txBody>
                    <a:bodyPr/>
                    <a:lstStyle/>
                    <a:p>
                      <a:pPr algn="ctr"/>
                      <a:r>
                        <a:rPr lang="pl-PL" sz="2000" dirty="0">
                          <a:latin typeface="+mj-lt"/>
                          <a:cs typeface="Calibri" panose="020F0502020204030204" pitchFamily="34" charset="0"/>
                        </a:rPr>
                        <a:t>Łącznie</a:t>
                      </a:r>
                    </a:p>
                  </a:txBody>
                  <a:tcPr marL="91448" marR="91448" marT="45727" marB="45727" anchor="ct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10924">
                <a:tc gridSpan="6">
                  <a:txBody>
                    <a:bodyPr/>
                    <a:lstStyle/>
                    <a:p>
                      <a:pPr algn="ctr"/>
                      <a:r>
                        <a:rPr lang="pl-PL" sz="1400" dirty="0">
                          <a:latin typeface="+mj-lt"/>
                          <a:cs typeface="Calibri" panose="020F0502020204030204" pitchFamily="34" charset="0"/>
                        </a:rPr>
                        <a:t>w mln zł</a:t>
                      </a:r>
                    </a:p>
                  </a:txBody>
                  <a:tcPr marL="91448" marR="91448" marT="45727" marB="45727"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10001"/>
                  </a:ext>
                </a:extLst>
              </a:tr>
              <a:tr h="715106">
                <a:tc>
                  <a:txBody>
                    <a:bodyPr/>
                    <a:lstStyle/>
                    <a:p>
                      <a:pPr algn="l"/>
                      <a:r>
                        <a:rPr lang="pl-PL" sz="2000" b="0" dirty="0">
                          <a:latin typeface="+mj-lt"/>
                          <a:cs typeface="Calibri" panose="020F0502020204030204" pitchFamily="34" charset="0"/>
                        </a:rPr>
                        <a:t>Projekt</a:t>
                      </a:r>
                      <a:r>
                        <a:rPr lang="pl-PL" sz="2000" b="0" baseline="0" dirty="0">
                          <a:latin typeface="+mj-lt"/>
                          <a:cs typeface="Calibri" panose="020F0502020204030204" pitchFamily="34" charset="0"/>
                        </a:rPr>
                        <a:t> zmiany</a:t>
                      </a:r>
                      <a:endParaRPr lang="pl-PL" sz="2000" b="0" dirty="0">
                        <a:latin typeface="+mj-lt"/>
                        <a:cs typeface="Calibri" panose="020F0502020204030204" pitchFamily="34" charset="0"/>
                      </a:endParaRP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a:solidFill>
                            <a:srgbClr val="C00000"/>
                          </a:solidFill>
                          <a:latin typeface="+mj-lt"/>
                          <a:ea typeface="+mn-ea"/>
                          <a:cs typeface="Calibri" panose="020F0502020204030204" pitchFamily="34" charset="0"/>
                        </a:rPr>
                        <a:t>-12,7</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+65,2</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+19,3</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-71,8</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715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a:solidFill>
                            <a:schemeClr val="tx1"/>
                          </a:solidFill>
                          <a:latin typeface="+mn-lt"/>
                          <a:ea typeface="+mn-ea"/>
                          <a:cs typeface="Calibri" panose="020F0502020204030204" pitchFamily="34" charset="0"/>
                        </a:rPr>
                        <a:t>Autopop</a:t>
                      </a:r>
                      <a:r>
                        <a:rPr lang="pl-PL" sz="2000" b="0" kern="1200" dirty="0">
                          <a:solidFill>
                            <a:schemeClr val="tx1"/>
                          </a:solidFill>
                          <a:latin typeface="+mn-lt"/>
                          <a:ea typeface="+mn-ea"/>
                          <a:cs typeface="Calibri" panose="020F0502020204030204" pitchFamily="34" charset="0"/>
                        </a:rPr>
                        <a:t>-</a:t>
                      </a:r>
                      <a:br>
                        <a:rPr lang="pl-PL" sz="2000" b="0" kern="1200" dirty="0">
                          <a:solidFill>
                            <a:schemeClr val="tx1"/>
                          </a:solidFill>
                          <a:latin typeface="+mn-lt"/>
                          <a:ea typeface="+mn-ea"/>
                          <a:cs typeface="Calibri" panose="020F0502020204030204" pitchFamily="34" charset="0"/>
                        </a:rPr>
                      </a:br>
                      <a:r>
                        <a:rPr lang="pl-PL" sz="2000" b="0" kern="1200" dirty="0">
                          <a:solidFill>
                            <a:schemeClr val="tx1"/>
                          </a:solidFill>
                          <a:latin typeface="+mn-lt"/>
                          <a:ea typeface="+mn-ea"/>
                          <a:cs typeface="Calibri" panose="020F0502020204030204" pitchFamily="34" charset="0"/>
                        </a:rPr>
                        <a:t>-</a:t>
                      </a:r>
                      <a:r>
                        <a:rPr lang="pl-PL" sz="2000" b="0" kern="1200" dirty="0" err="1">
                          <a:solidFill>
                            <a:schemeClr val="tx1"/>
                          </a:solidFill>
                          <a:latin typeface="+mn-lt"/>
                          <a:ea typeface="+mn-ea"/>
                          <a:cs typeface="Calibri" panose="020F0502020204030204" pitchFamily="34" charset="0"/>
                        </a:rPr>
                        <a:t>rawka</a:t>
                      </a:r>
                      <a:r>
                        <a:rPr lang="pl-PL" sz="2000" b="0" kern="1200" dirty="0">
                          <a:solidFill>
                            <a:schemeClr val="tx1"/>
                          </a:solidFill>
                          <a:latin typeface="+mn-lt"/>
                          <a:ea typeface="+mn-ea"/>
                          <a:cs typeface="Calibri" panose="020F0502020204030204" pitchFamily="34" charset="0"/>
                        </a:rPr>
                        <a:t> A</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kern="1200" dirty="0">
                          <a:solidFill>
                            <a:srgbClr val="C00000"/>
                          </a:solidFill>
                          <a:latin typeface="+mj-lt"/>
                          <a:ea typeface="+mn-ea"/>
                          <a:cs typeface="Calibri" panose="020F0502020204030204" pitchFamily="34" charset="0"/>
                        </a:rPr>
                        <a:t>-19,2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+19,6</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385723"/>
                          </a:solidFill>
                          <a:latin typeface="+mj-lt"/>
                          <a:ea typeface="+mn-ea"/>
                          <a:cs typeface="Calibri" panose="020F0502020204030204" pitchFamily="34" charset="0"/>
                        </a:rPr>
                        <a:t>+9,8</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rgbClr val="C00000"/>
                          </a:solidFill>
                          <a:latin typeface="+mj-lt"/>
                          <a:ea typeface="+mn-ea"/>
                          <a:cs typeface="Calibri" panose="020F0502020204030204" pitchFamily="34" charset="0"/>
                        </a:rPr>
                        <a:t>-10,2</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a:solidFill>
                            <a:schemeClr val="tx1"/>
                          </a:solidFill>
                          <a:latin typeface="+mj-lt"/>
                          <a:ea typeface="+mn-ea"/>
                          <a:cs typeface="Calibri" panose="020F0502020204030204" pitchFamily="34" charset="0"/>
                        </a:rPr>
                        <a:t>0</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89441082"/>
                  </a:ext>
                </a:extLst>
              </a:tr>
              <a:tr h="7151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kern="1200" dirty="0" err="1" smtClean="0">
                          <a:solidFill>
                            <a:schemeClr val="tx1"/>
                          </a:solidFill>
                          <a:latin typeface="+mn-lt"/>
                          <a:ea typeface="+mn-ea"/>
                          <a:cs typeface="Calibri" panose="020F0502020204030204" pitchFamily="34" charset="0"/>
                        </a:rPr>
                        <a:t>Autopop</a:t>
                      </a:r>
                      <a:r>
                        <a:rPr lang="pl-PL" sz="2000" b="0" kern="1200" dirty="0" smtClean="0">
                          <a:solidFill>
                            <a:schemeClr val="tx1"/>
                          </a:solidFill>
                          <a:latin typeface="+mn-lt"/>
                          <a:ea typeface="+mn-ea"/>
                          <a:cs typeface="Calibri" panose="020F0502020204030204" pitchFamily="34" charset="0"/>
                        </a:rPr>
                        <a:t>-</a:t>
                      </a:r>
                      <a:br>
                        <a:rPr lang="pl-PL" sz="2000" b="0" kern="1200" dirty="0" smtClean="0">
                          <a:solidFill>
                            <a:schemeClr val="tx1"/>
                          </a:solidFill>
                          <a:latin typeface="+mn-lt"/>
                          <a:ea typeface="+mn-ea"/>
                          <a:cs typeface="Calibri" panose="020F0502020204030204" pitchFamily="34" charset="0"/>
                        </a:rPr>
                      </a:br>
                      <a:r>
                        <a:rPr lang="pl-PL" sz="2000" b="0" kern="1200" dirty="0" smtClean="0">
                          <a:solidFill>
                            <a:schemeClr val="tx1"/>
                          </a:solidFill>
                          <a:latin typeface="+mn-lt"/>
                          <a:ea typeface="+mn-ea"/>
                          <a:cs typeface="Calibri" panose="020F0502020204030204" pitchFamily="34" charset="0"/>
                        </a:rPr>
                        <a:t>-</a:t>
                      </a:r>
                      <a:r>
                        <a:rPr lang="pl-PL" sz="2000" b="0" kern="1200" dirty="0" err="1" smtClean="0">
                          <a:solidFill>
                            <a:schemeClr val="tx1"/>
                          </a:solidFill>
                          <a:latin typeface="+mn-lt"/>
                          <a:ea typeface="+mn-ea"/>
                          <a:cs typeface="Calibri" panose="020F0502020204030204" pitchFamily="34" charset="0"/>
                        </a:rPr>
                        <a:t>rawka</a:t>
                      </a:r>
                      <a:r>
                        <a:rPr lang="pl-PL" sz="2000" b="0" kern="1200" dirty="0" smtClean="0">
                          <a:solidFill>
                            <a:schemeClr val="tx1"/>
                          </a:solidFill>
                          <a:latin typeface="+mn-lt"/>
                          <a:ea typeface="+mn-ea"/>
                          <a:cs typeface="Calibri" panose="020F0502020204030204" pitchFamily="34" charset="0"/>
                        </a:rPr>
                        <a:t> B</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+4,5</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385723"/>
                          </a:solidFill>
                          <a:latin typeface="+mj-lt"/>
                          <a:ea typeface="+mn-ea"/>
                          <a:cs typeface="Calibri" panose="020F0502020204030204" pitchFamily="34" charset="0"/>
                        </a:rPr>
                        <a:t>+2,5</a:t>
                      </a:r>
                      <a:endParaRPr lang="pl-PL" sz="2200" b="1" kern="1200" dirty="0">
                        <a:solidFill>
                          <a:srgbClr val="385723"/>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-4,3</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rgbClr val="C00000"/>
                          </a:solidFill>
                          <a:latin typeface="+mj-lt"/>
                          <a:ea typeface="+mn-ea"/>
                          <a:cs typeface="Calibri" panose="020F0502020204030204" pitchFamily="34" charset="0"/>
                        </a:rPr>
                        <a:t>-2,7</a:t>
                      </a:r>
                      <a:endParaRPr lang="pl-PL" sz="2200" b="1" kern="1200" dirty="0">
                        <a:solidFill>
                          <a:srgbClr val="C00000"/>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algn="ctr" defTabSz="914400" rtl="0" eaLnBrk="1" latinLnBrk="0" hangingPunct="1"/>
                      <a:r>
                        <a:rPr lang="pl-PL" sz="2200" b="1" kern="1200" dirty="0" smtClean="0">
                          <a:solidFill>
                            <a:schemeClr val="tx1"/>
                          </a:solidFill>
                          <a:latin typeface="+mj-lt"/>
                          <a:ea typeface="+mn-ea"/>
                          <a:cs typeface="Calibri" panose="020F0502020204030204" pitchFamily="34" charset="0"/>
                        </a:rPr>
                        <a:t>0</a:t>
                      </a:r>
                      <a:endParaRPr lang="pl-PL" sz="2200" b="1" kern="1200" dirty="0">
                        <a:solidFill>
                          <a:schemeClr val="tx1"/>
                        </a:solidFill>
                        <a:latin typeface="+mj-lt"/>
                        <a:ea typeface="+mn-ea"/>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036472145"/>
                  </a:ext>
                </a:extLst>
              </a:tr>
              <a:tr h="665219">
                <a:tc>
                  <a:txBody>
                    <a:bodyPr/>
                    <a:lstStyle/>
                    <a:p>
                      <a:pPr algn="l"/>
                      <a:r>
                        <a:rPr lang="pl-PL" sz="20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2.892</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2.633</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1.128</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smtClean="0">
                          <a:latin typeface="+mj-lt"/>
                          <a:cs typeface="Calibri" panose="020F0502020204030204" pitchFamily="34" charset="0"/>
                        </a:rPr>
                        <a:t>554</a:t>
                      </a:r>
                      <a:endParaRPr lang="pl-PL" sz="2200" b="1"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2200" b="1" dirty="0">
                          <a:latin typeface="+mj-lt"/>
                          <a:cs typeface="Calibri" panose="020F0502020204030204" pitchFamily="34" charset="0"/>
                        </a:rPr>
                        <a:t>7.207</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772664253"/>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137615719"/>
      </p:ext>
    </p:extLst>
  </p:cSld>
  <p:clrMapOvr>
    <a:masterClrMapping/>
  </p:clrMapOvr>
  <p:transition spd="slow">
    <p:cove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350227" y="2171700"/>
            <a:ext cx="11491546" cy="1773815"/>
          </a:xfrm>
          <a:prstGeom prst="rect">
            <a:avLst/>
          </a:prstGeom>
        </p:spPr>
        <p:txBody>
          <a:bodyPr/>
          <a:lstStyle/>
          <a:p>
            <a:pPr>
              <a:lnSpc>
                <a:spcPct val="114000"/>
              </a:lnSpc>
              <a:spcBef>
                <a:spcPts val="600"/>
              </a:spcBef>
              <a:spcAft>
                <a:spcPts val="600"/>
              </a:spcAft>
              <a:defRPr/>
            </a:pPr>
            <a:r>
              <a:rPr lang="pl-PL" b="1" dirty="0" smtClean="0"/>
              <a:t>Autopoprawki </a:t>
            </a:r>
            <a:r>
              <a:rPr lang="pl-PL" b="1" dirty="0" smtClean="0"/>
              <a:t>C i D</a:t>
            </a:r>
            <a:r>
              <a:rPr lang="pl-PL" dirty="0"/>
              <a:t/>
            </a:r>
            <a:br>
              <a:rPr lang="pl-PL" dirty="0"/>
            </a:br>
            <a:r>
              <a:rPr lang="pl-PL" dirty="0"/>
              <a:t>do projektu zmiany </a:t>
            </a:r>
            <a:r>
              <a:rPr lang="pl-PL" dirty="0" smtClean="0"/>
              <a:t>budżetu i do projektu zmiany Wieloletniej Prognozy Finansowej</a:t>
            </a:r>
            <a:endParaRPr lang="pl-PL" altLang="pl-PL" sz="3200" dirty="0">
              <a:cs typeface="Arial" charset="0"/>
            </a:endParaRPr>
          </a:p>
        </p:txBody>
      </p:sp>
      <p:sp>
        <p:nvSpPr>
          <p:cNvPr id="3" name="Symbol zastępczy numeru slajdu 2"/>
          <p:cNvSpPr>
            <a:spLocks noGrp="1"/>
          </p:cNvSpPr>
          <p:nvPr>
            <p:ph type="sldNum" sz="quarter" idx="4"/>
          </p:nvPr>
        </p:nvSpPr>
        <p:spPr>
          <a:xfrm>
            <a:off x="11678920" y="6565264"/>
            <a:ext cx="513080" cy="335915"/>
          </a:xfrm>
          <a:prstGeom prst="rect">
            <a:avLst/>
          </a:prstGeom>
        </p:spPr>
        <p:txBody>
          <a:bodyPr/>
          <a:lstStyle/>
          <a:p>
            <a:fld id="{2E27F4D3-B96E-4B1F-B7AA-4577FB9564B4}" type="slidenum">
              <a:rPr lang="pl-PL" smtClean="0"/>
              <a:pPr/>
              <a:t>56</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106663654"/>
      </p:ext>
    </p:extLst>
  </p:cSld>
  <p:clrMapOvr>
    <a:masterClrMapping/>
  </p:clrMapOvr>
  <p:transition spd="slow">
    <p:cove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57</a:t>
            </a:fld>
            <a:endParaRPr lang="pl-PL" dirty="0"/>
          </a:p>
        </p:txBody>
      </p:sp>
      <p:sp>
        <p:nvSpPr>
          <p:cNvPr id="6"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pole tekstowe 13"/>
          <p:cNvSpPr txBox="1">
            <a:spLocks noChangeArrowheads="1"/>
          </p:cNvSpPr>
          <p:nvPr/>
        </p:nvSpPr>
        <p:spPr bwMode="auto">
          <a:xfrm>
            <a:off x="1793102" y="333799"/>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Autopoprawki </a:t>
            </a:r>
            <a:r>
              <a:rPr lang="pl-PL" altLang="pl-PL" sz="1600" b="1" dirty="0">
                <a:solidFill>
                  <a:schemeClr val="tx1">
                    <a:lumMod val="50000"/>
                    <a:lumOff val="50000"/>
                  </a:schemeClr>
                </a:solidFill>
                <a:latin typeface="+mj-lt"/>
              </a:rPr>
              <a:t>C</a:t>
            </a:r>
            <a:endParaRPr lang="pl-PL" altLang="pl-PL" sz="1600" b="1" dirty="0">
              <a:solidFill>
                <a:schemeClr val="tx1">
                  <a:lumMod val="50000"/>
                  <a:lumOff val="50000"/>
                </a:schemeClr>
              </a:solidFill>
              <a:latin typeface="+mj-lt"/>
            </a:endParaRPr>
          </a:p>
        </p:txBody>
      </p:sp>
      <p:sp>
        <p:nvSpPr>
          <p:cNvPr id="3" name="pole tekstowe 2"/>
          <p:cNvSpPr txBox="1"/>
          <p:nvPr/>
        </p:nvSpPr>
        <p:spPr>
          <a:xfrm>
            <a:off x="502021" y="959909"/>
            <a:ext cx="11062449" cy="1631216"/>
          </a:xfrm>
          <a:prstGeom prst="rect">
            <a:avLst/>
          </a:prstGeom>
          <a:noFill/>
        </p:spPr>
        <p:txBody>
          <a:bodyPr wrap="square" rtlCol="0">
            <a:spAutoFit/>
          </a:bodyPr>
          <a:lstStyle/>
          <a:p>
            <a:pPr>
              <a:spcBef>
                <a:spcPts val="600"/>
              </a:spcBef>
              <a:spcAft>
                <a:spcPts val="600"/>
              </a:spcAft>
            </a:pPr>
            <a:r>
              <a:rPr lang="pl-PL" sz="1600" b="1" dirty="0"/>
              <a:t>W związku z brakiem uchwały Rady dzielnicy </a:t>
            </a:r>
            <a:r>
              <a:rPr lang="pl-PL" sz="1600" b="1" dirty="0" smtClean="0"/>
              <a:t>Bielany </a:t>
            </a:r>
            <a:r>
              <a:rPr lang="pl-PL" sz="1600" b="1" dirty="0"/>
              <a:t>m.st. Warszawy </a:t>
            </a:r>
            <a:r>
              <a:rPr lang="pl-PL" sz="1600" dirty="0" smtClean="0"/>
              <a:t>w </a:t>
            </a:r>
            <a:r>
              <a:rPr lang="pl-PL" sz="1600" dirty="0"/>
              <a:t>sprawie zmian </a:t>
            </a:r>
            <a:r>
              <a:rPr lang="pl-PL" sz="1600" dirty="0" smtClean="0"/>
              <a:t>budżetowych proponuje się </a:t>
            </a:r>
            <a:r>
              <a:rPr lang="pl-PL" sz="1600" b="1" dirty="0" smtClean="0"/>
              <a:t>wycofanie </a:t>
            </a:r>
            <a:r>
              <a:rPr lang="pl-PL" sz="1600" b="1" dirty="0"/>
              <a:t>zmian </a:t>
            </a:r>
            <a:r>
              <a:rPr lang="pl-PL" sz="1600" b="1" dirty="0" smtClean="0"/>
              <a:t>dot. dzielnicy Bielany w zakresie nie objętym uchwałą Rady Dzielnicy ujętych </a:t>
            </a:r>
            <a:r>
              <a:rPr lang="pl-PL" sz="1600" b="1" dirty="0"/>
              <a:t>w </a:t>
            </a:r>
            <a:r>
              <a:rPr lang="pl-PL" sz="1600" b="1" dirty="0" smtClean="0"/>
              <a:t>projektach uchwał </a:t>
            </a:r>
            <a:r>
              <a:rPr lang="pl-PL" sz="1600" b="1" dirty="0"/>
              <a:t>Rady </a:t>
            </a:r>
            <a:r>
              <a:rPr lang="pl-PL" sz="1600" b="1" dirty="0" smtClean="0"/>
              <a:t>m.st. Warszawy w sprawie:</a:t>
            </a:r>
          </a:p>
          <a:p>
            <a:pPr marL="285750" indent="-196850">
              <a:spcBef>
                <a:spcPts val="600"/>
              </a:spcBef>
              <a:spcAft>
                <a:spcPts val="600"/>
              </a:spcAft>
              <a:buFont typeface="Wingdings" panose="05000000000000000000" pitchFamily="2" charset="2"/>
              <a:buChar char="§"/>
            </a:pPr>
            <a:r>
              <a:rPr lang="pl-PL" sz="1600" b="1" dirty="0" smtClean="0"/>
              <a:t>zmian </a:t>
            </a:r>
            <a:r>
              <a:rPr lang="pl-PL" sz="1600" b="1" dirty="0"/>
              <a:t>w </a:t>
            </a:r>
            <a:r>
              <a:rPr lang="pl-PL" sz="1600" b="1" dirty="0" smtClean="0"/>
              <a:t>budżecie m.st. Warszawy na 2024 rok,</a:t>
            </a:r>
          </a:p>
          <a:p>
            <a:pPr marL="285750" indent="-196850">
              <a:spcBef>
                <a:spcPts val="600"/>
              </a:spcBef>
              <a:spcAft>
                <a:spcPts val="600"/>
              </a:spcAft>
              <a:buFont typeface="Wingdings" panose="05000000000000000000" pitchFamily="2" charset="2"/>
              <a:buChar char="§"/>
            </a:pPr>
            <a:r>
              <a:rPr lang="pl-PL" sz="1600" b="1" dirty="0"/>
              <a:t>z</a:t>
            </a:r>
            <a:r>
              <a:rPr lang="pl-PL" sz="1600" b="1" dirty="0" smtClean="0"/>
              <a:t>mian w Wieloletniej </a:t>
            </a:r>
            <a:r>
              <a:rPr lang="pl-PL" sz="1600" b="1" dirty="0"/>
              <a:t>Prognozie Finansowej </a:t>
            </a:r>
            <a:r>
              <a:rPr lang="pl-PL" sz="1600" b="1" dirty="0" smtClean="0"/>
              <a:t>m.st. Warszawy </a:t>
            </a:r>
            <a:r>
              <a:rPr lang="pl-PL" sz="1600" b="1" dirty="0"/>
              <a:t>na lata </a:t>
            </a:r>
            <a:r>
              <a:rPr lang="pl-PL" sz="1600" b="1" dirty="0" smtClean="0"/>
              <a:t>2024-2050.</a:t>
            </a:r>
            <a:endParaRPr lang="pl-PL" sz="1600" dirty="0"/>
          </a:p>
        </p:txBody>
      </p:sp>
      <p:sp>
        <p:nvSpPr>
          <p:cNvPr id="10" name="pole tekstowe 13"/>
          <p:cNvSpPr txBox="1">
            <a:spLocks noChangeArrowheads="1"/>
          </p:cNvSpPr>
          <p:nvPr/>
        </p:nvSpPr>
        <p:spPr bwMode="auto">
          <a:xfrm>
            <a:off x="1889330" y="3011455"/>
            <a:ext cx="864165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ts val="800"/>
              </a:spcBef>
              <a:spcAft>
                <a:spcPts val="800"/>
              </a:spcAft>
              <a:buNone/>
            </a:pPr>
            <a:r>
              <a:rPr lang="pl-PL" altLang="pl-PL" sz="1600" b="1" dirty="0" smtClean="0">
                <a:solidFill>
                  <a:schemeClr val="tx1">
                    <a:lumMod val="50000"/>
                    <a:lumOff val="50000"/>
                  </a:schemeClr>
                </a:solidFill>
                <a:latin typeface="+mj-lt"/>
              </a:rPr>
              <a:t>Autopoprawki </a:t>
            </a:r>
            <a:r>
              <a:rPr lang="pl-PL" altLang="pl-PL" sz="1600" b="1" dirty="0" smtClean="0">
                <a:solidFill>
                  <a:schemeClr val="tx1">
                    <a:lumMod val="50000"/>
                    <a:lumOff val="50000"/>
                  </a:schemeClr>
                </a:solidFill>
                <a:latin typeface="+mj-lt"/>
              </a:rPr>
              <a:t>D</a:t>
            </a:r>
            <a:endParaRPr lang="pl-PL" altLang="pl-PL" sz="1600" b="1" dirty="0">
              <a:solidFill>
                <a:schemeClr val="tx1">
                  <a:lumMod val="50000"/>
                  <a:lumOff val="50000"/>
                </a:schemeClr>
              </a:solidFill>
              <a:latin typeface="+mj-lt"/>
            </a:endParaRPr>
          </a:p>
        </p:txBody>
      </p:sp>
      <p:sp>
        <p:nvSpPr>
          <p:cNvPr id="11" name="pole tekstowe 10"/>
          <p:cNvSpPr txBox="1"/>
          <p:nvPr/>
        </p:nvSpPr>
        <p:spPr>
          <a:xfrm>
            <a:off x="598249" y="3637565"/>
            <a:ext cx="11062449" cy="1631216"/>
          </a:xfrm>
          <a:prstGeom prst="rect">
            <a:avLst/>
          </a:prstGeom>
          <a:noFill/>
        </p:spPr>
        <p:txBody>
          <a:bodyPr wrap="square" rtlCol="0">
            <a:spAutoFit/>
          </a:bodyPr>
          <a:lstStyle/>
          <a:p>
            <a:pPr>
              <a:spcBef>
                <a:spcPts val="600"/>
              </a:spcBef>
              <a:spcAft>
                <a:spcPts val="600"/>
              </a:spcAft>
            </a:pPr>
            <a:r>
              <a:rPr lang="pl-PL" sz="1600" b="1" dirty="0"/>
              <a:t>W związku z brakiem uchwały Rady dzielnicy </a:t>
            </a:r>
            <a:r>
              <a:rPr lang="pl-PL" sz="1600" b="1" dirty="0" smtClean="0"/>
              <a:t>Włochy </a:t>
            </a:r>
            <a:r>
              <a:rPr lang="pl-PL" sz="1600" b="1" dirty="0"/>
              <a:t>m.st. Warszawy </a:t>
            </a:r>
            <a:r>
              <a:rPr lang="pl-PL" sz="1600" dirty="0" smtClean="0"/>
              <a:t>w </a:t>
            </a:r>
            <a:r>
              <a:rPr lang="pl-PL" sz="1600" dirty="0"/>
              <a:t>sprawie zmian </a:t>
            </a:r>
            <a:r>
              <a:rPr lang="pl-PL" sz="1600" dirty="0" smtClean="0"/>
              <a:t>budżetowych proponuje się </a:t>
            </a:r>
            <a:r>
              <a:rPr lang="pl-PL" sz="1600" b="1" dirty="0" smtClean="0"/>
              <a:t>wycofanie </a:t>
            </a:r>
            <a:r>
              <a:rPr lang="pl-PL" sz="1600" b="1" dirty="0"/>
              <a:t>zmian </a:t>
            </a:r>
            <a:r>
              <a:rPr lang="pl-PL" sz="1600" b="1" dirty="0" smtClean="0"/>
              <a:t>dot. dzielnicy Włochy </a:t>
            </a:r>
            <a:r>
              <a:rPr lang="pl-PL" sz="1600" b="1" dirty="0"/>
              <a:t>w zakresie nie objętym uchwałą Rady Dzielnicy </a:t>
            </a:r>
            <a:r>
              <a:rPr lang="pl-PL" sz="1600" b="1" dirty="0" smtClean="0"/>
              <a:t>ujętych </a:t>
            </a:r>
            <a:r>
              <a:rPr lang="pl-PL" sz="1600" b="1" dirty="0"/>
              <a:t>w </a:t>
            </a:r>
            <a:r>
              <a:rPr lang="pl-PL" sz="1600" b="1" dirty="0" smtClean="0"/>
              <a:t>projektach uchwał </a:t>
            </a:r>
            <a:r>
              <a:rPr lang="pl-PL" sz="1600" b="1" dirty="0"/>
              <a:t>Rady </a:t>
            </a:r>
            <a:r>
              <a:rPr lang="pl-PL" sz="1600" b="1" dirty="0" smtClean="0"/>
              <a:t>m.st. Warszawy w sprawie:</a:t>
            </a:r>
          </a:p>
          <a:p>
            <a:pPr marL="285750" indent="-196850">
              <a:spcBef>
                <a:spcPts val="600"/>
              </a:spcBef>
              <a:spcAft>
                <a:spcPts val="600"/>
              </a:spcAft>
              <a:buFont typeface="Wingdings" panose="05000000000000000000" pitchFamily="2" charset="2"/>
              <a:buChar char="§"/>
            </a:pPr>
            <a:r>
              <a:rPr lang="pl-PL" sz="1600" b="1" dirty="0" smtClean="0"/>
              <a:t>zmian </a:t>
            </a:r>
            <a:r>
              <a:rPr lang="pl-PL" sz="1600" b="1" dirty="0"/>
              <a:t>w </a:t>
            </a:r>
            <a:r>
              <a:rPr lang="pl-PL" sz="1600" b="1" dirty="0" smtClean="0"/>
              <a:t>budżecie m.st. Warszawy na 2024 rok,</a:t>
            </a:r>
          </a:p>
          <a:p>
            <a:pPr marL="285750" indent="-196850">
              <a:spcBef>
                <a:spcPts val="600"/>
              </a:spcBef>
              <a:spcAft>
                <a:spcPts val="600"/>
              </a:spcAft>
              <a:buFont typeface="Wingdings" panose="05000000000000000000" pitchFamily="2" charset="2"/>
              <a:buChar char="§"/>
            </a:pPr>
            <a:r>
              <a:rPr lang="pl-PL" sz="1600" b="1" dirty="0"/>
              <a:t>z</a:t>
            </a:r>
            <a:r>
              <a:rPr lang="pl-PL" sz="1600" b="1" dirty="0" smtClean="0"/>
              <a:t>mian w Wieloletniej </a:t>
            </a:r>
            <a:r>
              <a:rPr lang="pl-PL" sz="1600" b="1" dirty="0"/>
              <a:t>Prognozie Finansowej </a:t>
            </a:r>
            <a:r>
              <a:rPr lang="pl-PL" sz="1600" b="1" dirty="0" smtClean="0"/>
              <a:t>m.st. Warszawy </a:t>
            </a:r>
            <a:r>
              <a:rPr lang="pl-PL" sz="1600" b="1" dirty="0"/>
              <a:t>na lata </a:t>
            </a:r>
            <a:r>
              <a:rPr lang="pl-PL" sz="1600" b="1" dirty="0" smtClean="0"/>
              <a:t>2024-2050.</a:t>
            </a:r>
            <a:endParaRPr lang="pl-PL" sz="1600" dirty="0"/>
          </a:p>
        </p:txBody>
      </p:sp>
    </p:spTree>
    <p:extLst>
      <p:ext uri="{BB962C8B-B14F-4D97-AF65-F5344CB8AC3E}">
        <p14:creationId xmlns:p14="http://schemas.microsoft.com/office/powerpoint/2010/main" val="928877558"/>
      </p:ext>
    </p:extLst>
  </p:cSld>
  <p:clrMapOvr>
    <a:masterClrMapping/>
  </p:clrMapOvr>
  <p:transition spd="slow">
    <p:cove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2524989"/>
            <a:ext cx="9144000" cy="1379827"/>
          </a:xfrm>
          <a:prstGeom prst="rect">
            <a:avLst/>
          </a:prstGeom>
        </p:spPr>
        <p:txBody>
          <a:bodyPr/>
          <a:lstStyle/>
          <a:p>
            <a:r>
              <a:rPr lang="pl-PL" dirty="0"/>
              <a:t>Dziękuję za uwagę</a:t>
            </a:r>
          </a:p>
        </p:txBody>
      </p:sp>
      <p:sp>
        <p:nvSpPr>
          <p:cNvPr id="3" name="Symbol zastępczy tekstu 2"/>
          <p:cNvSpPr>
            <a:spLocks noGrp="1"/>
          </p:cNvSpPr>
          <p:nvPr>
            <p:ph type="body" sz="quarter" idx="10"/>
          </p:nvPr>
        </p:nvSpPr>
        <p:spPr/>
        <p:txBody>
          <a:bodyPr/>
          <a:lstStyle/>
          <a:p>
            <a:r>
              <a:rPr lang="pl-PL" dirty="0"/>
              <a:t>Skarbnik m.st. Warszawy</a:t>
            </a:r>
          </a:p>
          <a:p>
            <a:r>
              <a:rPr lang="pl-PL" dirty="0"/>
              <a:t>Marzanna Krajewska</a:t>
            </a:r>
          </a:p>
          <a:p>
            <a:r>
              <a:rPr lang="pl-PL" dirty="0"/>
              <a:t>tel. (22) 443 28 00; e-mail: sekretariat.skarbnika@um.warszawa.pl</a:t>
            </a:r>
          </a:p>
        </p:txBody>
      </p:sp>
    </p:spTree>
    <p:extLst>
      <p:ext uri="{BB962C8B-B14F-4D97-AF65-F5344CB8AC3E}">
        <p14:creationId xmlns:p14="http://schemas.microsoft.com/office/powerpoint/2010/main" val="3477888161"/>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6</a:t>
            </a:fld>
            <a:endParaRPr lang="pl-PL" dirty="0"/>
          </a:p>
        </p:txBody>
      </p:sp>
      <p:sp>
        <p:nvSpPr>
          <p:cNvPr id="3" name="Tytuł 2"/>
          <p:cNvSpPr>
            <a:spLocks noGrp="1"/>
          </p:cNvSpPr>
          <p:nvPr>
            <p:ph type="title"/>
          </p:nvPr>
        </p:nvSpPr>
        <p:spPr>
          <a:xfrm>
            <a:off x="1512206" y="-30538"/>
            <a:ext cx="9312469" cy="447020"/>
          </a:xfrm>
        </p:spPr>
        <p:txBody>
          <a:bodyPr/>
          <a:lstStyle/>
          <a:p>
            <a:pPr>
              <a:spcBef>
                <a:spcPts val="800"/>
              </a:spcBef>
              <a:spcAft>
                <a:spcPts val="800"/>
              </a:spcAft>
            </a:pPr>
            <a:r>
              <a:rPr lang="pl-PL" altLang="pl-PL" sz="1800" b="1" dirty="0">
                <a:latin typeface="+mj-lt"/>
              </a:rPr>
              <a:t>Zmniejszenie</a:t>
            </a:r>
            <a:r>
              <a:rPr lang="pl-PL" altLang="pl-PL" sz="1800" dirty="0">
                <a:latin typeface="+mj-lt"/>
              </a:rPr>
              <a:t> planu </a:t>
            </a:r>
            <a:r>
              <a:rPr lang="pl-PL" altLang="pl-PL" sz="1800" b="1" dirty="0">
                <a:latin typeface="+mj-lt"/>
              </a:rPr>
              <a:t>wydatków bieżących</a:t>
            </a:r>
            <a:r>
              <a:rPr lang="pl-PL" altLang="pl-PL" sz="1800" dirty="0">
                <a:latin typeface="+mj-lt"/>
              </a:rPr>
              <a:t> w 2024 r. o </a:t>
            </a:r>
            <a:r>
              <a:rPr lang="pl-PL" altLang="pl-PL" sz="1800" b="1" dirty="0">
                <a:latin typeface="+mj-lt"/>
              </a:rPr>
              <a:t>18,1 mln zł</a:t>
            </a:r>
          </a:p>
        </p:txBody>
      </p:sp>
      <p:sp>
        <p:nvSpPr>
          <p:cNvPr id="9" name="pole tekstowe 13"/>
          <p:cNvSpPr txBox="1">
            <a:spLocks noChangeArrowheads="1"/>
          </p:cNvSpPr>
          <p:nvPr/>
        </p:nvSpPr>
        <p:spPr bwMode="auto">
          <a:xfrm>
            <a:off x="1512206" y="267020"/>
            <a:ext cx="719784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OGÓLNOMIEJSKA</a:t>
            </a:r>
            <a:r>
              <a:rPr lang="pl-PL" altLang="pl-PL" sz="1200" b="1" dirty="0">
                <a:latin typeface="+mj-lt"/>
              </a:rPr>
              <a:t>:  </a:t>
            </a:r>
            <a:r>
              <a:rPr lang="pl-PL" altLang="pl-PL" sz="1800" b="1" dirty="0">
                <a:solidFill>
                  <a:srgbClr val="C00000"/>
                </a:solidFill>
                <a:latin typeface="+mj-lt"/>
              </a:rPr>
              <a:t>-81,6 </a:t>
            </a:r>
            <a:r>
              <a:rPr lang="pl-PL" altLang="pl-PL" sz="1600" b="1" dirty="0">
                <a:solidFill>
                  <a:srgbClr val="C00000"/>
                </a:solidFill>
                <a:latin typeface="+mj-lt"/>
              </a:rPr>
              <a:t>mln zł</a:t>
            </a:r>
          </a:p>
        </p:txBody>
      </p:sp>
      <p:graphicFrame>
        <p:nvGraphicFramePr>
          <p:cNvPr id="10" name="Tabela 9"/>
          <p:cNvGraphicFramePr>
            <a:graphicFrameLocks noGrp="1"/>
          </p:cNvGraphicFramePr>
          <p:nvPr>
            <p:extLst>
              <p:ext uri="{D42A27DB-BD31-4B8C-83A1-F6EECF244321}">
                <p14:modId xmlns:p14="http://schemas.microsoft.com/office/powerpoint/2010/main" val="4222123578"/>
              </p:ext>
            </p:extLst>
          </p:nvPr>
        </p:nvGraphicFramePr>
        <p:xfrm>
          <a:off x="24860" y="710400"/>
          <a:ext cx="12121200" cy="5106718"/>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baseline="0" dirty="0">
                          <a:solidFill>
                            <a:srgbClr val="C00000"/>
                          </a:solidFill>
                          <a:latin typeface="+mj-lt"/>
                        </a:rPr>
                        <a:t>-81.636.916 zł</a:t>
                      </a:r>
                      <a:br>
                        <a:rPr lang="pl-PL" sz="1200" b="1" baseline="0" dirty="0">
                          <a:solidFill>
                            <a:srgbClr val="C00000"/>
                          </a:solidFill>
                          <a:latin typeface="+mj-lt"/>
                        </a:rPr>
                      </a:br>
                      <a:r>
                        <a:rPr lang="pl-PL" sz="1000" b="1" baseline="0" dirty="0">
                          <a:solidFill>
                            <a:srgbClr val="C00000"/>
                          </a:solidFill>
                          <a:latin typeface="+mj-lt"/>
                        </a:rPr>
                        <a:t>(per saldo)</a:t>
                      </a:r>
                      <a:endParaRPr lang="pl-PL" sz="1200" b="1" dirty="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050" b="1" kern="1200" baseline="0" dirty="0">
                          <a:solidFill>
                            <a:schemeClr val="tx1"/>
                          </a:solidFill>
                          <a:latin typeface="+mj-lt"/>
                          <a:ea typeface="+mn-ea"/>
                          <a:cs typeface="+mn-cs"/>
                        </a:rPr>
                        <a:t>Część </a:t>
                      </a:r>
                      <a:r>
                        <a:rPr lang="pl-PL" sz="1050" b="1" kern="1200" baseline="0" dirty="0" err="1">
                          <a:solidFill>
                            <a:schemeClr val="tx1"/>
                          </a:solidFill>
                          <a:latin typeface="+mj-lt"/>
                          <a:ea typeface="+mn-ea"/>
                          <a:cs typeface="+mn-cs"/>
                        </a:rPr>
                        <a:t>ogólnomiejska</a:t>
                      </a:r>
                      <a:r>
                        <a:rPr lang="pl-PL" sz="1050" b="1" kern="1200" baseline="0" dirty="0">
                          <a:solidFill>
                            <a:schemeClr val="tx1"/>
                          </a:solidFill>
                          <a:latin typeface="+mj-lt"/>
                          <a:ea typeface="+mn-ea"/>
                          <a:cs typeface="+mn-cs"/>
                        </a:rPr>
                        <a:t> – główne pozycje:</a:t>
                      </a: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504000">
                <a:tc>
                  <a:txBody>
                    <a:bodyPr/>
                    <a:lstStyle/>
                    <a:p>
                      <a:pPr algn="r"/>
                      <a:r>
                        <a:rPr lang="pl-PL" sz="1100" b="1" kern="1200" dirty="0">
                          <a:solidFill>
                            <a:srgbClr val="C00000"/>
                          </a:solidFill>
                          <a:latin typeface="+mj-lt"/>
                          <a:ea typeface="+mn-ea"/>
                          <a:cs typeface="+mn-cs"/>
                        </a:rPr>
                        <a:t>-47.134.782 zł</a:t>
                      </a:r>
                      <a:br>
                        <a:rPr lang="pl-PL" sz="1100" b="1" kern="1200" dirty="0">
                          <a:solidFill>
                            <a:srgbClr val="C00000"/>
                          </a:solidFill>
                          <a:latin typeface="+mj-lt"/>
                          <a:ea typeface="+mn-ea"/>
                          <a:cs typeface="+mn-cs"/>
                        </a:rPr>
                      </a:br>
                      <a:r>
                        <a:rPr lang="pl-PL" sz="1000" b="1" kern="1200" dirty="0">
                          <a:solidFill>
                            <a:srgbClr val="C00000"/>
                          </a:solidFill>
                          <a:latin typeface="+mj-lt"/>
                          <a:ea typeface="+mn-ea"/>
                          <a:cs typeface="+mn-cs"/>
                        </a:rPr>
                        <a:t>(per saldo)</a:t>
                      </a:r>
                      <a:endParaRPr lang="pl-PL" sz="800" b="1" kern="1200" dirty="0">
                        <a:solidFill>
                          <a:srgbClr val="C00000"/>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Zarząd Transportu Miejskiego</a:t>
                      </a:r>
                      <a:r>
                        <a:rPr lang="pl-PL" sz="1000" b="0" kern="1200" baseline="0" dirty="0">
                          <a:solidFill>
                            <a:schemeClr val="tx1"/>
                          </a:solidFill>
                          <a:latin typeface="+mj-lt"/>
                          <a:ea typeface="+mn-ea"/>
                          <a:cs typeface="+mn-cs"/>
                        </a:rPr>
                        <a:t>, w tym zmniejszenie w związku ze zwrotem podatku od towarów i usług VAT o 47.593.961 zł z jednoczesnym zmniejszeniem planu dochodów Zarządu Transportu Miejskiego.</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j-lt"/>
                          <a:ea typeface="+mn-ea"/>
                          <a:cs typeface="+mn-cs"/>
                        </a:rPr>
                        <a:t>-5.130.495 zł</a:t>
                      </a:r>
                      <a:br>
                        <a:rPr lang="pl-PL" sz="1100" b="1" kern="1200" dirty="0">
                          <a:solidFill>
                            <a:srgbClr val="C00000"/>
                          </a:solidFill>
                          <a:latin typeface="+mj-lt"/>
                          <a:ea typeface="+mn-ea"/>
                          <a:cs typeface="+mn-cs"/>
                        </a:rPr>
                      </a:br>
                      <a:r>
                        <a:rPr lang="pl-PL" sz="1000" b="1" kern="1200" dirty="0">
                          <a:solidFill>
                            <a:srgbClr val="C00000"/>
                          </a:solidFill>
                          <a:latin typeface="+mj-lt"/>
                          <a:ea typeface="+mn-ea"/>
                          <a:cs typeface="+mn-cs"/>
                        </a:rPr>
                        <a:t>(per saldo)</a:t>
                      </a:r>
                      <a:endParaRPr lang="pl-PL" sz="11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000" b="1" kern="1200" baseline="0" dirty="0">
                          <a:solidFill>
                            <a:schemeClr val="tx1"/>
                          </a:solidFill>
                          <a:latin typeface="+mj-lt"/>
                          <a:ea typeface="+mn-ea"/>
                          <a:cs typeface="+mn-cs"/>
                        </a:rPr>
                        <a:t>Przeniesienie pomiędzy planem wydatków bieżących a planem wydatków </a:t>
                      </a:r>
                      <a:r>
                        <a:rPr lang="pl-PL" sz="1000" b="0" kern="1200" baseline="0" dirty="0">
                          <a:solidFill>
                            <a:schemeClr val="tx1"/>
                          </a:solidFill>
                          <a:latin typeface="+mj-lt"/>
                          <a:ea typeface="+mn-ea"/>
                          <a:cs typeface="+mn-cs"/>
                        </a:rPr>
                        <a:t>majątkowych m.in. przesunięcie na wniosek Zarządu Zieleni m.st. Warszawy głównie </a:t>
                      </a:r>
                      <a:br>
                        <a:rPr lang="pl-PL" sz="1000" b="0" kern="1200" baseline="0" dirty="0">
                          <a:solidFill>
                            <a:schemeClr val="tx1"/>
                          </a:solidFill>
                          <a:latin typeface="+mj-lt"/>
                          <a:ea typeface="+mn-ea"/>
                          <a:cs typeface="+mn-cs"/>
                        </a:rPr>
                      </a:br>
                      <a:r>
                        <a:rPr lang="pl-PL" sz="1000" b="0" kern="1200" baseline="0" dirty="0">
                          <a:solidFill>
                            <a:schemeClr val="tx1"/>
                          </a:solidFill>
                          <a:latin typeface="+mj-lt"/>
                          <a:ea typeface="+mn-ea"/>
                          <a:cs typeface="+mn-cs"/>
                        </a:rPr>
                        <a:t>z przeznaczeniem na rozbudowę, modernizację oraz wyposażenie budynków i obiektów Zarządu Zieleni m.st. Warszawy oraz modernizację placów zabaw i innych obiektów sportowo-rekreacyjnych (–5.472.850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64629355"/>
                  </a:ext>
                </a:extLst>
              </a:tr>
              <a:tr h="50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n-lt"/>
                          <a:ea typeface="+mn-ea"/>
                          <a:cs typeface="+mn-cs"/>
                        </a:rPr>
                        <a:t>+19.198.449 zł</a:t>
                      </a:r>
                      <a:br>
                        <a:rPr lang="pl-PL" sz="1100" b="1" kern="1200" dirty="0">
                          <a:solidFill>
                            <a:srgbClr val="385723"/>
                          </a:solidFill>
                          <a:latin typeface="+mn-lt"/>
                          <a:ea typeface="+mn-ea"/>
                          <a:cs typeface="+mn-cs"/>
                        </a:rPr>
                      </a:br>
                      <a:r>
                        <a:rPr lang="pl-PL" sz="1000" b="1" kern="1200" dirty="0">
                          <a:solidFill>
                            <a:srgbClr val="385723"/>
                          </a:solidFill>
                          <a:latin typeface="+mn-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000" b="1" kern="1200" baseline="0" dirty="0">
                          <a:solidFill>
                            <a:schemeClr val="tx1"/>
                          </a:solidFill>
                          <a:latin typeface="+mj-lt"/>
                          <a:ea typeface="+mn-ea"/>
                          <a:cs typeface="+mn-cs"/>
                        </a:rPr>
                        <a:t>Biuro Kultury</a:t>
                      </a:r>
                      <a:r>
                        <a:rPr lang="pl-PL" sz="1000" b="0" kern="1200" baseline="0" dirty="0">
                          <a:solidFill>
                            <a:schemeClr val="tx1"/>
                          </a:solidFill>
                          <a:latin typeface="+mj-lt"/>
                          <a:ea typeface="+mn-ea"/>
                          <a:cs typeface="+mn-cs"/>
                        </a:rPr>
                        <a:t>, w tym zwiększenie z przeznaczeniem na prowadzenie działalności kulturalnej przez: teatry (11.717.267 zł), Stołeczną Estradę (6.702.885 zł), muzea (6.147.302 zł) z jednoczesnym zmniejszeniem o 5.857.285 zł wydatków zaplanowanych na przedsięwzięcia artystyczne i kulturalne.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24610122"/>
                  </a:ext>
                </a:extLst>
              </a:tr>
              <a:tr h="50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n-lt"/>
                          <a:ea typeface="+mn-ea"/>
                          <a:cs typeface="+mn-cs"/>
                        </a:rPr>
                        <a:t>+5.718.028 zł</a:t>
                      </a:r>
                      <a:br>
                        <a:rPr lang="pl-PL" sz="1100" b="1" kern="1200" dirty="0">
                          <a:solidFill>
                            <a:srgbClr val="385723"/>
                          </a:solidFill>
                          <a:latin typeface="+mn-lt"/>
                          <a:ea typeface="+mn-ea"/>
                          <a:cs typeface="+mn-cs"/>
                        </a:rPr>
                      </a:br>
                      <a:r>
                        <a:rPr lang="pl-PL" sz="1000" b="1" kern="1200" dirty="0">
                          <a:solidFill>
                            <a:srgbClr val="385723"/>
                          </a:solidFill>
                          <a:latin typeface="+mn-lt"/>
                          <a:ea typeface="+mn-ea"/>
                          <a:cs typeface="+mn-cs"/>
                        </a:rPr>
                        <a:t>(per saldo)</a:t>
                      </a:r>
                      <a:endParaRPr lang="pl-PL" sz="1100" b="1" kern="1200" dirty="0">
                        <a:solidFill>
                          <a:srgbClr val="385723"/>
                        </a:solidFill>
                        <a:latin typeface="+mn-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000" b="1" kern="1200" baseline="0" dirty="0">
                          <a:solidFill>
                            <a:schemeClr val="tx1"/>
                          </a:solidFill>
                          <a:latin typeface="+mj-lt"/>
                          <a:ea typeface="+mn-ea"/>
                          <a:cs typeface="+mn-cs"/>
                        </a:rPr>
                        <a:t>Zarząd Dróg Miejskich</a:t>
                      </a:r>
                      <a:r>
                        <a:rPr lang="pl-PL" sz="1000" b="0" kern="1200" baseline="0" dirty="0">
                          <a:solidFill>
                            <a:schemeClr val="tx1"/>
                          </a:solidFill>
                          <a:latin typeface="+mj-lt"/>
                          <a:ea typeface="+mn-ea"/>
                          <a:cs typeface="+mn-cs"/>
                        </a:rPr>
                        <a:t>, w tym z przeznaczeniem na remonty i przebudowę infrastruktury drogowej oraz Miejski System Informacji (4.330.402 zł) i oświetlenie ulic (2.293.188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27947482"/>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mn-cs"/>
                        </a:rPr>
                        <a:t>+4.800.000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000" b="1" kern="1200" baseline="0" dirty="0">
                          <a:solidFill>
                            <a:schemeClr val="tx1"/>
                          </a:solidFill>
                          <a:latin typeface="+mj-lt"/>
                          <a:ea typeface="+mn-ea"/>
                          <a:cs typeface="+mn-cs"/>
                        </a:rPr>
                        <a:t>Zespół Żłobków m.st. Warszawy</a:t>
                      </a:r>
                      <a:r>
                        <a:rPr lang="pl-PL" sz="1000" b="0" kern="1200" baseline="0" dirty="0">
                          <a:solidFill>
                            <a:schemeClr val="tx1"/>
                          </a:solidFill>
                          <a:latin typeface="+mj-lt"/>
                          <a:ea typeface="+mn-ea"/>
                          <a:cs typeface="+mn-cs"/>
                        </a:rPr>
                        <a:t> z przeznaczeniem na zakup usług remontowych oraz odpis na Zakładowy Fundusz Świadczeń Socjalnych.</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857361"/>
                  </a:ext>
                </a:extLst>
              </a:tr>
              <a:tr h="50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mn-cs"/>
                        </a:rPr>
                        <a:t>+3.760.000 zł</a:t>
                      </a:r>
                      <a:br>
                        <a:rPr lang="pl-PL" sz="1100" b="1" kern="1200" dirty="0">
                          <a:solidFill>
                            <a:srgbClr val="385723"/>
                          </a:solidFill>
                          <a:latin typeface="+mj-lt"/>
                          <a:ea typeface="+mn-ea"/>
                          <a:cs typeface="+mn-cs"/>
                        </a:rPr>
                      </a:br>
                      <a:r>
                        <a:rPr lang="pl-PL" sz="10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000" b="1" kern="1200" baseline="0" dirty="0">
                          <a:solidFill>
                            <a:schemeClr val="tx1"/>
                          </a:solidFill>
                          <a:latin typeface="+mj-lt"/>
                          <a:ea typeface="+mn-ea"/>
                          <a:cs typeface="+mn-cs"/>
                        </a:rPr>
                        <a:t>Biuro Architektury i Planowania Przestrzennego</a:t>
                      </a:r>
                      <a:r>
                        <a:rPr lang="pl-PL" sz="1000" b="0" kern="1200" baseline="0" dirty="0">
                          <a:solidFill>
                            <a:schemeClr val="tx1"/>
                          </a:solidFill>
                          <a:latin typeface="+mj-lt"/>
                          <a:ea typeface="+mn-ea"/>
                          <a:cs typeface="+mn-cs"/>
                        </a:rPr>
                        <a:t>, w tym zwiększenie o 3.780.000 zł z przeznaczeniem na realizację zadania pn. „Warszawskie badanie ruchu 2024/2025 wraz z opracowaniem modelu ruchu”.</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898077308"/>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mn-cs"/>
                        </a:rPr>
                        <a:t>+2.142.785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000" b="1" kern="1200" baseline="0" dirty="0">
                          <a:solidFill>
                            <a:schemeClr val="tx1"/>
                          </a:solidFill>
                          <a:latin typeface="+mj-lt"/>
                          <a:ea typeface="+mn-ea"/>
                          <a:cs typeface="+mn-cs"/>
                        </a:rPr>
                        <a:t>Jednostki pomocy społecznej</a:t>
                      </a:r>
                      <a:r>
                        <a:rPr lang="pl-PL" sz="1000" b="0" kern="1200" baseline="0" dirty="0">
                          <a:solidFill>
                            <a:schemeClr val="tx1"/>
                          </a:solidFill>
                          <a:latin typeface="+mj-lt"/>
                          <a:ea typeface="+mn-ea"/>
                          <a:cs typeface="+mn-cs"/>
                        </a:rPr>
                        <a:t> z przeznaczeniem na zapewnienie opieki osobom w nich przebywającym i dochodzącym m.in. Warszawskiego Centrum Pomocy Rodzinie na pokrycie kosztów pobytu mieszkańców m.st. Warszawy w domach pomocy społecznej na terenie innych powiatów (600.000 zł), Centrum Wsparcia Społecznego </a:t>
                      </a:r>
                      <a:br>
                        <a:rPr lang="pl-PL" sz="1000" b="0" kern="1200" baseline="0" dirty="0">
                          <a:solidFill>
                            <a:schemeClr val="tx1"/>
                          </a:solidFill>
                          <a:latin typeface="+mj-lt"/>
                          <a:ea typeface="+mn-ea"/>
                          <a:cs typeface="+mn-cs"/>
                        </a:rPr>
                      </a:br>
                      <a:r>
                        <a:rPr lang="pl-PL" sz="1000" b="0" kern="1200" baseline="0" dirty="0">
                          <a:solidFill>
                            <a:schemeClr val="tx1"/>
                          </a:solidFill>
                          <a:latin typeface="+mj-lt"/>
                          <a:ea typeface="+mn-ea"/>
                          <a:cs typeface="+mn-cs"/>
                        </a:rPr>
                        <a:t>„Na Przedwiośniu” (500.000 zł), Domu Pomocy Społecznej „Pod Brzozami” (415.000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92151328"/>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n-lt"/>
                          <a:ea typeface="+mn-ea"/>
                          <a:cs typeface="+mn-cs"/>
                        </a:rPr>
                        <a:t>+1.537.257 zł</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000" b="1" kern="1200" baseline="0" dirty="0">
                          <a:solidFill>
                            <a:schemeClr val="tx1"/>
                          </a:solidFill>
                          <a:latin typeface="+mj-lt"/>
                          <a:ea typeface="+mn-ea"/>
                          <a:cs typeface="+mn-cs"/>
                        </a:rPr>
                        <a:t>Fundusz Narodów Zjednoczonych na rzecz Dzieci – UNICEF </a:t>
                      </a:r>
                      <a:r>
                        <a:rPr lang="pl-PL" sz="1000" b="0" kern="1200" baseline="0" dirty="0">
                          <a:solidFill>
                            <a:schemeClr val="tx1"/>
                          </a:solidFill>
                          <a:latin typeface="+mj-lt"/>
                          <a:ea typeface="+mn-ea"/>
                          <a:cs typeface="+mn-cs"/>
                        </a:rPr>
                        <a:t>z przeznaczeniem na pomoc dzieciom z Ukrainy.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978480853"/>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n-lt"/>
                          <a:ea typeface="+mn-ea"/>
                          <a:cs typeface="+mn-cs"/>
                        </a:rPr>
                        <a:t>+1.440.000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4000"/>
                        </a:lnSpc>
                      </a:pPr>
                      <a:r>
                        <a:rPr lang="pl-PL" sz="1000" b="1" kern="1200" baseline="0" dirty="0">
                          <a:solidFill>
                            <a:schemeClr val="tx1"/>
                          </a:solidFill>
                          <a:latin typeface="+mj-lt"/>
                          <a:ea typeface="+mn-ea"/>
                          <a:cs typeface="+mn-cs"/>
                        </a:rPr>
                        <a:t>Stołeczne Centrum Bezpieczeństwa </a:t>
                      </a:r>
                      <a:r>
                        <a:rPr lang="pl-PL" sz="1000" b="0" kern="1200" baseline="0" dirty="0">
                          <a:solidFill>
                            <a:schemeClr val="tx1"/>
                          </a:solidFill>
                          <a:latin typeface="+mj-lt"/>
                          <a:ea typeface="+mn-ea"/>
                          <a:cs typeface="+mn-cs"/>
                        </a:rPr>
                        <a:t>z przeznaczeniem na patrole ponadnormatywne.</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88852674"/>
                  </a:ext>
                </a:extLst>
              </a:tr>
              <a:tr h="32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385723"/>
                          </a:solidFill>
                          <a:latin typeface="+mj-lt"/>
                          <a:ea typeface="+mn-ea"/>
                          <a:cs typeface="+mn-cs"/>
                        </a:rPr>
                        <a:t>+1.000.000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ysDot"/>
                      <a:round/>
                      <a:headEnd type="none" w="med" len="med"/>
                      <a:tailEnd type="none" w="med" len="med"/>
                    </a:lnB>
                  </a:tcPr>
                </a:tc>
                <a:tc>
                  <a:txBody>
                    <a:bodyPr/>
                    <a:lstStyle/>
                    <a:p>
                      <a:pPr marL="0" indent="0" algn="l">
                        <a:lnSpc>
                          <a:spcPct val="114000"/>
                        </a:lnSpc>
                        <a:buFont typeface="Arial" panose="020B0604020202020204" pitchFamily="34" charset="0"/>
                        <a:buNone/>
                      </a:pPr>
                      <a:r>
                        <a:rPr lang="pl-PL" sz="1000" b="1" kern="1200" baseline="0" dirty="0">
                          <a:solidFill>
                            <a:schemeClr val="tx1"/>
                          </a:solidFill>
                          <a:latin typeface="+mj-lt"/>
                          <a:ea typeface="+mn-ea"/>
                          <a:cs typeface="+mn-cs"/>
                        </a:rPr>
                        <a:t>Zarząd Mienia Skarbu Państwa </a:t>
                      </a:r>
                      <a:r>
                        <a:rPr lang="pl-PL" sz="1000" b="0" kern="1200" baseline="0" dirty="0">
                          <a:solidFill>
                            <a:schemeClr val="tx1"/>
                          </a:solidFill>
                          <a:latin typeface="+mj-lt"/>
                          <a:ea typeface="+mn-ea"/>
                          <a:cs typeface="+mn-cs"/>
                        </a:rPr>
                        <a:t>z przeznaczeniem na utrzymanie nieruchomości przy ul. Konarskiego 3 – Osiedle Akademickie „Przyjaźń”</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ysDot"/>
                      <a:round/>
                      <a:headEnd type="none" w="med" len="med"/>
                      <a:tailEnd type="none" w="med" len="med"/>
                    </a:lnB>
                  </a:tcPr>
                </a:tc>
                <a:extLst>
                  <a:ext uri="{0D108BD9-81ED-4DB2-BD59-A6C34878D82A}">
                    <a16:rowId xmlns:a16="http://schemas.microsoft.com/office/drawing/2014/main" val="2217351021"/>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Tytuł 2"/>
          <p:cNvSpPr txBox="1">
            <a:spLocks/>
          </p:cNvSpPr>
          <p:nvPr/>
        </p:nvSpPr>
        <p:spPr>
          <a:xfrm>
            <a:off x="-71718" y="80101"/>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BIEŻĄCE</a:t>
            </a:r>
          </a:p>
        </p:txBody>
      </p:sp>
    </p:spTree>
    <p:extLst>
      <p:ext uri="{BB962C8B-B14F-4D97-AF65-F5344CB8AC3E}">
        <p14:creationId xmlns:p14="http://schemas.microsoft.com/office/powerpoint/2010/main" val="1499494659"/>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7</a:t>
            </a:fld>
            <a:endParaRPr lang="pl-PL" dirty="0"/>
          </a:p>
        </p:txBody>
      </p:sp>
      <p:sp>
        <p:nvSpPr>
          <p:cNvPr id="9" name="pole tekstowe 13"/>
          <p:cNvSpPr txBox="1">
            <a:spLocks noChangeArrowheads="1"/>
          </p:cNvSpPr>
          <p:nvPr/>
        </p:nvSpPr>
        <p:spPr bwMode="auto">
          <a:xfrm>
            <a:off x="1574568" y="235406"/>
            <a:ext cx="71354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ts val="800"/>
              </a:spcBef>
              <a:spcAft>
                <a:spcPts val="800"/>
              </a:spcAft>
              <a:buNone/>
              <a:tabLst>
                <a:tab pos="715963" algn="l"/>
              </a:tabLst>
            </a:pPr>
            <a:r>
              <a:rPr lang="pl-PL" altLang="pl-PL" sz="1200" b="1" u="sng" dirty="0">
                <a:latin typeface="+mj-lt"/>
              </a:rPr>
              <a:t>CZĘŚĆ DZIELNICOWA</a:t>
            </a:r>
            <a:r>
              <a:rPr lang="pl-PL" altLang="pl-PL" sz="1200" b="1" dirty="0">
                <a:latin typeface="+mj-lt"/>
              </a:rPr>
              <a:t>:  </a:t>
            </a:r>
            <a:r>
              <a:rPr lang="pl-PL" altLang="pl-PL" sz="1800" b="1" dirty="0">
                <a:solidFill>
                  <a:srgbClr val="385723"/>
                </a:solidFill>
                <a:latin typeface="+mj-lt"/>
              </a:rPr>
              <a:t>+63,5 </a:t>
            </a:r>
            <a:r>
              <a:rPr lang="pl-PL" altLang="pl-PL" sz="1600" b="1" dirty="0">
                <a:solidFill>
                  <a:srgbClr val="385723"/>
                </a:solidFill>
                <a:latin typeface="+mj-lt"/>
              </a:rPr>
              <a:t>mln zł</a:t>
            </a:r>
          </a:p>
        </p:txBody>
      </p:sp>
      <p:graphicFrame>
        <p:nvGraphicFramePr>
          <p:cNvPr id="8" name="Tabela 7"/>
          <p:cNvGraphicFramePr>
            <a:graphicFrameLocks noGrp="1"/>
          </p:cNvGraphicFramePr>
          <p:nvPr>
            <p:extLst>
              <p:ext uri="{D42A27DB-BD31-4B8C-83A1-F6EECF244321}">
                <p14:modId xmlns:p14="http://schemas.microsoft.com/office/powerpoint/2010/main" val="2285566656"/>
              </p:ext>
            </p:extLst>
          </p:nvPr>
        </p:nvGraphicFramePr>
        <p:xfrm>
          <a:off x="70800" y="665577"/>
          <a:ext cx="12121200" cy="5286718"/>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baseline="0" dirty="0">
                          <a:solidFill>
                            <a:srgbClr val="385723"/>
                          </a:solidFill>
                          <a:latin typeface="+mj-lt"/>
                        </a:rPr>
                        <a:t>+63.508.385</a:t>
                      </a:r>
                      <a:r>
                        <a:rPr lang="pl-PL" sz="1050" b="1" baseline="0" dirty="0">
                          <a:solidFill>
                            <a:srgbClr val="385723"/>
                          </a:solidFill>
                          <a:latin typeface="+mj-lt"/>
                        </a:rPr>
                        <a:t> </a:t>
                      </a:r>
                      <a:r>
                        <a:rPr lang="pl-PL" sz="1200" b="1" baseline="0" dirty="0">
                          <a:solidFill>
                            <a:srgbClr val="385723"/>
                          </a:solidFill>
                          <a:latin typeface="+mj-lt"/>
                        </a:rPr>
                        <a:t>zł</a:t>
                      </a:r>
                      <a:br>
                        <a:rPr lang="pl-PL" sz="1200" b="1" baseline="0" dirty="0">
                          <a:solidFill>
                            <a:srgbClr val="385723"/>
                          </a:solidFill>
                          <a:latin typeface="+mj-lt"/>
                        </a:rPr>
                      </a:br>
                      <a:r>
                        <a:rPr lang="pl-PL" sz="1000" b="1" baseline="0" dirty="0">
                          <a:solidFill>
                            <a:srgbClr val="385723"/>
                          </a:solidFill>
                          <a:latin typeface="+mj-lt"/>
                        </a:rPr>
                        <a:t>(per saldo)</a:t>
                      </a:r>
                      <a:endParaRPr lang="pl-PL" sz="1200" b="1" dirty="0">
                        <a:solidFill>
                          <a:srgbClr val="385723"/>
                        </a:solidFill>
                        <a:latin typeface="+mj-lt"/>
                      </a:endParaRPr>
                    </a:p>
                  </a:txBody>
                  <a:tcPr marL="91426" marR="91426" marT="45719" marB="45719" anchor="ctr">
                    <a:lnT w="12700" cap="flat" cmpd="sng" algn="ctr">
                      <a:noFill/>
                      <a:prstDash val="sysDot"/>
                      <a:round/>
                      <a:headEnd type="none" w="med" len="med"/>
                      <a:tailEnd type="none" w="med" len="med"/>
                    </a:lnT>
                    <a:solidFill>
                      <a:srgbClr val="EFF8E9"/>
                    </a:solidFill>
                  </a:tcPr>
                </a:tc>
                <a:tc>
                  <a:txBody>
                    <a:bodyPr/>
                    <a:lstStyle/>
                    <a:p>
                      <a:pPr algn="l"/>
                      <a:r>
                        <a:rPr lang="pl-PL" sz="1050" b="1" kern="1200" baseline="0" dirty="0">
                          <a:solidFill>
                            <a:schemeClr val="tx1"/>
                          </a:solidFill>
                          <a:latin typeface="+mj-lt"/>
                          <a:ea typeface="+mn-ea"/>
                          <a:cs typeface="+mn-cs"/>
                        </a:rPr>
                        <a:t>Część dzielnicowa – główne pozycje:</a:t>
                      </a:r>
                    </a:p>
                  </a:txBody>
                  <a:tcPr marL="91426" marR="91426" marT="45719" marB="45719" anchor="ctr">
                    <a:lnT w="12700" cap="flat" cmpd="sng" algn="ctr">
                      <a:noFill/>
                      <a:prstDash val="sysDot"/>
                      <a:round/>
                      <a:headEnd type="none" w="med" len="med"/>
                      <a:tailEnd type="none" w="med" len="med"/>
                    </a:lnT>
                    <a:solidFill>
                      <a:srgbClr val="EFF8E9"/>
                    </a:solidFill>
                  </a:tcPr>
                </a:tc>
                <a:extLst>
                  <a:ext uri="{0D108BD9-81ED-4DB2-BD59-A6C34878D82A}">
                    <a16:rowId xmlns:a16="http://schemas.microsoft.com/office/drawing/2014/main" val="10001"/>
                  </a:ext>
                </a:extLst>
              </a:tr>
              <a:tr h="828000">
                <a:tc>
                  <a:txBody>
                    <a:bodyPr/>
                    <a:lstStyle/>
                    <a:p>
                      <a:pPr marL="0" algn="r" defTabSz="914400" rtl="0" eaLnBrk="1" latinLnBrk="0" hangingPunct="1"/>
                      <a:r>
                        <a:rPr lang="pl-PL" sz="1100" b="1" kern="1200" dirty="0">
                          <a:solidFill>
                            <a:srgbClr val="385723"/>
                          </a:solidFill>
                          <a:latin typeface="+mj-lt"/>
                          <a:ea typeface="+mn-ea"/>
                          <a:cs typeface="+mn-cs"/>
                        </a:rPr>
                        <a:t>+16.306.306 zł</a:t>
                      </a:r>
                      <a:br>
                        <a:rPr lang="pl-PL" sz="1100" b="1" kern="1200" dirty="0">
                          <a:solidFill>
                            <a:srgbClr val="385723"/>
                          </a:solidFill>
                          <a:latin typeface="+mj-lt"/>
                          <a:ea typeface="+mn-ea"/>
                          <a:cs typeface="+mn-cs"/>
                        </a:rPr>
                      </a:br>
                      <a:r>
                        <a:rPr lang="pl-PL" sz="1000" b="1" kern="1200" dirty="0">
                          <a:solidFill>
                            <a:srgbClr val="385723"/>
                          </a:solidFill>
                          <a:latin typeface="+mj-lt"/>
                          <a:ea typeface="+mn-ea"/>
                          <a:cs typeface="+mn-cs"/>
                        </a:rPr>
                        <a:t>(per</a:t>
                      </a:r>
                      <a:r>
                        <a:rPr lang="pl-PL" sz="1000" b="1" kern="1200" baseline="0" dirty="0">
                          <a:solidFill>
                            <a:srgbClr val="385723"/>
                          </a:solidFill>
                          <a:latin typeface="+mj-lt"/>
                          <a:ea typeface="+mn-ea"/>
                          <a:cs typeface="+mn-cs"/>
                        </a:rPr>
                        <a:t> saldo</a:t>
                      </a:r>
                      <a:r>
                        <a:rPr lang="pl-PL" sz="1000" b="1" kern="1200" dirty="0">
                          <a:solidFill>
                            <a:srgbClr val="385723"/>
                          </a:solidFill>
                          <a:latin typeface="+mj-lt"/>
                          <a:ea typeface="+mn-ea"/>
                          <a:cs typeface="+mn-cs"/>
                        </a:rPr>
                        <a:t>)</a:t>
                      </a:r>
                      <a:endParaRPr lang="pl-PL" sz="1100" b="1" kern="1200" dirty="0">
                        <a:solidFill>
                          <a:srgbClr val="385723"/>
                        </a:solidFill>
                        <a:latin typeface="+mj-lt"/>
                        <a:ea typeface="+mn-ea"/>
                        <a:cs typeface="+mn-cs"/>
                      </a:endParaRP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Fundusz Pomocy </a:t>
                      </a:r>
                      <a:r>
                        <a:rPr lang="pl-PL" sz="1000" b="0" kern="1200" baseline="0" dirty="0">
                          <a:solidFill>
                            <a:schemeClr val="tx1"/>
                          </a:solidFill>
                          <a:latin typeface="+mj-lt"/>
                          <a:ea typeface="+mn-ea"/>
                          <a:cs typeface="+mn-cs"/>
                        </a:rPr>
                        <a:t>z przeznaczeniem na kształcenie uczniów będących obywatelami Ukrainy zgodnie z art. 50 ustawy z dnia 12 marca 2022 r. o pomocy obywatelom Ukrainy w związku z konfliktem zbrojnym na terytorium tego państwa w dzielnicach: Białołęka (2.555.878 zł), Wola (1.680.741 zł), Ursynów (1.617.775 zł), Mokotów (1.500.499 zł), Wilanów (1.272.186 zł), Śródmieście (1.230.937 zł), Ursus (1.237.147 zł), Praga-Południe (973.791 zł), Bemowo (792.469 zł), Targówek (777.345 zł), Ochota (660.425 zł), Wesoła (484.788 zł), Wawer (423.025 zł), Włochy (422.494 zł), Bielany (345.146 zł), Rembertów (174.598 zł), Żoliborz (87.466 zł), Praga-Północ (69.596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504000">
                <a:tc>
                  <a:txBody>
                    <a:bodyPr/>
                    <a:lstStyle/>
                    <a:p>
                      <a:pPr marL="0" algn="r" defTabSz="914400" rtl="0" eaLnBrk="1" latinLnBrk="0" hangingPunct="1"/>
                      <a:r>
                        <a:rPr lang="pl-PL" sz="1100" b="1" kern="1200" dirty="0">
                          <a:solidFill>
                            <a:srgbClr val="385723"/>
                          </a:solidFill>
                          <a:latin typeface="+mj-lt"/>
                          <a:ea typeface="+mn-ea"/>
                          <a:cs typeface="+mn-cs"/>
                        </a:rPr>
                        <a:t>+12.570.795 zł</a:t>
                      </a:r>
                      <a:br>
                        <a:rPr lang="pl-PL" sz="1100" b="1" kern="1200" dirty="0">
                          <a:solidFill>
                            <a:srgbClr val="385723"/>
                          </a:solidFill>
                          <a:latin typeface="+mj-lt"/>
                          <a:ea typeface="+mn-ea"/>
                          <a:cs typeface="+mn-cs"/>
                        </a:rPr>
                      </a:br>
                      <a:r>
                        <a:rPr lang="pl-PL" sz="10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dz. Wola</a:t>
                      </a:r>
                      <a:r>
                        <a:rPr lang="pl-PL" sz="1000" b="0" kern="1200" baseline="0" dirty="0">
                          <a:solidFill>
                            <a:schemeClr val="tx1"/>
                          </a:solidFill>
                          <a:latin typeface="+mj-lt"/>
                          <a:ea typeface="+mn-ea"/>
                          <a:cs typeface="+mn-cs"/>
                        </a:rPr>
                        <a:t>, z przeznaczeniem na zakup energii na potrzeby utrzymania mieszkaniowego zasobu komunalnego (10.000.000 zł) oraz wydatki oświatowo-edukacyjne (1.842.356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504000">
                <a:tc>
                  <a:txBody>
                    <a:bodyPr/>
                    <a:lstStyle/>
                    <a:p>
                      <a:pPr marL="0" algn="r" defTabSz="914400" rtl="0" eaLnBrk="1" latinLnBrk="0" hangingPunct="1"/>
                      <a:r>
                        <a:rPr lang="pl-PL" sz="1100" b="1" kern="1200" dirty="0">
                          <a:solidFill>
                            <a:srgbClr val="385723"/>
                          </a:solidFill>
                          <a:latin typeface="+mj-lt"/>
                          <a:ea typeface="+mn-ea"/>
                          <a:cs typeface="+mn-cs"/>
                        </a:rPr>
                        <a:t>+11.942.851 zł</a:t>
                      </a:r>
                      <a:br>
                        <a:rPr lang="pl-PL" sz="1100" b="1" kern="1200" dirty="0">
                          <a:solidFill>
                            <a:srgbClr val="385723"/>
                          </a:solidFill>
                          <a:latin typeface="+mj-lt"/>
                          <a:ea typeface="+mn-ea"/>
                          <a:cs typeface="+mn-cs"/>
                        </a:rPr>
                      </a:br>
                      <a:r>
                        <a:rPr lang="pl-PL" sz="10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dz. Śródmieście</a:t>
                      </a:r>
                      <a:r>
                        <a:rPr lang="pl-PL" sz="1000" b="0" kern="1200" baseline="0" dirty="0">
                          <a:solidFill>
                            <a:schemeClr val="tx1"/>
                          </a:solidFill>
                          <a:latin typeface="+mj-lt"/>
                          <a:ea typeface="+mn-ea"/>
                          <a:cs typeface="+mn-cs"/>
                        </a:rPr>
                        <a:t>, głównie z przeznaczeniem na utrzymanie mieszkaniowego zasobu komunalnego (11.586.607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58009049"/>
                  </a:ext>
                </a:extLst>
              </a:tr>
              <a:tr h="504000">
                <a:tc>
                  <a:txBody>
                    <a:bodyPr/>
                    <a:lstStyle/>
                    <a:p>
                      <a:pPr marL="0" algn="r" defTabSz="914400" rtl="0" eaLnBrk="1" latinLnBrk="0" hangingPunct="1"/>
                      <a:r>
                        <a:rPr lang="pl-PL" sz="1100" b="1" kern="1200" dirty="0">
                          <a:solidFill>
                            <a:srgbClr val="385723"/>
                          </a:solidFill>
                          <a:latin typeface="+mj-lt"/>
                          <a:ea typeface="+mn-ea"/>
                          <a:cs typeface="+mn-cs"/>
                        </a:rPr>
                        <a:t>+10.096.349 zł</a:t>
                      </a:r>
                      <a:br>
                        <a:rPr lang="pl-PL" sz="1100" b="1" kern="1200" dirty="0">
                          <a:solidFill>
                            <a:srgbClr val="385723"/>
                          </a:solidFill>
                          <a:latin typeface="+mj-lt"/>
                          <a:ea typeface="+mn-ea"/>
                          <a:cs typeface="+mn-cs"/>
                        </a:rPr>
                      </a:br>
                      <a:r>
                        <a:rPr lang="pl-PL" sz="10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dz. Mokotów</a:t>
                      </a:r>
                      <a:r>
                        <a:rPr lang="pl-PL" sz="1000" b="0" kern="1200" baseline="0" dirty="0">
                          <a:solidFill>
                            <a:schemeClr val="tx1"/>
                          </a:solidFill>
                          <a:latin typeface="+mj-lt"/>
                          <a:ea typeface="+mn-ea"/>
                          <a:cs typeface="+mn-cs"/>
                        </a:rPr>
                        <a:t>, głównie z przeznaczeniem na utrzymanie mieszkaniowego zasobu komunalnego (9.738.524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660355518"/>
                  </a:ext>
                </a:extLst>
              </a:tr>
              <a:tr h="504000">
                <a:tc>
                  <a:txBody>
                    <a:bodyPr/>
                    <a:lstStyle/>
                    <a:p>
                      <a:pPr marL="0" algn="r" defTabSz="914400" rtl="0" eaLnBrk="1" latinLnBrk="0" hangingPunct="1"/>
                      <a:r>
                        <a:rPr lang="pl-PL" sz="1100" b="1" kern="1200" dirty="0">
                          <a:solidFill>
                            <a:srgbClr val="385723"/>
                          </a:solidFill>
                          <a:latin typeface="+mj-lt"/>
                          <a:ea typeface="+mn-ea"/>
                          <a:cs typeface="+mn-cs"/>
                        </a:rPr>
                        <a:t>+7.049.963 zł</a:t>
                      </a:r>
                      <a:br>
                        <a:rPr lang="pl-PL" sz="1100" b="1" kern="1200" dirty="0">
                          <a:solidFill>
                            <a:srgbClr val="385723"/>
                          </a:solidFill>
                          <a:latin typeface="+mj-lt"/>
                          <a:ea typeface="+mn-ea"/>
                          <a:cs typeface="+mn-cs"/>
                        </a:rPr>
                      </a:br>
                      <a:r>
                        <a:rPr lang="pl-PL" sz="10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dz. Bielany</a:t>
                      </a:r>
                      <a:r>
                        <a:rPr lang="pl-PL" sz="1000" b="0" kern="1200" baseline="0" dirty="0">
                          <a:solidFill>
                            <a:schemeClr val="tx1"/>
                          </a:solidFill>
                          <a:latin typeface="+mj-lt"/>
                          <a:ea typeface="+mn-ea"/>
                          <a:cs typeface="+mn-cs"/>
                        </a:rPr>
                        <a:t>,</a:t>
                      </a:r>
                      <a:r>
                        <a:rPr lang="pl-PL" sz="1000" b="1" kern="1200" baseline="0" dirty="0">
                          <a:solidFill>
                            <a:schemeClr val="tx1"/>
                          </a:solidFill>
                          <a:latin typeface="+mj-lt"/>
                          <a:ea typeface="+mn-ea"/>
                          <a:cs typeface="+mn-cs"/>
                        </a:rPr>
                        <a:t> </a:t>
                      </a:r>
                      <a:r>
                        <a:rPr lang="pl-PL" sz="1000" b="0" kern="1200" baseline="0" dirty="0">
                          <a:solidFill>
                            <a:schemeClr val="tx1"/>
                          </a:solidFill>
                          <a:latin typeface="+mj-lt"/>
                          <a:ea typeface="+mn-ea"/>
                          <a:cs typeface="+mn-cs"/>
                        </a:rPr>
                        <a:t>głównie z przeznaczeniem na rozliczenia ze wspólnotami mieszkaniowymi (6.300.000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69636397"/>
                  </a:ext>
                </a:extLst>
              </a:tr>
              <a:tr h="504000">
                <a:tc>
                  <a:txBody>
                    <a:bodyPr/>
                    <a:lstStyle/>
                    <a:p>
                      <a:pPr marL="0" algn="r" defTabSz="914400" rtl="0" eaLnBrk="1" latinLnBrk="0" hangingPunct="1"/>
                      <a:r>
                        <a:rPr lang="pl-PL" sz="1100" b="1" kern="1200" dirty="0">
                          <a:solidFill>
                            <a:srgbClr val="385723"/>
                          </a:solidFill>
                          <a:latin typeface="+mj-lt"/>
                          <a:ea typeface="+mn-ea"/>
                          <a:cs typeface="+mn-cs"/>
                        </a:rPr>
                        <a:t>+6.123.679 zł</a:t>
                      </a:r>
                      <a:br>
                        <a:rPr lang="pl-PL" sz="1100" b="1" kern="1200" dirty="0">
                          <a:solidFill>
                            <a:srgbClr val="385723"/>
                          </a:solidFill>
                          <a:latin typeface="+mj-lt"/>
                          <a:ea typeface="+mn-ea"/>
                          <a:cs typeface="+mn-cs"/>
                        </a:rPr>
                      </a:br>
                      <a:r>
                        <a:rPr lang="pl-PL" sz="1000" b="1" kern="1200" dirty="0">
                          <a:solidFill>
                            <a:srgbClr val="385723"/>
                          </a:solidFill>
                          <a:latin typeface="+mj-lt"/>
                          <a:ea typeface="+mn-ea"/>
                          <a:cs typeface="+mn-cs"/>
                        </a:rPr>
                        <a:t>(per</a:t>
                      </a:r>
                      <a:r>
                        <a:rPr lang="pl-PL" sz="1000" b="1" kern="1200" baseline="0" dirty="0">
                          <a:solidFill>
                            <a:srgbClr val="385723"/>
                          </a:solidFill>
                          <a:latin typeface="+mj-lt"/>
                          <a:ea typeface="+mn-ea"/>
                          <a:cs typeface="+mn-cs"/>
                        </a:rPr>
                        <a:t> saldo</a:t>
                      </a:r>
                      <a:r>
                        <a:rPr lang="pl-PL" sz="1000" b="1" kern="1200" dirty="0">
                          <a:solidFill>
                            <a:srgbClr val="385723"/>
                          </a:solidFill>
                          <a:latin typeface="+mj-lt"/>
                          <a:ea typeface="+mn-ea"/>
                          <a:cs typeface="+mn-cs"/>
                        </a:rPr>
                        <a:t>)</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dz. Ursynów </a:t>
                      </a:r>
                      <a:r>
                        <a:rPr lang="pl-PL" sz="1000" b="0" kern="1200" baseline="0" dirty="0">
                          <a:solidFill>
                            <a:schemeClr val="tx1"/>
                          </a:solidFill>
                          <a:latin typeface="+mj-lt"/>
                          <a:ea typeface="+mn-ea"/>
                          <a:cs typeface="+mn-cs"/>
                        </a:rPr>
                        <a:t>w tym z przeznaczeniem na odsetki wynikające z wyroku w sprawie dotyczącej przeniesienia własności udziału w prawie własności nieruchomości położonej w Warszawie (4.154.124 zł) oraz wydatki oświatowo-edukacyjne (1.579.660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06979468"/>
                  </a:ext>
                </a:extLst>
              </a:tr>
              <a:tr h="504000">
                <a:tc>
                  <a:txBody>
                    <a:bodyPr/>
                    <a:lstStyle/>
                    <a:p>
                      <a:pPr marL="0" algn="r" defTabSz="914400" rtl="0" eaLnBrk="1" latinLnBrk="0" hangingPunct="1"/>
                      <a:r>
                        <a:rPr lang="pl-PL" sz="1100" b="1" kern="1200" dirty="0">
                          <a:solidFill>
                            <a:srgbClr val="385723"/>
                          </a:solidFill>
                          <a:latin typeface="+mj-lt"/>
                          <a:ea typeface="+mn-ea"/>
                          <a:cs typeface="+mn-cs"/>
                        </a:rPr>
                        <a:t>+3.048.770 zł</a:t>
                      </a:r>
                      <a:br>
                        <a:rPr lang="pl-PL" sz="1100" b="1" kern="1200" dirty="0">
                          <a:solidFill>
                            <a:srgbClr val="385723"/>
                          </a:solidFill>
                          <a:latin typeface="+mj-lt"/>
                          <a:ea typeface="+mn-ea"/>
                          <a:cs typeface="+mn-cs"/>
                        </a:rPr>
                      </a:br>
                      <a:r>
                        <a:rPr lang="pl-PL" sz="10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dz. Praga-Południe</a:t>
                      </a:r>
                      <a:r>
                        <a:rPr lang="pl-PL" sz="1000" b="0" kern="1200" baseline="0" dirty="0">
                          <a:solidFill>
                            <a:schemeClr val="tx1"/>
                          </a:solidFill>
                          <a:latin typeface="+mj-lt"/>
                          <a:ea typeface="+mn-ea"/>
                          <a:cs typeface="+mn-cs"/>
                        </a:rPr>
                        <a:t>,</a:t>
                      </a:r>
                      <a:r>
                        <a:rPr lang="pl-PL" sz="1000" b="1" kern="1200" baseline="0" dirty="0">
                          <a:solidFill>
                            <a:schemeClr val="tx1"/>
                          </a:solidFill>
                          <a:latin typeface="+mj-lt"/>
                          <a:ea typeface="+mn-ea"/>
                          <a:cs typeface="+mn-cs"/>
                        </a:rPr>
                        <a:t> </a:t>
                      </a:r>
                      <a:r>
                        <a:rPr lang="pl-PL" sz="1000" b="0" kern="1200" baseline="0" dirty="0">
                          <a:solidFill>
                            <a:schemeClr val="tx1"/>
                          </a:solidFill>
                          <a:latin typeface="+mj-lt"/>
                          <a:ea typeface="+mn-ea"/>
                          <a:cs typeface="+mn-cs"/>
                        </a:rPr>
                        <a:t>w tym z przeznaczeniem na: utrzymanie Ośrodka Sportu i Rekreacji (1.514.545 zł) oraz wypłatę dodatków mieszkaniowych (520.000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45339101"/>
                  </a:ext>
                </a:extLst>
              </a:tr>
              <a:tr h="504000">
                <a:tc>
                  <a:txBody>
                    <a:bodyPr/>
                    <a:lstStyle/>
                    <a:p>
                      <a:pPr marL="0" algn="r" defTabSz="914400" rtl="0" eaLnBrk="1" latinLnBrk="0" hangingPunct="1"/>
                      <a:r>
                        <a:rPr lang="pl-PL" sz="1100" b="1" kern="1200" dirty="0">
                          <a:solidFill>
                            <a:srgbClr val="385723"/>
                          </a:solidFill>
                          <a:latin typeface="+mj-lt"/>
                          <a:ea typeface="+mn-ea"/>
                          <a:cs typeface="+mn-cs"/>
                        </a:rPr>
                        <a:t>+2.500.411 zł</a:t>
                      </a:r>
                      <a:br>
                        <a:rPr lang="pl-PL" sz="1100" b="1" kern="1200" dirty="0">
                          <a:solidFill>
                            <a:srgbClr val="385723"/>
                          </a:solidFill>
                          <a:latin typeface="+mj-lt"/>
                          <a:ea typeface="+mn-ea"/>
                          <a:cs typeface="+mn-cs"/>
                        </a:rPr>
                      </a:br>
                      <a:r>
                        <a:rPr lang="pl-PL" sz="1000" b="1" kern="1200" dirty="0">
                          <a:solidFill>
                            <a:srgbClr val="385723"/>
                          </a:solidFill>
                          <a:latin typeface="+mj-lt"/>
                          <a:ea typeface="+mn-ea"/>
                          <a:cs typeface="+mn-cs"/>
                        </a:rPr>
                        <a:t>(per saldo)</a:t>
                      </a:r>
                      <a:endParaRPr lang="pl-PL" sz="1100" b="1" kern="1200" dirty="0">
                        <a:solidFill>
                          <a:srgbClr val="385723"/>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Pozostałe zmiany dotyczą dzielnic</a:t>
                      </a:r>
                      <a:r>
                        <a:rPr lang="pl-PL" sz="1000" b="0" kern="1200" baseline="0" dirty="0">
                          <a:solidFill>
                            <a:schemeClr val="tx1"/>
                          </a:solidFill>
                          <a:latin typeface="+mj-lt"/>
                          <a:ea typeface="+mn-ea"/>
                          <a:cs typeface="+mn-cs"/>
                        </a:rPr>
                        <a:t>: Białołęka (+849.688 zł), Żoliborz (+612.255 zł), Praga-Północ (+369.491 zł), Targówek (+203.380 zł), Ochota (+184.353 zł), Ursus (+153.557 zł), Wesoła (+44.957 zł), Wawer (+33.439 zł), Wilanów (+21.639 zł), Bemowo (+11.714 zł), Włochy (+8.209 zł), Rembertów (+7.729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28710415"/>
                  </a:ext>
                </a:extLst>
              </a:tr>
              <a:tr h="504000">
                <a:tc>
                  <a:txBody>
                    <a:bodyPr/>
                    <a:lstStyle/>
                    <a:p>
                      <a:pPr marL="0" algn="r" defTabSz="914400" rtl="0" eaLnBrk="1" latinLnBrk="0" hangingPunct="1"/>
                      <a:r>
                        <a:rPr lang="pl-PL" sz="1100" b="1" kern="1200" dirty="0">
                          <a:solidFill>
                            <a:srgbClr val="C00000"/>
                          </a:solidFill>
                          <a:latin typeface="+mj-lt"/>
                          <a:ea typeface="+mn-ea"/>
                          <a:cs typeface="+mn-cs"/>
                        </a:rPr>
                        <a:t>-6.130.739 zł</a:t>
                      </a:r>
                      <a:br>
                        <a:rPr lang="pl-PL" sz="1100" b="1" kern="1200" dirty="0">
                          <a:solidFill>
                            <a:srgbClr val="C00000"/>
                          </a:solidFill>
                          <a:latin typeface="+mj-lt"/>
                          <a:ea typeface="+mn-ea"/>
                          <a:cs typeface="+mn-cs"/>
                        </a:rPr>
                      </a:br>
                      <a:r>
                        <a:rPr lang="pl-PL" sz="1000" b="1" kern="1200" dirty="0">
                          <a:solidFill>
                            <a:srgbClr val="C00000"/>
                          </a:solidFill>
                          <a:latin typeface="+mj-lt"/>
                          <a:ea typeface="+mn-ea"/>
                          <a:cs typeface="+mn-cs"/>
                        </a:rPr>
                        <a:t>(per saldo)</a:t>
                      </a:r>
                      <a:endParaRPr lang="pl-PL" sz="1100" b="1" kern="1200" dirty="0">
                        <a:solidFill>
                          <a:srgbClr val="C00000"/>
                        </a:solidFill>
                        <a:latin typeface="+mj-lt"/>
                        <a:ea typeface="+mn-ea"/>
                        <a:cs typeface="+mn-cs"/>
                      </a:endParaRP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Przeniesienie pomiędzy planem wydatków bieżących a planem wydatków majątkowych </a:t>
                      </a:r>
                      <a:r>
                        <a:rPr lang="pl-PL" sz="1000" b="0" kern="1200" baseline="0" dirty="0">
                          <a:solidFill>
                            <a:schemeClr val="tx1"/>
                          </a:solidFill>
                          <a:latin typeface="+mj-lt"/>
                          <a:ea typeface="+mn-ea"/>
                          <a:cs typeface="+mn-cs"/>
                        </a:rPr>
                        <a:t>na wnioski m.in. dzielnic: Mokotów (–1.527.162 zł), Wola (–1.515.000 zł), Praga-Północ (–1.358.402 zł).</a:t>
                      </a:r>
                    </a:p>
                  </a:txBody>
                  <a:tcPr marL="91426" marR="91426" marT="45719" marB="45719" anchor="ctr">
                    <a:lnT w="3175" cap="flat" cmpd="sng" algn="ctr">
                      <a:solidFill>
                        <a:schemeClr val="tx1"/>
                      </a:solidFill>
                      <a:prstDash val="sysDot"/>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4150162339"/>
                  </a:ext>
                </a:extLst>
              </a:tr>
            </a:tbl>
          </a:graphicData>
        </a:graphic>
      </p:graphicFrame>
      <p:sp>
        <p:nvSpPr>
          <p:cNvPr id="10" name="Tytuł 2"/>
          <p:cNvSpPr>
            <a:spLocks noGrp="1"/>
          </p:cNvSpPr>
          <p:nvPr>
            <p:ph type="title"/>
          </p:nvPr>
        </p:nvSpPr>
        <p:spPr>
          <a:xfrm>
            <a:off x="1574568" y="-19332"/>
            <a:ext cx="9231786" cy="424609"/>
          </a:xfrm>
        </p:spPr>
        <p:txBody>
          <a:bodyPr/>
          <a:lstStyle/>
          <a:p>
            <a:pPr>
              <a:spcBef>
                <a:spcPts val="800"/>
              </a:spcBef>
              <a:spcAft>
                <a:spcPts val="800"/>
              </a:spcAft>
            </a:pPr>
            <a:r>
              <a:rPr lang="pl-PL" altLang="pl-PL" sz="1800" b="1" dirty="0">
                <a:latin typeface="+mj-lt"/>
              </a:rPr>
              <a:t>Zwiększenie</a:t>
            </a:r>
            <a:r>
              <a:rPr lang="pl-PL" altLang="pl-PL" sz="1800" dirty="0">
                <a:latin typeface="+mj-lt"/>
              </a:rPr>
              <a:t> planu </a:t>
            </a:r>
            <a:r>
              <a:rPr lang="pl-PL" altLang="pl-PL" sz="1800" b="1" dirty="0">
                <a:latin typeface="+mj-lt"/>
              </a:rPr>
              <a:t>wydatków bieżących</a:t>
            </a:r>
            <a:r>
              <a:rPr lang="pl-PL" altLang="pl-PL" sz="1800" dirty="0">
                <a:latin typeface="+mj-lt"/>
              </a:rPr>
              <a:t> w 2024 r. o </a:t>
            </a:r>
            <a:r>
              <a:rPr lang="pl-PL" altLang="pl-PL" sz="1800" b="1" dirty="0">
                <a:latin typeface="+mj-lt"/>
              </a:rPr>
              <a:t>18,1 mln zł</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7" name="Tytuł 2"/>
          <p:cNvSpPr txBox="1">
            <a:spLocks/>
          </p:cNvSpPr>
          <p:nvPr/>
        </p:nvSpPr>
        <p:spPr>
          <a:xfrm>
            <a:off x="-71718" y="80101"/>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WYDATKI BIEŻĄCE</a:t>
            </a:r>
          </a:p>
        </p:txBody>
      </p:sp>
    </p:spTree>
    <p:extLst>
      <p:ext uri="{BB962C8B-B14F-4D97-AF65-F5344CB8AC3E}">
        <p14:creationId xmlns:p14="http://schemas.microsoft.com/office/powerpoint/2010/main" val="1741635698"/>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8</a:t>
            </a:fld>
            <a:endParaRPr lang="pl-PL" dirty="0"/>
          </a:p>
        </p:txBody>
      </p:sp>
      <p:graphicFrame>
        <p:nvGraphicFramePr>
          <p:cNvPr id="8" name="Tabela 7"/>
          <p:cNvGraphicFramePr>
            <a:graphicFrameLocks noGrp="1"/>
          </p:cNvGraphicFramePr>
          <p:nvPr>
            <p:extLst>
              <p:ext uri="{D42A27DB-BD31-4B8C-83A1-F6EECF244321}">
                <p14:modId xmlns:p14="http://schemas.microsoft.com/office/powerpoint/2010/main" val="1284168875"/>
              </p:ext>
            </p:extLst>
          </p:nvPr>
        </p:nvGraphicFramePr>
        <p:xfrm>
          <a:off x="70800" y="647648"/>
          <a:ext cx="12121200" cy="4954318"/>
        </p:xfrm>
        <a:graphic>
          <a:graphicData uri="http://schemas.openxmlformats.org/drawingml/2006/table">
            <a:tbl>
              <a:tblPr firstRow="1" bandRow="1">
                <a:tableStyleId>{2D5ABB26-0587-4C30-8999-92F81FD0307C}</a:tableStyleId>
              </a:tblPr>
              <a:tblGrid>
                <a:gridCol w="1519200">
                  <a:extLst>
                    <a:ext uri="{9D8B030D-6E8A-4147-A177-3AD203B41FA5}">
                      <a16:colId xmlns:a16="http://schemas.microsoft.com/office/drawing/2014/main" val="20000"/>
                    </a:ext>
                  </a:extLst>
                </a:gridCol>
                <a:gridCol w="10602000">
                  <a:extLst>
                    <a:ext uri="{9D8B030D-6E8A-4147-A177-3AD203B41FA5}">
                      <a16:colId xmlns:a16="http://schemas.microsoft.com/office/drawing/2014/main" val="20001"/>
                    </a:ext>
                  </a:extLst>
                </a:gridCol>
              </a:tblGrid>
              <a:tr h="0">
                <a:tc>
                  <a:txBody>
                    <a:bodyPr/>
                    <a:lstStyle/>
                    <a:p>
                      <a:pPr algn="r"/>
                      <a:r>
                        <a:rPr lang="pl-PL" sz="1200" b="1" baseline="0" dirty="0">
                          <a:solidFill>
                            <a:srgbClr val="C00000"/>
                          </a:solidFill>
                          <a:latin typeface="+mj-lt"/>
                        </a:rPr>
                        <a:t>-65.483.366</a:t>
                      </a:r>
                      <a:r>
                        <a:rPr lang="pl-PL" sz="1050" b="1" baseline="0" dirty="0">
                          <a:solidFill>
                            <a:srgbClr val="C00000"/>
                          </a:solidFill>
                          <a:latin typeface="+mj-lt"/>
                        </a:rPr>
                        <a:t> </a:t>
                      </a:r>
                      <a:r>
                        <a:rPr lang="pl-PL" sz="1200" b="1" baseline="0" dirty="0">
                          <a:solidFill>
                            <a:srgbClr val="C00000"/>
                          </a:solidFill>
                          <a:latin typeface="+mj-lt"/>
                        </a:rPr>
                        <a:t>zł</a:t>
                      </a:r>
                      <a:endParaRPr lang="pl-PL" sz="1200" b="1" dirty="0">
                        <a:solidFill>
                          <a:srgbClr val="C00000"/>
                        </a:solidFill>
                        <a:latin typeface="+mj-lt"/>
                      </a:endParaRPr>
                    </a:p>
                  </a:txBody>
                  <a:tcPr marL="91426" marR="91426" marT="45719" marB="45719" anchor="ctr">
                    <a:lnT w="12700" cap="flat" cmpd="sng" algn="ctr">
                      <a:noFill/>
                      <a:prstDash val="sysDot"/>
                      <a:round/>
                      <a:headEnd type="none" w="med" len="med"/>
                      <a:tailEnd type="none" w="med" len="med"/>
                    </a:lnT>
                    <a:solidFill>
                      <a:srgbClr val="FEDDD5"/>
                    </a:solidFill>
                  </a:tcPr>
                </a:tc>
                <a:tc>
                  <a:txBody>
                    <a:bodyPr/>
                    <a:lstStyle/>
                    <a:p>
                      <a:pPr algn="l"/>
                      <a:r>
                        <a:rPr lang="pl-PL" sz="1050" b="1" kern="1200" baseline="0" dirty="0">
                          <a:solidFill>
                            <a:schemeClr val="tx1"/>
                          </a:solidFill>
                          <a:latin typeface="+mj-lt"/>
                          <a:ea typeface="+mn-ea"/>
                          <a:cs typeface="+mn-cs"/>
                        </a:rPr>
                        <a:t>Rezerwy bieżące:</a:t>
                      </a:r>
                    </a:p>
                  </a:txBody>
                  <a:tcPr marL="91426" marR="91426" marT="45719" marB="45719" anchor="ctr">
                    <a:lnT w="12700" cap="flat" cmpd="sng" algn="ctr">
                      <a:noFill/>
                      <a:prstDash val="sysDot"/>
                      <a:round/>
                      <a:headEnd type="none" w="med" len="med"/>
                      <a:tailEnd type="none" w="med" len="med"/>
                    </a:lnT>
                    <a:solidFill>
                      <a:srgbClr val="FEDDD5"/>
                    </a:solidFill>
                  </a:tcPr>
                </a:tc>
                <a:extLst>
                  <a:ext uri="{0D108BD9-81ED-4DB2-BD59-A6C34878D82A}">
                    <a16:rowId xmlns:a16="http://schemas.microsoft.com/office/drawing/2014/main" val="10001"/>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-39.124.010 zł</a:t>
                      </a:r>
                    </a:p>
                  </a:txBody>
                  <a:tcPr marL="91426" marR="91426" marT="45719" marB="45719" anchor="ctr">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ogólna </a:t>
                      </a:r>
                      <a:r>
                        <a:rPr lang="pl-PL" sz="1000" b="0" kern="1200" baseline="0" dirty="0">
                          <a:solidFill>
                            <a:schemeClr val="tx1"/>
                          </a:solidFill>
                          <a:latin typeface="+mj-lt"/>
                          <a:ea typeface="+mn-ea"/>
                          <a:cs typeface="+mn-cs"/>
                        </a:rPr>
                        <a:t>z przeznaczeniem na wniesienie wkładów do Miejskiego Przedsiębiorstwa Wodociągów i Kanalizacji w m.st. Warszawie S.A. (20.000.000 zł), dla Biura Kultury na dotacje podmiotowe dla ogólnomiejskich instytucji kultury (15.344.010 zł) oraz dla Biura Architektury i Planowania Przestrzennego na realizację zadania </a:t>
                      </a:r>
                      <a:br>
                        <a:rPr lang="pl-PL" sz="1000" b="0" kern="1200" baseline="0" dirty="0">
                          <a:solidFill>
                            <a:schemeClr val="tx1"/>
                          </a:solidFill>
                          <a:latin typeface="+mj-lt"/>
                          <a:ea typeface="+mn-ea"/>
                          <a:cs typeface="+mn-cs"/>
                        </a:rPr>
                      </a:br>
                      <a:r>
                        <a:rPr lang="pl-PL" sz="1000" b="0" kern="1200" baseline="0" dirty="0">
                          <a:solidFill>
                            <a:schemeClr val="tx1"/>
                          </a:solidFill>
                          <a:latin typeface="+mj-lt"/>
                          <a:ea typeface="+mn-ea"/>
                          <a:cs typeface="+mn-cs"/>
                        </a:rPr>
                        <a:t>pn. „Warszawskie badanie ruchu 2024/2025 wraz z opracowaniem modelu ruchu” (3.780.000 zł).</a:t>
                      </a:r>
                    </a:p>
                  </a:txBody>
                  <a:tcPr marL="91426" marR="91426" marT="45719" marB="45719" anchor="ctr">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1255824"/>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-12.189.632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zwiększenie zakresu realizacji zadań oraz skutki inflacji w dzielnicach</a:t>
                      </a:r>
                      <a:r>
                        <a:rPr lang="pl-PL" sz="1000" b="0" kern="1200" baseline="0" dirty="0">
                          <a:solidFill>
                            <a:schemeClr val="tx1"/>
                          </a:solidFill>
                          <a:latin typeface="+mj-lt"/>
                          <a:ea typeface="+mn-ea"/>
                          <a:cs typeface="+mn-cs"/>
                        </a:rPr>
                        <a:t>: z przeznaczeniem na realizację zadań majątkowych w dzielnicach: </a:t>
                      </a:r>
                      <a:br>
                        <a:rPr lang="pl-PL" sz="1000" b="0" kern="1200" baseline="0" dirty="0">
                          <a:solidFill>
                            <a:schemeClr val="tx1"/>
                          </a:solidFill>
                          <a:latin typeface="+mj-lt"/>
                          <a:ea typeface="+mn-ea"/>
                          <a:cs typeface="+mn-cs"/>
                        </a:rPr>
                      </a:br>
                      <a:r>
                        <a:rPr lang="pl-PL" sz="1000" b="0" kern="1200" baseline="0" dirty="0">
                          <a:solidFill>
                            <a:schemeClr val="tx1"/>
                          </a:solidFill>
                          <a:latin typeface="+mj-lt"/>
                          <a:ea typeface="+mn-ea"/>
                          <a:cs typeface="+mn-cs"/>
                        </a:rPr>
                        <a:t>Wola (4.500.000 zł), Białołęka (2.300.000 zł), Targówek (1.422.964 zł), Mokotów (1.100.000 zł), Praga-Północ (1.000.000 zł), Wesoła (500.000 zł), Ursus (280.000 zł) oraz na realizację zadań bieżących w dzielnicach: Białołęka (512.365 zł), Wola (500.000 zł), Mokotów (69.303 zł), Praga-Północ (5.000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13487220"/>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-11.025.624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wypłatę odszkodowań wynikających z art. 36 ustawy o planowaniu i zagospodarowaniu przestrzennym </a:t>
                      </a:r>
                      <a:r>
                        <a:rPr lang="pl-PL" sz="1000" b="0" kern="1200" baseline="0" dirty="0">
                          <a:solidFill>
                            <a:schemeClr val="tx1"/>
                          </a:solidFill>
                          <a:latin typeface="+mj-lt"/>
                          <a:ea typeface="+mn-ea"/>
                          <a:cs typeface="+mn-cs"/>
                        </a:rPr>
                        <a:t>z przeznaczeniem na realizację wyroku sądowego dotyczącego nabycia udziału w nieruchomości położonej w dzielnicy Ursynów wraz z odsetkami.</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58009049"/>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-2.040.000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zwiększenie wydatków przeznaczonych na zapewnienie porządku publicznego i bezpieczeństwa mieszkańców m.st. Warszawy </a:t>
                      </a:r>
                      <a:br>
                        <a:rPr lang="pl-PL" sz="1000" b="1" kern="1200" baseline="0" dirty="0">
                          <a:solidFill>
                            <a:schemeClr val="tx1"/>
                          </a:solidFill>
                          <a:latin typeface="+mj-lt"/>
                          <a:ea typeface="+mn-ea"/>
                          <a:cs typeface="+mn-cs"/>
                        </a:rPr>
                      </a:br>
                      <a:r>
                        <a:rPr lang="pl-PL" sz="1000" b="0" kern="1200" baseline="0" dirty="0">
                          <a:solidFill>
                            <a:schemeClr val="tx1"/>
                          </a:solidFill>
                          <a:latin typeface="+mj-lt"/>
                          <a:ea typeface="+mn-ea"/>
                          <a:cs typeface="+mn-cs"/>
                        </a:rPr>
                        <a:t>z przeznaczeniem na patrole ponadnormatywne w policji oraz na zakup pojazdów dla policji.</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014302129"/>
                  </a:ext>
                </a:extLst>
              </a:tr>
              <a:tr h="540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-1.000.000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odszkodowania za nieruchomości </a:t>
                      </a:r>
                      <a:r>
                        <a:rPr lang="pl-PL" sz="1000" b="0" kern="1200" baseline="0" dirty="0">
                          <a:solidFill>
                            <a:schemeClr val="tx1"/>
                          </a:solidFill>
                          <a:latin typeface="+mj-lt"/>
                          <a:ea typeface="+mn-ea"/>
                          <a:cs typeface="+mn-cs"/>
                        </a:rPr>
                        <a:t>w związku ze zmianą przeznaczenia rezerwy celowej w celu zapewnienia środków dla Zarządu Mienia Skarbu Państwa na utrzymanie przejętej nieruchomości przy ul. Konarskiego 3 – Osiedle Akademickie „Przyjaźń”.</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4329905"/>
                  </a:ext>
                </a:extLst>
              </a:tr>
              <a:tr h="1008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-95.100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wzmacnianie wspólnot lokalnych dla dzielnic: </a:t>
                      </a:r>
                      <a:r>
                        <a:rPr lang="pl-PL" sz="1000" b="0" kern="1200" baseline="0" dirty="0">
                          <a:solidFill>
                            <a:schemeClr val="tx1"/>
                          </a:solidFill>
                          <a:latin typeface="+mj-lt"/>
                          <a:ea typeface="+mn-ea"/>
                          <a:cs typeface="+mn-cs"/>
                        </a:rPr>
                        <a:t>Ochota (20.000 zł), Targówek (12.000 zł), Białołęka (10.000 zł), Praga-Południe (10.000 zł), </a:t>
                      </a:r>
                      <a:br>
                        <a:rPr lang="pl-PL" sz="1000" b="0" kern="1200" baseline="0" dirty="0">
                          <a:solidFill>
                            <a:schemeClr val="tx1"/>
                          </a:solidFill>
                          <a:latin typeface="+mj-lt"/>
                          <a:ea typeface="+mn-ea"/>
                          <a:cs typeface="+mn-cs"/>
                        </a:rPr>
                      </a:br>
                      <a:r>
                        <a:rPr lang="pl-PL" sz="1000" b="0" kern="1200" baseline="0" dirty="0">
                          <a:solidFill>
                            <a:schemeClr val="tx1"/>
                          </a:solidFill>
                          <a:latin typeface="+mj-lt"/>
                          <a:ea typeface="+mn-ea"/>
                          <a:cs typeface="+mn-cs"/>
                        </a:rPr>
                        <a:t>Mokotów (6.000 zł), Żoliborz (6.000 zł), Ursus (5.300 zł) i Bielany (5.000 zł) na działania w ramach „Warszawskich partnerstw dla wolontariatu”; dla Biura Kultury </a:t>
                      </a:r>
                      <a:br>
                        <a:rPr lang="pl-PL" sz="1000" b="0" kern="1200" baseline="0" dirty="0">
                          <a:solidFill>
                            <a:schemeClr val="tx1"/>
                          </a:solidFill>
                          <a:latin typeface="+mj-lt"/>
                          <a:ea typeface="+mn-ea"/>
                          <a:cs typeface="+mn-cs"/>
                        </a:rPr>
                      </a:br>
                      <a:r>
                        <a:rPr lang="pl-PL" sz="1000" b="0" kern="1200" baseline="0" dirty="0">
                          <a:solidFill>
                            <a:schemeClr val="tx1"/>
                          </a:solidFill>
                          <a:latin typeface="+mj-lt"/>
                          <a:ea typeface="+mn-ea"/>
                          <a:cs typeface="+mn-cs"/>
                        </a:rPr>
                        <a:t>(łącznie 18.000 zł) na zwiększenie dotacji podmiotowej dla: Międzynarodowego Centrum Kultury Nowy Teatr (6.000 zł), Muzeum Warszawy (6.000 zł), Muzeum Powstania Warszawskiego (6.000 zł) na działalność bieżącą; dla Domu Pomocy Społecznej "Budowlani" (2.800 zł) na działania w ramach „Warszawskich partnerstw dla wolontariatu”, które stanowią element miejskiego projektu rozwoju wolontariatu „Ochotnicy warszawscy”.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00958148"/>
                  </a:ext>
                </a:extLst>
              </a:tr>
              <a:tr h="68400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1100" b="1" kern="1200" dirty="0">
                          <a:solidFill>
                            <a:srgbClr val="C00000"/>
                          </a:solidFill>
                          <a:latin typeface="+mn-lt"/>
                          <a:ea typeface="+mn-ea"/>
                          <a:cs typeface="+mn-cs"/>
                        </a:rPr>
                        <a:t>-9.000 zł</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tc>
                  <a:txBody>
                    <a:bodyPr/>
                    <a:lstStyle/>
                    <a:p>
                      <a:pPr algn="l">
                        <a:lnSpc>
                          <a:spcPct val="110000"/>
                        </a:lnSpc>
                      </a:pPr>
                      <a:r>
                        <a:rPr lang="pl-PL" sz="1000" b="1" kern="1200" baseline="0" dirty="0">
                          <a:solidFill>
                            <a:schemeClr val="tx1"/>
                          </a:solidFill>
                          <a:latin typeface="+mj-lt"/>
                          <a:ea typeface="+mn-ea"/>
                          <a:cs typeface="+mn-cs"/>
                        </a:rPr>
                        <a:t>Rezerwa celowa na wydatki związane z realizacją i rozliczaniem projektów finansowanych z udziałem środków Unii Europejskiej i innych źródeł zagranicznych niepodlegających zwrotowi</a:t>
                      </a:r>
                      <a:r>
                        <a:rPr lang="pl-PL" sz="1000" b="0" kern="1200" baseline="0" dirty="0">
                          <a:solidFill>
                            <a:schemeClr val="tx1"/>
                          </a:solidFill>
                          <a:latin typeface="+mj-lt"/>
                          <a:ea typeface="+mn-ea"/>
                          <a:cs typeface="+mn-cs"/>
                        </a:rPr>
                        <a:t> z przeznaczeniem na wkład własny do projektu UE pn. „Rozszczelnienie powierzchni nieprzepuszczalnych w wybranych lokalizacjach na obszarze Warszawy”.</a:t>
                      </a:r>
                    </a:p>
                  </a:txBody>
                  <a:tcPr marL="91426" marR="91426" marT="45719" marB="45719" anchor="ct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56397939"/>
                  </a:ext>
                </a:extLst>
              </a:tr>
            </a:tbl>
          </a:graphicData>
        </a:graphic>
      </p:graphicFrame>
      <p:sp>
        <p:nvSpPr>
          <p:cNvPr id="10" name="Tytuł 2"/>
          <p:cNvSpPr>
            <a:spLocks noGrp="1"/>
          </p:cNvSpPr>
          <p:nvPr>
            <p:ph type="title"/>
          </p:nvPr>
        </p:nvSpPr>
        <p:spPr>
          <a:xfrm>
            <a:off x="1649506" y="139129"/>
            <a:ext cx="9627555" cy="418869"/>
          </a:xfrm>
        </p:spPr>
        <p:txBody>
          <a:bodyPr/>
          <a:lstStyle/>
          <a:p>
            <a:pPr>
              <a:spcBef>
                <a:spcPts val="800"/>
              </a:spcBef>
              <a:spcAft>
                <a:spcPts val="800"/>
              </a:spcAft>
            </a:pPr>
            <a:r>
              <a:rPr lang="pl-PL" altLang="pl-PL" sz="1800" b="1" dirty="0">
                <a:latin typeface="+mj-lt"/>
              </a:rPr>
              <a:t>Zmniejszenie</a:t>
            </a:r>
            <a:r>
              <a:rPr lang="pl-PL" altLang="pl-PL" sz="1800" dirty="0">
                <a:latin typeface="+mj-lt"/>
              </a:rPr>
              <a:t> planu </a:t>
            </a:r>
            <a:r>
              <a:rPr lang="pl-PL" altLang="pl-PL" sz="1800" b="1" dirty="0">
                <a:latin typeface="+mj-lt"/>
              </a:rPr>
              <a:t>rezerw bieżących</a:t>
            </a:r>
            <a:r>
              <a:rPr lang="pl-PL" altLang="pl-PL" sz="1800" dirty="0">
                <a:latin typeface="+mj-lt"/>
              </a:rPr>
              <a:t> w 2024 r. o </a:t>
            </a:r>
            <a:r>
              <a:rPr lang="pl-PL" altLang="pl-PL" sz="1800" b="1" dirty="0">
                <a:solidFill>
                  <a:srgbClr val="C00000"/>
                </a:solidFill>
                <a:latin typeface="+mj-lt"/>
              </a:rPr>
              <a:t>65,5 mln zł</a:t>
            </a:r>
          </a:p>
        </p:txBody>
      </p:sp>
      <p:sp>
        <p:nvSpPr>
          <p:cNvPr id="11"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
        <p:nvSpPr>
          <p:cNvPr id="6" name="Tytuł 2"/>
          <p:cNvSpPr txBox="1">
            <a:spLocks/>
          </p:cNvSpPr>
          <p:nvPr/>
        </p:nvSpPr>
        <p:spPr>
          <a:xfrm>
            <a:off x="0" y="70439"/>
            <a:ext cx="1735766" cy="556251"/>
          </a:xfrm>
          <a:prstGeom prst="rect">
            <a:avLst/>
          </a:prstGeom>
        </p:spPr>
        <p:txBody>
          <a:bodyPr anchor="ctr"/>
          <a:lstStyle>
            <a:lvl1pPr algn="l" defTabSz="914400" rtl="0" eaLnBrk="1" latinLnBrk="0" hangingPunct="1">
              <a:lnSpc>
                <a:spcPct val="90000"/>
              </a:lnSpc>
              <a:spcBef>
                <a:spcPct val="0"/>
              </a:spcBef>
              <a:buNone/>
              <a:defRPr sz="2500" kern="1200">
                <a:solidFill>
                  <a:schemeClr val="tx1"/>
                </a:solidFill>
                <a:latin typeface="Engram Warsaw" pitchFamily="50" charset="-18"/>
                <a:ea typeface="+mj-ea"/>
                <a:cs typeface="+mj-cs"/>
              </a:defRPr>
            </a:lvl1pPr>
          </a:lstStyle>
          <a:p>
            <a:pPr algn="ctr">
              <a:spcBef>
                <a:spcPts val="800"/>
              </a:spcBef>
              <a:spcAft>
                <a:spcPts val="800"/>
              </a:spcAft>
            </a:pPr>
            <a:r>
              <a:rPr lang="pl-PL" altLang="pl-PL" sz="1800" b="1" dirty="0"/>
              <a:t>REZERWY</a:t>
            </a:r>
          </a:p>
        </p:txBody>
      </p:sp>
    </p:spTree>
    <p:extLst>
      <p:ext uri="{BB962C8B-B14F-4D97-AF65-F5344CB8AC3E}">
        <p14:creationId xmlns:p14="http://schemas.microsoft.com/office/powerpoint/2010/main" val="1829184700"/>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4"/>
          </p:nvPr>
        </p:nvSpPr>
        <p:spPr>
          <a:xfrm>
            <a:off x="11678920" y="6590665"/>
            <a:ext cx="513080" cy="257385"/>
          </a:xfrm>
          <a:prstGeom prst="rect">
            <a:avLst/>
          </a:prstGeom>
        </p:spPr>
        <p:txBody>
          <a:bodyPr/>
          <a:lstStyle/>
          <a:p>
            <a:fld id="{2E27F4D3-B96E-4B1F-B7AA-4577FB9564B4}" type="slidenum">
              <a:rPr lang="pl-PL" smtClean="0"/>
              <a:pPr/>
              <a:t>9</a:t>
            </a:fld>
            <a:endParaRPr lang="pl-PL" dirty="0"/>
          </a:p>
        </p:txBody>
      </p:sp>
      <p:sp>
        <p:nvSpPr>
          <p:cNvPr id="3" name="Tytuł 2"/>
          <p:cNvSpPr>
            <a:spLocks noGrp="1"/>
          </p:cNvSpPr>
          <p:nvPr>
            <p:ph type="title"/>
          </p:nvPr>
        </p:nvSpPr>
        <p:spPr>
          <a:xfrm>
            <a:off x="432000" y="72000"/>
            <a:ext cx="8524755" cy="742304"/>
          </a:xfrm>
        </p:spPr>
        <p:txBody>
          <a:bodyPr/>
          <a:lstStyle/>
          <a:p>
            <a:pPr>
              <a:spcBef>
                <a:spcPts val="800"/>
              </a:spcBef>
              <a:spcAft>
                <a:spcPts val="800"/>
              </a:spcAft>
            </a:pPr>
            <a:r>
              <a:rPr lang="pl-PL" altLang="pl-PL" sz="2400" dirty="0">
                <a:latin typeface="+mj-lt"/>
              </a:rPr>
              <a:t>Zmiana </a:t>
            </a:r>
            <a:r>
              <a:rPr lang="pl-PL" altLang="pl-PL" sz="2400" b="1" dirty="0">
                <a:latin typeface="+mj-lt"/>
              </a:rPr>
              <a:t>wydatków majątkowych</a:t>
            </a:r>
            <a:r>
              <a:rPr lang="pl-PL" altLang="pl-PL" sz="2400" dirty="0">
                <a:latin typeface="+mj-lt"/>
              </a:rPr>
              <a:t> w 2024 r.</a:t>
            </a:r>
          </a:p>
        </p:txBody>
      </p:sp>
      <p:graphicFrame>
        <p:nvGraphicFramePr>
          <p:cNvPr id="6" name="Tabela 5"/>
          <p:cNvGraphicFramePr>
            <a:graphicFrameLocks noGrp="1"/>
          </p:cNvGraphicFramePr>
          <p:nvPr>
            <p:extLst>
              <p:ext uri="{D42A27DB-BD31-4B8C-83A1-F6EECF244321}">
                <p14:modId xmlns:p14="http://schemas.microsoft.com/office/powerpoint/2010/main" val="3815825576"/>
              </p:ext>
            </p:extLst>
          </p:nvPr>
        </p:nvGraphicFramePr>
        <p:xfrm>
          <a:off x="2140632" y="1168316"/>
          <a:ext cx="7530858" cy="3981558"/>
        </p:xfrm>
        <a:graphic>
          <a:graphicData uri="http://schemas.openxmlformats.org/drawingml/2006/table">
            <a:tbl>
              <a:tblPr firstRow="1" bandRow="1">
                <a:tableStyleId>{2D5ABB26-0587-4C30-8999-92F81FD0307C}</a:tableStyleId>
              </a:tblPr>
              <a:tblGrid>
                <a:gridCol w="3577158">
                  <a:extLst>
                    <a:ext uri="{9D8B030D-6E8A-4147-A177-3AD203B41FA5}">
                      <a16:colId xmlns:a16="http://schemas.microsoft.com/office/drawing/2014/main" val="20000"/>
                    </a:ext>
                  </a:extLst>
                </a:gridCol>
                <a:gridCol w="1682299">
                  <a:extLst>
                    <a:ext uri="{9D8B030D-6E8A-4147-A177-3AD203B41FA5}">
                      <a16:colId xmlns:a16="http://schemas.microsoft.com/office/drawing/2014/main" val="2216440684"/>
                    </a:ext>
                  </a:extLst>
                </a:gridCol>
                <a:gridCol w="2271401">
                  <a:extLst>
                    <a:ext uri="{9D8B030D-6E8A-4147-A177-3AD203B41FA5}">
                      <a16:colId xmlns:a16="http://schemas.microsoft.com/office/drawing/2014/main" val="3459496494"/>
                    </a:ext>
                  </a:extLst>
                </a:gridCol>
              </a:tblGrid>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Projekt zmiany</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pl-PL" sz="1800" b="0" dirty="0">
                          <a:latin typeface="+mj-lt"/>
                          <a:cs typeface="Calibri" panose="020F0502020204030204" pitchFamily="34" charset="0"/>
                        </a:rPr>
                        <a:t>Po zmianie</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381809244"/>
                  </a:ext>
                </a:extLst>
              </a:tr>
              <a:tr h="325578">
                <a:tc>
                  <a:txBody>
                    <a:bodyPr/>
                    <a:lstStyle/>
                    <a:p>
                      <a:pPr algn="l"/>
                      <a:endParaRPr lang="pl-PL" sz="20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gridSpan="2">
                  <a:txBody>
                    <a:bodyPr/>
                    <a:lstStyle/>
                    <a:p>
                      <a:pPr algn="ctr"/>
                      <a:r>
                        <a:rPr lang="pl-PL" sz="1400" b="0" dirty="0">
                          <a:latin typeface="+mj-lt"/>
                          <a:cs typeface="Calibri" panose="020F0502020204030204" pitchFamily="34" charset="0"/>
                        </a:rPr>
                        <a:t>w mln zł</a:t>
                      </a:r>
                    </a:p>
                  </a:txBody>
                  <a:tcPr marL="91448" marR="91448" marT="45727" marB="45727" anchor="ct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endParaRPr lang="pl-PL"/>
                    </a:p>
                  </a:txBody>
                  <a:tcPr/>
                </a:tc>
                <a:extLst>
                  <a:ext uri="{0D108BD9-81ED-4DB2-BD59-A6C34878D82A}">
                    <a16:rowId xmlns:a16="http://schemas.microsoft.com/office/drawing/2014/main" val="3023958204"/>
                  </a:ext>
                </a:extLst>
              </a:tr>
              <a:tr h="606759">
                <a:tc>
                  <a:txBody>
                    <a:bodyPr/>
                    <a:lstStyle/>
                    <a:p>
                      <a:pPr algn="l"/>
                      <a:r>
                        <a:rPr lang="pl-PL" sz="2000" b="0" dirty="0">
                          <a:latin typeface="+mj-lt"/>
                          <a:cs typeface="Calibri" panose="020F0502020204030204" pitchFamily="34" charset="0"/>
                        </a:rPr>
                        <a:t>Wydatki majątkowe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+130,9</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latin typeface="+mj-lt"/>
                        </a:rPr>
                        <a:t>3.812</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3"/>
                  </a:ext>
                </a:extLst>
              </a:tr>
              <a:tr h="275491">
                <a:tc gridSpan="2">
                  <a:txBody>
                    <a:bodyPr/>
                    <a:lstStyle/>
                    <a:p>
                      <a:pPr algn="l"/>
                      <a:r>
                        <a:rPr lang="pl-PL" sz="1600" b="0" dirty="0">
                          <a:latin typeface="+mj-lt"/>
                          <a:cs typeface="Calibri" panose="020F0502020204030204" pitchFamily="34" charset="0"/>
                        </a:rPr>
                        <a:t>   z tego:</a:t>
                      </a:r>
                    </a:p>
                  </a:txBody>
                  <a:tcPr marL="91448" marR="91448" marT="45727" marB="45727" anchor="ctr">
                    <a:lnT w="12700" cap="flat" cmpd="sng" algn="ctr">
                      <a:noFill/>
                      <a:prstDash val="solid"/>
                      <a:round/>
                      <a:headEnd type="none" w="med" len="med"/>
                      <a:tailEnd type="none" w="med" len="med"/>
                    </a:lnT>
                    <a:lnB>
                      <a:noFill/>
                    </a:lnB>
                  </a:tcPr>
                </a:tc>
                <a:tc hMerge="1">
                  <a:txBody>
                    <a:bodyPr/>
                    <a:lstStyle/>
                    <a:p>
                      <a:endParaRPr lang="pl-PL"/>
                    </a:p>
                  </a:txBody>
                  <a:tcPr/>
                </a:tc>
                <a:tc>
                  <a:txBody>
                    <a:bodyPr/>
                    <a:lstStyle/>
                    <a:p>
                      <a:pPr algn="r"/>
                      <a:endParaRPr lang="pl-PL" sz="2800" b="1" dirty="0">
                        <a:latin typeface="+mj-lt"/>
                      </a:endParaRP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4"/>
                  </a:ext>
                </a:extLst>
              </a:tr>
              <a:tr h="606759">
                <a:tc>
                  <a:txBody>
                    <a:bodyPr/>
                    <a:lstStyle/>
                    <a:p>
                      <a:pPr algn="l"/>
                      <a:r>
                        <a:rPr lang="pl-PL" sz="1800" b="0" dirty="0">
                          <a:latin typeface="+mj-lt"/>
                          <a:cs typeface="Calibri" panose="020F0502020204030204" pitchFamily="34" charset="0"/>
                        </a:rPr>
                        <a:t>  – </a:t>
                      </a:r>
                      <a:r>
                        <a:rPr lang="pl-PL" sz="1800" b="0" dirty="0" err="1">
                          <a:latin typeface="+mj-lt"/>
                          <a:cs typeface="Calibri" panose="020F0502020204030204" pitchFamily="34" charset="0"/>
                        </a:rPr>
                        <a:t>ogólnomiejskie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+18,0</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2.250</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5"/>
                  </a:ext>
                </a:extLst>
              </a:tr>
              <a:tr h="606759">
                <a:tc>
                  <a:txBody>
                    <a:bodyPr/>
                    <a:lstStyle/>
                    <a:p>
                      <a:pPr algn="l"/>
                      <a:r>
                        <a:rPr lang="pl-PL" sz="1800" b="0" dirty="0">
                          <a:latin typeface="+mj-lt"/>
                          <a:cs typeface="Calibri" panose="020F0502020204030204" pitchFamily="34" charset="0"/>
                        </a:rPr>
                        <a:t>  – dzielnicowe</a:t>
                      </a: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+28,0</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1.356</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10006"/>
                  </a:ext>
                </a:extLst>
              </a:tr>
              <a:tr h="606759">
                <a:tc>
                  <a:txBody>
                    <a:bodyPr/>
                    <a:lstStyle/>
                    <a:p>
                      <a:pPr algn="l"/>
                      <a:r>
                        <a:rPr lang="pl-PL" sz="1800" b="0" kern="1200" dirty="0">
                          <a:solidFill>
                            <a:schemeClr val="tx1"/>
                          </a:solidFill>
                          <a:latin typeface="+mn-lt"/>
                          <a:ea typeface="+mn-ea"/>
                          <a:cs typeface="Calibri" panose="020F0502020204030204" pitchFamily="34" charset="0"/>
                        </a:rPr>
                        <a:t> – pozostałe</a:t>
                      </a:r>
                      <a:endParaRPr lang="pl-PL" sz="1800" b="0" dirty="0">
                        <a:latin typeface="+mj-lt"/>
                        <a:cs typeface="Calibri" panose="020F0502020204030204" pitchFamily="34" charset="0"/>
                      </a:endParaRPr>
                    </a:p>
                  </a:txBody>
                  <a:tcPr marL="91448" marR="91448" marT="45727" marB="45727" anchor="ctr">
                    <a:lnT w="12700" cap="flat" cmpd="sng" algn="ctr">
                      <a:noFill/>
                      <a:prstDash val="solid"/>
                      <a:round/>
                      <a:headEnd type="none" w="med" len="med"/>
                      <a:tailEnd type="none" w="med" len="med"/>
                    </a:lnT>
                    <a:lnB>
                      <a:noFill/>
                    </a:lnB>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pl-PL" sz="2800" b="1" kern="1200" dirty="0">
                          <a:solidFill>
                            <a:srgbClr val="385723"/>
                          </a:solidFill>
                          <a:latin typeface="+mj-lt"/>
                          <a:ea typeface="+mn-ea"/>
                          <a:cs typeface="Calibri" panose="020F0502020204030204" pitchFamily="34" charset="0"/>
                        </a:rPr>
                        <a:t>+85,0</a:t>
                      </a:r>
                    </a:p>
                  </a:txBody>
                  <a:tcPr marL="91448" marR="91448" marT="45727" marB="45727" anchor="ctr">
                    <a:lnT w="12700" cap="flat" cmpd="sng" algn="ctr">
                      <a:noFill/>
                      <a:prstDash val="solid"/>
                      <a:round/>
                      <a:headEnd type="none" w="med" len="med"/>
                      <a:tailEnd type="none" w="med" len="med"/>
                    </a:lnT>
                    <a:lnB>
                      <a:noFill/>
                    </a:lnB>
                  </a:tcPr>
                </a:tc>
                <a:tc>
                  <a:txBody>
                    <a:bodyPr/>
                    <a:lstStyle/>
                    <a:p>
                      <a:pPr algn="r"/>
                      <a:r>
                        <a:rPr lang="pl-PL" sz="2800" b="1" dirty="0">
                          <a:solidFill>
                            <a:schemeClr val="tx1"/>
                          </a:solidFill>
                          <a:latin typeface="+mj-lt"/>
                        </a:rPr>
                        <a:t>206</a:t>
                      </a:r>
                    </a:p>
                  </a:txBody>
                  <a:tcPr marL="91448" marR="91448" marT="45727" marB="45727" anchor="ctr">
                    <a:lnT w="12700" cap="flat" cmpd="sng" algn="ctr">
                      <a:noFill/>
                      <a:prstDash val="solid"/>
                      <a:round/>
                      <a:headEnd type="none" w="med" len="med"/>
                      <a:tailEnd type="none" w="med" len="med"/>
                    </a:lnT>
                    <a:lnB>
                      <a:noFill/>
                    </a:lnB>
                  </a:tcPr>
                </a:tc>
                <a:extLst>
                  <a:ext uri="{0D108BD9-81ED-4DB2-BD59-A6C34878D82A}">
                    <a16:rowId xmlns:a16="http://schemas.microsoft.com/office/drawing/2014/main" val="2406756142"/>
                  </a:ext>
                </a:extLst>
              </a:tr>
            </a:tbl>
          </a:graphicData>
        </a:graphic>
      </p:graphicFrame>
      <p:sp>
        <p:nvSpPr>
          <p:cNvPr id="8" name="Symbol zastępczy stopki 1"/>
          <p:cNvSpPr>
            <a:spLocks noGrp="1"/>
          </p:cNvSpPr>
          <p:nvPr>
            <p:ph type="ftr" sz="quarter" idx="3"/>
          </p:nvPr>
        </p:nvSpPr>
        <p:spPr>
          <a:xfrm>
            <a:off x="5633050" y="6602777"/>
            <a:ext cx="6027648" cy="272641"/>
          </a:xfrm>
          <a:prstGeom prst="rect">
            <a:avLst/>
          </a:prstGeom>
        </p:spPr>
        <p:txBody>
          <a:bodyPr/>
          <a:lstStyle/>
          <a:p>
            <a:r>
              <a:rPr lang="pl-PL" altLang="pl-PL" dirty="0">
                <a:latin typeface="Arial" charset="0"/>
              </a:rPr>
              <a:t>Projekty zmian budżetu na 2024 r. i WPF na lata 2024–2050 na sesję Rady m.st. W–wy</a:t>
            </a:r>
            <a:endParaRPr lang="pl-PL" dirty="0"/>
          </a:p>
        </p:txBody>
      </p:sp>
    </p:spTree>
    <p:extLst>
      <p:ext uri="{BB962C8B-B14F-4D97-AF65-F5344CB8AC3E}">
        <p14:creationId xmlns:p14="http://schemas.microsoft.com/office/powerpoint/2010/main" val="1975476246"/>
      </p:ext>
    </p:extLst>
  </p:cSld>
  <p:clrMapOvr>
    <a:masterClrMapping/>
  </p:clrMapOvr>
  <p:transition spd="slow">
    <p:cover/>
  </p:transition>
</p:sld>
</file>

<file path=ppt/theme/theme1.xml><?xml version="1.0" encoding="utf-8"?>
<a:theme xmlns:a="http://schemas.openxmlformats.org/drawingml/2006/main" name="Motyw pakietu Office">
  <a:themeElements>
    <a:clrScheme name="warszawa_urzędowe">
      <a:dk1>
        <a:sysClr val="windowText" lastClr="000000"/>
      </a:dk1>
      <a:lt1>
        <a:sysClr val="window" lastClr="FFFFFF"/>
      </a:lt1>
      <a:dk2>
        <a:srgbClr val="44546A"/>
      </a:dk2>
      <a:lt2>
        <a:srgbClr val="E7E6E6"/>
      </a:lt2>
      <a:accent1>
        <a:srgbClr val="595959"/>
      </a:accent1>
      <a:accent2>
        <a:srgbClr val="FFC837"/>
      </a:accent2>
      <a:accent3>
        <a:srgbClr val="E62314"/>
      </a:accent3>
      <a:accent4>
        <a:srgbClr val="7F7F7F"/>
      </a:accent4>
      <a:accent5>
        <a:srgbClr val="FA552D"/>
      </a:accent5>
      <a:accent6>
        <a:srgbClr val="000000"/>
      </a:accent6>
      <a:hlink>
        <a:srgbClr val="0563C1"/>
      </a:hlink>
      <a:folHlink>
        <a:srgbClr val="954F72"/>
      </a:folHlink>
    </a:clrScheme>
    <a:fontScheme name="Warszawa">
      <a:majorFont>
        <a:latin typeface="Engram Warsaw"/>
        <a:ea typeface=""/>
        <a:cs typeface=""/>
      </a:majorFont>
      <a:minorFont>
        <a:latin typeface="Engram Warsaw"/>
        <a:ea typeface=""/>
        <a:cs typeface=""/>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52A83190-5C58-43DF-A99C-86CC3ACE509E}" vid="{2EB448BE-35FD-4700-9329-7C2864931BE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7857</TotalTime>
  <Words>8659</Words>
  <Application>Microsoft Office PowerPoint</Application>
  <PresentationFormat>Panoramiczny</PresentationFormat>
  <Paragraphs>1204</Paragraphs>
  <Slides>58</Slides>
  <Notes>9</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58</vt:i4>
      </vt:variant>
    </vt:vector>
  </HeadingPairs>
  <TitlesOfParts>
    <vt:vector size="65" baseType="lpstr">
      <vt:lpstr>Arial</vt:lpstr>
      <vt:lpstr>Calibri</vt:lpstr>
      <vt:lpstr>Engram Warsaw</vt:lpstr>
      <vt:lpstr>Engram Warsaw Light</vt:lpstr>
      <vt:lpstr>Times New Roman</vt:lpstr>
      <vt:lpstr>Wingdings</vt:lpstr>
      <vt:lpstr>Motyw pakietu Office</vt:lpstr>
      <vt:lpstr>Projekty zmiany budżetu  i Wieloletniej Prognozy Finansowej na sesję Rady m.st. Warszawy  w dniu 20 czerwca 2024 r. wraz z autopoprawkami A-D </vt:lpstr>
      <vt:lpstr>Projekt zmiany budżetu na 2024 rok na sesję Rady m.st. Warszawy   20 czerwca 2024 r.</vt:lpstr>
      <vt:lpstr>Zmiana głównych parametrów budżetowych w 2024 r.</vt:lpstr>
      <vt:lpstr>Zwiększenie planu dochodów w 2024 r. o 209,9 mln zł</vt:lpstr>
      <vt:lpstr>Zwiększenie planu dochodów w 2024 r. o 209,9 mln zł</vt:lpstr>
      <vt:lpstr>Zmniejszenie planu wydatków bieżących w 2024 r. o 18,1 mln zł</vt:lpstr>
      <vt:lpstr>Zwiększenie planu wydatków bieżących w 2024 r. o 18,1 mln zł</vt:lpstr>
      <vt:lpstr>Zmniejszenie planu rezerw bieżących w 2024 r. o 65,5 mln zł</vt:lpstr>
      <vt:lpstr>Zmiana wydatków majątkowych w 2024 r.</vt:lpstr>
      <vt:lpstr>Zwiększenie planu wydatków majątkowych w 2024 r. o 130,9 mln zł</vt:lpstr>
      <vt:lpstr>Zwiększenie planu wydatków majątkowych w 2024 r. o 130,9 mln zł</vt:lpstr>
      <vt:lpstr>Zwiększenie planu wydatków majątkowych w 2024 r. o 130,9 mln zł</vt:lpstr>
      <vt:lpstr>Zwiększenie planu wydatków majątkowych w 2024 r. o 130,9 mln zł</vt:lpstr>
      <vt:lpstr>Projekt zmiany  Wieloletniej Prognozy Finansowej  na lata 2024–2050 na sesję Rady m.st. Warszawy w dn. 20 czerwca 2024 r.</vt:lpstr>
      <vt:lpstr>Wieloletnia Prognoza Finansowa </vt:lpstr>
      <vt:lpstr>Wieloletnia Prognoza Finansowa  Zmiany w prognozie dochodów</vt:lpstr>
      <vt:lpstr>Wieloletnia Prognoza Finansowa  Zmiany w prognozie wydatków bieżących</vt:lpstr>
      <vt:lpstr>Wieloletnia Prognoza Finansowa  Zmiany w prognozie wydatków majątkowych</vt:lpstr>
      <vt:lpstr>Wydatki majątkowe</vt:lpstr>
      <vt:lpstr>Wydatki majątkowe</vt:lpstr>
      <vt:lpstr>Wydatki majątkowe</vt:lpstr>
      <vt:lpstr>Wydatki majątkowe</vt:lpstr>
      <vt:lpstr>Autopoprawka A do projektu zmiany budżetu</vt:lpstr>
      <vt:lpstr>Zmiana głównych parametrów budżetowych w 2024 r.</vt:lpstr>
      <vt:lpstr>Zwiększenie planu dochodów w 2023 r. o 18,8 mln zł</vt:lpstr>
      <vt:lpstr>Zwiększenie planu wydatków bieżących w 2024 r. o 57,1 mln zł</vt:lpstr>
      <vt:lpstr>Zmniejszenie planu rezerw bieżących w 2024 r. o 5,1 mln zł</vt:lpstr>
      <vt:lpstr>Zwiększenie planu wydatków bieżących w 2024 r. o 57,1 mln zł</vt:lpstr>
      <vt:lpstr>Zmiany wydatków majątkowych w 2024 r.</vt:lpstr>
      <vt:lpstr>Zwiększenie planu wydatków majątkowych w 2024 r. o 14,8 mln zł</vt:lpstr>
      <vt:lpstr>Zwiększenie planu wydatków majątkowych w 2024 r. o 14,8 mln zł</vt:lpstr>
      <vt:lpstr>Zwiększenie planu wydatków majątkowych w 2024 r. o 14,8 mln zł</vt:lpstr>
      <vt:lpstr>Autopoprawka A do projektu zmiany  Wieloletniej Prognozy Finansowej</vt:lpstr>
      <vt:lpstr>Wieloletnia Prognoza Finansowa  Zmiany w prognozie dochodów</vt:lpstr>
      <vt:lpstr>Wieloletnia Prognoza Finansowa  Zmiany w prognozie wydatków bieżących</vt:lpstr>
      <vt:lpstr>Wieloletnia Prognoza Finansowa  Zmiany w prognozie wydatków majątkowych</vt:lpstr>
      <vt:lpstr>Prezentacja programu PowerPoint</vt:lpstr>
      <vt:lpstr>Prezentacja programu PowerPoint</vt:lpstr>
      <vt:lpstr>Prezentacja programu PowerPoint</vt:lpstr>
      <vt:lpstr>Wydatki majątkowe</vt:lpstr>
      <vt:lpstr>Autopoprawka B do projektu zmiany budżetu</vt:lpstr>
      <vt:lpstr>Zmiana głównych parametrów budżetowych w 2024 r.</vt:lpstr>
      <vt:lpstr>Zwiększenie planu wydatków bieżących w 2024 r. o 3 mln zł</vt:lpstr>
      <vt:lpstr>Zmiany wydatków majątkowych w 2024 r.</vt:lpstr>
      <vt:lpstr>Zwiększenie planu wydatków majątkowych w 2024 r. o 34,5 mln zł</vt:lpstr>
      <vt:lpstr>Zwiększenie planu wydatków majątkowych w 2024 r. o 34,5 mln zł</vt:lpstr>
      <vt:lpstr>Zwiększenie planu wydatków majątkowych w 2024 r. o 34,5 mln zł</vt:lpstr>
      <vt:lpstr>Autopoprawka B do projektu zmiany  Wieloletniej Prognozy Finansowej</vt:lpstr>
      <vt:lpstr>Wieloletnia Prognoza Finansowa  Zmiany w prognozie dochodów</vt:lpstr>
      <vt:lpstr>Wieloletnia Prognoza Finansowa  Zmiany w prognozie wydatków bieżących</vt:lpstr>
      <vt:lpstr>Wieloletnia Prognoza Finansowa  Zmiany w prognozie wydatków majątkowych</vt:lpstr>
      <vt:lpstr>Prezentacja programu PowerPoint</vt:lpstr>
      <vt:lpstr>Wynik budżetu i program kredytowy </vt:lpstr>
      <vt:lpstr>Wieloletnia Prognoza Finansowa  Zmiany w prognozie wyniku budżetu</vt:lpstr>
      <vt:lpstr>Wieloletnia Prognoza Finansowa  Zmiany w programie kredytowym</vt:lpstr>
      <vt:lpstr>Autopoprawki C i D do projektu zmiany budżetu i do projektu zmiany Wieloletniej Prognozy Finansowej</vt:lpstr>
      <vt:lpstr>Prezentacja programu PowerPoint</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zmiana 20.06.2024</dc:title>
  <dc:creator>Biuro Planowania Budżetowego</dc:creator>
  <cp:lastModifiedBy>Rogowiecki Dominik (PB)</cp:lastModifiedBy>
  <cp:revision>811</cp:revision>
  <cp:lastPrinted>2023-03-08T12:50:33Z</cp:lastPrinted>
  <dcterms:created xsi:type="dcterms:W3CDTF">2022-12-23T10:36:43Z</dcterms:created>
  <dcterms:modified xsi:type="dcterms:W3CDTF">2024-06-19T11:47:06Z</dcterms:modified>
</cp:coreProperties>
</file>