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sldIdLst>
    <p:sldId id="402" r:id="rId2"/>
    <p:sldId id="338" r:id="rId3"/>
    <p:sldId id="340" r:id="rId4"/>
    <p:sldId id="453" r:id="rId5"/>
    <p:sldId id="434" r:id="rId6"/>
    <p:sldId id="345" r:id="rId7"/>
    <p:sldId id="444" r:id="rId8"/>
    <p:sldId id="451" r:id="rId9"/>
    <p:sldId id="351" r:id="rId10"/>
    <p:sldId id="352" r:id="rId11"/>
    <p:sldId id="461" r:id="rId12"/>
    <p:sldId id="357" r:id="rId13"/>
    <p:sldId id="428" r:id="rId14"/>
    <p:sldId id="359" r:id="rId15"/>
    <p:sldId id="431" r:id="rId16"/>
    <p:sldId id="432" r:id="rId17"/>
    <p:sldId id="462" r:id="rId18"/>
    <p:sldId id="418" r:id="rId19"/>
    <p:sldId id="413" r:id="rId20"/>
    <p:sldId id="420" r:id="rId21"/>
    <p:sldId id="464" r:id="rId22"/>
    <p:sldId id="465" r:id="rId23"/>
    <p:sldId id="466" r:id="rId24"/>
    <p:sldId id="467" r:id="rId25"/>
    <p:sldId id="468" r:id="rId26"/>
    <p:sldId id="469" r:id="rId27"/>
    <p:sldId id="470" r:id="rId28"/>
    <p:sldId id="471" r:id="rId29"/>
    <p:sldId id="472" r:id="rId30"/>
    <p:sldId id="473" r:id="rId31"/>
    <p:sldId id="474" r:id="rId32"/>
    <p:sldId id="475" r:id="rId33"/>
    <p:sldId id="484" r:id="rId34"/>
    <p:sldId id="485" r:id="rId35"/>
    <p:sldId id="486" r:id="rId36"/>
    <p:sldId id="479" r:id="rId37"/>
    <p:sldId id="480" r:id="rId38"/>
    <p:sldId id="481" r:id="rId39"/>
    <p:sldId id="482" r:id="rId40"/>
    <p:sldId id="490" r:id="rId41"/>
    <p:sldId id="491" r:id="rId42"/>
    <p:sldId id="492" r:id="rId43"/>
    <p:sldId id="487" r:id="rId44"/>
    <p:sldId id="489" r:id="rId45"/>
    <p:sldId id="488" r:id="rId46"/>
    <p:sldId id="483" r:id="rId47"/>
    <p:sldId id="463" r:id="rId48"/>
    <p:sldId id="401" r:id="rId49"/>
    <p:sldId id="261" r:id="rId50"/>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FEDDD5"/>
    <a:srgbClr val="FDBBAB"/>
    <a:srgbClr val="E6E6E6"/>
    <a:srgbClr val="EFF8E9"/>
    <a:srgbClr val="EEF7E8"/>
    <a:srgbClr val="495A73"/>
    <a:srgbClr val="F2F2F2"/>
    <a:srgbClr val="0066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A14F53-F543-45F2-8252-F4622607E56E}" v="328" dt="2024-08-21T20:50:29.597"/>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39" autoAdjust="0"/>
    <p:restoredTop sz="96357" autoAdjust="0"/>
  </p:normalViewPr>
  <p:slideViewPr>
    <p:cSldViewPr snapToGrid="0">
      <p:cViewPr varScale="1">
        <p:scale>
          <a:sx n="107" d="100"/>
          <a:sy n="107" d="100"/>
        </p:scale>
        <p:origin x="1008" y="10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27.08.2024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14</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22</a:t>
            </a:fld>
            <a:endParaRPr lang="pl-PL"/>
          </a:p>
        </p:txBody>
      </p:sp>
    </p:spTree>
    <p:extLst>
      <p:ext uri="{BB962C8B-B14F-4D97-AF65-F5344CB8AC3E}">
        <p14:creationId xmlns:p14="http://schemas.microsoft.com/office/powerpoint/2010/main" val="4282705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32</a:t>
            </a:fld>
            <a:endParaRPr lang="pl-PL"/>
          </a:p>
        </p:txBody>
      </p:sp>
    </p:spTree>
    <p:extLst>
      <p:ext uri="{BB962C8B-B14F-4D97-AF65-F5344CB8AC3E}">
        <p14:creationId xmlns:p14="http://schemas.microsoft.com/office/powerpoint/2010/main" val="60205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40</a:t>
            </a:fld>
            <a:endParaRPr lang="pl-PL"/>
          </a:p>
        </p:txBody>
      </p:sp>
    </p:spTree>
    <p:extLst>
      <p:ext uri="{BB962C8B-B14F-4D97-AF65-F5344CB8AC3E}">
        <p14:creationId xmlns:p14="http://schemas.microsoft.com/office/powerpoint/2010/main" val="432041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43</a:t>
            </a:fld>
            <a:endParaRPr lang="pl-PL"/>
          </a:p>
        </p:txBody>
      </p:sp>
    </p:spTree>
    <p:extLst>
      <p:ext uri="{BB962C8B-B14F-4D97-AF65-F5344CB8AC3E}">
        <p14:creationId xmlns:p14="http://schemas.microsoft.com/office/powerpoint/2010/main" val="3224810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46</a:t>
            </a:fld>
            <a:endParaRPr lang="pl-PL"/>
          </a:p>
        </p:txBody>
      </p:sp>
    </p:spTree>
    <p:extLst>
      <p:ext uri="{BB962C8B-B14F-4D97-AF65-F5344CB8AC3E}">
        <p14:creationId xmlns:p14="http://schemas.microsoft.com/office/powerpoint/2010/main" val="1475216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29 sierpnia 2024 r</a:t>
            </a:r>
            <a:r>
              <a:rPr lang="pl-PL" sz="3200" b="0" dirty="0" smtClean="0">
                <a:latin typeface="+mn-lt"/>
              </a:rPr>
              <a:t>.</a:t>
            </a:r>
            <a:br>
              <a:rPr lang="pl-PL" sz="3200" b="0" dirty="0" smtClean="0">
                <a:latin typeface="+mn-lt"/>
              </a:rPr>
            </a:br>
            <a:r>
              <a:rPr lang="pl-PL" sz="3200" dirty="0" smtClean="0">
                <a:latin typeface="+mn-lt"/>
              </a:rPr>
              <a:t>wraz z </a:t>
            </a:r>
            <a:r>
              <a:rPr lang="pl-PL" sz="3200" dirty="0" smtClean="0">
                <a:latin typeface="+mn-lt"/>
              </a:rPr>
              <a:t>autopoprawkami A i B</a:t>
            </a:r>
            <a:r>
              <a:rPr lang="pl-PL" sz="3200" dirty="0">
                <a:latin typeface="+mn-lt"/>
              </a:rPr>
              <a:t/>
            </a:r>
            <a:br>
              <a:rPr lang="pl-PL" sz="3200" dirty="0">
                <a:latin typeface="+mn-lt"/>
              </a:rPr>
            </a:br>
            <a:endParaRPr lang="pl-PL" sz="240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a:solidFill>
                  <a:schemeClr val="tx1"/>
                </a:solidFill>
                <a:latin typeface="Engram Warsaw" pitchFamily="50" charset="-18"/>
              </a:rPr>
              <a:t>27 sierpnia 2024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1718025" y="0"/>
            <a:ext cx="9122604" cy="368259"/>
          </a:xfrm>
        </p:spPr>
        <p:txBody>
          <a:bodyPr/>
          <a:lstStyle/>
          <a:p>
            <a:pPr>
              <a:lnSpc>
                <a:spcPct val="100000"/>
              </a:lnSpc>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122,7 mln zł</a:t>
            </a:r>
          </a:p>
        </p:txBody>
      </p:sp>
      <p:sp>
        <p:nvSpPr>
          <p:cNvPr id="9" name="pole tekstowe 13"/>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1</a:t>
            </a:r>
            <a:r>
              <a:rPr lang="pl-PL" altLang="pl-PL" sz="1200" b="1" dirty="0">
                <a:latin typeface="+mj-lt"/>
              </a:rPr>
              <a:t>:  </a:t>
            </a:r>
            <a:r>
              <a:rPr lang="pl-PL" altLang="pl-PL" sz="1800" b="1" dirty="0">
                <a:solidFill>
                  <a:srgbClr val="385723"/>
                </a:solidFill>
                <a:latin typeface="+mj-lt"/>
              </a:rPr>
              <a:t>+37,3 </a:t>
            </a:r>
            <a:r>
              <a:rPr lang="pl-PL" altLang="pl-PL" sz="16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134409125"/>
              </p:ext>
            </p:extLst>
          </p:nvPr>
        </p:nvGraphicFramePr>
        <p:xfrm>
          <a:off x="70800" y="683506"/>
          <a:ext cx="12121200" cy="5167914"/>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kern="1200" dirty="0">
                          <a:solidFill>
                            <a:srgbClr val="385723"/>
                          </a:solidFill>
                          <a:effectLst/>
                          <a:latin typeface="+mn-lt"/>
                          <a:ea typeface="+mn-ea"/>
                          <a:cs typeface="+mn-cs"/>
                        </a:rPr>
                        <a:t>+37.291.309 zł</a:t>
                      </a:r>
                      <a:br>
                        <a:rPr lang="pl-PL" sz="1200" b="1" kern="1200" dirty="0">
                          <a:solidFill>
                            <a:srgbClr val="385723"/>
                          </a:solidFill>
                          <a:effectLst/>
                          <a:latin typeface="+mn-lt"/>
                          <a:ea typeface="+mn-ea"/>
                          <a:cs typeface="+mn-cs"/>
                        </a:rPr>
                      </a:br>
                      <a:r>
                        <a:rPr lang="pl-PL" sz="1000" b="1" kern="1200" dirty="0">
                          <a:solidFill>
                            <a:srgbClr val="385723"/>
                          </a:solidFill>
                          <a:effectLst/>
                          <a:latin typeface="+mn-lt"/>
                          <a:ea typeface="+mn-ea"/>
                          <a:cs typeface="+mn-cs"/>
                        </a:rPr>
                        <a:t>(per</a:t>
                      </a:r>
                      <a:r>
                        <a:rPr lang="pl-PL" sz="1000" b="1" kern="1200" baseline="0" dirty="0">
                          <a:solidFill>
                            <a:srgbClr val="385723"/>
                          </a:solidFill>
                          <a:effectLst/>
                          <a:latin typeface="+mn-lt"/>
                          <a:ea typeface="+mn-ea"/>
                          <a:cs typeface="+mn-cs"/>
                        </a:rPr>
                        <a:t> saldo)</a:t>
                      </a:r>
                      <a:endParaRPr lang="pl-PL" sz="105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050" b="1" kern="1200" baseline="0" dirty="0">
                          <a:solidFill>
                            <a:schemeClr val="tx1"/>
                          </a:solidFill>
                          <a:latin typeface="+mn-lt"/>
                          <a:ea typeface="+mn-ea"/>
                          <a:cs typeface="+mn-cs"/>
                        </a:rPr>
                        <a:t>Wydatki majątkowe w części </a:t>
                      </a:r>
                      <a:r>
                        <a:rPr lang="pl-PL" sz="1050" b="1" kern="1200" baseline="0" dirty="0" err="1">
                          <a:solidFill>
                            <a:schemeClr val="tx1"/>
                          </a:solidFill>
                          <a:latin typeface="+mn-lt"/>
                          <a:ea typeface="+mn-ea"/>
                          <a:cs typeface="+mn-cs"/>
                        </a:rPr>
                        <a:t>ogólnomiejskiej</a:t>
                      </a:r>
                      <a:r>
                        <a:rPr lang="pl-PL" sz="1050" b="1" kern="1200" baseline="0" dirty="0">
                          <a:solidFill>
                            <a:schemeClr val="tx1"/>
                          </a:solidFill>
                          <a:latin typeface="+mn-lt"/>
                          <a:ea typeface="+mn-ea"/>
                          <a:cs typeface="+mn-cs"/>
                        </a:rPr>
                        <a:t> – główne pozycje:</a:t>
                      </a:r>
                    </a:p>
                  </a:txBody>
                  <a:tcPr marL="91426" marR="91426" marT="45719" marB="45719" anchor="ctr">
                    <a:solidFill>
                      <a:srgbClr val="EFF8E9"/>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Zwiększenia planu wydatków w związku z przeniesieniem do planu wydatków na 2024 r. kwot zaplanowanych w latach następnych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n-lt"/>
                          <a:ea typeface="+mn-ea"/>
                          <a:cs typeface="+mn-cs"/>
                        </a:rPr>
                        <a:t>+40.000.000</a:t>
                      </a:r>
                      <a:r>
                        <a:rPr lang="pl-PL" sz="1200" b="1" kern="1200" baseline="0" dirty="0">
                          <a:solidFill>
                            <a:srgbClr val="385723"/>
                          </a:solidFill>
                          <a:effectLst/>
                          <a:latin typeface="+mn-lt"/>
                          <a:ea typeface="+mn-ea"/>
                          <a:cs typeface="+mn-cs"/>
                        </a:rPr>
                        <a:t> </a:t>
                      </a:r>
                      <a:r>
                        <a:rPr lang="pl-PL" sz="12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100" b="0" i="0" kern="1200" dirty="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100" b="0" i="0" kern="1200" dirty="0" err="1">
                          <a:solidFill>
                            <a:schemeClr val="tx1"/>
                          </a:solidFill>
                          <a:effectLst/>
                          <a:latin typeface="+mn-lt"/>
                          <a:ea typeface="+mn-ea"/>
                          <a:cs typeface="+mn-cs"/>
                        </a:rPr>
                        <a:t>Techniczno</a:t>
                      </a:r>
                      <a:r>
                        <a:rPr lang="pl-PL" sz="1100" b="0" i="0" kern="1200" dirty="0">
                          <a:solidFill>
                            <a:schemeClr val="tx1"/>
                          </a:solidFill>
                          <a:effectLst/>
                          <a:latin typeface="+mn-lt"/>
                          <a:ea typeface="+mn-ea"/>
                          <a:cs typeface="+mn-cs"/>
                        </a:rPr>
                        <a:t> - Postojową "Mory"”</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2025 r.)</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n-lt"/>
                          <a:ea typeface="+mn-ea"/>
                          <a:cs typeface="+mn-cs"/>
                        </a:rPr>
                        <a:t>+20.232.203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„Modernizacja Sali Kongresowej w budynku Pałacu Kultury i Nauki - etap II”</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lat 2026-2027, w tym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ulic Złotej i Zgoda w ramach projektu Nowe Centrum Warszawy”</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+2.750.987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części nawierzchni Placu Defilad - etap II”</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2025 r. z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+2.040.362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„Dostępna Trasa Łazienkowska - etap I”</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2027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sygnalizacji świetlnej na skrzyżowaniu ul. Wybrzeże Kościuszkowskie z ul. Karową”</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2026 r. z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środków z planu wydatków bieżących do planu wydatków majątkowych m.in. w związku z realizacją zadania: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09335315"/>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+1.580.500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„Zakupy inwestycyjne dla Zarządu Transportu Miejskiego”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3539672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4938799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3598678594"/>
              </p:ext>
            </p:extLst>
          </p:nvPr>
        </p:nvGraphicFramePr>
        <p:xfrm>
          <a:off x="70800" y="719364"/>
          <a:ext cx="12121200" cy="5069634"/>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400" b="1" kern="1200" dirty="0">
                          <a:solidFill>
                            <a:srgbClr val="385723"/>
                          </a:solidFill>
                          <a:effectLst/>
                          <a:latin typeface="+mn-lt"/>
                          <a:ea typeface="+mn-ea"/>
                          <a:cs typeface="+mn-cs"/>
                        </a:rPr>
                        <a:t>+37.291.309 zł</a:t>
                      </a:r>
                      <a:br>
                        <a:rPr lang="pl-PL" sz="1400" b="1" kern="1200" dirty="0">
                          <a:solidFill>
                            <a:srgbClr val="385723"/>
                          </a:solidFill>
                          <a:effectLst/>
                          <a:latin typeface="+mn-lt"/>
                          <a:ea typeface="+mn-ea"/>
                          <a:cs typeface="+mn-cs"/>
                        </a:rPr>
                      </a:br>
                      <a:r>
                        <a:rPr lang="pl-PL" sz="1100" b="1" kern="1200" dirty="0">
                          <a:solidFill>
                            <a:srgbClr val="385723"/>
                          </a:solidFill>
                          <a:effectLst/>
                          <a:latin typeface="+mn-lt"/>
                          <a:ea typeface="+mn-ea"/>
                          <a:cs typeface="+mn-cs"/>
                        </a:rPr>
                        <a:t>(per</a:t>
                      </a:r>
                      <a:r>
                        <a:rPr lang="pl-PL" sz="1100" b="1" kern="1200" baseline="0" dirty="0">
                          <a:solidFill>
                            <a:srgbClr val="385723"/>
                          </a:solidFill>
                          <a:effectLst/>
                          <a:latin typeface="+mn-lt"/>
                          <a:ea typeface="+mn-ea"/>
                          <a:cs typeface="+mn-cs"/>
                        </a:rPr>
                        <a:t> saldo)</a:t>
                      </a:r>
                      <a:endParaRPr lang="pl-PL" sz="12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100" b="1" kern="1200" baseline="0" dirty="0">
                          <a:solidFill>
                            <a:schemeClr val="tx1"/>
                          </a:solidFill>
                          <a:latin typeface="+mn-lt"/>
                          <a:ea typeface="+mn-ea"/>
                          <a:cs typeface="+mn-cs"/>
                        </a:rPr>
                        <a:t>Wydatki majątkowe w części </a:t>
                      </a:r>
                      <a:r>
                        <a:rPr lang="pl-PL" sz="1100" b="1" kern="1200" baseline="0" dirty="0" err="1">
                          <a:solidFill>
                            <a:schemeClr val="tx1"/>
                          </a:solidFill>
                          <a:latin typeface="+mn-lt"/>
                          <a:ea typeface="+mn-ea"/>
                          <a:cs typeface="+mn-cs"/>
                        </a:rPr>
                        <a:t>ogólnomiejskiej</a:t>
                      </a:r>
                      <a:r>
                        <a:rPr lang="pl-PL" sz="1100" b="1" kern="1200" baseline="0" dirty="0">
                          <a:solidFill>
                            <a:schemeClr val="tx1"/>
                          </a:solidFill>
                          <a:latin typeface="+mn-lt"/>
                          <a:ea typeface="+mn-ea"/>
                          <a:cs typeface="+mn-cs"/>
                        </a:rPr>
                        <a:t> – główne pozycje (ciąg dalszy):</a:t>
                      </a:r>
                    </a:p>
                  </a:txBody>
                  <a:tcPr marL="91426" marR="91426" marT="45719" marB="45719" anchor="ctr">
                    <a:solidFill>
                      <a:srgbClr val="EFF8E9"/>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planu wydatków z 2024 r. na lata następne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dirty="0">
                          <a:ln>
                            <a:noFill/>
                          </a:ln>
                          <a:solidFill>
                            <a:srgbClr val="C00000"/>
                          </a:solidFill>
                          <a:effectLst/>
                          <a:uLnTx/>
                          <a:uFillTx/>
                          <a:latin typeface="Engram Warsaw"/>
                          <a:ea typeface="+mn-ea"/>
                          <a:cs typeface="+mn-cs"/>
                        </a:rPr>
                        <a:t>-4.000.000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100" b="0" i="0" kern="1200" dirty="0">
                          <a:solidFill>
                            <a:schemeClr val="tx1"/>
                          </a:solidFill>
                          <a:effectLst/>
                          <a:latin typeface="+mn-lt"/>
                          <a:ea typeface="+mn-ea"/>
                          <a:cs typeface="+mn-cs"/>
                        </a:rPr>
                        <a:t>„Modernizacja I linii metra - etap I” (przeniesienie na 2025 r.)</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dirty="0">
                          <a:ln>
                            <a:noFill/>
                          </a:ln>
                          <a:solidFill>
                            <a:srgbClr val="C00000"/>
                          </a:solidFill>
                          <a:effectLst/>
                          <a:uLnTx/>
                          <a:uFillTx/>
                          <a:latin typeface="Engram Warsaw"/>
                          <a:ea typeface="+mn-ea"/>
                          <a:cs typeface="+mn-cs"/>
                        </a:rPr>
                        <a:t>-2.329.000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„Modernizacja budynku Pałacu Kultury i Nauki - dostosowanie stref "A" i "B" do wymogów ppoż.”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-2.109.962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„Modernizacja otoczenia Portu Czerniakowskiego”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-2.070.267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„Informatyzacja i bezpieczeństwo cyfrowe w Warszawskim Centrum Opieki Medycznej "Kopernik"”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-1.732.000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„Zakupy inwestycyjne dla szpitali miejskich”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-1.656.499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„Warszawski System Integracyjny Miejskich Baz Danych - SIMBAD”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9189274"/>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-1.583.176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„Realizacja projektu "Zielone skwery Pragi"”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2670872"/>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-1.520.084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„Nowe drogi dla rowerów i stojaki rowerowe”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57040486"/>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-1.501.131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„Parki Linearne”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6458341"/>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dirty="0">
                          <a:ln>
                            <a:noFill/>
                          </a:ln>
                          <a:solidFill>
                            <a:srgbClr val="C00000"/>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„Budowa drogi dla rowerów przy al. "Solidarności"”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75233007"/>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ul. S. Okrzei”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10764485"/>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noProof="0" dirty="0">
                          <a:solidFill>
                            <a:schemeClr val="tx1"/>
                          </a:solidFill>
                          <a:effectLst/>
                          <a:latin typeface="+mn-lt"/>
                          <a:ea typeface="+mn-ea"/>
                          <a:cs typeface="+mn-cs"/>
                        </a:rPr>
                        <a:t>Zmniejszenia: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95754934"/>
                  </a:ext>
                </a:extLst>
              </a:tr>
              <a:tr h="57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-12.524.353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Zwrot podatku od towarów i usług (VAT), głównie w zakresie zadania pn. „Projekt i budowa II linii metra:</a:t>
                      </a:r>
                      <a:r>
                        <a:rPr lang="pl-PL" sz="1100" b="0" i="0" kern="1200" baseline="0" dirty="0">
                          <a:solidFill>
                            <a:schemeClr val="tx1"/>
                          </a:solidFill>
                          <a:effectLst/>
                          <a:latin typeface="+mn-lt"/>
                          <a:ea typeface="+mn-ea"/>
                          <a:cs typeface="+mn-cs"/>
                        </a:rPr>
                        <a:t> </a:t>
                      </a:r>
                      <a:r>
                        <a:rPr lang="pl-PL" sz="1100" b="0" i="0" kern="1200" dirty="0">
                          <a:solidFill>
                            <a:schemeClr val="tx1"/>
                          </a:solidFill>
                          <a:effectLst/>
                          <a:latin typeface="+mn-lt"/>
                          <a:ea typeface="+mn-ea"/>
                          <a:cs typeface="+mn-cs"/>
                        </a:rPr>
                        <a:t>dokończenie budowy odcinka zachodniego </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od szlaku za stacją "Powstańców Śląskich" do stacji "Połczyńska" wraz ze Stacją </a:t>
                      </a:r>
                      <a:r>
                        <a:rPr lang="pl-PL" sz="1100" b="0" i="0" kern="1200" dirty="0" err="1">
                          <a:solidFill>
                            <a:schemeClr val="tx1"/>
                          </a:solidFill>
                          <a:effectLst/>
                          <a:latin typeface="+mn-lt"/>
                          <a:ea typeface="+mn-ea"/>
                          <a:cs typeface="+mn-cs"/>
                        </a:rPr>
                        <a:t>Techniczno</a:t>
                      </a:r>
                      <a:r>
                        <a:rPr lang="pl-PL" sz="1100" b="0" i="0" kern="1200" dirty="0">
                          <a:solidFill>
                            <a:schemeClr val="tx1"/>
                          </a:solidFill>
                          <a:effectLst/>
                          <a:latin typeface="+mn-lt"/>
                          <a:ea typeface="+mn-ea"/>
                          <a:cs typeface="+mn-cs"/>
                        </a:rPr>
                        <a:t> - Postojową "Mory"” (8.882.899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8453056"/>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
        <p:nvSpPr>
          <p:cNvPr id="5" name="Tytuł 2">
            <a:extLst>
              <a:ext uri="{FF2B5EF4-FFF2-40B4-BE49-F238E27FC236}">
                <a16:creationId xmlns:a16="http://schemas.microsoft.com/office/drawing/2014/main" id="{DD1166D0-05F2-D323-DA57-B5A457957F04}"/>
              </a:ext>
            </a:extLst>
          </p:cNvPr>
          <p:cNvSpPr txBox="1">
            <a:spLocks/>
          </p:cNvSpPr>
          <p:nvPr/>
        </p:nvSpPr>
        <p:spPr>
          <a:xfrm>
            <a:off x="1718025" y="0"/>
            <a:ext cx="9122604" cy="368259"/>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nSpc>
                <a:spcPct val="100000"/>
              </a:lnSpc>
              <a:spcBef>
                <a:spcPts val="800"/>
              </a:spcBef>
              <a:spcAft>
                <a:spcPts val="800"/>
              </a:spcAft>
            </a:pPr>
            <a:r>
              <a:rPr lang="pl-PL" altLang="pl-PL" sz="1800" b="1">
                <a:latin typeface="+mj-lt"/>
              </a:rPr>
              <a:t>Zwiększenie</a:t>
            </a:r>
            <a:r>
              <a:rPr lang="pl-PL" altLang="pl-PL" sz="1800">
                <a:latin typeface="+mj-lt"/>
              </a:rPr>
              <a:t> planu </a:t>
            </a:r>
            <a:r>
              <a:rPr lang="pl-PL" altLang="pl-PL" sz="1800" b="1">
                <a:latin typeface="+mj-lt"/>
              </a:rPr>
              <a:t>wydatków majątkowych</a:t>
            </a:r>
            <a:r>
              <a:rPr lang="pl-PL" altLang="pl-PL" sz="1800">
                <a:latin typeface="+mj-lt"/>
              </a:rPr>
              <a:t> w 2024 r. o </a:t>
            </a:r>
            <a:r>
              <a:rPr lang="pl-PL" altLang="pl-PL" sz="1800" b="1">
                <a:latin typeface="+mj-lt"/>
              </a:rPr>
              <a:t>122,7 mln zł</a:t>
            </a:r>
            <a:endParaRPr lang="pl-PL" altLang="pl-PL" sz="1800" b="1" dirty="0">
              <a:latin typeface="+mj-lt"/>
            </a:endParaRPr>
          </a:p>
        </p:txBody>
      </p:sp>
      <p:sp>
        <p:nvSpPr>
          <p:cNvPr id="6" name="pole tekstowe 13">
            <a:extLst>
              <a:ext uri="{FF2B5EF4-FFF2-40B4-BE49-F238E27FC236}">
                <a16:creationId xmlns:a16="http://schemas.microsoft.com/office/drawing/2014/main" id="{A19056FF-14BC-51CA-1457-43AA6BED34F3}"/>
              </a:ext>
            </a:extLst>
          </p:cNvPr>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2</a:t>
            </a:r>
            <a:r>
              <a:rPr lang="pl-PL" altLang="pl-PL" sz="1200" b="1" dirty="0">
                <a:latin typeface="+mj-lt"/>
              </a:rPr>
              <a:t>:  </a:t>
            </a:r>
            <a:r>
              <a:rPr lang="pl-PL" altLang="pl-PL" sz="1800" b="1" dirty="0">
                <a:solidFill>
                  <a:srgbClr val="385723"/>
                </a:solidFill>
                <a:latin typeface="+mj-lt"/>
              </a:rPr>
              <a:t>+37,3 </a:t>
            </a:r>
            <a:r>
              <a:rPr lang="pl-PL" altLang="pl-PL" sz="1600" b="1" dirty="0">
                <a:solidFill>
                  <a:srgbClr val="385723"/>
                </a:solidFill>
                <a:latin typeface="+mj-lt"/>
              </a:rPr>
              <a:t>mln zł</a:t>
            </a:r>
          </a:p>
        </p:txBody>
      </p:sp>
    </p:spTree>
    <p:extLst>
      <p:ext uri="{BB962C8B-B14F-4D97-AF65-F5344CB8AC3E}">
        <p14:creationId xmlns:p14="http://schemas.microsoft.com/office/powerpoint/2010/main" val="1298579408"/>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2734235" y="72000"/>
            <a:ext cx="8944685"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122,7 mln zł</a:t>
            </a:r>
          </a:p>
        </p:txBody>
      </p:sp>
      <p:sp>
        <p:nvSpPr>
          <p:cNvPr id="9" name="pole tekstowe 13"/>
          <p:cNvSpPr txBox="1">
            <a:spLocks noChangeArrowheads="1"/>
          </p:cNvSpPr>
          <p:nvPr/>
        </p:nvSpPr>
        <p:spPr bwMode="auto">
          <a:xfrm>
            <a:off x="2796988" y="649312"/>
            <a:ext cx="7608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DZIELNICOWA</a:t>
            </a:r>
            <a:r>
              <a:rPr lang="pl-PL" altLang="pl-PL" sz="1600" b="1" dirty="0">
                <a:latin typeface="+mj-lt"/>
              </a:rPr>
              <a:t>:  </a:t>
            </a:r>
            <a:r>
              <a:rPr lang="pl-PL" altLang="pl-PL" sz="2400" b="1" dirty="0">
                <a:solidFill>
                  <a:srgbClr val="C00000"/>
                </a:solidFill>
                <a:latin typeface="+mj-lt"/>
              </a:rPr>
              <a:t>-56,2 </a:t>
            </a:r>
            <a:r>
              <a:rPr lang="pl-PL" altLang="pl-PL" sz="2000" b="1" dirty="0">
                <a:solidFill>
                  <a:srgbClr val="C00000"/>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079647760"/>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a:solidFill>
                            <a:srgbClr val="C00000"/>
                          </a:solidFill>
                          <a:effectLst/>
                          <a:latin typeface="+mn-lt"/>
                          <a:ea typeface="+mn-ea"/>
                          <a:cs typeface="+mn-cs"/>
                        </a:rPr>
                        <a:t>-56.204.152 zł</a:t>
                      </a:r>
                      <a:br>
                        <a:rPr lang="pl-PL" sz="2000" b="1" kern="1200" dirty="0">
                          <a:solidFill>
                            <a:srgbClr val="C00000"/>
                          </a:solidFill>
                          <a:effectLst/>
                          <a:latin typeface="+mn-lt"/>
                          <a:ea typeface="+mn-ea"/>
                          <a:cs typeface="+mn-cs"/>
                        </a:rPr>
                      </a:br>
                      <a:r>
                        <a:rPr lang="pl-PL" sz="1400" b="1" kern="1200" dirty="0">
                          <a:solidFill>
                            <a:srgbClr val="C00000"/>
                          </a:solidFill>
                          <a:effectLst/>
                          <a:latin typeface="+mn-lt"/>
                          <a:ea typeface="+mn-ea"/>
                          <a:cs typeface="+mn-cs"/>
                        </a:rPr>
                        <a:t>(per saldo)</a:t>
                      </a:r>
                      <a:endParaRPr lang="pl-PL" sz="20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378853724"/>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C00000"/>
                          </a:solidFill>
                          <a:effectLst/>
                          <a:uLnTx/>
                          <a:uFillTx/>
                          <a:latin typeface="+mj-lt"/>
                          <a:ea typeface="+mn-ea"/>
                          <a:cs typeface="+mn-cs"/>
                        </a:rPr>
                        <a:t>-8.906.220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+2.090.000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+4.004.435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-305.094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-3.485.988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+1.151.506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-3.654.455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-627.265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-775.124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2992928352"/>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-2.261.358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-11.614.714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-242.982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-11.313.175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+488.382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-6.184.241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-7.806.207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+4.786.483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-11.548.135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3" name="Tytuł 2"/>
          <p:cNvSpPr txBox="1">
            <a:spLocks/>
          </p:cNvSpPr>
          <p:nvPr/>
        </p:nvSpPr>
        <p:spPr>
          <a:xfrm>
            <a:off x="519674" y="392885"/>
            <a:ext cx="2214561"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66179798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3" name="Tytuł 2"/>
          <p:cNvSpPr>
            <a:spLocks noGrp="1"/>
          </p:cNvSpPr>
          <p:nvPr>
            <p:ph type="title"/>
          </p:nvPr>
        </p:nvSpPr>
        <p:spPr>
          <a:xfrm>
            <a:off x="2635624" y="72000"/>
            <a:ext cx="9025074"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122,7 mln zł</a:t>
            </a:r>
          </a:p>
        </p:txBody>
      </p:sp>
      <p:sp>
        <p:nvSpPr>
          <p:cNvPr id="9" name="pole tekstowe 13"/>
          <p:cNvSpPr txBox="1">
            <a:spLocks noChangeArrowheads="1"/>
          </p:cNvSpPr>
          <p:nvPr/>
        </p:nvSpPr>
        <p:spPr bwMode="auto">
          <a:xfrm>
            <a:off x="2635624" y="62111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POZOSTAŁA</a:t>
            </a:r>
            <a:r>
              <a:rPr lang="pl-PL" altLang="pl-PL" sz="1600" b="1" dirty="0">
                <a:latin typeface="+mj-lt"/>
              </a:rPr>
              <a:t>:  </a:t>
            </a:r>
            <a:r>
              <a:rPr lang="pl-PL" altLang="pl-PL" sz="2400" b="1" dirty="0">
                <a:solidFill>
                  <a:srgbClr val="385723"/>
                </a:solidFill>
                <a:latin typeface="+mj-lt"/>
              </a:rPr>
              <a:t>+141,7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339625381"/>
              </p:ext>
            </p:extLst>
          </p:nvPr>
        </p:nvGraphicFramePr>
        <p:xfrm>
          <a:off x="235460" y="1318303"/>
          <a:ext cx="11700000" cy="4536000"/>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48000">
                <a:tc>
                  <a:txBody>
                    <a:bodyPr/>
                    <a:lstStyle/>
                    <a:p>
                      <a:pPr algn="r"/>
                      <a:r>
                        <a:rPr lang="pl-PL" sz="2000" b="1" kern="1200" dirty="0">
                          <a:solidFill>
                            <a:srgbClr val="385723"/>
                          </a:solidFill>
                          <a:effectLst/>
                          <a:latin typeface="+mn-lt"/>
                          <a:ea typeface="+mn-ea"/>
                          <a:cs typeface="+mn-cs"/>
                        </a:rPr>
                        <a:t>+141.654.000 zł</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pozostałej, w tym:</a:t>
                      </a:r>
                    </a:p>
                  </a:txBody>
                  <a:tcPr marL="91426" marR="91426" marT="45719" marB="45719" anchor="ctr">
                    <a:solidFill>
                      <a:srgbClr val="EEF7E8"/>
                    </a:solidFill>
                  </a:tcPr>
                </a:tc>
                <a:extLst>
                  <a:ext uri="{0D108BD9-81ED-4DB2-BD59-A6C34878D82A}">
                    <a16:rowId xmlns:a16="http://schemas.microsoft.com/office/drawing/2014/main" val="81988169"/>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+100.000.000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wkładu do spółki Tramwaje Warszawskie sp. z o.o.”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z 2025 r.);</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+36.500.000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„Dokapitalizowanie spółki Tramwaje Warszawskie Sp. z o.o.”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z 2025 r. z zadania pn. „Wydatki na zwiększenie wartości inwestycji kontynuowanych”);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1445888"/>
                  </a:ext>
                </a:extLst>
              </a:tr>
              <a:tr h="15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+4.654.000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Fundusz celowy dla:</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Wojewódzkiej Policji na zakup pojazdów dla Komendy Stołecznej Policji – 2.725.000 zł (głównie przeniesienie środków z planu wydatków bieżących)</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Miejskiej Państwowej Straży Pożarnej z przeznaczeniem na zakupy inwestycyjne dla Straży Pożarnej m.st. Warszawy – 1.929.000 zł (przeniesienie środków z planu wydatków bieżących)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55025261"/>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+500.000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Dokapitalizowania Szpitala Wolskiego im. dr Anny Gostyńskiej Sp. z o.o.</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8443059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376517" y="350788"/>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757284772"/>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1190625"/>
            <a:ext cx="11656502"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2024–2055</a:t>
            </a:r>
            <a:br>
              <a:rPr lang="pl-PL" altLang="pl-PL" b="1" dirty="0">
                <a:cs typeface="Arial" charset="0"/>
              </a:rPr>
            </a:br>
            <a:r>
              <a:rPr lang="pl-PL" altLang="pl-PL" sz="3200" dirty="0">
                <a:cs typeface="Arial" charset="0"/>
              </a:rPr>
              <a:t>na sesję Rady m.st. Warszawy w dn. 29 sierpnia 2024 r.</a:t>
            </a: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830022642"/>
              </p:ext>
            </p:extLst>
          </p:nvPr>
        </p:nvGraphicFramePr>
        <p:xfrm>
          <a:off x="1779494" y="1678157"/>
          <a:ext cx="8633013" cy="2617774"/>
        </p:xfrm>
        <a:graphic>
          <a:graphicData uri="http://schemas.openxmlformats.org/drawingml/2006/table">
            <a:tbl>
              <a:tblPr firstRow="1" bandRow="1">
                <a:tableStyleId>{2D5ABB26-0587-4C30-8999-92F81FD0307C}</a:tableStyleId>
              </a:tblPr>
              <a:tblGrid>
                <a:gridCol w="1651072">
                  <a:extLst>
                    <a:ext uri="{9D8B030D-6E8A-4147-A177-3AD203B41FA5}">
                      <a16:colId xmlns:a16="http://schemas.microsoft.com/office/drawing/2014/main" val="3288171132"/>
                    </a:ext>
                  </a:extLst>
                </a:gridCol>
                <a:gridCol w="1353640">
                  <a:extLst>
                    <a:ext uri="{9D8B030D-6E8A-4147-A177-3AD203B41FA5}">
                      <a16:colId xmlns:a16="http://schemas.microsoft.com/office/drawing/2014/main" val="20001"/>
                    </a:ext>
                  </a:extLst>
                </a:gridCol>
                <a:gridCol w="1353640">
                  <a:extLst>
                    <a:ext uri="{9D8B030D-6E8A-4147-A177-3AD203B41FA5}">
                      <a16:colId xmlns:a16="http://schemas.microsoft.com/office/drawing/2014/main" val="3393036705"/>
                    </a:ext>
                  </a:extLst>
                </a:gridCol>
                <a:gridCol w="1353640">
                  <a:extLst>
                    <a:ext uri="{9D8B030D-6E8A-4147-A177-3AD203B41FA5}">
                      <a16:colId xmlns:a16="http://schemas.microsoft.com/office/drawing/2014/main" val="785722401"/>
                    </a:ext>
                  </a:extLst>
                </a:gridCol>
                <a:gridCol w="1353640">
                  <a:extLst>
                    <a:ext uri="{9D8B030D-6E8A-4147-A177-3AD203B41FA5}">
                      <a16:colId xmlns:a16="http://schemas.microsoft.com/office/drawing/2014/main" val="1778449290"/>
                    </a:ext>
                  </a:extLst>
                </a:gridCol>
                <a:gridCol w="1567381">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-49,3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-295,5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+24,2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-311,9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26.168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25.678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26.795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105.814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08673876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3979676"/>
              </p:ext>
            </p:extLst>
          </p:nvPr>
        </p:nvGraphicFramePr>
        <p:xfrm>
          <a:off x="1236133" y="1678156"/>
          <a:ext cx="9982200" cy="2592389"/>
        </p:xfrm>
        <a:graphic>
          <a:graphicData uri="http://schemas.openxmlformats.org/drawingml/2006/table">
            <a:tbl>
              <a:tblPr firstRow="1" bandRow="1">
                <a:tableStyleId>{2D5ABB26-0587-4C30-8999-92F81FD0307C}</a:tableStyleId>
              </a:tblPr>
              <a:tblGrid>
                <a:gridCol w="1578458">
                  <a:extLst>
                    <a:ext uri="{9D8B030D-6E8A-4147-A177-3AD203B41FA5}">
                      <a16:colId xmlns:a16="http://schemas.microsoft.com/office/drawing/2014/main" val="3288171132"/>
                    </a:ext>
                  </a:extLst>
                </a:gridCol>
                <a:gridCol w="1294106">
                  <a:extLst>
                    <a:ext uri="{9D8B030D-6E8A-4147-A177-3AD203B41FA5}">
                      <a16:colId xmlns:a16="http://schemas.microsoft.com/office/drawing/2014/main" val="20001"/>
                    </a:ext>
                  </a:extLst>
                </a:gridCol>
                <a:gridCol w="1294106">
                  <a:extLst>
                    <a:ext uri="{9D8B030D-6E8A-4147-A177-3AD203B41FA5}">
                      <a16:colId xmlns:a16="http://schemas.microsoft.com/office/drawing/2014/main" val="3393036705"/>
                    </a:ext>
                  </a:extLst>
                </a:gridCol>
                <a:gridCol w="1294106">
                  <a:extLst>
                    <a:ext uri="{9D8B030D-6E8A-4147-A177-3AD203B41FA5}">
                      <a16:colId xmlns:a16="http://schemas.microsoft.com/office/drawing/2014/main" val="785722401"/>
                    </a:ext>
                  </a:extLst>
                </a:gridCol>
                <a:gridCol w="1294106">
                  <a:extLst>
                    <a:ext uri="{9D8B030D-6E8A-4147-A177-3AD203B41FA5}">
                      <a16:colId xmlns:a16="http://schemas.microsoft.com/office/drawing/2014/main" val="67375346"/>
                    </a:ext>
                  </a:extLst>
                </a:gridCol>
                <a:gridCol w="1294106">
                  <a:extLst>
                    <a:ext uri="{9D8B030D-6E8A-4147-A177-3AD203B41FA5}">
                      <a16:colId xmlns:a16="http://schemas.microsoft.com/office/drawing/2014/main" val="414039947"/>
                    </a:ext>
                  </a:extLst>
                </a:gridCol>
                <a:gridCol w="434760">
                  <a:extLst>
                    <a:ext uri="{9D8B030D-6E8A-4147-A177-3AD203B41FA5}">
                      <a16:colId xmlns:a16="http://schemas.microsoft.com/office/drawing/2014/main" val="1223468682"/>
                    </a:ext>
                  </a:extLst>
                </a:gridCol>
                <a:gridCol w="1498452">
                  <a:extLst>
                    <a:ext uri="{9D8B030D-6E8A-4147-A177-3AD203B41FA5}">
                      <a16:colId xmlns:a16="http://schemas.microsoft.com/office/drawing/2014/main" val="3422950535"/>
                    </a:ext>
                  </a:extLst>
                </a:gridCol>
              </a:tblGrid>
              <a:tr h="817217">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1469">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35179">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-241,0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-5,5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-214,4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3517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25.832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24.828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25.412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26.288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dirty="0">
                          <a:solidFill>
                            <a:schemeClr val="tx1"/>
                          </a:solidFill>
                          <a:latin typeface="+mj-lt"/>
                          <a:cs typeface="Calibri" panose="020F0502020204030204" pitchFamily="34" charset="0"/>
                        </a:rPr>
                        <a:t/>
                      </a:r>
                      <a:br>
                        <a:rPr lang="pl-PL" sz="500" b="0" dirty="0">
                          <a:solidFill>
                            <a:schemeClr val="tx1"/>
                          </a:solidFill>
                          <a:latin typeface="+mj-lt"/>
                          <a:cs typeface="Calibri" panose="020F0502020204030204" pitchFamily="34" charset="0"/>
                        </a:rPr>
                      </a:br>
                      <a:r>
                        <a:rPr lang="pl-PL" sz="2000" b="0" dirty="0">
                          <a:solidFill>
                            <a:schemeClr val="tx1"/>
                          </a:solidFill>
                          <a:latin typeface="+mj-lt"/>
                          <a:cs typeface="Calibri" panose="020F0502020204030204" pitchFamily="34" charset="0"/>
                        </a:rPr>
                        <a:t>…</a:t>
                      </a: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1.238.268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173590374"/>
              </p:ext>
            </p:extLst>
          </p:nvPr>
        </p:nvGraphicFramePr>
        <p:xfrm>
          <a:off x="1779629" y="1678157"/>
          <a:ext cx="8632743" cy="2617774"/>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+122,7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+46,0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-27,4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+119,7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3.370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2.938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1.897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12.190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172013893"/>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363025916"/>
              </p:ext>
            </p:extLst>
          </p:nvPr>
        </p:nvGraphicFramePr>
        <p:xfrm>
          <a:off x="696000" y="1080000"/>
          <a:ext cx="10800000" cy="4528320"/>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85105">
                <a:tc>
                  <a:txBody>
                    <a:bodyPr/>
                    <a:lstStyle/>
                    <a:p>
                      <a:pPr algn="r"/>
                      <a:r>
                        <a:rPr lang="pl-PL" sz="1800" b="1" dirty="0">
                          <a:solidFill>
                            <a:schemeClr val="tx1"/>
                          </a:solidFill>
                        </a:rPr>
                        <a:t>94</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0326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1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+36,5</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Wniesienie wkładu do spółki Tramwaje Warszawskie Sp. z o.o.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571,5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47009">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+25,6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w tym: dokończenie budowy odcinka zachodniego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(po uwzględnieniu podatku VAT od faktur inwestycyjnych w 2024 r. - 8,9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2.122,9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747009">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+13,6</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Sali Kongresowej w budynku Pałacu Kultury i Nauki - etap II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(po uwzględnieniu podatku VAT od faktur inwestycyjnych w 2024 r. - 0,7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425,2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47009">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+12,0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I linii metra - etap 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52647983"/>
                  </a:ext>
                </a:extLst>
              </a:tr>
              <a:tr h="581007">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+4,9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części nawierzchni Placu Defilad - etap II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75,2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4239131966"/>
              </p:ext>
            </p:extLst>
          </p:nvPr>
        </p:nvGraphicFramePr>
        <p:xfrm>
          <a:off x="696000" y="1080000"/>
          <a:ext cx="10837215" cy="4427345"/>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553715">
                <a:tc>
                  <a:txBody>
                    <a:bodyPr/>
                    <a:lstStyle/>
                    <a:p>
                      <a:pPr algn="r"/>
                      <a:r>
                        <a:rPr lang="pl-PL" sz="1800" b="1" dirty="0">
                          <a:solidFill>
                            <a:schemeClr val="tx1"/>
                          </a:solidFill>
                        </a:rPr>
                        <a:t>82</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81630">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1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-106,9</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982,9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-32,5</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278,8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8280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-11,0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Domu Kultury  wraz z niezbędną infrastrukturą i zagospodarowaniem terenu oraz obsługą komunikacyjną obiektu przy ul. </a:t>
                      </a:r>
                      <a:r>
                        <a:rPr lang="pl-PL" sz="1300" kern="1200" dirty="0" err="1">
                          <a:solidFill>
                            <a:schemeClr val="tx1"/>
                          </a:solidFill>
                          <a:effectLst/>
                          <a:latin typeface="+mn-lt"/>
                          <a:ea typeface="+mn-ea"/>
                          <a:cs typeface="+mn-cs"/>
                        </a:rPr>
                        <a:t>Gierdziejewskiego</a:t>
                      </a:r>
                      <a:r>
                        <a:rPr lang="pl-PL" sz="1300" kern="1200" dirty="0">
                          <a:solidFill>
                            <a:schemeClr val="tx1"/>
                          </a:solidFill>
                          <a:effectLst/>
                          <a:latin typeface="+mn-lt"/>
                          <a:ea typeface="+mn-ea"/>
                          <a:cs typeface="+mn-cs"/>
                        </a:rPr>
                        <a:t>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26,9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-8,9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budowy i modernizacji dróg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478,1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-6,6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Program Nowe Centrum Warszawy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139,0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24091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03608" y="2619952"/>
            <a:ext cx="11584785" cy="1325563"/>
          </a:xfrm>
          <a:prstGeom prst="rect">
            <a:avLst/>
          </a:prstGeom>
        </p:spPr>
        <p:txBody>
          <a:bodyPr/>
          <a:lstStyle/>
          <a:p>
            <a:pPr>
              <a:lnSpc>
                <a:spcPct val="114000"/>
              </a:lnSpc>
              <a:spcBef>
                <a:spcPts val="600"/>
              </a:spcBef>
              <a:spcAft>
                <a:spcPts val="600"/>
              </a:spcAft>
              <a:defRPr/>
            </a:pPr>
            <a:r>
              <a:rPr lang="pl-PL" b="1" dirty="0"/>
              <a:t>Projekt zmiany budżetu na 2024 rok</a:t>
            </a:r>
            <a:r>
              <a:rPr lang="pl-PL" altLang="pl-PL" b="1" dirty="0">
                <a:cs typeface="Arial" charset="0"/>
              </a:rPr>
              <a:t/>
            </a:r>
            <a:br>
              <a:rPr lang="pl-PL" altLang="pl-PL" b="1" dirty="0">
                <a:cs typeface="Arial" charset="0"/>
              </a:rPr>
            </a:br>
            <a:r>
              <a:rPr lang="pl-PL" altLang="pl-PL" sz="3200" dirty="0">
                <a:cs typeface="Arial" charset="0"/>
              </a:rPr>
              <a:t>na sesję Rady m.st. Warszawy </a:t>
            </a:r>
            <a:br>
              <a:rPr lang="pl-PL" altLang="pl-PL" sz="3200" dirty="0">
                <a:cs typeface="Arial" charset="0"/>
              </a:rPr>
            </a:br>
            <a:r>
              <a:rPr lang="pl-PL" altLang="pl-PL" sz="3200" dirty="0">
                <a:cs typeface="Arial" charset="0"/>
              </a:rPr>
              <a:t> 29 sierpnia 2024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1956784985"/>
              </p:ext>
            </p:extLst>
          </p:nvPr>
        </p:nvGraphicFramePr>
        <p:xfrm>
          <a:off x="696000" y="1080000"/>
          <a:ext cx="10716952" cy="4349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67</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17,3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Rewitalizacja terenów II Ogrodu Jordanowskiego przy ul. A.E. Odyńca 6 wraz z budową nowej siedziby II Ogrodu Jordanowskiego i Przedszkola Specjalnego nr 393 (Mokotów)</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6,5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Przebudowa i budowa dróg w rejonie skrzyżowania ulic: Łopuszańska - Szybka - Orzechowa - rozliczenie z deweloperem (Włochy)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12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Nowe Centrum Warszawy "Nowa Karowa" - prace przygotowawcze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12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Rozbudowa modernizacja i wyposażenie pomieszczeń serwerowni Zarządu Dróg Miejskich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3,9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ronda przy ul. Wschodu Słońca i ronda D. Dudajewa - rozliczenie z deweloperem (Włochy)</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1188089483"/>
              </p:ext>
            </p:extLst>
          </p:nvPr>
        </p:nvGraphicFramePr>
        <p:xfrm>
          <a:off x="696000" y="1156314"/>
          <a:ext cx="10800000" cy="4817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100</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756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±100,0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Wniesienie wkładu do spółki Tramwaje Warszawskie Sp. z o.o.</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2025 r. na 2024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571,5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936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±40,0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w tym: dokończenie budowy odcinka zachodniego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2.122,9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56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±10,8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mieszkań komunalnych wraz z przedszkolem przy ul. Orląt Lwowskich (Ursus)</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16,5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56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Ośrodka Sportu i Rekreacji przy ul. Potockiej 1 (Żoliborz)</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64587683"/>
                  </a:ext>
                </a:extLst>
              </a:tr>
              <a:tr h="756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±5,9</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Sali Kongresowej w budynku Pałacu Kultury i Nauki - etap II</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2027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425,2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593154241"/>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22</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126858813"/>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2865183363"/>
              </p:ext>
            </p:extLst>
          </p:nvPr>
        </p:nvGraphicFramePr>
        <p:xfrm>
          <a:off x="1497186" y="1155496"/>
          <a:ext cx="9197627" cy="4949091"/>
        </p:xfrm>
        <a:graphic>
          <a:graphicData uri="http://schemas.openxmlformats.org/drawingml/2006/table">
            <a:tbl>
              <a:tblPr firstRow="1" bandRow="1">
                <a:tableStyleId>{2D5ABB26-0587-4C30-8999-92F81FD0307C}</a:tableStyleId>
              </a:tblPr>
              <a:tblGrid>
                <a:gridCol w="3406526">
                  <a:extLst>
                    <a:ext uri="{9D8B030D-6E8A-4147-A177-3AD203B41FA5}">
                      <a16:colId xmlns:a16="http://schemas.microsoft.com/office/drawing/2014/main" val="20000"/>
                    </a:ext>
                  </a:extLst>
                </a:gridCol>
                <a:gridCol w="1930367">
                  <a:extLst>
                    <a:ext uri="{9D8B030D-6E8A-4147-A177-3AD203B41FA5}">
                      <a16:colId xmlns:a16="http://schemas.microsoft.com/office/drawing/2014/main" val="2530149875"/>
                    </a:ext>
                  </a:extLst>
                </a:gridCol>
                <a:gridCol w="1930367">
                  <a:extLst>
                    <a:ext uri="{9D8B030D-6E8A-4147-A177-3AD203B41FA5}">
                      <a16:colId xmlns:a16="http://schemas.microsoft.com/office/drawing/2014/main" val="1147683989"/>
                    </a:ext>
                  </a:extLst>
                </a:gridCol>
                <a:gridCol w="193036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-49,3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+64,3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26.232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-118,3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+42,2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29.859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-241,0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+30,0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25.862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3.997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+68,9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+22,1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-3.627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4">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674049438"/>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2494845" y="303978"/>
            <a:ext cx="9439155" cy="742304"/>
          </a:xfrm>
        </p:spPr>
        <p:txBody>
          <a:bodyPr/>
          <a:lstStyle/>
          <a:p>
            <a:pPr>
              <a:spcBef>
                <a:spcPts val="800"/>
              </a:spcBef>
              <a:spcAft>
                <a:spcPts val="800"/>
              </a:spcAft>
            </a:pPr>
            <a:r>
              <a:rPr lang="pl-PL" altLang="pl-PL" sz="2000" b="1" dirty="0"/>
              <a:t>Zwiększenie</a:t>
            </a:r>
            <a:r>
              <a:rPr lang="pl-PL" altLang="pl-PL" sz="2000" dirty="0"/>
              <a:t> planu </a:t>
            </a:r>
            <a:r>
              <a:rPr lang="pl-PL" altLang="pl-PL" sz="2000" b="1" dirty="0"/>
              <a:t>dochodów</a:t>
            </a:r>
            <a:r>
              <a:rPr lang="pl-PL" altLang="pl-PL" sz="2000" dirty="0"/>
              <a:t> w 2024 r. o </a:t>
            </a:r>
            <a:r>
              <a:rPr lang="pl-PL" altLang="pl-PL" sz="2000" b="1" dirty="0"/>
              <a:t>64,3 mln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318226130"/>
              </p:ext>
            </p:extLst>
          </p:nvPr>
        </p:nvGraphicFramePr>
        <p:xfrm>
          <a:off x="234000" y="1080000"/>
          <a:ext cx="11805600" cy="4492078"/>
        </p:xfrm>
        <a:graphic>
          <a:graphicData uri="http://schemas.openxmlformats.org/drawingml/2006/table">
            <a:tbl>
              <a:tblPr firstRow="1" bandRow="1">
                <a:tableStyleId>{2D5ABB26-0587-4C30-8999-92F81FD0307C}</a:tableStyleId>
              </a:tblPr>
              <a:tblGrid>
                <a:gridCol w="2240259">
                  <a:extLst>
                    <a:ext uri="{9D8B030D-6E8A-4147-A177-3AD203B41FA5}">
                      <a16:colId xmlns:a16="http://schemas.microsoft.com/office/drawing/2014/main" val="20000"/>
                    </a:ext>
                  </a:extLst>
                </a:gridCol>
                <a:gridCol w="9565341">
                  <a:extLst>
                    <a:ext uri="{9D8B030D-6E8A-4147-A177-3AD203B41FA5}">
                      <a16:colId xmlns:a16="http://schemas.microsoft.com/office/drawing/2014/main" val="20001"/>
                    </a:ext>
                  </a:extLst>
                </a:gridCol>
              </a:tblGrid>
              <a:tr h="518737">
                <a:tc>
                  <a:txBody>
                    <a:bodyPr/>
                    <a:lstStyle/>
                    <a:p>
                      <a:pPr algn="r"/>
                      <a:r>
                        <a:rPr lang="pl-PL" sz="2000" b="1" kern="1200" dirty="0">
                          <a:solidFill>
                            <a:srgbClr val="385723"/>
                          </a:solidFill>
                          <a:latin typeface="+mj-lt"/>
                          <a:ea typeface="+mn-ea"/>
                          <a:cs typeface="+mn-cs"/>
                        </a:rPr>
                        <a:t>+64.285.498 zł</a:t>
                      </a:r>
                      <a:r>
                        <a:rPr lang="pl-PL" sz="1400" b="1" kern="1200" dirty="0">
                          <a:solidFill>
                            <a:srgbClr val="385723"/>
                          </a:solidFill>
                          <a:latin typeface="+mj-lt"/>
                          <a:ea typeface="+mn-ea"/>
                          <a:cs typeface="+mn-cs"/>
                        </a:rPr>
                        <a:t/>
                      </a:r>
                      <a:br>
                        <a:rPr lang="pl-PL" sz="1400" b="1" kern="1200" dirty="0">
                          <a:solidFill>
                            <a:srgbClr val="385723"/>
                          </a:solidFill>
                          <a:latin typeface="+mj-lt"/>
                          <a:ea typeface="+mn-ea"/>
                          <a:cs typeface="+mn-cs"/>
                        </a:rPr>
                      </a:br>
                      <a:r>
                        <a:rPr lang="pl-PL" sz="16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Dochody łącznie,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224000">
                <a:tc>
                  <a:txBody>
                    <a:bodyPr/>
                    <a:lstStyle/>
                    <a:p>
                      <a:pPr algn="r"/>
                      <a:r>
                        <a:rPr lang="pl-PL" sz="1200" b="1" kern="1200" baseline="0" dirty="0">
                          <a:solidFill>
                            <a:srgbClr val="385723"/>
                          </a:solidFill>
                          <a:latin typeface="+mj-lt"/>
                          <a:ea typeface="+mn-ea"/>
                          <a:cs typeface="+mn-cs"/>
                        </a:rPr>
                        <a:t>+44.125.016 </a:t>
                      </a:r>
                      <a:r>
                        <a:rPr lang="pl-PL" sz="1200" b="1" baseline="0" dirty="0">
                          <a:solidFill>
                            <a:srgbClr val="385723"/>
                          </a:solidFill>
                          <a:latin typeface="+mj-lt"/>
                        </a:rPr>
                        <a:t>zł</a:t>
                      </a:r>
                      <a:endParaRPr lang="pl-PL" sz="1200" b="1" dirty="0">
                        <a:solidFill>
                          <a:srgbClr val="385723"/>
                        </a:solidFill>
                        <a:latin typeface="+mj-lt"/>
                      </a:endParaRPr>
                    </a:p>
                  </a:txBody>
                  <a:tcPr marL="91426" marR="91426" marT="45719" marB="45719" anchor="ctr">
                    <a:lnB w="635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Dotacje celowe</a:t>
                      </a:r>
                      <a:r>
                        <a:rPr lang="pl-PL" sz="1200" b="0" kern="1200" baseline="0" dirty="0">
                          <a:solidFill>
                            <a:schemeClr val="tx1"/>
                          </a:solidFill>
                          <a:latin typeface="+mj-lt"/>
                          <a:ea typeface="+mn-ea"/>
                          <a:cs typeface="+mn-cs"/>
                        </a:rPr>
                        <a:t> z budżetu państwa, z tego 41.694.842 zł na realizację zadań własnych i 2.430.174 zł na realizację zadań zleconych, głównie z przeznaczeniem na realizację rządowych programów pn. „Dofinansowanie wynagrodzeń pracowników jednostek organizacyjnych pomocy społecznej w postaci dodatku motywacyjnego na lata 2024-2027” (26.671.552 zł) oraz „Dofinansowanie wynagrodzeń w postaci dodatku motywacyjnego oraz kosztów składek od tych wynagrodzeń pracowników zatrudnionych w samorządowych instytucjach opieki nad dziećmi w wieku do lat 3 na lata 2024–2027” (16.661.944 zł).</a:t>
                      </a:r>
                    </a:p>
                  </a:txBody>
                  <a:tcPr marL="91426" marR="91426" marT="45719" marB="45719" anchor="ctr">
                    <a:lnT w="12700" cap="flat" cmpd="sng" algn="ctr">
                      <a:no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612000">
                <a:tc>
                  <a:txBody>
                    <a:bodyPr/>
                    <a:lstStyle/>
                    <a:p>
                      <a:pPr algn="r"/>
                      <a:r>
                        <a:rPr lang="pl-PL" sz="1200" b="1" kern="1200" baseline="0" dirty="0">
                          <a:solidFill>
                            <a:srgbClr val="385723"/>
                          </a:solidFill>
                          <a:latin typeface="+mj-lt"/>
                          <a:ea typeface="+mn-ea"/>
                          <a:cs typeface="+mn-cs"/>
                        </a:rPr>
                        <a:t>+8.656.500 </a:t>
                      </a:r>
                      <a:r>
                        <a:rPr lang="pl-PL" sz="1200" b="1" kern="1200" dirty="0">
                          <a:solidFill>
                            <a:srgbClr val="385723"/>
                          </a:solidFill>
                          <a:latin typeface="+mj-lt"/>
                          <a:ea typeface="+mn-ea"/>
                          <a:cs typeface="+mn-cs"/>
                        </a:rPr>
                        <a:t>zł</a:t>
                      </a:r>
                      <a:endParaRPr lang="pl-PL" sz="1200" b="1" dirty="0">
                        <a:solidFill>
                          <a:srgbClr val="385723"/>
                        </a:solidFill>
                        <a:latin typeface="+mj-lt"/>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 Praga-Południe</a:t>
                      </a:r>
                      <a:r>
                        <a:rPr lang="pl-PL" sz="1200" b="0" kern="1200" baseline="0" dirty="0">
                          <a:solidFill>
                            <a:schemeClr val="tx1"/>
                          </a:solidFill>
                          <a:latin typeface="+mj-lt"/>
                          <a:ea typeface="+mn-ea"/>
                          <a:cs typeface="+mn-cs"/>
                        </a:rPr>
                        <a:t>, w tym </a:t>
                      </a:r>
                      <a:r>
                        <a:rPr lang="pl-PL" sz="1200" b="0" kern="1200" baseline="0" dirty="0" smtClean="0">
                          <a:solidFill>
                            <a:schemeClr val="tx1"/>
                          </a:solidFill>
                          <a:latin typeface="+mj-lt"/>
                          <a:ea typeface="+mn-ea"/>
                          <a:cs typeface="+mn-cs"/>
                        </a:rPr>
                        <a:t>ze </a:t>
                      </a:r>
                      <a:r>
                        <a:rPr lang="pl-PL" sz="1200" b="0" kern="1200" baseline="0" dirty="0">
                          <a:solidFill>
                            <a:schemeClr val="tx1"/>
                          </a:solidFill>
                          <a:latin typeface="+mj-lt"/>
                          <a:ea typeface="+mn-ea"/>
                          <a:cs typeface="+mn-cs"/>
                        </a:rPr>
                        <a:t>sprzedaży nieruchomości zabudowanej położonej przy al. Stanów Zjednoczonych 68 </a:t>
                      </a:r>
                      <a:r>
                        <a:rPr lang="pl-PL" sz="1200" b="0" kern="1200" baseline="0" dirty="0" smtClean="0">
                          <a:solidFill>
                            <a:schemeClr val="tx1"/>
                          </a:solidFill>
                          <a:latin typeface="+mj-lt"/>
                          <a:ea typeface="+mn-ea"/>
                          <a:cs typeface="+mn-cs"/>
                        </a:rPr>
                        <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a:t>
                      </a:r>
                      <a:r>
                        <a:rPr lang="pl-PL" sz="1200" b="0" kern="1200" baseline="0" dirty="0">
                          <a:solidFill>
                            <a:schemeClr val="tx1"/>
                          </a:solidFill>
                          <a:latin typeface="+mj-lt"/>
                          <a:ea typeface="+mn-ea"/>
                          <a:cs typeface="+mn-cs"/>
                        </a:rPr>
                        <a:t>3.735.610 zł), zwrotu odpłatności za media (2.600.000 zł), wpływów z rocznych opłat za użytkowanie wieczyste (2.000.000 zł).</a:t>
                      </a: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12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j-lt"/>
                          <a:ea typeface="+mn-ea"/>
                          <a:cs typeface="+mn-cs"/>
                        </a:rPr>
                        <a:t>+6.408.600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Fundusz </a:t>
                      </a:r>
                      <a:r>
                        <a:rPr lang="pl-PL" sz="1200" b="1" kern="1200" baseline="0" dirty="0">
                          <a:solidFill>
                            <a:schemeClr val="tx1"/>
                          </a:solidFill>
                          <a:latin typeface="+mj-lt"/>
                          <a:ea typeface="+mn-ea"/>
                          <a:cs typeface="+mn-cs"/>
                        </a:rPr>
                        <a:t>Pomocy</a:t>
                      </a:r>
                      <a:r>
                        <a:rPr lang="pl-PL" sz="1200" b="0" kern="1200" baseline="0" dirty="0">
                          <a:solidFill>
                            <a:schemeClr val="tx1"/>
                          </a:solidFill>
                          <a:latin typeface="+mj-lt"/>
                          <a:ea typeface="+mn-ea"/>
                          <a:cs typeface="+mn-cs"/>
                        </a:rPr>
                        <a:t>, w tym z przeznaczeniem na: jednorazowe świadczenie pieniężne w kwocie 40 zł na osobę za dobę z tytułu zapewnienia miejsca zakwaterowania i całodziennego wyżywienia zgodnie z art. 13 ustawy z dnia 12 marca 2022 r. o pomocy obywatelom Ukrainy w związku z konfliktem zbrojnym na terytorium tego państwa (4.028.760 zł), wypłatę świadczeń rodzinnych zgodnie z art. 26 ust. 1 pkt 1 ww. ustawy (1.194.496 zł), współfinansowanie zakwaterowania i wyżywienia obywatelom Ukrainy zgodnie z art. 12 ww. ustawy (1.165.840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39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+2.500.000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Opłata komunikacyjna</a:t>
                      </a:r>
                      <a:r>
                        <a:rPr lang="pl-PL" sz="1200" b="0" kern="1200" dirty="0">
                          <a:solidFill>
                            <a:schemeClr val="tx1"/>
                          </a:solidFill>
                          <a:effectLst/>
                          <a:latin typeface="+mn-lt"/>
                          <a:ea typeface="+mn-ea"/>
                          <a:cs typeface="+mn-cs"/>
                        </a:rPr>
                        <a:t> za wydane tablice rejestracyjne oraz prawa jazdy.</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21571817"/>
                  </a:ext>
                </a:extLst>
              </a:tr>
              <a:tr h="39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+972.166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 Włochy </a:t>
                      </a:r>
                      <a:r>
                        <a:rPr lang="pl-PL" sz="1200" b="0" kern="1200" dirty="0">
                          <a:solidFill>
                            <a:schemeClr val="tx1"/>
                          </a:solidFill>
                          <a:effectLst/>
                          <a:latin typeface="+mn-lt"/>
                          <a:ea typeface="+mn-ea"/>
                          <a:cs typeface="+mn-cs"/>
                        </a:rPr>
                        <a:t>– wpływy z rocznych opłat za użytkowanie wieczyste.</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8977188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496540" y="530856"/>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401488381"/>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a:latin typeface="+mj-lt"/>
              </a:rPr>
              <a:t>30,0 mln zł</a:t>
            </a:r>
          </a:p>
        </p:txBody>
      </p:sp>
      <p:sp>
        <p:nvSpPr>
          <p:cNvPr id="9" name="pole tekstowe 13"/>
          <p:cNvSpPr txBox="1">
            <a:spLocks noChangeArrowheads="1"/>
          </p:cNvSpPr>
          <p:nvPr/>
        </p:nvSpPr>
        <p:spPr bwMode="auto">
          <a:xfrm>
            <a:off x="2371725" y="859791"/>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a:solidFill>
                  <a:srgbClr val="385723"/>
                </a:solidFill>
                <a:latin typeface="+mj-lt"/>
              </a:rPr>
              <a:t>+9,2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1304867424"/>
              </p:ext>
            </p:extLst>
          </p:nvPr>
        </p:nvGraphicFramePr>
        <p:xfrm>
          <a:off x="235460" y="1450886"/>
          <a:ext cx="11700000" cy="3965049"/>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689049">
                <a:tc>
                  <a:txBody>
                    <a:bodyPr/>
                    <a:lstStyle/>
                    <a:p>
                      <a:pPr algn="r"/>
                      <a:r>
                        <a:rPr lang="pl-PL" sz="2000" b="1" baseline="0" dirty="0">
                          <a:solidFill>
                            <a:srgbClr val="385723"/>
                          </a:solidFill>
                          <a:latin typeface="+mj-lt"/>
                        </a:rPr>
                        <a:t>+</a:t>
                      </a:r>
                      <a:r>
                        <a:rPr lang="pl-PL" sz="2000" b="1" kern="1200" baseline="0" dirty="0">
                          <a:solidFill>
                            <a:srgbClr val="385723"/>
                          </a:solidFill>
                          <a:latin typeface="+mj-lt"/>
                          <a:ea typeface="+mn-ea"/>
                          <a:cs typeface="+mn-cs"/>
                        </a:rPr>
                        <a:t>9.213.847</a:t>
                      </a:r>
                      <a:r>
                        <a:rPr lang="pl-PL" sz="1600" b="1" baseline="0" dirty="0">
                          <a:solidFill>
                            <a:srgbClr val="385723"/>
                          </a:solidFill>
                          <a:latin typeface="+mj-lt"/>
                        </a:rPr>
                        <a:t> </a:t>
                      </a:r>
                      <a:r>
                        <a:rPr lang="pl-PL" sz="2000" b="1" baseline="0" dirty="0">
                          <a:solidFill>
                            <a:srgbClr val="385723"/>
                          </a:solidFill>
                          <a:latin typeface="+mj-lt"/>
                        </a:rPr>
                        <a:t>zł</a:t>
                      </a:r>
                      <a:r>
                        <a:rPr lang="pl-PL" sz="1600" b="1" baseline="0" dirty="0">
                          <a:solidFill>
                            <a:srgbClr val="385723"/>
                          </a:solidFill>
                          <a:latin typeface="+mj-lt"/>
                        </a:rPr>
                        <a:t/>
                      </a:r>
                      <a:br>
                        <a:rPr lang="pl-PL" sz="1600" b="1" baseline="0" dirty="0">
                          <a:solidFill>
                            <a:srgbClr val="385723"/>
                          </a:solidFill>
                          <a:latin typeface="+mj-lt"/>
                        </a:rPr>
                      </a:br>
                      <a:r>
                        <a:rPr lang="pl-PL" sz="1600" b="1" baseline="0"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a:solidFill>
                            <a:schemeClr val="tx1"/>
                          </a:solidFill>
                          <a:latin typeface="+mj-lt"/>
                          <a:ea typeface="+mn-ea"/>
                          <a:cs typeface="+mn-cs"/>
                        </a:rPr>
                        <a:t>ogólnomiejska</a:t>
                      </a:r>
                      <a:r>
                        <a:rPr lang="pl-PL" sz="1600" b="1" kern="1200" baseline="0" dirty="0">
                          <a:solidFill>
                            <a:schemeClr val="tx1"/>
                          </a:solidFill>
                          <a:latin typeface="+mj-lt"/>
                          <a:ea typeface="+mn-ea"/>
                          <a:cs typeface="+mn-cs"/>
                        </a:rPr>
                        <a:t>,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008000">
                <a:tc>
                  <a:txBody>
                    <a:bodyPr/>
                    <a:lstStyle/>
                    <a:p>
                      <a:pPr algn="r"/>
                      <a:r>
                        <a:rPr lang="pl-PL" sz="1200" b="1" kern="1200" dirty="0">
                          <a:solidFill>
                            <a:srgbClr val="385723"/>
                          </a:solidFill>
                          <a:effectLst/>
                          <a:latin typeface="+mj-lt"/>
                          <a:ea typeface="+mn-ea"/>
                          <a:cs typeface="+mn-cs"/>
                        </a:rPr>
                        <a:t>+30.651.110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Pomoc społeczna</a:t>
                      </a:r>
                      <a:r>
                        <a:rPr lang="pl-PL" sz="1200" b="0" kern="1200" baseline="0" dirty="0">
                          <a:solidFill>
                            <a:schemeClr val="tx1"/>
                          </a:solidFill>
                          <a:latin typeface="+mj-lt"/>
                          <a:ea typeface="+mn-ea"/>
                          <a:cs typeface="+mn-cs"/>
                        </a:rPr>
                        <a:t> związana z realizacją rządowych programów pn. „Dofinansowanie wynagrodzeń w postaci dodatku motywacyjnego oraz kosztów składek od tych wynagrodzeń pracowników zatrudnionych w samorządowych instytucjach opieki nad dziećmi w wieku do lat 3 na lata 2024–2027” (16.661.944 zł) oraz „Dofinansowanie wynagrodzeń pracowników jednostek organizacyjnych pomocy społecznej w postaci dodatku motywacyjnego na lata 2024-2027” (13.989.196 zł).</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396000">
                <a:tc>
                  <a:txBody>
                    <a:bodyPr/>
                    <a:lstStyle/>
                    <a:p>
                      <a:pPr algn="r"/>
                      <a:r>
                        <a:rPr lang="pl-PL" sz="1200" b="1" kern="1200" dirty="0">
                          <a:solidFill>
                            <a:srgbClr val="385723"/>
                          </a:solidFill>
                          <a:effectLst/>
                          <a:latin typeface="+mj-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Zakup druków komunikacyjnych.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79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+1.138.496 zł</a:t>
                      </a:r>
                      <a:endParaRPr lang="pl-PL" sz="12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Fundusz Pomocy</a:t>
                      </a:r>
                      <a:r>
                        <a:rPr lang="pl-PL" sz="1200" b="0" kern="1200" baseline="0" dirty="0">
                          <a:solidFill>
                            <a:schemeClr val="tx1"/>
                          </a:solidFill>
                          <a:latin typeface="+mj-lt"/>
                          <a:ea typeface="+mn-ea"/>
                          <a:cs typeface="+mn-cs"/>
                        </a:rPr>
                        <a:t> głównie z przeznaczeniem na współfinansowanie zakwaterowania i wyżywienia obywatelom Ukrainy zgodnie z art. 12 ustawy z dnia 12 marca 2022 r. o pomocy obywatelom Ukrainy w związku z konfliktem zbrojnym na terytorium tego państwa (1.125.840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70295180"/>
                  </a:ext>
                </a:extLst>
              </a:tr>
              <a:tr h="612000">
                <a:tc>
                  <a:txBody>
                    <a:bodyPr/>
                    <a:lstStyle/>
                    <a:p>
                      <a:pPr algn="r"/>
                      <a:r>
                        <a:rPr lang="pl-PL" sz="1200" b="1" kern="1200" dirty="0">
                          <a:solidFill>
                            <a:srgbClr val="C00000"/>
                          </a:solidFill>
                          <a:effectLst/>
                          <a:latin typeface="+mn-lt"/>
                          <a:ea typeface="+mn-ea"/>
                          <a:cs typeface="+mn-cs"/>
                        </a:rPr>
                        <a:t>-18.081.790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Przeniesienie</a:t>
                      </a:r>
                      <a:r>
                        <a:rPr lang="pl-PL" sz="1200" b="0" kern="1200" baseline="0" dirty="0">
                          <a:solidFill>
                            <a:schemeClr val="tx1"/>
                          </a:solidFill>
                          <a:latin typeface="+mj-lt"/>
                          <a:ea typeface="+mn-ea"/>
                          <a:cs typeface="+mn-cs"/>
                        </a:rPr>
                        <a:t>  wydatków z 2024 r. na lata 2026-2028 w celu dostosowania do harmonogramu realizacji projektu cyfryzacji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46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C00000"/>
                          </a:solidFill>
                          <a:effectLst/>
                          <a:latin typeface="+mn-lt"/>
                          <a:ea typeface="+mn-ea"/>
                          <a:cs typeface="+mn-cs"/>
                        </a:rPr>
                        <a:t>-1.278.938 zł</a:t>
                      </a:r>
                      <a:br>
                        <a:rPr lang="pl-PL" sz="1200" b="1" kern="1200" dirty="0">
                          <a:solidFill>
                            <a:srgbClr val="C00000"/>
                          </a:solidFill>
                          <a:effectLst/>
                          <a:latin typeface="+mn-lt"/>
                          <a:ea typeface="+mn-ea"/>
                          <a:cs typeface="+mn-cs"/>
                        </a:rPr>
                      </a:br>
                      <a:r>
                        <a:rPr lang="pl-PL" sz="1200" b="1" kern="1200" dirty="0">
                          <a:solidFill>
                            <a:srgbClr val="C00000"/>
                          </a:solidFill>
                          <a:effectLst/>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Przeniesienie</a:t>
                      </a:r>
                      <a:r>
                        <a:rPr lang="pl-PL" sz="1200" b="0" kern="1200" baseline="0" dirty="0">
                          <a:solidFill>
                            <a:schemeClr val="tx1"/>
                          </a:solidFill>
                          <a:latin typeface="+mj-lt"/>
                          <a:ea typeface="+mn-ea"/>
                          <a:cs typeface="+mn-cs"/>
                        </a:rPr>
                        <a:t> pomiędzy planem wydatków bieżących a planem wydatków majątkowych.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0484068"/>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2"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4052243812"/>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2600325" y="539163"/>
            <a:ext cx="8826120" cy="742304"/>
          </a:xfrm>
        </p:spPr>
        <p:txBody>
          <a:bodyPr/>
          <a:lstStyle/>
          <a:p>
            <a:pPr>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rezerw bieżących</a:t>
            </a:r>
            <a:r>
              <a:rPr lang="pl-PL" altLang="pl-PL" sz="2000" dirty="0">
                <a:latin typeface="+mj-lt"/>
              </a:rPr>
              <a:t> w 2024 r. o </a:t>
            </a:r>
            <a:r>
              <a:rPr lang="pl-PL" altLang="pl-PL" sz="2000" b="1" dirty="0">
                <a:latin typeface="+mj-lt"/>
              </a:rPr>
              <a:t>8,2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168269188"/>
              </p:ext>
            </p:extLst>
          </p:nvPr>
        </p:nvGraphicFramePr>
        <p:xfrm>
          <a:off x="246000" y="1323144"/>
          <a:ext cx="11700000" cy="3563180"/>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10517">
                <a:tc>
                  <a:txBody>
                    <a:bodyPr/>
                    <a:lstStyle/>
                    <a:p>
                      <a:pPr algn="r"/>
                      <a:r>
                        <a:rPr lang="pl-PL" sz="2000" b="1" baseline="0" dirty="0">
                          <a:solidFill>
                            <a:srgbClr val="C00000"/>
                          </a:solidFill>
                          <a:latin typeface="+mj-lt"/>
                        </a:rPr>
                        <a:t>-</a:t>
                      </a:r>
                      <a:r>
                        <a:rPr lang="pl-PL" sz="2000" b="1" kern="1200" baseline="0" dirty="0">
                          <a:solidFill>
                            <a:srgbClr val="C00000"/>
                          </a:solidFill>
                          <a:latin typeface="+mj-lt"/>
                          <a:ea typeface="+mn-ea"/>
                          <a:cs typeface="+mn-cs"/>
                        </a:rPr>
                        <a:t>8.213.583</a:t>
                      </a:r>
                      <a:r>
                        <a:rPr lang="pl-PL" sz="1600" b="1" baseline="0" dirty="0">
                          <a:solidFill>
                            <a:srgbClr val="C00000"/>
                          </a:solidFill>
                          <a:latin typeface="+mj-lt"/>
                        </a:rPr>
                        <a:t> </a:t>
                      </a:r>
                      <a:r>
                        <a:rPr lang="pl-PL" sz="2000" b="1" baseline="0" dirty="0">
                          <a:solidFill>
                            <a:srgbClr val="C00000"/>
                          </a:solidFill>
                          <a:latin typeface="+mj-lt"/>
                        </a:rPr>
                        <a:t>zł</a:t>
                      </a:r>
                      <a:endParaRPr lang="pl-PL" sz="2000" b="1" dirty="0">
                        <a:solidFill>
                          <a:srgbClr val="C00000"/>
                        </a:solidFill>
                        <a:latin typeface="+mj-lt"/>
                      </a:endParaRPr>
                    </a:p>
                  </a:txBody>
                  <a:tcPr marL="91426" marR="91426" marT="45719" marB="45719" anchor="ctr">
                    <a:solidFill>
                      <a:srgbClr val="FEDDD5"/>
                    </a:solidFill>
                  </a:tcPr>
                </a:tc>
                <a:tc>
                  <a:txBody>
                    <a:bodyPr/>
                    <a:lstStyle/>
                    <a:p>
                      <a:pPr algn="l"/>
                      <a:r>
                        <a:rPr lang="pl-PL" sz="1600" b="1" kern="1200" baseline="0" dirty="0">
                          <a:solidFill>
                            <a:schemeClr val="tx1"/>
                          </a:solidFill>
                          <a:latin typeface="+mj-lt"/>
                          <a:ea typeface="+mn-ea"/>
                          <a:cs typeface="+mn-cs"/>
                        </a:rPr>
                        <a:t>Zmniejszenie rezerw bieżących:</a:t>
                      </a: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1111567">
                <a:tc>
                  <a:txBody>
                    <a:bodyPr/>
                    <a:lstStyle/>
                    <a:p>
                      <a:pPr algn="r"/>
                      <a:r>
                        <a:rPr lang="pl-PL" sz="1600" b="1" kern="1200" dirty="0">
                          <a:solidFill>
                            <a:srgbClr val="C00000"/>
                          </a:solidFill>
                          <a:effectLst/>
                          <a:latin typeface="+mj-lt"/>
                          <a:ea typeface="+mn-ea"/>
                          <a:cs typeface="+mn-cs"/>
                        </a:rPr>
                        <a:t>-5.698.383</a:t>
                      </a:r>
                      <a:r>
                        <a:rPr lang="pl-PL" sz="1800" kern="1200" dirty="0">
                          <a:solidFill>
                            <a:schemeClr val="tx1"/>
                          </a:solidFill>
                          <a:effectLst/>
                          <a:latin typeface="+mn-lt"/>
                          <a:ea typeface="+mn-ea"/>
                          <a:cs typeface="+mn-cs"/>
                        </a:rPr>
                        <a:t> </a:t>
                      </a:r>
                      <a:r>
                        <a:rPr lang="pl-PL" sz="1600" b="1" kern="1200" dirty="0">
                          <a:solidFill>
                            <a:srgbClr val="C00000"/>
                          </a:solidFill>
                          <a:effectLst/>
                          <a:latin typeface="+mj-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Rezerwa celowa na zwiększenie zakresu realizacji zadań oraz skutki inflacji w dzielnicach z przeznaczeniem </a:t>
                      </a:r>
                      <a:br>
                        <a:rPr lang="pl-PL" sz="1200" b="1" kern="1200" baseline="0" dirty="0">
                          <a:solidFill>
                            <a:schemeClr val="tx1"/>
                          </a:solidFill>
                          <a:latin typeface="+mj-lt"/>
                          <a:ea typeface="+mn-ea"/>
                          <a:cs typeface="+mn-cs"/>
                        </a:rPr>
                      </a:br>
                      <a:r>
                        <a:rPr lang="pl-PL" sz="1200" b="1" kern="1200" baseline="0" dirty="0">
                          <a:solidFill>
                            <a:schemeClr val="tx1"/>
                          </a:solidFill>
                          <a:latin typeface="+mj-lt"/>
                          <a:ea typeface="+mn-ea"/>
                          <a:cs typeface="+mn-cs"/>
                        </a:rPr>
                        <a:t>na realizację zadań majątkowych </a:t>
                      </a:r>
                      <a:r>
                        <a:rPr lang="pl-PL" sz="1200" b="0" kern="1200" baseline="0" dirty="0">
                          <a:solidFill>
                            <a:schemeClr val="tx1"/>
                          </a:solidFill>
                          <a:latin typeface="+mj-lt"/>
                          <a:ea typeface="+mn-ea"/>
                          <a:cs typeface="+mn-cs"/>
                        </a:rPr>
                        <a:t>w dzielnicach: Białołęka (2.028.170 zł), Ursus (558.729 zł), Włochy (389.484 zł),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Wesoła (350.000 zł), Wola (180.000 zł) oraz na realizację zadań bieżących w dzielnicach: Bemowo (1.350.000 zł),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Bielany (500.000 zł), Wola (330.000 zł), Białołęka (10.000 zł), Wesoła (2.000 zł).</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820548">
                <a:tc>
                  <a:txBody>
                    <a:bodyPr/>
                    <a:lstStyle/>
                    <a:p>
                      <a:pPr algn="r"/>
                      <a:r>
                        <a:rPr lang="pl-PL" sz="1600" b="1" kern="1200" dirty="0">
                          <a:solidFill>
                            <a:srgbClr val="C00000"/>
                          </a:solidFill>
                          <a:effectLst/>
                          <a:latin typeface="+mj-lt"/>
                          <a:ea typeface="+mn-ea"/>
                          <a:cs typeface="+mn-cs"/>
                        </a:rPr>
                        <a:t>-2.500.000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Rezerwa ogólna na zakup druków komunikacyjnych.</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8205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effectLst/>
                          <a:latin typeface="+mj-lt"/>
                          <a:ea typeface="+mn-ea"/>
                          <a:cs typeface="+mn-cs"/>
                        </a:rPr>
                        <a:t>-15.200 z</a:t>
                      </a:r>
                      <a:r>
                        <a:rPr lang="pl-PL" sz="1600" b="1" kern="1200" dirty="0">
                          <a:solidFill>
                            <a:srgbClr val="C00000"/>
                          </a:solidFill>
                          <a:latin typeface="+mn-lt"/>
                          <a:ea typeface="+mn-ea"/>
                          <a:cs typeface="+mn-cs"/>
                        </a:rPr>
                        <a:t>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Rezerwa celowa na wzmacnianie wspólnot lokalnych </a:t>
                      </a:r>
                      <a:r>
                        <a:rPr lang="pl-PL" sz="1200" b="0" kern="1200" baseline="0" dirty="0">
                          <a:solidFill>
                            <a:schemeClr val="tx1"/>
                          </a:solidFill>
                          <a:latin typeface="+mj-lt"/>
                          <a:ea typeface="+mn-ea"/>
                          <a:cs typeface="+mn-cs"/>
                        </a:rPr>
                        <a:t>z przeznaczeniem dla dzielnic: Wawer na wydatki bieżące.</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70295180"/>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533400" y="63218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4196076561"/>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2505075" y="223716"/>
            <a:ext cx="891184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a:latin typeface="+mj-lt"/>
              </a:rPr>
              <a:t>30,0 mln zł</a:t>
            </a:r>
          </a:p>
        </p:txBody>
      </p:sp>
      <p:sp>
        <p:nvSpPr>
          <p:cNvPr id="9" name="pole tekstowe 13"/>
          <p:cNvSpPr txBox="1">
            <a:spLocks noChangeArrowheads="1"/>
          </p:cNvSpPr>
          <p:nvPr/>
        </p:nvSpPr>
        <p:spPr bwMode="auto">
          <a:xfrm>
            <a:off x="2505075" y="753571"/>
            <a:ext cx="64492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385723"/>
                </a:solidFill>
                <a:latin typeface="+mj-lt"/>
              </a:rPr>
              <a:t>+20,8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105880930"/>
              </p:ext>
            </p:extLst>
          </p:nvPr>
        </p:nvGraphicFramePr>
        <p:xfrm>
          <a:off x="312674" y="1215236"/>
          <a:ext cx="11753819" cy="5081896"/>
        </p:xfrm>
        <a:graphic>
          <a:graphicData uri="http://schemas.openxmlformats.org/drawingml/2006/table">
            <a:tbl>
              <a:tblPr firstRow="1" bandRow="1">
                <a:tableStyleId>{2D5ABB26-0587-4C30-8999-92F81FD0307C}</a:tableStyleId>
              </a:tblPr>
              <a:tblGrid>
                <a:gridCol w="2233302">
                  <a:extLst>
                    <a:ext uri="{9D8B030D-6E8A-4147-A177-3AD203B41FA5}">
                      <a16:colId xmlns:a16="http://schemas.microsoft.com/office/drawing/2014/main" val="20000"/>
                    </a:ext>
                  </a:extLst>
                </a:gridCol>
                <a:gridCol w="9520517">
                  <a:extLst>
                    <a:ext uri="{9D8B030D-6E8A-4147-A177-3AD203B41FA5}">
                      <a16:colId xmlns:a16="http://schemas.microsoft.com/office/drawing/2014/main" val="20001"/>
                    </a:ext>
                  </a:extLst>
                </a:gridCol>
              </a:tblGrid>
              <a:tr h="868085">
                <a:tc>
                  <a:txBody>
                    <a:bodyPr/>
                    <a:lstStyle/>
                    <a:p>
                      <a:pPr algn="r"/>
                      <a:r>
                        <a:rPr lang="pl-PL" sz="2000" b="1" baseline="0" dirty="0">
                          <a:solidFill>
                            <a:srgbClr val="385723"/>
                          </a:solidFill>
                          <a:latin typeface="+mj-lt"/>
                        </a:rPr>
                        <a:t>+</a:t>
                      </a:r>
                      <a:r>
                        <a:rPr lang="pl-PL" sz="2000" b="1" kern="1200" baseline="0" dirty="0">
                          <a:solidFill>
                            <a:srgbClr val="385723"/>
                          </a:solidFill>
                          <a:latin typeface="+mj-lt"/>
                          <a:ea typeface="+mn-ea"/>
                          <a:cs typeface="+mn-cs"/>
                        </a:rPr>
                        <a:t>20.814.509</a:t>
                      </a:r>
                      <a:r>
                        <a:rPr lang="pl-PL" sz="1800" b="1" kern="1200" dirty="0">
                          <a:solidFill>
                            <a:schemeClr val="tx1"/>
                          </a:solidFill>
                          <a:effectLst/>
                          <a:latin typeface="+mn-lt"/>
                          <a:ea typeface="+mn-ea"/>
                          <a:cs typeface="+mn-cs"/>
                        </a:rPr>
                        <a:t> </a:t>
                      </a:r>
                      <a:r>
                        <a:rPr lang="pl-PL" sz="2000" b="1" baseline="0" dirty="0">
                          <a:solidFill>
                            <a:srgbClr val="385723"/>
                          </a:solidFill>
                          <a:latin typeface="+mj-lt"/>
                        </a:rPr>
                        <a:t>zł</a:t>
                      </a:r>
                      <a:br>
                        <a:rPr lang="pl-PL" sz="2000" b="1" baseline="0" dirty="0">
                          <a:solidFill>
                            <a:srgbClr val="385723"/>
                          </a:solidFill>
                          <a:latin typeface="+mj-lt"/>
                        </a:rPr>
                      </a:br>
                      <a:r>
                        <a:rPr lang="pl-PL" sz="1600" b="1" baseline="0"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dzielnicowa,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9641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+12.682.536 zł</a:t>
                      </a:r>
                      <a:endParaRPr lang="pl-PL" sz="1800" b="1" kern="1200" dirty="0">
                        <a:solidFill>
                          <a:srgbClr val="385723"/>
                        </a:solidFill>
                        <a:latin typeface="+mn-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lvl="0"/>
                      <a:r>
                        <a:rPr lang="pl-PL" sz="1200" b="1" kern="1200" dirty="0">
                          <a:solidFill>
                            <a:schemeClr val="tx1"/>
                          </a:solidFill>
                          <a:effectLst/>
                          <a:latin typeface="+mn-lt"/>
                          <a:ea typeface="+mn-ea"/>
                          <a:cs typeface="+mn-cs"/>
                        </a:rPr>
                        <a:t>Pomoc społeczna </a:t>
                      </a:r>
                      <a:r>
                        <a:rPr lang="pl-PL" sz="1200" b="0" kern="1200" dirty="0">
                          <a:solidFill>
                            <a:schemeClr val="tx1"/>
                          </a:solidFill>
                          <a:effectLst/>
                          <a:latin typeface="+mn-lt"/>
                          <a:ea typeface="+mn-ea"/>
                          <a:cs typeface="+mn-cs"/>
                        </a:rPr>
                        <a:t>związana z realizacją rządowego programu pn. „Dofinansowanie wynagrodzeń pracowników jednostek organizacyjnych pomocy społecznej w postaci dodatku motywacyjnego na lata 2024-2027” w dzielnicach: Wola </a:t>
                      </a:r>
                      <a:r>
                        <a:rPr lang="pl-PL" sz="1200" b="0" kern="1200" dirty="0" smtClean="0">
                          <a:solidFill>
                            <a:schemeClr val="tx1"/>
                          </a:solidFill>
                          <a:effectLst/>
                          <a:latin typeface="+mn-lt"/>
                          <a:ea typeface="+mn-ea"/>
                          <a:cs typeface="+mn-cs"/>
                        </a:rPr>
                        <a:t/>
                      </a:r>
                      <a:br>
                        <a:rPr lang="pl-PL" sz="1200" b="0" kern="1200" dirty="0" smtClean="0">
                          <a:solidFill>
                            <a:schemeClr val="tx1"/>
                          </a:solidFill>
                          <a:effectLst/>
                          <a:latin typeface="+mn-lt"/>
                          <a:ea typeface="+mn-ea"/>
                          <a:cs typeface="+mn-cs"/>
                        </a:rPr>
                      </a:br>
                      <a:r>
                        <a:rPr lang="pl-PL" sz="1200" b="0" kern="1200" dirty="0" smtClean="0">
                          <a:solidFill>
                            <a:schemeClr val="tx1"/>
                          </a:solidFill>
                          <a:effectLst/>
                          <a:latin typeface="+mn-lt"/>
                          <a:ea typeface="+mn-ea"/>
                          <a:cs typeface="+mn-cs"/>
                        </a:rPr>
                        <a:t>(</a:t>
                      </a:r>
                      <a:r>
                        <a:rPr lang="pl-PL" sz="1200" b="0" kern="1200" dirty="0">
                          <a:solidFill>
                            <a:schemeClr val="tx1"/>
                          </a:solidFill>
                          <a:effectLst/>
                          <a:latin typeface="+mn-lt"/>
                          <a:ea typeface="+mn-ea"/>
                          <a:cs typeface="+mn-cs"/>
                        </a:rPr>
                        <a:t>1.369.655 zł), Śródmieście (1.161.306 zł), Bielany (1.088.106 zł), Praga-Południe (1.045.866 zł), Mokotów (1.042.425 zł),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Targówek (1.001.695 zł), Bemowo (941.682 zł), Ursynów (779.306 zł), Praga-Północ (615.703 zł), Wawer (591.025 zł),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Żoliborz (579.513 zł), Ochota (577.952 zł), Białołęka (500.567 zł), Ursus (396.364 zł), Włochy (382.615 zł), Wilanów (256.310 zł), Rembertów (217.665 zł), Wesoła (134.601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+5.270.104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Fundusz Pomocy</a:t>
                      </a:r>
                      <a:r>
                        <a:rPr lang="pl-PL" sz="1200" b="0" kern="1200" dirty="0">
                          <a:solidFill>
                            <a:schemeClr val="tx1"/>
                          </a:solidFill>
                          <a:effectLst/>
                          <a:latin typeface="+mn-lt"/>
                          <a:ea typeface="+mn-ea"/>
                          <a:cs typeface="+mn-cs"/>
                        </a:rPr>
                        <a:t>, głównie z przeznaczeniem na jednorazowe świadczenie pieniężne w kwocie 40 zł na osobę za dobę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z tytułu zapewnienia miejsca zakwaterowania i całodziennego wyżywienia zgodnie z art. 13 ustawy z dnia 12 marca 2022 r.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o pomocy obywatelom Ukrainy w związku z konfliktem zbrojnym na terytorium tego państwa (4.028.760 zł) oraz wypłatę świadczeń rodzinnych zgodnie z art. 26 ust. 1 pkt 1 ww. ustawy (1.194.496 zł), w dzielnicach: Mokotów (+837.308 zł), Praga-Południe (+652.598 zł), Białołęka (+521.098 zł), Wawer (+520.807 zł), Ochota (+489.754 zł), Ursus (+410.192 zł), Targówek (+344.080 zł), Wola (+314.858 zł), Bemowo (+302.350 zł), Wilanów (+259.640 zł), Śródmieście (+211.760 zł), Bielany </a:t>
                      </a:r>
                      <a:r>
                        <a:rPr lang="pl-PL" sz="1200" b="0" kern="1200" dirty="0" smtClean="0">
                          <a:solidFill>
                            <a:schemeClr val="tx1"/>
                          </a:solidFill>
                          <a:effectLst/>
                          <a:latin typeface="+mn-lt"/>
                          <a:ea typeface="+mn-ea"/>
                          <a:cs typeface="+mn-cs"/>
                        </a:rPr>
                        <a:t>(+</a:t>
                      </a:r>
                      <a:r>
                        <a:rPr lang="pl-PL" sz="1200" b="0" kern="1200" dirty="0">
                          <a:solidFill>
                            <a:schemeClr val="tx1"/>
                          </a:solidFill>
                          <a:effectLst/>
                          <a:latin typeface="+mn-lt"/>
                          <a:ea typeface="+mn-ea"/>
                          <a:cs typeface="+mn-cs"/>
                        </a:rPr>
                        <a:t>176.379 zł), Rembertów (+139.120 zł), Włochy (+62.369 zł), Praga-Północ (+44.360 zł), Wesoła (+6.631 zł), Żoliborz  (–23.200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3547603"/>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+1.517.207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dz. Bemowo </a:t>
                      </a:r>
                      <a:r>
                        <a:rPr lang="pl-PL" sz="1200" b="0" kern="1200" dirty="0">
                          <a:solidFill>
                            <a:schemeClr val="tx1"/>
                          </a:solidFill>
                          <a:effectLst/>
                          <a:latin typeface="+mn-lt"/>
                          <a:ea typeface="+mn-ea"/>
                          <a:cs typeface="+mn-cs"/>
                        </a:rPr>
                        <a:t>w tym z przeznaczeniem na dotację dla Ośrodka Sportu i Rekreacji (1.013.980 zł) i dotacje dla instytucji kultury (300.000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25493295"/>
                  </a:ext>
                </a:extLst>
              </a:tr>
              <a:tr h="8680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+1.344.842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Pozostałe zmiany</a:t>
                      </a:r>
                      <a:r>
                        <a:rPr lang="pl-PL" sz="1200" b="0" kern="1200" dirty="0">
                          <a:solidFill>
                            <a:schemeClr val="tx1"/>
                          </a:solidFill>
                          <a:effectLst/>
                          <a:latin typeface="+mn-lt"/>
                          <a:ea typeface="+mn-ea"/>
                          <a:cs typeface="+mn-cs"/>
                        </a:rPr>
                        <a:t> dotyczą dzielnic: Bielany (+619.300 zł), Wola (+496.380 zł), Śródmieście (+159.411 zł), Ochota (+69.840 zł), Żoliborz (+69.840 zł), Wilanów (+60.528 zł), Białołęka (+60.000 zł), Mokotów (+51.216 zł), Ursynów (+41.576 zł), Ursus (+39.810 zł), Włochy (+2.000 zł), Targówek (–277.832 zł), Praga-Południe (–45.240 zł), Wawer (–1.987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02316719"/>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3" name="Tytuł 2"/>
          <p:cNvSpPr txBox="1">
            <a:spLocks/>
          </p:cNvSpPr>
          <p:nvPr/>
        </p:nvSpPr>
        <p:spPr>
          <a:xfrm>
            <a:off x="556758" y="454172"/>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3647815506"/>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1856093359"/>
              </p:ext>
            </p:extLst>
          </p:nvPr>
        </p:nvGraphicFramePr>
        <p:xfrm>
          <a:off x="1434353" y="1347610"/>
          <a:ext cx="9233649" cy="3885407"/>
        </p:xfrm>
        <a:graphic>
          <a:graphicData uri="http://schemas.openxmlformats.org/drawingml/2006/table">
            <a:tbl>
              <a:tblPr firstRow="1" bandRow="1">
                <a:tableStyleId>{2D5ABB26-0587-4C30-8999-92F81FD0307C}</a:tableStyleId>
              </a:tblPr>
              <a:tblGrid>
                <a:gridCol w="3585114">
                  <a:extLst>
                    <a:ext uri="{9D8B030D-6E8A-4147-A177-3AD203B41FA5}">
                      <a16:colId xmlns:a16="http://schemas.microsoft.com/office/drawing/2014/main" val="20000"/>
                    </a:ext>
                  </a:extLst>
                </a:gridCol>
                <a:gridCol w="1882845">
                  <a:extLst>
                    <a:ext uri="{9D8B030D-6E8A-4147-A177-3AD203B41FA5}">
                      <a16:colId xmlns:a16="http://schemas.microsoft.com/office/drawing/2014/main" val="2216440684"/>
                    </a:ext>
                  </a:extLst>
                </a:gridCol>
                <a:gridCol w="1882845">
                  <a:extLst>
                    <a:ext uri="{9D8B030D-6E8A-4147-A177-3AD203B41FA5}">
                      <a16:colId xmlns:a16="http://schemas.microsoft.com/office/drawing/2014/main" val="1727726619"/>
                    </a:ext>
                  </a:extLst>
                </a:gridCol>
                <a:gridCol w="1882845">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n-lt"/>
                          <a:ea typeface="+mn-ea"/>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3.997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+37,3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+11,3</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2.305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-56,2</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1.313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+141,7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a:solidFill>
                            <a:schemeClr val="tx1"/>
                          </a:solidFill>
                          <a:latin typeface="+mj-lt"/>
                        </a:rPr>
                        <a:t>378</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142601306"/>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2590800" y="209501"/>
            <a:ext cx="892639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 mln zł</a:t>
            </a:r>
          </a:p>
        </p:txBody>
      </p:sp>
      <p:sp>
        <p:nvSpPr>
          <p:cNvPr id="9" name="pole tekstowe 13"/>
          <p:cNvSpPr txBox="1">
            <a:spLocks noChangeArrowheads="1"/>
          </p:cNvSpPr>
          <p:nvPr/>
        </p:nvSpPr>
        <p:spPr bwMode="auto">
          <a:xfrm>
            <a:off x="2590800" y="720972"/>
            <a:ext cx="63876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a:solidFill>
                  <a:srgbClr val="385723"/>
                </a:solidFill>
                <a:latin typeface="+mj-lt"/>
              </a:rPr>
              <a:t>+11,3 mln zł</a:t>
            </a:r>
          </a:p>
        </p:txBody>
      </p:sp>
      <p:graphicFrame>
        <p:nvGraphicFramePr>
          <p:cNvPr id="10" name="Tabela 9"/>
          <p:cNvGraphicFramePr>
            <a:graphicFrameLocks noGrp="1"/>
          </p:cNvGraphicFramePr>
          <p:nvPr>
            <p:extLst>
              <p:ext uri="{D42A27DB-BD31-4B8C-83A1-F6EECF244321}">
                <p14:modId xmlns:p14="http://schemas.microsoft.com/office/powerpoint/2010/main" val="197467798"/>
              </p:ext>
            </p:extLst>
          </p:nvPr>
        </p:nvGraphicFramePr>
        <p:xfrm>
          <a:off x="336750" y="1247197"/>
          <a:ext cx="11700001" cy="3898805"/>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79748">
                <a:tc>
                  <a:txBody>
                    <a:bodyPr/>
                    <a:lstStyle/>
                    <a:p>
                      <a:pPr algn="r"/>
                      <a:r>
                        <a:rPr lang="pl-PL" sz="2000" b="1" kern="1200" baseline="0" dirty="0">
                          <a:solidFill>
                            <a:srgbClr val="385723"/>
                          </a:solidFill>
                          <a:latin typeface="+mj-lt"/>
                          <a:ea typeface="+mn-ea"/>
                          <a:cs typeface="+mn-cs"/>
                        </a:rPr>
                        <a:t>+11.273.241 zł</a:t>
                      </a:r>
                      <a:r>
                        <a:rPr lang="pl-PL" sz="1600" b="1" kern="1200" baseline="0" dirty="0">
                          <a:solidFill>
                            <a:srgbClr val="385723"/>
                          </a:solidFill>
                          <a:latin typeface="+mj-lt"/>
                          <a:ea typeface="+mn-ea"/>
                          <a:cs typeface="+mn-cs"/>
                        </a:rPr>
                        <a:t/>
                      </a:r>
                      <a:br>
                        <a:rPr lang="pl-PL" sz="1600" b="1" kern="1200" baseline="0" dirty="0">
                          <a:solidFill>
                            <a:srgbClr val="385723"/>
                          </a:solidFill>
                          <a:latin typeface="+mj-lt"/>
                          <a:ea typeface="+mn-ea"/>
                          <a:cs typeface="+mn-cs"/>
                        </a:rPr>
                      </a:br>
                      <a:r>
                        <a:rPr lang="pl-PL" sz="1600" b="1" kern="1200" baseline="0" dirty="0">
                          <a:solidFill>
                            <a:srgbClr val="385723"/>
                          </a:solidFill>
                          <a:latin typeface="+mj-lt"/>
                          <a:ea typeface="+mn-ea"/>
                          <a:cs typeface="+mn-cs"/>
                        </a:rPr>
                        <a:t>(per saldo)</a:t>
                      </a:r>
                      <a:endParaRPr lang="pl-PL" sz="2000" b="1" kern="1200" baseline="0" dirty="0">
                        <a:solidFill>
                          <a:srgbClr val="385723"/>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err="1">
                          <a:solidFill>
                            <a:schemeClr val="tx1"/>
                          </a:solidFill>
                          <a:latin typeface="+mj-lt"/>
                          <a:ea typeface="+mn-ea"/>
                          <a:cs typeface="+mn-cs"/>
                        </a:rPr>
                        <a:t>ogólnomiejskiej</a:t>
                      </a:r>
                      <a:r>
                        <a:rPr lang="pl-PL" sz="1600" b="1" kern="1200" baseline="0" dirty="0">
                          <a:solidFill>
                            <a:schemeClr val="tx1"/>
                          </a:solidFill>
                          <a:latin typeface="+mj-lt"/>
                          <a:ea typeface="+mn-ea"/>
                          <a:cs typeface="+mn-cs"/>
                        </a:rPr>
                        <a:t>,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29131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Zwiększenia planu wydatków w związku z przeniesieniem do planu wydatków na 2024 r. kwot zaplanowanych w latach następnych w związku 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388427">
                <a:tc>
                  <a:txBody>
                    <a:bodyPr/>
                    <a:lstStyle/>
                    <a:p>
                      <a:pPr algn="r"/>
                      <a:r>
                        <a:rPr lang="pl-PL" sz="1800" b="1" kern="1200" dirty="0">
                          <a:solidFill>
                            <a:srgbClr val="385723"/>
                          </a:solidFill>
                          <a:latin typeface="+mj-lt"/>
                          <a:ea typeface="+mn-ea"/>
                          <a:cs typeface="+mn-cs"/>
                        </a:rPr>
                        <a:t>+24.875.250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„Budowa Muzeum Sztuki Nowoczesnej”</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z lat 2025-2026 z zadania pn. „Wydatki na zwiększenie wartości inwestycji kontynuowanych”)</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291319">
                <a:tc gridSpan="2">
                  <a:txBody>
                    <a:bodyPr/>
                    <a:lstStyle/>
                    <a:p>
                      <a:pPr algn="l"/>
                      <a:r>
                        <a:rPr kumimoji="0" lang="pl-PL" sz="1200" b="1" i="0" u="none" strike="noStrike" kern="1200" cap="none" spc="0" normalizeH="0" baseline="0" dirty="0">
                          <a:ln>
                            <a:noFill/>
                          </a:ln>
                          <a:solidFill>
                            <a:prstClr val="black"/>
                          </a:solidFill>
                          <a:effectLst/>
                          <a:uLnTx/>
                          <a:uFillTx/>
                          <a:latin typeface="Calibri" panose="020F0502020204030204"/>
                          <a:ea typeface="+mn-ea"/>
                          <a:cs typeface="+mn-cs"/>
                        </a:rPr>
                        <a:t>Przeniesienia planu wydatków z 2024 r. na lata następne w związku z realizacją m.in. następujących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47937652"/>
                  </a:ext>
                </a:extLst>
              </a:tr>
              <a:tr h="539887">
                <a:tc>
                  <a:txBody>
                    <a:bodyPr/>
                    <a:lstStyle/>
                    <a:p>
                      <a:pPr algn="r"/>
                      <a:r>
                        <a:rPr lang="pl-PL" sz="1800" b="1" kern="1200" dirty="0">
                          <a:solidFill>
                            <a:srgbClr val="C00000"/>
                          </a:solidFill>
                          <a:latin typeface="+mj-lt"/>
                          <a:ea typeface="+mn-ea"/>
                          <a:cs typeface="+mn-cs"/>
                        </a:rPr>
                        <a:t>-5.016.511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„EKO P+R Połczyńska”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lata 2025-2026)</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9792593"/>
                  </a:ext>
                </a:extLst>
              </a:tr>
              <a:tr h="539887">
                <a:tc>
                  <a:txBody>
                    <a:bodyPr/>
                    <a:lstStyle/>
                    <a:p>
                      <a:pPr algn="r"/>
                      <a:r>
                        <a:rPr lang="pl-PL" sz="1800" b="1" kern="1200" dirty="0">
                          <a:solidFill>
                            <a:srgbClr val="C00000"/>
                          </a:solidFill>
                          <a:latin typeface="+mj-lt"/>
                          <a:ea typeface="+mn-ea"/>
                          <a:cs typeface="+mn-cs"/>
                        </a:rPr>
                        <a:t>-4.392.198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„Rozbudowa i modernizacja Szpitala Wolskiego - etap II”</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2025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64511385"/>
                  </a:ext>
                </a:extLst>
              </a:tr>
              <a:tr h="539887">
                <a:tc>
                  <a:txBody>
                    <a:bodyPr/>
                    <a:lstStyle/>
                    <a:p>
                      <a:pPr algn="r"/>
                      <a:r>
                        <a:rPr lang="pl-PL" sz="1800" b="1" kern="1200" dirty="0">
                          <a:solidFill>
                            <a:srgbClr val="C00000"/>
                          </a:solidFill>
                          <a:latin typeface="+mj-lt"/>
                          <a:ea typeface="+mn-ea"/>
                          <a:cs typeface="+mn-cs"/>
                        </a:rPr>
                        <a:t>-2.000.000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„Modernizacja Przychodni SPZOZ Warszawa Ursynów”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2025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3031805"/>
                  </a:ext>
                </a:extLst>
              </a:tr>
              <a:tr h="388427">
                <a:tc>
                  <a:txBody>
                    <a:bodyPr/>
                    <a:lstStyle/>
                    <a:p>
                      <a:pPr algn="r"/>
                      <a:r>
                        <a:rPr lang="pl-PL" sz="1800" b="1" kern="1200" dirty="0">
                          <a:solidFill>
                            <a:srgbClr val="C00000"/>
                          </a:solidFill>
                          <a:latin typeface="+mj-lt"/>
                          <a:ea typeface="+mn-ea"/>
                          <a:cs typeface="+mn-cs"/>
                        </a:rPr>
                        <a:t>-1.867.936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„Rozbudowa Katalogu Centralnego Bibliotek Publicznych i integracja z portalem e-usług”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2025 r. do Programu rozwoju kultury)</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46749085"/>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2" name="Tytuł 2"/>
          <p:cNvSpPr txBox="1">
            <a:spLocks/>
          </p:cNvSpPr>
          <p:nvPr/>
        </p:nvSpPr>
        <p:spPr>
          <a:xfrm>
            <a:off x="413883" y="42157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2666172573"/>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1374518" cy="742304"/>
          </a:xfrm>
        </p:spPr>
        <p:txBody>
          <a:bodyPr/>
          <a:lstStyle/>
          <a:p>
            <a:pPr algn="ctr">
              <a:spcBef>
                <a:spcPts val="800"/>
              </a:spcBef>
              <a:spcAft>
                <a:spcPts val="800"/>
              </a:spcAft>
            </a:pPr>
            <a:r>
              <a:rPr lang="pl-PL" altLang="pl-PL" sz="2400" b="1" dirty="0">
                <a:latin typeface="+mj-lt"/>
              </a:rPr>
              <a:t>Zmiana głównych parametrów budżetowych w 2024 r.</a:t>
            </a:r>
          </a:p>
        </p:txBody>
      </p:sp>
      <p:graphicFrame>
        <p:nvGraphicFramePr>
          <p:cNvPr id="8" name="Tabela 7"/>
          <p:cNvGraphicFramePr>
            <a:graphicFrameLocks noGrp="1"/>
          </p:cNvGraphicFramePr>
          <p:nvPr>
            <p:extLst>
              <p:ext uri="{D42A27DB-BD31-4B8C-83A1-F6EECF244321}">
                <p14:modId xmlns:p14="http://schemas.microsoft.com/office/powerpoint/2010/main" val="4285105948"/>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-49,3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a:latin typeface="+mj-lt"/>
                        </a:rPr>
                        <a:t>26.168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-118,3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29.817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-241,0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25.832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3.985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+68,9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-3.649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2781300" y="226383"/>
            <a:ext cx="8897620"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 mln zł</a:t>
            </a:r>
          </a:p>
        </p:txBody>
      </p:sp>
      <p:sp>
        <p:nvSpPr>
          <p:cNvPr id="9" name="pole tekstowe 13"/>
          <p:cNvSpPr txBox="1">
            <a:spLocks noChangeArrowheads="1"/>
          </p:cNvSpPr>
          <p:nvPr/>
        </p:nvSpPr>
        <p:spPr bwMode="auto">
          <a:xfrm>
            <a:off x="2781300" y="785514"/>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385723"/>
                </a:solidFill>
                <a:latin typeface="+mj-lt"/>
              </a:rPr>
              <a:t>+0,7 mln zł</a:t>
            </a:r>
          </a:p>
        </p:txBody>
      </p:sp>
      <p:graphicFrame>
        <p:nvGraphicFramePr>
          <p:cNvPr id="8" name="Tabela 7"/>
          <p:cNvGraphicFramePr>
            <a:graphicFrameLocks noGrp="1"/>
          </p:cNvGraphicFramePr>
          <p:nvPr>
            <p:extLst>
              <p:ext uri="{D42A27DB-BD31-4B8C-83A1-F6EECF244321}">
                <p14:modId xmlns:p14="http://schemas.microsoft.com/office/powerpoint/2010/main" val="2728306819"/>
              </p:ext>
            </p:extLst>
          </p:nvPr>
        </p:nvGraphicFramePr>
        <p:xfrm>
          <a:off x="246706" y="1332000"/>
          <a:ext cx="11700000" cy="64007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a:solidFill>
                            <a:srgbClr val="385723"/>
                          </a:solidFill>
                          <a:effectLst/>
                          <a:latin typeface="+mn-lt"/>
                          <a:ea typeface="+mn-ea"/>
                          <a:cs typeface="+mn-cs"/>
                        </a:rPr>
                        <a:t>+742.085 zł</a:t>
                      </a:r>
                      <a:br>
                        <a:rPr lang="pl-PL" sz="2000" b="1" kern="1200" dirty="0">
                          <a:solidFill>
                            <a:srgbClr val="385723"/>
                          </a:solidFill>
                          <a:effectLst/>
                          <a:latin typeface="+mn-lt"/>
                          <a:ea typeface="+mn-ea"/>
                          <a:cs typeface="+mn-cs"/>
                        </a:rPr>
                      </a:br>
                      <a:r>
                        <a:rPr lang="pl-PL" sz="1600" b="1" kern="1200" dirty="0">
                          <a:solidFill>
                            <a:srgbClr val="385723"/>
                          </a:solidFill>
                          <a:effectLst/>
                          <a:latin typeface="+mn-lt"/>
                          <a:ea typeface="+mn-ea"/>
                          <a:cs typeface="+mn-cs"/>
                        </a:rPr>
                        <a:t>(per saldo)</a:t>
                      </a:r>
                      <a:endParaRPr lang="pl-PL" sz="18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EEF7E8"/>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442372787"/>
              </p:ext>
            </p:extLst>
          </p:nvPr>
        </p:nvGraphicFramePr>
        <p:xfrm>
          <a:off x="246706" y="1908000"/>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+633.010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-2.648.490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n-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+485.741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+197.230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558491680"/>
              </p:ext>
            </p:extLst>
          </p:nvPr>
        </p:nvGraphicFramePr>
        <p:xfrm>
          <a:off x="6096706" y="1908000"/>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+350.000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+46.879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+467.715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+130.000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+1.870.000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3"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4" name="Tytuł 2"/>
          <p:cNvSpPr txBox="1">
            <a:spLocks/>
          </p:cNvSpPr>
          <p:nvPr/>
        </p:nvSpPr>
        <p:spPr>
          <a:xfrm>
            <a:off x="328158" y="51290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2409363519"/>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2486025" y="771496"/>
            <a:ext cx="944943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 mln zł</a:t>
            </a:r>
          </a:p>
        </p:txBody>
      </p:sp>
      <p:sp>
        <p:nvSpPr>
          <p:cNvPr id="9" name="pole tekstowe 13"/>
          <p:cNvSpPr txBox="1">
            <a:spLocks noChangeArrowheads="1"/>
          </p:cNvSpPr>
          <p:nvPr/>
        </p:nvSpPr>
        <p:spPr bwMode="auto">
          <a:xfrm>
            <a:off x="2486025" y="138871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POZOSTAŁA</a:t>
            </a:r>
            <a:r>
              <a:rPr lang="pl-PL" altLang="pl-PL" sz="1800" b="1" dirty="0">
                <a:latin typeface="+mj-lt"/>
              </a:rPr>
              <a:t>:  </a:t>
            </a:r>
            <a:r>
              <a:rPr lang="pl-PL" altLang="pl-PL" sz="1800" b="1" dirty="0">
                <a:solidFill>
                  <a:srgbClr val="385723"/>
                </a:solidFill>
                <a:latin typeface="+mj-lt"/>
              </a:rPr>
              <a:t>+0,2 mln zł</a:t>
            </a:r>
          </a:p>
        </p:txBody>
      </p:sp>
      <p:graphicFrame>
        <p:nvGraphicFramePr>
          <p:cNvPr id="10" name="Tabela 9"/>
          <p:cNvGraphicFramePr>
            <a:graphicFrameLocks noGrp="1"/>
          </p:cNvGraphicFramePr>
          <p:nvPr>
            <p:extLst>
              <p:ext uri="{D42A27DB-BD31-4B8C-83A1-F6EECF244321}">
                <p14:modId xmlns:p14="http://schemas.microsoft.com/office/powerpoint/2010/main" val="3694948825"/>
              </p:ext>
            </p:extLst>
          </p:nvPr>
        </p:nvGraphicFramePr>
        <p:xfrm>
          <a:off x="349759" y="2131016"/>
          <a:ext cx="11700001" cy="1490390"/>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21202">
                <a:tc>
                  <a:txBody>
                    <a:bodyPr/>
                    <a:lstStyle/>
                    <a:p>
                      <a:pPr algn="r"/>
                      <a:r>
                        <a:rPr lang="pl-PL" sz="2000" b="1" kern="1200" baseline="0" dirty="0">
                          <a:solidFill>
                            <a:srgbClr val="385723"/>
                          </a:solidFill>
                          <a:latin typeface="+mj-lt"/>
                          <a:ea typeface="+mn-ea"/>
                          <a:cs typeface="+mn-cs"/>
                        </a:rPr>
                        <a:t>+180.000 zł</a:t>
                      </a: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pozostałej,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869188">
                <a:tc>
                  <a:txBody>
                    <a:bodyPr/>
                    <a:lstStyle/>
                    <a:p>
                      <a:pPr algn="r"/>
                      <a:r>
                        <a:rPr lang="pl-PL" sz="1800" b="1" kern="1200" dirty="0">
                          <a:solidFill>
                            <a:srgbClr val="385723"/>
                          </a:solidFill>
                          <a:latin typeface="+mj-lt"/>
                          <a:ea typeface="+mn-ea"/>
                          <a:cs typeface="+mn-cs"/>
                        </a:rPr>
                        <a:t>+180.000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Wpłata na fundusz celowy dla Komendy Wojewódzkiej Policji na zakup środków transportu dla Komendy Stołecznej Policji.</a:t>
                      </a:r>
                      <a:endParaRPr lang="pl-PL" sz="1400" b="1" kern="1200" noProof="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2" name="Tytuł 2"/>
          <p:cNvSpPr txBox="1">
            <a:spLocks/>
          </p:cNvSpPr>
          <p:nvPr/>
        </p:nvSpPr>
        <p:spPr>
          <a:xfrm>
            <a:off x="235460" y="1028091"/>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1577559553"/>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32</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341865146"/>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33</a:t>
            </a:fld>
            <a:endParaRPr lang="pl-PL" dirty="0"/>
          </a:p>
        </p:txBody>
      </p:sp>
      <p:graphicFrame>
        <p:nvGraphicFramePr>
          <p:cNvPr id="8" name="Tabela 7"/>
          <p:cNvGraphicFramePr>
            <a:graphicFrameLocks noGrp="1"/>
          </p:cNvGraphicFramePr>
          <p:nvPr/>
        </p:nvGraphicFramePr>
        <p:xfrm>
          <a:off x="1779494" y="1678157"/>
          <a:ext cx="8633013" cy="3361111"/>
        </p:xfrm>
        <a:graphic>
          <a:graphicData uri="http://schemas.openxmlformats.org/drawingml/2006/table">
            <a:tbl>
              <a:tblPr firstRow="1" bandRow="1">
                <a:tableStyleId>{2D5ABB26-0587-4C30-8999-92F81FD0307C}</a:tableStyleId>
              </a:tblPr>
              <a:tblGrid>
                <a:gridCol w="1427278">
                  <a:extLst>
                    <a:ext uri="{9D8B030D-6E8A-4147-A177-3AD203B41FA5}">
                      <a16:colId xmlns:a16="http://schemas.microsoft.com/office/drawing/2014/main" val="3288171132"/>
                    </a:ext>
                  </a:extLst>
                </a:gridCol>
                <a:gridCol w="1170161">
                  <a:extLst>
                    <a:ext uri="{9D8B030D-6E8A-4147-A177-3AD203B41FA5}">
                      <a16:colId xmlns:a16="http://schemas.microsoft.com/office/drawing/2014/main" val="20001"/>
                    </a:ext>
                  </a:extLst>
                </a:gridCol>
                <a:gridCol w="1170161">
                  <a:extLst>
                    <a:ext uri="{9D8B030D-6E8A-4147-A177-3AD203B41FA5}">
                      <a16:colId xmlns:a16="http://schemas.microsoft.com/office/drawing/2014/main" val="3393036705"/>
                    </a:ext>
                  </a:extLst>
                </a:gridCol>
                <a:gridCol w="1170161">
                  <a:extLst>
                    <a:ext uri="{9D8B030D-6E8A-4147-A177-3AD203B41FA5}">
                      <a16:colId xmlns:a16="http://schemas.microsoft.com/office/drawing/2014/main" val="785722401"/>
                    </a:ext>
                  </a:extLst>
                </a:gridCol>
                <a:gridCol w="1170161">
                  <a:extLst>
                    <a:ext uri="{9D8B030D-6E8A-4147-A177-3AD203B41FA5}">
                      <a16:colId xmlns:a16="http://schemas.microsoft.com/office/drawing/2014/main" val="1778449290"/>
                    </a:ext>
                  </a:extLst>
                </a:gridCol>
                <a:gridCol w="1170161">
                  <a:extLst>
                    <a:ext uri="{9D8B030D-6E8A-4147-A177-3AD203B41FA5}">
                      <a16:colId xmlns:a16="http://schemas.microsoft.com/office/drawing/2014/main" val="940799202"/>
                    </a:ext>
                  </a:extLst>
                </a:gridCol>
                <a:gridCol w="1354930">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-49,3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-295,5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+24,2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-311,9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a:latin typeface="+mj-lt"/>
                          <a:cs typeface="Calibri" panose="020F0502020204030204" pitchFamily="34" charset="0"/>
                        </a:rPr>
                        <a:t>-</a:t>
                      </a:r>
                      <a:r>
                        <a:rPr lang="pl-PL" sz="2000" b="0" dirty="0" err="1">
                          <a:latin typeface="+mj-lt"/>
                          <a:cs typeface="Calibri" panose="020F0502020204030204" pitchFamily="34" charset="0"/>
                        </a:rPr>
                        <a:t>rawka</a:t>
                      </a:r>
                      <a:r>
                        <a:rPr lang="pl-PL" sz="2000" b="0" dirty="0">
                          <a:latin typeface="+mj-lt"/>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+64,3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+5,4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+6,9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+10,1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+11,7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+98,3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64471860"/>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26.232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25.683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26.802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27.184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27.831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kern="1200" dirty="0">
                          <a:solidFill>
                            <a:srgbClr val="000000"/>
                          </a:solidFill>
                          <a:effectLst/>
                          <a:latin typeface="+mn-lt"/>
                          <a:ea typeface="+mn-ea"/>
                          <a:cs typeface="+mn-cs"/>
                        </a:rPr>
                        <a:t>133.732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808601132"/>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graphicFrame>
        <p:nvGraphicFramePr>
          <p:cNvPr id="8" name="Tabela 7"/>
          <p:cNvGraphicFramePr>
            <a:graphicFrameLocks noGrp="1"/>
          </p:cNvGraphicFramePr>
          <p:nvPr/>
        </p:nvGraphicFramePr>
        <p:xfrm>
          <a:off x="1414087" y="1765216"/>
          <a:ext cx="9355185" cy="3327568"/>
        </p:xfrm>
        <a:graphic>
          <a:graphicData uri="http://schemas.openxmlformats.org/drawingml/2006/table">
            <a:tbl>
              <a:tblPr firstRow="1" bandRow="1">
                <a:tableStyleId>{2D5ABB26-0587-4C30-8999-92F81FD0307C}</a:tableStyleId>
              </a:tblPr>
              <a:tblGrid>
                <a:gridCol w="1479310">
                  <a:extLst>
                    <a:ext uri="{9D8B030D-6E8A-4147-A177-3AD203B41FA5}">
                      <a16:colId xmlns:a16="http://schemas.microsoft.com/office/drawing/2014/main" val="3288171132"/>
                    </a:ext>
                  </a:extLst>
                </a:gridCol>
                <a:gridCol w="1212819">
                  <a:extLst>
                    <a:ext uri="{9D8B030D-6E8A-4147-A177-3AD203B41FA5}">
                      <a16:colId xmlns:a16="http://schemas.microsoft.com/office/drawing/2014/main" val="20001"/>
                    </a:ext>
                  </a:extLst>
                </a:gridCol>
                <a:gridCol w="1212819">
                  <a:extLst>
                    <a:ext uri="{9D8B030D-6E8A-4147-A177-3AD203B41FA5}">
                      <a16:colId xmlns:a16="http://schemas.microsoft.com/office/drawing/2014/main" val="3393036705"/>
                    </a:ext>
                  </a:extLst>
                </a:gridCol>
                <a:gridCol w="1212819">
                  <a:extLst>
                    <a:ext uri="{9D8B030D-6E8A-4147-A177-3AD203B41FA5}">
                      <a16:colId xmlns:a16="http://schemas.microsoft.com/office/drawing/2014/main" val="785722401"/>
                    </a:ext>
                  </a:extLst>
                </a:gridCol>
                <a:gridCol w="1212819">
                  <a:extLst>
                    <a:ext uri="{9D8B030D-6E8A-4147-A177-3AD203B41FA5}">
                      <a16:colId xmlns:a16="http://schemas.microsoft.com/office/drawing/2014/main" val="67375346"/>
                    </a:ext>
                  </a:extLst>
                </a:gridCol>
                <a:gridCol w="1212819">
                  <a:extLst>
                    <a:ext uri="{9D8B030D-6E8A-4147-A177-3AD203B41FA5}">
                      <a16:colId xmlns:a16="http://schemas.microsoft.com/office/drawing/2014/main" val="414039947"/>
                    </a:ext>
                  </a:extLst>
                </a:gridCol>
                <a:gridCol w="286970">
                  <a:extLst>
                    <a:ext uri="{9D8B030D-6E8A-4147-A177-3AD203B41FA5}">
                      <a16:colId xmlns:a16="http://schemas.microsoft.com/office/drawing/2014/main" val="1223468682"/>
                    </a:ext>
                  </a:extLst>
                </a:gridCol>
                <a:gridCol w="116848">
                  <a:extLst>
                    <a:ext uri="{9D8B030D-6E8A-4147-A177-3AD203B41FA5}">
                      <a16:colId xmlns:a16="http://schemas.microsoft.com/office/drawing/2014/main" val="314636470"/>
                    </a:ext>
                  </a:extLst>
                </a:gridCol>
                <a:gridCol w="1407962">
                  <a:extLst>
                    <a:ext uri="{9D8B030D-6E8A-4147-A177-3AD203B41FA5}">
                      <a16:colId xmlns:a16="http://schemas.microsoft.com/office/drawing/2014/main" val="3422950535"/>
                    </a:ext>
                  </a:extLst>
                </a:gridCol>
              </a:tblGrid>
              <a:tr h="817217">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0" kern="1200" dirty="0">
                        <a:solidFill>
                          <a:schemeClr val="tx1"/>
                        </a:solidFill>
                        <a:latin typeface="+mn-lt"/>
                        <a:ea typeface="+mn-ea"/>
                        <a:cs typeface="Calibri" panose="020F0502020204030204" pitchFamily="34" charset="0"/>
                      </a:endParaRPr>
                    </a:p>
                  </a:txBody>
                  <a:tcPr marL="91448" marR="91448" marT="45727" marB="45727">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1469">
                <a:tc gridSpan="9">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35179">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-241,0</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a:solidFill>
                            <a:srgbClr val="385723"/>
                          </a:solidFill>
                          <a:latin typeface="+mj-lt"/>
                          <a:ea typeface="+mn-ea"/>
                          <a:cs typeface="Calibri" panose="020F0502020204030204" pitchFamily="34" charset="0"/>
                        </a:rPr>
                        <a:t>+22,9</a:t>
                      </a:r>
                      <a:endParaRPr lang="pl-PL" sz="2000" b="1" kern="1200" dirty="0">
                        <a:solidFill>
                          <a:srgbClr val="385723"/>
                        </a:solidFill>
                        <a:latin typeface="+mj-lt"/>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-5,5</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-16,9</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-22,0</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0" kern="1200" dirty="0">
                          <a:solidFill>
                            <a:schemeClr val="tx1"/>
                          </a:solidFill>
                          <a:latin typeface="+mj-lt"/>
                          <a:ea typeface="+mn-ea"/>
                          <a:cs typeface="Calibri" panose="020F0502020204030204" pitchFamily="34" charset="0"/>
                        </a:rPr>
                        <a:t/>
                      </a:r>
                      <a:br>
                        <a:rPr lang="pl-PL" sz="2000" b="0" kern="1200" dirty="0">
                          <a:solidFill>
                            <a:schemeClr val="tx1"/>
                          </a:solidFill>
                          <a:latin typeface="+mj-lt"/>
                          <a:ea typeface="+mn-ea"/>
                          <a:cs typeface="Calibri" panose="020F0502020204030204" pitchFamily="34" charset="0"/>
                        </a:rPr>
                      </a:br>
                      <a:r>
                        <a:rPr lang="pl-PL" sz="2000" b="0" kern="1200" dirty="0">
                          <a:solidFill>
                            <a:schemeClr val="tx1"/>
                          </a:solidFill>
                          <a:latin typeface="+mj-lt"/>
                          <a:ea typeface="+mn-ea"/>
                          <a:cs typeface="Calibri" panose="020F0502020204030204" pitchFamily="34" charset="0"/>
                        </a:rPr>
                        <a:t>…</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2000" b="1" kern="1200">
                          <a:solidFill>
                            <a:srgbClr val="C00000"/>
                          </a:solidFill>
                          <a:latin typeface="+mj-lt"/>
                          <a:ea typeface="+mn-ea"/>
                          <a:cs typeface="Calibri" panose="020F0502020204030204" pitchFamily="34" charset="0"/>
                        </a:rPr>
                        <a:t>-214,4</a:t>
                      </a:r>
                      <a:endParaRPr lang="pl-PL" sz="2000" b="1" kern="1200" dirty="0">
                        <a:solidFill>
                          <a:schemeClr val="tx1"/>
                        </a:solidFill>
                        <a:latin typeface="+mj-lt"/>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-214,4</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35179">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a:latin typeface="+mj-lt"/>
                          <a:cs typeface="Calibri" panose="020F0502020204030204" pitchFamily="34" charset="0"/>
                        </a:rPr>
                        <a:t>-</a:t>
                      </a:r>
                      <a:r>
                        <a:rPr lang="pl-PL" sz="2000" b="0" dirty="0" err="1">
                          <a:latin typeface="+mj-lt"/>
                          <a:cs typeface="Calibri" panose="020F0502020204030204" pitchFamily="34" charset="0"/>
                        </a:rPr>
                        <a:t>rawka</a:t>
                      </a:r>
                      <a:r>
                        <a:rPr lang="pl-PL" sz="2000" b="0" dirty="0">
                          <a:latin typeface="+mj-lt"/>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+30,0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C00000"/>
                          </a:solidFill>
                          <a:effectLst/>
                          <a:latin typeface="+mj-lt"/>
                        </a:rPr>
                        <a:t>-5,4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+13,3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+2,8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+11,7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0" kern="1200" dirty="0">
                          <a:solidFill>
                            <a:schemeClr val="tx1"/>
                          </a:solidFill>
                          <a:latin typeface="+mn-lt"/>
                          <a:ea typeface="+mn-ea"/>
                          <a:cs typeface="Calibri" panose="020F0502020204030204" pitchFamily="34" charset="0"/>
                        </a:rPr>
                        <a:t>…</a:t>
                      </a:r>
                      <a:endParaRPr lang="pl-PL" sz="2000" b="0"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2">
                  <a:txBody>
                    <a:bodyPr/>
                    <a:lstStyle/>
                    <a:p>
                      <a:pPr algn="ctr"/>
                      <a:r>
                        <a:rPr lang="pl-PL" sz="2000" b="1" kern="1200">
                          <a:solidFill>
                            <a:srgbClr val="385723"/>
                          </a:solidFill>
                          <a:latin typeface="+mj-lt"/>
                          <a:ea typeface="+mn-ea"/>
                          <a:cs typeface="Calibri" panose="020F0502020204030204" pitchFamily="34" charset="0"/>
                        </a:rPr>
                        <a:t>+52,4</a:t>
                      </a:r>
                      <a:endParaRPr lang="pl-PL" sz="2000" b="1"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385723"/>
                          </a:solidFill>
                          <a:latin typeface="+mj-lt"/>
                          <a:ea typeface="+mn-ea"/>
                          <a:cs typeface="Calibri" panose="020F0502020204030204" pitchFamily="34" charset="0"/>
                        </a:rPr>
                        <a:t>+52,4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31185141"/>
                  </a:ext>
                </a:extLst>
              </a:tr>
              <a:tr h="73517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25.862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24.823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24.687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25.415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26.299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pl-PL" sz="2000" b="1" dirty="0">
                        <a:solidFill>
                          <a:schemeClr val="tx1"/>
                        </a:solidFill>
                        <a:latin typeface="+mj-lt"/>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2000" b="1" dirty="0">
                          <a:latin typeface="+mj-lt"/>
                          <a:cs typeface="Calibri" panose="020F0502020204030204" pitchFamily="34" charset="0"/>
                        </a:rPr>
                        <a:t>1.238.320</a:t>
                      </a:r>
                      <a:endParaRPr lang="pl-PL" sz="2000" b="1" dirty="0">
                        <a:solidFill>
                          <a:schemeClr val="tx1"/>
                        </a:solidFill>
                        <a:latin typeface="+mj-lt"/>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r>
                        <a:rPr lang="pl-PL" sz="2000" b="1" dirty="0">
                          <a:latin typeface="+mj-lt"/>
                          <a:cs typeface="Calibri" panose="020F0502020204030204" pitchFamily="34" charset="0"/>
                        </a:rPr>
                        <a:t>1 238 320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1851953529"/>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graphicFrame>
        <p:nvGraphicFramePr>
          <p:cNvPr id="8" name="Tabela 7"/>
          <p:cNvGraphicFramePr>
            <a:graphicFrameLocks noGrp="1"/>
          </p:cNvGraphicFramePr>
          <p:nvPr/>
        </p:nvGraphicFramePr>
        <p:xfrm>
          <a:off x="812801" y="1678157"/>
          <a:ext cx="9599574" cy="3361111"/>
        </p:xfrm>
        <a:graphic>
          <a:graphicData uri="http://schemas.openxmlformats.org/drawingml/2006/table">
            <a:tbl>
              <a:tblPr firstRow="1" bandRow="1">
                <a:tableStyleId>{2D5ABB26-0587-4C30-8999-92F81FD0307C}</a:tableStyleId>
              </a:tblPr>
              <a:tblGrid>
                <a:gridCol w="1835928">
                  <a:extLst>
                    <a:ext uri="{9D8B030D-6E8A-4147-A177-3AD203B41FA5}">
                      <a16:colId xmlns:a16="http://schemas.microsoft.com/office/drawing/2014/main" val="3288171132"/>
                    </a:ext>
                  </a:extLst>
                </a:gridCol>
                <a:gridCol w="1505194">
                  <a:extLst>
                    <a:ext uri="{9D8B030D-6E8A-4147-A177-3AD203B41FA5}">
                      <a16:colId xmlns:a16="http://schemas.microsoft.com/office/drawing/2014/main" val="20001"/>
                    </a:ext>
                  </a:extLst>
                </a:gridCol>
                <a:gridCol w="1505194">
                  <a:extLst>
                    <a:ext uri="{9D8B030D-6E8A-4147-A177-3AD203B41FA5}">
                      <a16:colId xmlns:a16="http://schemas.microsoft.com/office/drawing/2014/main" val="3393036705"/>
                    </a:ext>
                  </a:extLst>
                </a:gridCol>
                <a:gridCol w="1505194">
                  <a:extLst>
                    <a:ext uri="{9D8B030D-6E8A-4147-A177-3AD203B41FA5}">
                      <a16:colId xmlns:a16="http://schemas.microsoft.com/office/drawing/2014/main" val="785722401"/>
                    </a:ext>
                  </a:extLst>
                </a:gridCol>
                <a:gridCol w="1505194">
                  <a:extLst>
                    <a:ext uri="{9D8B030D-6E8A-4147-A177-3AD203B41FA5}">
                      <a16:colId xmlns:a16="http://schemas.microsoft.com/office/drawing/2014/main" val="1778449290"/>
                    </a:ext>
                  </a:extLst>
                </a:gridCol>
                <a:gridCol w="1742870">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+122,7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+46,0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-27,4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+119,7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+12,2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+14,8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+14,8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+3,4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+45,2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42823900"/>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3.997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3.385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2.953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1.901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12.235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85781958"/>
      </p:ext>
    </p:extLst>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64383536"/>
              </p:ext>
            </p:extLst>
          </p:nvPr>
        </p:nvGraphicFramePr>
        <p:xfrm>
          <a:off x="696000" y="1079999"/>
          <a:ext cx="10804047" cy="3533285"/>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532">
                <a:tc>
                  <a:txBody>
                    <a:bodyPr/>
                    <a:lstStyle/>
                    <a:p>
                      <a:pPr algn="r"/>
                      <a:r>
                        <a:rPr lang="pl-PL" sz="1800" b="1" dirty="0">
                          <a:solidFill>
                            <a:schemeClr val="tx1"/>
                          </a:solidFill>
                        </a:rPr>
                        <a:t>19</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7833">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2473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+36,6</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EKO P+R Połczyńska </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41,9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2473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+24,9</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Muzeum Sztuki Nowoczesnej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276,2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2473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+9,5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nowej hali sportowej przy ul. Strumykowej 21 (Białołęka)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38,0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2473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+4,0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Muzeum Powstania Warszawskiego - prace przygotowawcze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408921893"/>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graphicFrame>
        <p:nvGraphicFramePr>
          <p:cNvPr id="6" name="Tabela 5"/>
          <p:cNvGraphicFramePr>
            <a:graphicFrameLocks noGrp="1"/>
          </p:cNvGraphicFramePr>
          <p:nvPr/>
        </p:nvGraphicFramePr>
        <p:xfrm>
          <a:off x="693976" y="1134080"/>
          <a:ext cx="10804047" cy="3590614"/>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776348">
                <a:tc>
                  <a:txBody>
                    <a:bodyPr/>
                    <a:lstStyle/>
                    <a:p>
                      <a:pPr algn="r"/>
                      <a:r>
                        <a:rPr lang="pl-PL" sz="1800" b="1" dirty="0">
                          <a:solidFill>
                            <a:schemeClr val="tx1"/>
                          </a:solidFill>
                        </a:rPr>
                        <a:t>16</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85218">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-37,0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945,8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-10,3</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268,5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9339014"/>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budowy i modernizacji dróg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468,1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-5,0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rozwoju infrastruktury lokalnej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561,0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78918777"/>
      </p:ext>
    </p:extLst>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545393405"/>
              </p:ext>
            </p:extLst>
          </p:nvPr>
        </p:nvGraphicFramePr>
        <p:xfrm>
          <a:off x="696000" y="1080000"/>
          <a:ext cx="10716952" cy="2873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24</a:t>
                      </a: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nowe </a:t>
                      </a:r>
                      <a:r>
                        <a:rPr lang="pl-PL" sz="1800" b="0" kern="1200" baseline="0" dirty="0" smtClean="0">
                          <a:solidFill>
                            <a:schemeClr val="tx1"/>
                          </a:solidFill>
                          <a:latin typeface="+mn-lt"/>
                          <a:ea typeface="+mn-ea"/>
                          <a:cs typeface="+mn-cs"/>
                        </a:rPr>
                        <a:t>przedsięwzięcia majątkowe</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7,0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Przebudowa ul. Chodeckiej na odc. od ul. Balkonowej  do ul. Matki Teresy z Kalkuty </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i przebudowa systemu odwodnienia ul. </a:t>
                      </a:r>
                      <a:r>
                        <a:rPr lang="pl-PL" sz="1300" kern="1200" dirty="0" err="1">
                          <a:solidFill>
                            <a:schemeClr val="tx1"/>
                          </a:solidFill>
                          <a:effectLst/>
                          <a:latin typeface="+mn-lt"/>
                          <a:ea typeface="+mn-ea"/>
                          <a:cs typeface="+mn-cs"/>
                        </a:rPr>
                        <a:t>Cierlickiej</a:t>
                      </a:r>
                      <a:r>
                        <a:rPr lang="pl-PL" sz="1300" kern="1200" dirty="0">
                          <a:solidFill>
                            <a:schemeClr val="tx1"/>
                          </a:solidFill>
                          <a:effectLst/>
                          <a:latin typeface="+mn-lt"/>
                          <a:ea typeface="+mn-ea"/>
                          <a:cs typeface="+mn-cs"/>
                        </a:rPr>
                        <a:t> pod wiaduktem kolejowym oraz modernizacja nawierzchni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2,0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placu zabaw w Parku Obwodu Praga Armii Krajowej (Praga-Południe)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1,8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Adaptacja lokalu przy ul. Kieleckiej 45 na potrzeby szkoły specjalnej - prace przygotowawcze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bl>
          </a:graphicData>
        </a:graphic>
      </p:graphicFrame>
    </p:spTree>
    <p:extLst>
      <p:ext uri="{BB962C8B-B14F-4D97-AF65-F5344CB8AC3E}">
        <p14:creationId xmlns:p14="http://schemas.microsoft.com/office/powerpoint/2010/main" val="1848883345"/>
      </p:ext>
    </p:extLst>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nvGraphicFramePr>
        <p:xfrm>
          <a:off x="696000" y="1156314"/>
          <a:ext cx="10800000" cy="2477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10</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a:solidFill>
                            <a:schemeClr val="tx1"/>
                          </a:solidFill>
                        </a:rPr>
                        <a:t>±4,4 mln</a:t>
                      </a:r>
                      <a:r>
                        <a:rPr lang="pl-PL" sz="1400" b="1" baseline="0" dirty="0">
                          <a:solidFill>
                            <a:schemeClr val="tx1"/>
                          </a:solidFill>
                        </a:rPr>
                        <a:t> zł</a:t>
                      </a:r>
                      <a:endParaRPr lang="pl-PL" sz="14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Rozbudowa i modernizacja Szpitala Wolskiego - etap II  – przeniesienie z 2024 r. na 2025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4,6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a:solidFill>
                            <a:schemeClr val="tx1"/>
                          </a:solidFill>
                        </a:rPr>
                        <a:t>±2,8 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Termomodernizacja budynku Urzędu Dzielnicy przy ul. Grochowskiej 274 (Praga-Południe)  – 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6,3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a:solidFill>
                            <a:schemeClr val="tx1"/>
                          </a:solidFill>
                          <a:latin typeface="+mn-lt"/>
                          <a:ea typeface="+mn-ea"/>
                          <a:cs typeface="+mn-cs"/>
                        </a:rPr>
                        <a:t>±2,0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Modernizacja Przychodni SPZOZ Warszawa Ursynów – 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2,8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63965999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Zmniejszenie</a:t>
            </a:r>
            <a:r>
              <a:rPr lang="pl-PL" altLang="pl-PL" sz="1800" dirty="0"/>
              <a:t> planu </a:t>
            </a:r>
            <a:r>
              <a:rPr lang="pl-PL" altLang="pl-PL" sz="1800" b="1" dirty="0"/>
              <a:t>dochodów</a:t>
            </a:r>
            <a:r>
              <a:rPr lang="pl-PL" altLang="pl-PL" sz="1800" dirty="0"/>
              <a:t> w 2024 r. o </a:t>
            </a:r>
            <a:r>
              <a:rPr lang="pl-PL" altLang="pl-PL" sz="1800" b="1" dirty="0"/>
              <a:t>49,3 mln zł</a:t>
            </a:r>
          </a:p>
        </p:txBody>
      </p:sp>
      <p:graphicFrame>
        <p:nvGraphicFramePr>
          <p:cNvPr id="6" name="Tabela 5"/>
          <p:cNvGraphicFramePr>
            <a:graphicFrameLocks noGrp="1"/>
          </p:cNvGraphicFramePr>
          <p:nvPr>
            <p:extLst>
              <p:ext uri="{D42A27DB-BD31-4B8C-83A1-F6EECF244321}">
                <p14:modId xmlns:p14="http://schemas.microsoft.com/office/powerpoint/2010/main" val="2798870326"/>
              </p:ext>
            </p:extLst>
          </p:nvPr>
        </p:nvGraphicFramePr>
        <p:xfrm>
          <a:off x="72000" y="648000"/>
          <a:ext cx="12122989" cy="5265958"/>
        </p:xfrm>
        <a:graphic>
          <a:graphicData uri="http://schemas.openxmlformats.org/drawingml/2006/table">
            <a:tbl>
              <a:tblPr firstRow="1" bandRow="1">
                <a:tableStyleId>{2D5ABB26-0587-4C30-8999-92F81FD0307C}</a:tableStyleId>
              </a:tblPr>
              <a:tblGrid>
                <a:gridCol w="1519807">
                  <a:extLst>
                    <a:ext uri="{9D8B030D-6E8A-4147-A177-3AD203B41FA5}">
                      <a16:colId xmlns:a16="http://schemas.microsoft.com/office/drawing/2014/main" val="20000"/>
                    </a:ext>
                  </a:extLst>
                </a:gridCol>
                <a:gridCol w="10603182">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cs typeface="Calibri" panose="020F0502020204030204" pitchFamily="34" charset="0"/>
                        </a:rPr>
                        <a:t>-110.922.678 zł</a:t>
                      </a:r>
                      <a:r>
                        <a:rPr lang="pl-PL" sz="1600" b="1" baseline="0" dirty="0">
                          <a:solidFill>
                            <a:srgbClr val="C00000"/>
                          </a:solidFill>
                          <a:latin typeface="+mj-lt"/>
                          <a:cs typeface="Calibri" panose="020F0502020204030204" pitchFamily="34" charset="0"/>
                        </a:rPr>
                        <a:t/>
                      </a:r>
                      <a:br>
                        <a:rPr lang="pl-PL" sz="1600" b="1" baseline="0" dirty="0">
                          <a:solidFill>
                            <a:srgbClr val="C00000"/>
                          </a:solidFill>
                          <a:latin typeface="+mj-lt"/>
                          <a:cs typeface="Calibri" panose="020F0502020204030204" pitchFamily="34" charset="0"/>
                        </a:rPr>
                      </a:br>
                      <a:r>
                        <a:rPr lang="pl-PL" sz="1100" b="1" baseline="0" dirty="0">
                          <a:solidFill>
                            <a:srgbClr val="C00000"/>
                          </a:solidFill>
                          <a:latin typeface="+mj-lt"/>
                          <a:cs typeface="Calibri" panose="020F0502020204030204" pitchFamily="34" charset="0"/>
                        </a:rPr>
                        <a:t>(per saldo)</a:t>
                      </a:r>
                      <a:endParaRPr lang="pl-PL" sz="14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Calibri" panose="020F0502020204030204" pitchFamily="34" charset="0"/>
                        </a:rPr>
                        <a:t>Część </a:t>
                      </a:r>
                      <a:r>
                        <a:rPr lang="pl-PL" sz="1200" b="1" kern="1200" baseline="0" dirty="0" err="1">
                          <a:solidFill>
                            <a:schemeClr val="tx1"/>
                          </a:solidFill>
                          <a:latin typeface="+mj-lt"/>
                          <a:ea typeface="+mn-ea"/>
                          <a:cs typeface="Calibri" panose="020F0502020204030204" pitchFamily="34" charset="0"/>
                        </a:rPr>
                        <a:t>ogólnomiejska</a:t>
                      </a:r>
                      <a:r>
                        <a:rPr lang="pl-PL" sz="1200" b="1" kern="1200" baseline="0" dirty="0">
                          <a:solidFill>
                            <a:schemeClr val="tx1"/>
                          </a:solidFill>
                          <a:latin typeface="+mj-lt"/>
                          <a:ea typeface="+mn-ea"/>
                          <a:cs typeface="Calibri" panose="020F0502020204030204" pitchFamily="34" charset="0"/>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1044000">
                <a:tc>
                  <a:txBody>
                    <a:bodyPr/>
                    <a:lstStyle/>
                    <a:p>
                      <a:pPr algn="r"/>
                      <a:r>
                        <a:rPr lang="pl-PL" sz="1100" b="1" dirty="0">
                          <a:solidFill>
                            <a:srgbClr val="C00000"/>
                          </a:solidFill>
                          <a:latin typeface="+mj-lt"/>
                          <a:cs typeface="Calibri" panose="020F0502020204030204" pitchFamily="34" charset="0"/>
                        </a:rPr>
                        <a:t>-87.900.000</a:t>
                      </a:r>
                      <a:r>
                        <a:rPr lang="pl-PL" sz="1100" b="1" baseline="0" dirty="0">
                          <a:solidFill>
                            <a:srgbClr val="C00000"/>
                          </a:solidFill>
                          <a:latin typeface="+mj-lt"/>
                          <a:cs typeface="Calibri" panose="020F0502020204030204" pitchFamily="34" charset="0"/>
                        </a:rPr>
                        <a:t>zł</a:t>
                      </a:r>
                      <a:endParaRPr lang="pl-PL" sz="800" b="1" dirty="0">
                        <a:solidFill>
                          <a:srgbClr val="C00000"/>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Biuro Gospodarki Odpadami </a:t>
                      </a:r>
                      <a:r>
                        <a:rPr lang="pl-PL" sz="1100" b="0" dirty="0">
                          <a:effectLst/>
                          <a:latin typeface="+mj-lt"/>
                          <a:ea typeface="Times New Roman" panose="02020603050405020304" pitchFamily="18" charset="0"/>
                        </a:rPr>
                        <a:t>z tytułu wpływów z opłat za gospodarowanie odpadami komunalnymi w związku z uchwałą nr V/101/2024 Rady Miasta Stołecznego Warszawy z 6 czerwca 2024 r. zmieniającą uchwałę w sprawie wyboru metody ustalenia opłaty za gospodarowanie odpadami komunalnymi, ustalenia stawki takiej opłaty oraz ustalenia stawki opłaty za pojemnik o określonej pojemności, która obniżyła stawki opłat za gospodarowanie odpadami komunalnymi od właścicieli nieruchomości na okres od 1 października 2024 r. do 30 września 2025 r.</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12000">
                <a:tc>
                  <a:txBody>
                    <a:bodyPr/>
                    <a:lstStyle/>
                    <a:p>
                      <a:pPr algn="r"/>
                      <a:r>
                        <a:rPr lang="pl-PL" sz="1100" b="1" kern="1200" dirty="0">
                          <a:solidFill>
                            <a:srgbClr val="C00000"/>
                          </a:solidFill>
                          <a:latin typeface="+mj-lt"/>
                          <a:ea typeface="+mn-ea"/>
                          <a:cs typeface="Calibri" panose="020F0502020204030204" pitchFamily="34" charset="0"/>
                        </a:rPr>
                        <a:t>-76.144.489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Transportu Miejskiego </a:t>
                      </a:r>
                      <a:r>
                        <a:rPr lang="pl-PL" sz="1100" b="0" dirty="0">
                          <a:effectLst/>
                          <a:latin typeface="+mj-lt"/>
                          <a:ea typeface="Times New Roman" panose="02020603050405020304" pitchFamily="18" charset="0"/>
                        </a:rPr>
                        <a:t>z tytułu zwrotu podatku od towarów i usług VAT z jednoczesnym zmniejszeniem planu wydatków bieżących Zarządu Transportu Miejskiego.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104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+32.828.713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Dróg Miejskich</a:t>
                      </a:r>
                      <a:r>
                        <a:rPr lang="pl-PL" sz="1100" b="0" dirty="0">
                          <a:effectLst/>
                          <a:latin typeface="+mj-lt"/>
                          <a:ea typeface="Times New Roman" panose="02020603050405020304" pitchFamily="18" charset="0"/>
                        </a:rPr>
                        <a:t>, w tym z tytułu wpływów z opłat za korzystanie ze Strefy Parkowania Płatnego Niestrzeżonego (17.000.000 zł) w związku z m.in. rozszerzeniem strefy parkowania w dzielnicy Praga-Południe; wpływów z opłat za zajęcie pasa drogowego (4.400.000 zł), mandatów i kar (2.866.000 zł), wpłat od inwestorów inwestycji </a:t>
                      </a:r>
                      <a:r>
                        <a:rPr lang="pl-PL" sz="1100" b="0" dirty="0" err="1">
                          <a:effectLst/>
                          <a:latin typeface="+mj-lt"/>
                          <a:ea typeface="Times New Roman" panose="02020603050405020304" pitchFamily="18" charset="0"/>
                        </a:rPr>
                        <a:t>niedrogowych</a:t>
                      </a:r>
                      <a:r>
                        <a:rPr lang="pl-PL" sz="1100" b="0" dirty="0">
                          <a:effectLst/>
                          <a:latin typeface="+mj-lt"/>
                          <a:ea typeface="Times New Roman" panose="02020603050405020304" pitchFamily="18" charset="0"/>
                        </a:rPr>
                        <a:t> z przeznaczeniem na realizację zadania inwestycyjnego pn. „Przebudowa ul. Towarowej w dowiązaniu </a:t>
                      </a:r>
                      <a:br>
                        <a:rPr lang="pl-PL" sz="1100" b="0" dirty="0">
                          <a:effectLst/>
                          <a:latin typeface="+mj-lt"/>
                          <a:ea typeface="Times New Roman" panose="02020603050405020304" pitchFamily="18" charset="0"/>
                        </a:rPr>
                      </a:br>
                      <a:r>
                        <a:rPr lang="pl-PL" sz="1100" b="0" dirty="0">
                          <a:effectLst/>
                          <a:latin typeface="+mj-lt"/>
                          <a:ea typeface="Times New Roman" panose="02020603050405020304" pitchFamily="18" charset="0"/>
                        </a:rPr>
                        <a:t>do budowy wiaduktu kolejowego” (2.657.257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+11.651.503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Fundusz Pomocy</a:t>
                      </a:r>
                      <a:r>
                        <a:rPr lang="pl-PL" sz="1100" b="0" dirty="0">
                          <a:effectLst/>
                          <a:latin typeface="+mj-lt"/>
                          <a:ea typeface="Times New Roman" panose="02020603050405020304" pitchFamily="18" charset="0"/>
                        </a:rPr>
                        <a:t>, głównie z przeznaczeniem na kształcenie uczniów będących obywatelami Ukrainy zgodnie z art. 50 ustawy z dnia 12 marca 2022 r. </a:t>
                      </a:r>
                      <a:br>
                        <a:rPr lang="pl-PL" sz="1100" b="0" dirty="0">
                          <a:effectLst/>
                          <a:latin typeface="+mj-lt"/>
                          <a:ea typeface="Times New Roman" panose="02020603050405020304" pitchFamily="18" charset="0"/>
                        </a:rPr>
                      </a:br>
                      <a:r>
                        <a:rPr lang="pl-PL" sz="1100" b="0" dirty="0">
                          <a:effectLst/>
                          <a:latin typeface="+mj-lt"/>
                          <a:ea typeface="Times New Roman" panose="02020603050405020304" pitchFamily="18" charset="0"/>
                        </a:rPr>
                        <a:t>o pomocy obywatelom Ukrainy w związku z konfliktem zbrojnym na terytorium tego państwa (11.622.585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+4.850.000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(per </a:t>
                      </a:r>
                      <a:r>
                        <a:rPr lang="pl-PL" sz="1000" b="1" kern="1200" dirty="0" err="1">
                          <a:solidFill>
                            <a:srgbClr val="385723"/>
                          </a:solidFill>
                          <a:latin typeface="+mj-lt"/>
                          <a:ea typeface="+mn-ea"/>
                          <a:cs typeface="Calibri" panose="020F0502020204030204" pitchFamily="34" charset="0"/>
                        </a:rPr>
                        <a:t>sałdo</a:t>
                      </a:r>
                      <a:r>
                        <a:rPr lang="pl-PL" sz="1000" b="1" kern="1200" dirty="0">
                          <a:solidFill>
                            <a:srgbClr val="385723"/>
                          </a:solidFill>
                          <a:latin typeface="+mj-lt"/>
                          <a:ea typeface="+mn-ea"/>
                          <a:cs typeface="Calibri" panose="020F0502020204030204" pitchFamily="34" charset="0"/>
                        </a:rPr>
                        <a:t>)</a:t>
                      </a:r>
                      <a:endParaRPr lang="pl-PL" sz="11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Mienia m.st. Warszawy</a:t>
                      </a:r>
                      <a:r>
                        <a:rPr lang="pl-PL" sz="1100" b="0" dirty="0">
                          <a:effectLst/>
                          <a:latin typeface="+mj-lt"/>
                          <a:ea typeface="Times New Roman" panose="02020603050405020304" pitchFamily="18" charset="0"/>
                        </a:rPr>
                        <a:t>, w tym z tytułu wpływów z najmu nieruchomości (2.000.000 zł) oraz z usług (1.600.000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1900101"/>
                  </a:ext>
                </a:extLst>
              </a:tr>
              <a:tr h="504000">
                <a:tc>
                  <a:txBody>
                    <a:bodyPr/>
                    <a:lstStyle/>
                    <a:p>
                      <a:pPr algn="r"/>
                      <a:r>
                        <a:rPr lang="pl-PL" sz="1100" b="1" dirty="0">
                          <a:solidFill>
                            <a:srgbClr val="385723"/>
                          </a:solidFill>
                          <a:latin typeface="+mj-lt"/>
                          <a:cs typeface="Calibri" panose="020F0502020204030204" pitchFamily="34" charset="0"/>
                        </a:rPr>
                        <a:t>+1.875.185 </a:t>
                      </a:r>
                      <a:r>
                        <a:rPr lang="pl-PL" sz="1100" b="1" baseline="0" dirty="0">
                          <a:solidFill>
                            <a:srgbClr val="385723"/>
                          </a:solidFill>
                          <a:latin typeface="+mj-lt"/>
                          <a:cs typeface="Calibri" panose="020F0502020204030204" pitchFamily="34" charset="0"/>
                        </a:rPr>
                        <a:t>zł</a:t>
                      </a:r>
                      <a:br>
                        <a:rPr lang="pl-PL" sz="1100" b="1" baseline="0" dirty="0">
                          <a:solidFill>
                            <a:srgbClr val="385723"/>
                          </a:solidFill>
                          <a:latin typeface="+mj-lt"/>
                          <a:cs typeface="Calibri" panose="020F0502020204030204" pitchFamily="34" charset="0"/>
                        </a:rPr>
                      </a:br>
                      <a:r>
                        <a:rPr lang="pl-PL" sz="1000" b="1" baseline="0" dirty="0">
                          <a:solidFill>
                            <a:srgbClr val="385723"/>
                          </a:solidFill>
                          <a:latin typeface="+mj-lt"/>
                          <a:cs typeface="Calibri" panose="020F0502020204030204" pitchFamily="34" charset="0"/>
                        </a:rPr>
                        <a:t>(per saldo)</a:t>
                      </a:r>
                      <a:endParaRPr lang="pl-PL" sz="800" b="1" dirty="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Środki UE</a:t>
                      </a:r>
                      <a:r>
                        <a:rPr lang="pl-PL" sz="1100" b="0" dirty="0">
                          <a:effectLst/>
                          <a:latin typeface="+mj-lt"/>
                          <a:ea typeface="Times New Roman" panose="02020603050405020304" pitchFamily="18" charset="0"/>
                        </a:rPr>
                        <a:t>.</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4084768"/>
                  </a:ext>
                </a:extLst>
              </a:tr>
              <a:tr h="504000">
                <a:tc>
                  <a:txBody>
                    <a:bodyPr/>
                    <a:lstStyle/>
                    <a:p>
                      <a:pPr algn="r"/>
                      <a:r>
                        <a:rPr lang="pl-PL" sz="1100" b="1" kern="1200" dirty="0">
                          <a:solidFill>
                            <a:srgbClr val="385723"/>
                          </a:solidFill>
                          <a:latin typeface="+mj-lt"/>
                          <a:ea typeface="+mn-ea"/>
                          <a:cs typeface="Calibri" panose="020F0502020204030204" pitchFamily="34" charset="0"/>
                        </a:rPr>
                        <a:t>+1.489.473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Świadczenia odszkodowawcze</a:t>
                      </a:r>
                      <a:r>
                        <a:rPr lang="pl-PL" sz="1100" b="0" dirty="0">
                          <a:effectLst/>
                          <a:latin typeface="+mj-lt"/>
                          <a:ea typeface="Times New Roman" panose="02020603050405020304" pitchFamily="18" charset="0"/>
                        </a:rPr>
                        <a:t> z tytułu powstałych szkód w ramach Warszawskiego Programu Ubezpieczeniowego.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43166796"/>
                  </a:ext>
                </a:extLst>
              </a:tr>
            </a:tbl>
          </a:graphicData>
        </a:graphic>
      </p:graphicFrame>
      <p:sp>
        <p:nvSpPr>
          <p:cNvPr id="9" name="pole tekstowe 13"/>
          <p:cNvSpPr txBox="1">
            <a:spLocks noChangeArrowheads="1"/>
          </p:cNvSpPr>
          <p:nvPr/>
        </p:nvSpPr>
        <p:spPr bwMode="auto">
          <a:xfrm>
            <a:off x="1530258" y="305210"/>
            <a:ext cx="60983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-110,9 </a:t>
            </a:r>
            <a:r>
              <a:rPr lang="pl-PL" altLang="pl-PL" sz="1600" b="1" dirty="0">
                <a:solidFill>
                  <a:srgbClr val="C00000"/>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1554987076"/>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t>
            </a:r>
            <a:r>
              <a:rPr lang="pl-PL" b="1" dirty="0" smtClean="0"/>
              <a:t>B</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40</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4125033389"/>
      </p:ext>
    </p:extLst>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41</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977610317"/>
              </p:ext>
            </p:extLst>
          </p:nvPr>
        </p:nvGraphicFramePr>
        <p:xfrm>
          <a:off x="1013012" y="1155496"/>
          <a:ext cx="10506634" cy="4949091"/>
        </p:xfrm>
        <a:graphic>
          <a:graphicData uri="http://schemas.openxmlformats.org/drawingml/2006/table">
            <a:tbl>
              <a:tblPr firstRow="1" bandRow="1">
                <a:tableStyleId>{2D5ABB26-0587-4C30-8999-92F81FD0307C}</a:tableStyleId>
              </a:tblPr>
              <a:tblGrid>
                <a:gridCol w="3216314">
                  <a:extLst>
                    <a:ext uri="{9D8B030D-6E8A-4147-A177-3AD203B41FA5}">
                      <a16:colId xmlns:a16="http://schemas.microsoft.com/office/drawing/2014/main" val="20000"/>
                    </a:ext>
                  </a:extLst>
                </a:gridCol>
                <a:gridCol w="1822580">
                  <a:extLst>
                    <a:ext uri="{9D8B030D-6E8A-4147-A177-3AD203B41FA5}">
                      <a16:colId xmlns:a16="http://schemas.microsoft.com/office/drawing/2014/main" val="2530149875"/>
                    </a:ext>
                  </a:extLst>
                </a:gridCol>
                <a:gridCol w="1822580">
                  <a:extLst>
                    <a:ext uri="{9D8B030D-6E8A-4147-A177-3AD203B41FA5}">
                      <a16:colId xmlns:a16="http://schemas.microsoft.com/office/drawing/2014/main" val="1147683989"/>
                    </a:ext>
                  </a:extLst>
                </a:gridCol>
                <a:gridCol w="1822580">
                  <a:extLst>
                    <a:ext uri="{9D8B030D-6E8A-4147-A177-3AD203B41FA5}">
                      <a16:colId xmlns:a16="http://schemas.microsoft.com/office/drawing/2014/main" val="157972581"/>
                    </a:ext>
                  </a:extLst>
                </a:gridCol>
                <a:gridCol w="1822580">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5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500" b="0" kern="1200" dirty="0" smtClean="0">
                          <a:solidFill>
                            <a:schemeClr val="tx1"/>
                          </a:solidFill>
                          <a:latin typeface="+mn-lt"/>
                          <a:ea typeface="+mn-ea"/>
                          <a:cs typeface="Calibri" panose="020F0502020204030204" pitchFamily="34" charset="0"/>
                        </a:rPr>
                        <a:t>Autopoprawka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-49,3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+64,3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j-lt"/>
                          <a:ea typeface="+mn-ea"/>
                          <a:cs typeface="+mn-cs"/>
                        </a:rPr>
                        <a:t>-</a:t>
                      </a:r>
                      <a:endParaRPr lang="pl-PL" sz="2800" b="1" kern="1200" dirty="0">
                        <a:solidFill>
                          <a:schemeClr val="tx1"/>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26.232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-118,3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+42,2</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+0,7</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29.860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-241,0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+30,0</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25.862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+0,7</a:t>
                      </a:r>
                      <a:endParaRPr lang="pl-PL" sz="28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3.998</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+68,9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+22,1</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-0,7</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a:t>
                      </a:r>
                      <a:r>
                        <a:rPr lang="pl-PL" sz="2800" b="1" dirty="0" smtClean="0">
                          <a:solidFill>
                            <a:schemeClr val="tx1"/>
                          </a:solidFill>
                          <a:latin typeface="+mj-lt"/>
                        </a:rPr>
                        <a:t>3.628</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5">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416352966"/>
      </p:ext>
    </p:extLst>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3" name="Tytuł 2"/>
          <p:cNvSpPr>
            <a:spLocks noGrp="1"/>
          </p:cNvSpPr>
          <p:nvPr>
            <p:ph type="title"/>
          </p:nvPr>
        </p:nvSpPr>
        <p:spPr>
          <a:xfrm>
            <a:off x="385496" y="506543"/>
            <a:ext cx="6975475" cy="365293"/>
          </a:xfrm>
        </p:spPr>
        <p:txBody>
          <a:bodyPr/>
          <a:lstStyle/>
          <a:p>
            <a:pPr>
              <a:spcBef>
                <a:spcPts val="800"/>
              </a:spcBef>
              <a:spcAft>
                <a:spcPts val="800"/>
              </a:spcAft>
            </a:pPr>
            <a:r>
              <a:rPr lang="pl-PL" altLang="pl-PL" sz="1800" b="1" dirty="0" smtClean="0">
                <a:latin typeface="+mj-lt"/>
              </a:rPr>
              <a:t>Wydatki majątkowe: </a:t>
            </a:r>
            <a:r>
              <a:rPr lang="pl-PL" altLang="pl-PL" sz="1800" b="1" dirty="0" smtClean="0">
                <a:solidFill>
                  <a:srgbClr val="385723"/>
                </a:solidFill>
                <a:latin typeface="+mj-lt"/>
              </a:rPr>
              <a:t>+697.755 zł</a:t>
            </a:r>
            <a:endParaRPr lang="pl-PL" altLang="pl-PL" sz="1800" b="1" dirty="0">
              <a:solidFill>
                <a:srgbClr val="385723"/>
              </a:solidFill>
              <a:latin typeface="+mj-lt"/>
            </a:endParaRP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
        <p:nvSpPr>
          <p:cNvPr id="4" name="pole tekstowe 3"/>
          <p:cNvSpPr txBox="1"/>
          <p:nvPr/>
        </p:nvSpPr>
        <p:spPr>
          <a:xfrm>
            <a:off x="385496" y="1173125"/>
            <a:ext cx="11654104" cy="1615827"/>
          </a:xfrm>
          <a:prstGeom prst="rect">
            <a:avLst/>
          </a:prstGeom>
          <a:noFill/>
        </p:spPr>
        <p:txBody>
          <a:bodyPr wrap="square" rtlCol="0">
            <a:spAutoFit/>
          </a:bodyPr>
          <a:lstStyle/>
          <a:p>
            <a:pPr lvl="0"/>
            <a:r>
              <a:rPr lang="pl-PL" sz="1400" b="1" dirty="0" err="1" smtClean="0"/>
              <a:t>ogólnomiejskie</a:t>
            </a:r>
            <a:r>
              <a:rPr lang="x-none" sz="1400" dirty="0" smtClean="0"/>
              <a:t>:</a:t>
            </a:r>
            <a:r>
              <a:rPr lang="pl-PL" sz="1400" dirty="0" smtClean="0"/>
              <a:t> </a:t>
            </a:r>
            <a:r>
              <a:rPr lang="pl-PL" sz="1400" b="1" dirty="0" smtClean="0">
                <a:solidFill>
                  <a:srgbClr val="385723"/>
                </a:solidFill>
              </a:rPr>
              <a:t>+597.755 zł</a:t>
            </a:r>
            <a:endParaRPr lang="pl-PL" sz="1400" b="1" dirty="0"/>
          </a:p>
          <a:p>
            <a:pPr marL="285750" lvl="0" indent="-285750">
              <a:spcBef>
                <a:spcPts val="600"/>
              </a:spcBef>
              <a:spcAft>
                <a:spcPts val="600"/>
              </a:spcAft>
              <a:buFont typeface="Wingdings" panose="05000000000000000000" pitchFamily="2" charset="2"/>
              <a:buChar char="§"/>
            </a:pPr>
            <a:r>
              <a:rPr lang="pl-PL" sz="1400" dirty="0"/>
              <a:t>„Rozbudowa skrzyżowania drogi wojewódzkiej nr 898 - ul. 3 Maja i ul. Arkuszowej z drogą powiatową nr 5587W - ul. Estrady” – 356.398 zł (przeniesienie z 2025 r.) (dział 600 – Transport i łączność, rozdział 60013 – Drogi publiczne wojewódzkie);</a:t>
            </a:r>
            <a:endParaRPr lang="pl-PL" sz="1400" dirty="0"/>
          </a:p>
          <a:p>
            <a:pPr marL="285750" indent="-285750">
              <a:spcBef>
                <a:spcPts val="600"/>
              </a:spcBef>
              <a:spcAft>
                <a:spcPts val="600"/>
              </a:spcAft>
              <a:buFont typeface="Wingdings" panose="05000000000000000000" pitchFamily="2" charset="2"/>
              <a:buChar char="§"/>
            </a:pPr>
            <a:r>
              <a:rPr lang="pl-PL" sz="1400" dirty="0"/>
              <a:t>„Zakupy inwestycyjne dla Zakładu Remontów i Konserwacji Dróg” – 241.357 zł (przeniesienie z 2026 r. z Programu przygotowania m.st. Warszawy do działania w warunkach kryzysu - Warszawa chroni) (dział 600 – Transport i łączność, rozdział 60095 – Pozostała działalność)</a:t>
            </a:r>
          </a:p>
        </p:txBody>
      </p:sp>
      <p:sp>
        <p:nvSpPr>
          <p:cNvPr id="9" name="pole tekstowe 8"/>
          <p:cNvSpPr txBox="1"/>
          <p:nvPr/>
        </p:nvSpPr>
        <p:spPr>
          <a:xfrm>
            <a:off x="281356" y="3234404"/>
            <a:ext cx="11654104" cy="1208023"/>
          </a:xfrm>
          <a:prstGeom prst="rect">
            <a:avLst/>
          </a:prstGeom>
          <a:noFill/>
        </p:spPr>
        <p:txBody>
          <a:bodyPr wrap="square" rtlCol="0">
            <a:spAutoFit/>
          </a:bodyPr>
          <a:lstStyle/>
          <a:p>
            <a:pPr lvl="0"/>
            <a:r>
              <a:rPr lang="pl-PL" sz="1400" b="1" dirty="0"/>
              <a:t>d</a:t>
            </a:r>
            <a:r>
              <a:rPr lang="pl-PL" sz="1400" b="1" dirty="0" smtClean="0"/>
              <a:t>zielnicowe: dz. Bielany: </a:t>
            </a:r>
            <a:r>
              <a:rPr lang="pl-PL" sz="1400" b="1" dirty="0" smtClean="0">
                <a:solidFill>
                  <a:srgbClr val="385723"/>
                </a:solidFill>
              </a:rPr>
              <a:t>+100.000 zł</a:t>
            </a:r>
            <a:endParaRPr lang="pl-PL" sz="1400" dirty="0"/>
          </a:p>
          <a:p>
            <a:pPr marL="171450" lvl="0" indent="-171450">
              <a:spcBef>
                <a:spcPts val="300"/>
              </a:spcBef>
              <a:spcAft>
                <a:spcPts val="300"/>
              </a:spcAft>
              <a:buFont typeface="Wingdings" panose="05000000000000000000" pitchFamily="2" charset="2"/>
              <a:buChar char="§"/>
            </a:pPr>
            <a:r>
              <a:rPr lang="pl-PL" sz="1400" dirty="0"/>
              <a:t>w załączniku dzielnicy Bielany w związku z realizacją zadania pn. „Modernizacja technologii kuchni wraz z niezbędną adaptacją pomieszczeń w Szkole Podstawowej nr 214 przy ul. Fontany 1” (przeniesienie z 2025 r. z zadania pn. „Wydatki na zwiększenie wartości inwestycji kontynuowanych” i z 2027 r. z Programu rozwoju infrastruktury lokalnej) (dział 801 – Oświata i wychowanie, rozdział 80101 – Szkoły podstawowe)</a:t>
            </a:r>
          </a:p>
        </p:txBody>
      </p:sp>
    </p:spTree>
    <p:extLst>
      <p:ext uri="{BB962C8B-B14F-4D97-AF65-F5344CB8AC3E}">
        <p14:creationId xmlns:p14="http://schemas.microsoft.com/office/powerpoint/2010/main" val="2594153547"/>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t>
            </a:r>
            <a:r>
              <a:rPr lang="pl-PL" b="1" dirty="0" smtClean="0"/>
              <a:t>B</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191840333"/>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44</a:t>
            </a:fld>
            <a:endParaRPr lang="pl-PL" dirty="0"/>
          </a:p>
        </p:txBody>
      </p:sp>
      <p:sp>
        <p:nvSpPr>
          <p:cNvPr id="3" name="Tytuł 2"/>
          <p:cNvSpPr>
            <a:spLocks noGrp="1"/>
          </p:cNvSpPr>
          <p:nvPr>
            <p:ph type="title"/>
          </p:nvPr>
        </p:nvSpPr>
        <p:spPr>
          <a:xfrm>
            <a:off x="385496" y="506543"/>
            <a:ext cx="6975475" cy="365293"/>
          </a:xfrm>
        </p:spPr>
        <p:txBody>
          <a:bodyPr/>
          <a:lstStyle/>
          <a:p>
            <a:pPr>
              <a:spcBef>
                <a:spcPts val="800"/>
              </a:spcBef>
              <a:spcAft>
                <a:spcPts val="800"/>
              </a:spcAft>
            </a:pPr>
            <a:r>
              <a:rPr lang="pl-PL" altLang="pl-PL" sz="1800" b="1" dirty="0" smtClean="0">
                <a:latin typeface="+mj-lt"/>
              </a:rPr>
              <a:t>Wieloletnie przedsięwzięcia majątkowe:</a:t>
            </a:r>
            <a:endParaRPr lang="pl-PL" altLang="pl-PL" sz="1800" b="1" dirty="0">
              <a:latin typeface="+mj-lt"/>
            </a:endParaRP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
        <p:nvSpPr>
          <p:cNvPr id="4" name="pole tekstowe 3"/>
          <p:cNvSpPr txBox="1"/>
          <p:nvPr/>
        </p:nvSpPr>
        <p:spPr>
          <a:xfrm>
            <a:off x="385496" y="1173125"/>
            <a:ext cx="11654104" cy="2208297"/>
          </a:xfrm>
          <a:prstGeom prst="rect">
            <a:avLst/>
          </a:prstGeom>
          <a:noFill/>
        </p:spPr>
        <p:txBody>
          <a:bodyPr wrap="square" rtlCol="0">
            <a:spAutoFit/>
          </a:bodyPr>
          <a:lstStyle/>
          <a:p>
            <a:pPr lvl="0"/>
            <a:r>
              <a:rPr lang="pl-PL" sz="1400" b="1" dirty="0" err="1" smtClean="0"/>
              <a:t>ogólnomiejskie</a:t>
            </a:r>
            <a:r>
              <a:rPr lang="x-none" sz="1400" dirty="0" smtClean="0"/>
              <a:t>:</a:t>
            </a:r>
            <a:endParaRPr lang="pl-PL" sz="1400" dirty="0"/>
          </a:p>
          <a:p>
            <a:pPr marL="171450" lvl="0" indent="-171450">
              <a:spcBef>
                <a:spcPts val="300"/>
              </a:spcBef>
              <a:spcAft>
                <a:spcPts val="300"/>
              </a:spcAft>
              <a:buFont typeface="Wingdings" panose="05000000000000000000" pitchFamily="2" charset="2"/>
              <a:buChar char="§"/>
            </a:pPr>
            <a:r>
              <a:rPr lang="x-none" sz="1200" dirty="0"/>
              <a:t>„Rozbudowa skrzyżowania drogi wojewódzkiej nr 898 - ul. 3 Maja i ul. Arkuszowej z drogą powiatową nr 5587W - ul. Estrady”:  </a:t>
            </a:r>
            <a:r>
              <a:rPr lang="pl-PL" sz="1200" dirty="0" smtClean="0"/>
              <a:t/>
            </a:r>
            <a:br>
              <a:rPr lang="pl-PL" sz="1200" dirty="0" smtClean="0"/>
            </a:br>
            <a:r>
              <a:rPr lang="x-none" sz="1200" dirty="0" smtClean="0"/>
              <a:t>zwiększenie </a:t>
            </a:r>
            <a:r>
              <a:rPr lang="x-none" sz="1200" dirty="0"/>
              <a:t>limitu wydatków w 2024 r. o 356.398 zł, zmniejszenie limitu wydatków w 2025 r. o 356.398 </a:t>
            </a:r>
            <a:r>
              <a:rPr lang="x-none" sz="1200" dirty="0" smtClean="0"/>
              <a:t>zł</a:t>
            </a:r>
            <a:endParaRPr lang="pl-PL" sz="1200" dirty="0"/>
          </a:p>
          <a:p>
            <a:pPr marL="171450" lvl="0" indent="-171450">
              <a:spcBef>
                <a:spcPts val="300"/>
              </a:spcBef>
              <a:spcAft>
                <a:spcPts val="300"/>
              </a:spcAft>
              <a:buFont typeface="Wingdings" panose="05000000000000000000" pitchFamily="2" charset="2"/>
              <a:buChar char="§"/>
            </a:pPr>
            <a:r>
              <a:rPr lang="x-none" sz="1200" dirty="0"/>
              <a:t>„Zakupy inwestycyjne dla Zakładu Remontów i Konserwacji Dróg”: zwiększenie limitu wydatków w 2024 r. o 241.357 </a:t>
            </a:r>
            <a:r>
              <a:rPr lang="x-none" sz="1200" dirty="0" smtClean="0"/>
              <a:t>zł, </a:t>
            </a:r>
            <a:endParaRPr lang="pl-PL" sz="1200" dirty="0"/>
          </a:p>
          <a:p>
            <a:pPr marL="171450" lvl="0" indent="-171450">
              <a:spcBef>
                <a:spcPts val="300"/>
              </a:spcBef>
              <a:spcAft>
                <a:spcPts val="300"/>
              </a:spcAft>
              <a:buFont typeface="Wingdings" panose="05000000000000000000" pitchFamily="2" charset="2"/>
              <a:buChar char="§"/>
            </a:pPr>
            <a:r>
              <a:rPr lang="x-none" sz="1200" dirty="0"/>
              <a:t>„Program przygotowania m.st. Warszawy do działania w warunkach kryzysu - Warszawa chroni”: zmniejszenie limitu wydatków w 2026 r. o 241.357 </a:t>
            </a:r>
            <a:r>
              <a:rPr lang="x-none" sz="1200" dirty="0" smtClean="0"/>
              <a:t>zł</a:t>
            </a:r>
            <a:endParaRPr lang="pl-PL" sz="1200" dirty="0"/>
          </a:p>
          <a:p>
            <a:pPr marL="171450" lvl="0" indent="-171450">
              <a:spcBef>
                <a:spcPts val="300"/>
              </a:spcBef>
              <a:spcAft>
                <a:spcPts val="300"/>
              </a:spcAft>
              <a:buFont typeface="Wingdings" panose="05000000000000000000" pitchFamily="2" charset="2"/>
              <a:buChar char="§"/>
            </a:pPr>
            <a:r>
              <a:rPr lang="x-none" sz="1200" dirty="0"/>
              <a:t>„Wydatki na zwiększenie wartości inwestycji kontynuowanych”: zmniejszenie limitu wydatków w 2025 r. o 550.000 zł</a:t>
            </a:r>
            <a:r>
              <a:rPr lang="x-none" sz="1200" dirty="0" smtClean="0"/>
              <a:t>,</a:t>
            </a:r>
            <a:r>
              <a:rPr lang="pl-PL" sz="1200" dirty="0" smtClean="0"/>
              <a:t/>
            </a:r>
            <a:br>
              <a:rPr lang="pl-PL" sz="1200" dirty="0" smtClean="0"/>
            </a:br>
            <a:r>
              <a:rPr lang="x-none" sz="1200" dirty="0" smtClean="0"/>
              <a:t>zmniejszenie </a:t>
            </a:r>
            <a:r>
              <a:rPr lang="x-none" sz="1200" dirty="0"/>
              <a:t>limitu wydatków w 2027 r. o 43.000.000 </a:t>
            </a:r>
            <a:r>
              <a:rPr lang="x-none" sz="1200" dirty="0" smtClean="0"/>
              <a:t>zł</a:t>
            </a:r>
            <a:endParaRPr lang="pl-PL" sz="1200" dirty="0"/>
          </a:p>
          <a:p>
            <a:pPr marL="171450" lvl="0" indent="-171450">
              <a:spcBef>
                <a:spcPts val="300"/>
              </a:spcBef>
              <a:spcAft>
                <a:spcPts val="300"/>
              </a:spcAft>
              <a:buFont typeface="Wingdings" panose="05000000000000000000" pitchFamily="2" charset="2"/>
              <a:buChar char="§"/>
            </a:pPr>
            <a:r>
              <a:rPr lang="x-none" sz="1200" dirty="0"/>
              <a:t>„Program rozwoju infrastruktury lokalnej”: zmniejszenie limitu wydatków w 2027 r. </a:t>
            </a:r>
            <a:r>
              <a:rPr lang="x-none" sz="1200" dirty="0" smtClean="0"/>
              <a:t>o </a:t>
            </a:r>
            <a:r>
              <a:rPr lang="x-none" sz="1200" dirty="0"/>
              <a:t>550.000 </a:t>
            </a:r>
            <a:r>
              <a:rPr lang="x-none" sz="1200" dirty="0" smtClean="0"/>
              <a:t>zł</a:t>
            </a:r>
            <a:endParaRPr lang="pl-PL" sz="1200" dirty="0"/>
          </a:p>
          <a:p>
            <a:pPr marL="171450" lvl="0" indent="-171450">
              <a:spcBef>
                <a:spcPts val="300"/>
              </a:spcBef>
              <a:spcAft>
                <a:spcPts val="300"/>
              </a:spcAft>
              <a:buFont typeface="Wingdings" panose="05000000000000000000" pitchFamily="2" charset="2"/>
              <a:buChar char="§"/>
            </a:pPr>
            <a:r>
              <a:rPr lang="x-none" sz="1200" dirty="0"/>
              <a:t>„Program rozwoju infrastruktury miejskiej”: zwiększenie limitu wydatków w 2026 r. </a:t>
            </a:r>
            <a:r>
              <a:rPr lang="x-none" sz="1200" dirty="0" smtClean="0"/>
              <a:t>o </a:t>
            </a:r>
            <a:r>
              <a:rPr lang="x-none" sz="1200" dirty="0"/>
              <a:t>20.000.000 zł, zwiększenie limitu wydatków w 2027 r. o 23.000.000 </a:t>
            </a:r>
            <a:r>
              <a:rPr lang="x-none" sz="1200" dirty="0" smtClean="0"/>
              <a:t>zł</a:t>
            </a:r>
            <a:endParaRPr lang="pl-PL" sz="1200" dirty="0"/>
          </a:p>
        </p:txBody>
      </p:sp>
      <p:sp>
        <p:nvSpPr>
          <p:cNvPr id="9" name="pole tekstowe 8"/>
          <p:cNvSpPr txBox="1"/>
          <p:nvPr/>
        </p:nvSpPr>
        <p:spPr>
          <a:xfrm>
            <a:off x="385496" y="3673674"/>
            <a:ext cx="11654104" cy="977191"/>
          </a:xfrm>
          <a:prstGeom prst="rect">
            <a:avLst/>
          </a:prstGeom>
          <a:noFill/>
        </p:spPr>
        <p:txBody>
          <a:bodyPr wrap="square" rtlCol="0">
            <a:spAutoFit/>
          </a:bodyPr>
          <a:lstStyle/>
          <a:p>
            <a:pPr lvl="0"/>
            <a:r>
              <a:rPr lang="pl-PL" sz="1400" b="1" dirty="0"/>
              <a:t>d</a:t>
            </a:r>
            <a:r>
              <a:rPr lang="pl-PL" sz="1400" b="1" dirty="0" smtClean="0"/>
              <a:t>zielnicowe: dz. Bielany</a:t>
            </a:r>
            <a:r>
              <a:rPr lang="x-none" sz="1400" dirty="0" smtClean="0"/>
              <a:t>:</a:t>
            </a:r>
            <a:endParaRPr lang="pl-PL" sz="1400" dirty="0"/>
          </a:p>
          <a:p>
            <a:pPr marL="171450" lvl="0" indent="-171450">
              <a:spcBef>
                <a:spcPts val="300"/>
              </a:spcBef>
              <a:spcAft>
                <a:spcPts val="300"/>
              </a:spcAft>
              <a:buFont typeface="Wingdings" panose="05000000000000000000" pitchFamily="2" charset="2"/>
              <a:buChar char="§"/>
            </a:pPr>
            <a:r>
              <a:rPr lang="x-none" sz="1200" dirty="0"/>
              <a:t>„Modernizacja technologii kuchni wraz z niezbędną adaptacją pomieszczeń w Szkole Podstawowej nr 214 przy ul. </a:t>
            </a:r>
            <a:r>
              <a:rPr lang="x-none" sz="1200" dirty="0"/>
              <a:t>Fontany 1”: </a:t>
            </a:r>
            <a:r>
              <a:rPr lang="pl-PL" sz="1200" dirty="0" smtClean="0"/>
              <a:t/>
            </a:r>
            <a:br>
              <a:rPr lang="pl-PL" sz="1200" dirty="0" smtClean="0"/>
            </a:br>
            <a:r>
              <a:rPr lang="x-none" sz="1200" dirty="0" smtClean="0"/>
              <a:t>zwiększenie </a:t>
            </a:r>
            <a:r>
              <a:rPr lang="x-none" sz="1200" dirty="0"/>
              <a:t>limitu wydatków w 2024 r. o 100.000 </a:t>
            </a:r>
            <a:r>
              <a:rPr lang="x-none" sz="1200" dirty="0" smtClean="0"/>
              <a:t>zł</a:t>
            </a:r>
            <a:endParaRPr lang="pl-PL" sz="1200" dirty="0"/>
          </a:p>
          <a:p>
            <a:pPr marL="171450" indent="-171450">
              <a:spcBef>
                <a:spcPts val="300"/>
              </a:spcBef>
              <a:spcAft>
                <a:spcPts val="300"/>
              </a:spcAft>
              <a:buFont typeface="Wingdings" panose="05000000000000000000" pitchFamily="2" charset="2"/>
              <a:buChar char="§"/>
            </a:pPr>
            <a:r>
              <a:rPr lang="pl-PL" sz="1200" dirty="0"/>
              <a:t>„Modernizacja Zespołu Szkół nr 49 - prace przygotowawcze”: zwiększenie limitu wydatków </a:t>
            </a:r>
            <a:r>
              <a:rPr lang="pl-PL" sz="1200" dirty="0" smtClean="0"/>
              <a:t>w </a:t>
            </a:r>
            <a:r>
              <a:rPr lang="pl-PL" sz="1200" dirty="0"/>
              <a:t>2025 r. o 1.000.000 </a:t>
            </a:r>
            <a:r>
              <a:rPr lang="pl-PL" sz="1200" dirty="0" smtClean="0"/>
              <a:t>zł</a:t>
            </a:r>
            <a:endParaRPr lang="pl-PL" sz="1200" dirty="0"/>
          </a:p>
        </p:txBody>
      </p:sp>
    </p:spTree>
    <p:extLst>
      <p:ext uri="{BB962C8B-B14F-4D97-AF65-F5344CB8AC3E}">
        <p14:creationId xmlns:p14="http://schemas.microsoft.com/office/powerpoint/2010/main" val="1697275852"/>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894740679"/>
              </p:ext>
            </p:extLst>
          </p:nvPr>
        </p:nvGraphicFramePr>
        <p:xfrm>
          <a:off x="1135531" y="1678156"/>
          <a:ext cx="9599574" cy="4104448"/>
        </p:xfrm>
        <a:graphic>
          <a:graphicData uri="http://schemas.openxmlformats.org/drawingml/2006/table">
            <a:tbl>
              <a:tblPr firstRow="1" bandRow="1">
                <a:tableStyleId>{2D5ABB26-0587-4C30-8999-92F81FD0307C}</a:tableStyleId>
              </a:tblPr>
              <a:tblGrid>
                <a:gridCol w="1835928">
                  <a:extLst>
                    <a:ext uri="{9D8B030D-6E8A-4147-A177-3AD203B41FA5}">
                      <a16:colId xmlns:a16="http://schemas.microsoft.com/office/drawing/2014/main" val="3288171132"/>
                    </a:ext>
                  </a:extLst>
                </a:gridCol>
                <a:gridCol w="1505194">
                  <a:extLst>
                    <a:ext uri="{9D8B030D-6E8A-4147-A177-3AD203B41FA5}">
                      <a16:colId xmlns:a16="http://schemas.microsoft.com/office/drawing/2014/main" val="20001"/>
                    </a:ext>
                  </a:extLst>
                </a:gridCol>
                <a:gridCol w="1505194">
                  <a:extLst>
                    <a:ext uri="{9D8B030D-6E8A-4147-A177-3AD203B41FA5}">
                      <a16:colId xmlns:a16="http://schemas.microsoft.com/office/drawing/2014/main" val="3393036705"/>
                    </a:ext>
                  </a:extLst>
                </a:gridCol>
                <a:gridCol w="1505194">
                  <a:extLst>
                    <a:ext uri="{9D8B030D-6E8A-4147-A177-3AD203B41FA5}">
                      <a16:colId xmlns:a16="http://schemas.microsoft.com/office/drawing/2014/main" val="785722401"/>
                    </a:ext>
                  </a:extLst>
                </a:gridCol>
                <a:gridCol w="1505194">
                  <a:extLst>
                    <a:ext uri="{9D8B030D-6E8A-4147-A177-3AD203B41FA5}">
                      <a16:colId xmlns:a16="http://schemas.microsoft.com/office/drawing/2014/main" val="1778449290"/>
                    </a:ext>
                  </a:extLst>
                </a:gridCol>
                <a:gridCol w="1742870">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+122,7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+46,0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-27,4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+119,7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+12,2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+14,8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+14,8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+3,4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+45,2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42823900"/>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smtClean="0">
                          <a:solidFill>
                            <a:srgbClr val="385723"/>
                          </a:solidFill>
                          <a:effectLst/>
                          <a:latin typeface="+mj-lt"/>
                        </a:rPr>
                        <a:t>+0,7</a:t>
                      </a:r>
                      <a:endParaRPr lang="pl-PL" sz="2000" b="1" i="0" u="none" strike="noStrike" dirty="0">
                        <a:solidFill>
                          <a:srgbClr val="385723"/>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smtClean="0">
                          <a:solidFill>
                            <a:srgbClr val="385723"/>
                          </a:solidFill>
                          <a:effectLst/>
                          <a:latin typeface="+mj-lt"/>
                        </a:rPr>
                        <a:t>+0,09</a:t>
                      </a:r>
                      <a:endParaRPr lang="pl-PL" sz="2000" b="1" i="0" u="none" strike="noStrike" dirty="0">
                        <a:solidFill>
                          <a:srgbClr val="385723"/>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smtClean="0">
                          <a:solidFill>
                            <a:srgbClr val="385723"/>
                          </a:solidFill>
                          <a:effectLst/>
                          <a:latin typeface="+mj-lt"/>
                        </a:rPr>
                        <a:t>+19,7</a:t>
                      </a:r>
                      <a:endParaRPr lang="pl-PL" sz="2000" b="1" i="0" u="none" strike="noStrike" dirty="0">
                        <a:solidFill>
                          <a:srgbClr val="385723"/>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kern="1200" dirty="0" smtClean="0">
                          <a:solidFill>
                            <a:srgbClr val="C00000"/>
                          </a:solidFill>
                          <a:latin typeface="+mj-lt"/>
                          <a:ea typeface="+mn-ea"/>
                          <a:cs typeface="Calibri" panose="020F0502020204030204" pitchFamily="34" charset="0"/>
                        </a:rPr>
                        <a:t>-20,6</a:t>
                      </a:r>
                      <a:endParaRPr lang="pl-PL" sz="2000" b="1" kern="1200" dirty="0">
                        <a:solidFill>
                          <a:srgbClr val="C00000"/>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84523438"/>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smtClean="0">
                          <a:solidFill>
                            <a:srgbClr val="000000"/>
                          </a:solidFill>
                          <a:effectLst/>
                          <a:latin typeface="+mj-lt"/>
                        </a:rPr>
                        <a:t>3.998</a:t>
                      </a:r>
                      <a:endParaRPr lang="pl-PL" sz="20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3.385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smtClean="0">
                          <a:solidFill>
                            <a:srgbClr val="000000"/>
                          </a:solidFill>
                          <a:effectLst/>
                          <a:latin typeface="+mj-lt"/>
                        </a:rPr>
                        <a:t>2.973</a:t>
                      </a:r>
                      <a:endParaRPr lang="pl-PL" sz="20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smtClean="0">
                          <a:solidFill>
                            <a:srgbClr val="000000"/>
                          </a:solidFill>
                          <a:effectLst/>
                          <a:latin typeface="+mj-lt"/>
                        </a:rPr>
                        <a:t>1.880</a:t>
                      </a:r>
                      <a:endParaRPr lang="pl-PL" sz="20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12.235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6837813"/>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46</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549697654"/>
      </p:ext>
    </p:extLst>
  </p:cSld>
  <p:clrMapOvr>
    <a:masterClrMapping/>
  </p:clrMapOvr>
  <p:transitio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47</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graphicFrame>
        <p:nvGraphicFramePr>
          <p:cNvPr id="3" name="Tabela 2">
            <a:extLst>
              <a:ext uri="{FF2B5EF4-FFF2-40B4-BE49-F238E27FC236}">
                <a16:creationId xmlns:a16="http://schemas.microsoft.com/office/drawing/2014/main" id="{5D0AD574-7346-DFB4-E3E3-E55E52F23218}"/>
              </a:ext>
            </a:extLst>
          </p:cNvPr>
          <p:cNvGraphicFramePr>
            <a:graphicFrameLocks noGrp="1"/>
          </p:cNvGraphicFramePr>
          <p:nvPr>
            <p:extLst>
              <p:ext uri="{D42A27DB-BD31-4B8C-83A1-F6EECF244321}">
                <p14:modId xmlns:p14="http://schemas.microsoft.com/office/powerpoint/2010/main" val="1654297776"/>
              </p:ext>
            </p:extLst>
          </p:nvPr>
        </p:nvGraphicFramePr>
        <p:xfrm>
          <a:off x="-1" y="1328533"/>
          <a:ext cx="12192001" cy="4104448"/>
        </p:xfrm>
        <a:graphic>
          <a:graphicData uri="http://schemas.openxmlformats.org/drawingml/2006/table">
            <a:tbl>
              <a:tblPr firstRow="1" bandRow="1">
                <a:tableStyleId>{2D5ABB26-0587-4C30-8999-92F81FD0307C}</a:tableStyleId>
              </a:tblPr>
              <a:tblGrid>
                <a:gridCol w="1379392">
                  <a:extLst>
                    <a:ext uri="{9D8B030D-6E8A-4147-A177-3AD203B41FA5}">
                      <a16:colId xmlns:a16="http://schemas.microsoft.com/office/drawing/2014/main" val="3288171132"/>
                    </a:ext>
                  </a:extLst>
                </a:gridCol>
                <a:gridCol w="1130902">
                  <a:extLst>
                    <a:ext uri="{9D8B030D-6E8A-4147-A177-3AD203B41FA5}">
                      <a16:colId xmlns:a16="http://schemas.microsoft.com/office/drawing/2014/main" val="20001"/>
                    </a:ext>
                  </a:extLst>
                </a:gridCol>
                <a:gridCol w="1130902">
                  <a:extLst>
                    <a:ext uri="{9D8B030D-6E8A-4147-A177-3AD203B41FA5}">
                      <a16:colId xmlns:a16="http://schemas.microsoft.com/office/drawing/2014/main" val="3393036705"/>
                    </a:ext>
                  </a:extLst>
                </a:gridCol>
                <a:gridCol w="1130902">
                  <a:extLst>
                    <a:ext uri="{9D8B030D-6E8A-4147-A177-3AD203B41FA5}">
                      <a16:colId xmlns:a16="http://schemas.microsoft.com/office/drawing/2014/main" val="785722401"/>
                    </a:ext>
                  </a:extLst>
                </a:gridCol>
                <a:gridCol w="1130902">
                  <a:extLst>
                    <a:ext uri="{9D8B030D-6E8A-4147-A177-3AD203B41FA5}">
                      <a16:colId xmlns:a16="http://schemas.microsoft.com/office/drawing/2014/main" val="67375346"/>
                    </a:ext>
                  </a:extLst>
                </a:gridCol>
                <a:gridCol w="1130902">
                  <a:extLst>
                    <a:ext uri="{9D8B030D-6E8A-4147-A177-3AD203B41FA5}">
                      <a16:colId xmlns:a16="http://schemas.microsoft.com/office/drawing/2014/main" val="414039947"/>
                    </a:ext>
                  </a:extLst>
                </a:gridCol>
                <a:gridCol w="455917">
                  <a:extLst>
                    <a:ext uri="{9D8B030D-6E8A-4147-A177-3AD203B41FA5}">
                      <a16:colId xmlns:a16="http://schemas.microsoft.com/office/drawing/2014/main" val="1223468682"/>
                    </a:ext>
                  </a:extLst>
                </a:gridCol>
                <a:gridCol w="1130902">
                  <a:extLst>
                    <a:ext uri="{9D8B030D-6E8A-4147-A177-3AD203B41FA5}">
                      <a16:colId xmlns:a16="http://schemas.microsoft.com/office/drawing/2014/main" val="2393733300"/>
                    </a:ext>
                  </a:extLst>
                </a:gridCol>
                <a:gridCol w="1130902">
                  <a:extLst>
                    <a:ext uri="{9D8B030D-6E8A-4147-A177-3AD203B41FA5}">
                      <a16:colId xmlns:a16="http://schemas.microsoft.com/office/drawing/2014/main" val="2735128868"/>
                    </a:ext>
                  </a:extLst>
                </a:gridCol>
                <a:gridCol w="1130902">
                  <a:extLst>
                    <a:ext uri="{9D8B030D-6E8A-4147-A177-3AD203B41FA5}">
                      <a16:colId xmlns:a16="http://schemas.microsoft.com/office/drawing/2014/main" val="1778449290"/>
                    </a:ext>
                  </a:extLst>
                </a:gridCol>
                <a:gridCol w="1309476">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2050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+68,9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-296,7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+53,1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-66,2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-224,3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err="1">
                          <a:latin typeface="+mj-lt"/>
                          <a:cs typeface="Calibri" panose="020F0502020204030204" pitchFamily="34" charset="0"/>
                        </a:rPr>
                        <a:t>Autopop</a:t>
                      </a:r>
                      <a:r>
                        <a:rPr lang="pl-PL" sz="1800" b="0" dirty="0">
                          <a:latin typeface="+mj-lt"/>
                          <a:cs typeface="Calibri" panose="020F0502020204030204" pitchFamily="34" charset="0"/>
                        </a:rPr>
                        <a:t>-</a:t>
                      </a:r>
                      <a:br>
                        <a:rPr lang="pl-PL" sz="1800" b="0" dirty="0">
                          <a:latin typeface="+mj-lt"/>
                          <a:cs typeface="Calibri" panose="020F0502020204030204" pitchFamily="34" charset="0"/>
                        </a:rPr>
                      </a:br>
                      <a:r>
                        <a:rPr lang="pl-PL" sz="1800" b="0" dirty="0">
                          <a:latin typeface="+mj-lt"/>
                          <a:cs typeface="Calibri" panose="020F0502020204030204" pitchFamily="34" charset="0"/>
                        </a:rPr>
                        <a:t>-</a:t>
                      </a:r>
                      <a:r>
                        <a:rPr lang="pl-PL" sz="1800" b="0" dirty="0" err="1">
                          <a:latin typeface="+mj-lt"/>
                          <a:cs typeface="Calibri" panose="020F0502020204030204" pitchFamily="34" charset="0"/>
                        </a:rPr>
                        <a:t>rawka</a:t>
                      </a:r>
                      <a:r>
                        <a:rPr lang="pl-PL" sz="1800" b="0" baseline="0" dirty="0">
                          <a:latin typeface="+mj-lt"/>
                          <a:cs typeface="Calibri" panose="020F0502020204030204" pitchFamily="34" charset="0"/>
                        </a:rPr>
                        <a:t>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+22,1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C00000"/>
                          </a:solidFill>
                          <a:effectLst/>
                          <a:latin typeface="+mj-lt"/>
                        </a:rPr>
                        <a:t>-4,0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C00000"/>
                          </a:solidFill>
                          <a:effectLst/>
                          <a:latin typeface="+mj-lt"/>
                        </a:rPr>
                        <a:t>-21,2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+3,9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0" kern="1200" dirty="0">
                          <a:solidFill>
                            <a:schemeClr val="tx1"/>
                          </a:solidFill>
                          <a:latin typeface="+mj-lt"/>
                          <a:ea typeface="+mn-ea"/>
                          <a:cs typeface="Calibri" panose="020F0502020204030204" pitchFamily="34" charset="0"/>
                        </a:rPr>
                        <a:t>…</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62274199"/>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smtClean="0">
                          <a:solidFill>
                            <a:schemeClr val="tx1"/>
                          </a:solidFill>
                          <a:latin typeface="+mn-lt"/>
                          <a:ea typeface="+mn-ea"/>
                          <a:cs typeface="Calibri" panose="020F0502020204030204" pitchFamily="34" charset="0"/>
                        </a:rPr>
                        <a:t>Autopop</a:t>
                      </a:r>
                      <a:r>
                        <a:rPr lang="pl-PL" sz="1800" b="0" kern="1200" dirty="0" smtClean="0">
                          <a:solidFill>
                            <a:schemeClr val="tx1"/>
                          </a:solidFill>
                          <a:latin typeface="+mn-lt"/>
                          <a:ea typeface="+mn-ea"/>
                          <a:cs typeface="Calibri" panose="020F0502020204030204" pitchFamily="34" charset="0"/>
                        </a:rPr>
                        <a:t>-</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a:t>
                      </a:r>
                      <a:r>
                        <a:rPr lang="pl-PL" sz="1800" b="0" kern="1200" dirty="0" err="1" smtClean="0">
                          <a:solidFill>
                            <a:schemeClr val="tx1"/>
                          </a:solidFill>
                          <a:latin typeface="+mn-lt"/>
                          <a:ea typeface="+mn-ea"/>
                          <a:cs typeface="Calibri" panose="020F0502020204030204" pitchFamily="34" charset="0"/>
                        </a:rPr>
                        <a:t>rawka</a:t>
                      </a:r>
                      <a:r>
                        <a:rPr lang="pl-PL" sz="1800" b="0" kern="1200" baseline="0" dirty="0" smtClean="0">
                          <a:solidFill>
                            <a:schemeClr val="tx1"/>
                          </a:solidFill>
                          <a:latin typeface="+mn-lt"/>
                          <a:ea typeface="+mn-ea"/>
                          <a:cs typeface="Calibri" panose="020F0502020204030204" pitchFamily="34" charset="0"/>
                        </a:rPr>
                        <a:t> B</a:t>
                      </a:r>
                      <a:endParaRPr lang="pl-PL" sz="1800" b="0" kern="1200" dirty="0" smtClean="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kern="1200" dirty="0" smtClean="0">
                          <a:solidFill>
                            <a:srgbClr val="C00000"/>
                          </a:solidFill>
                          <a:effectLst/>
                          <a:latin typeface="+mj-lt"/>
                          <a:ea typeface="+mn-ea"/>
                          <a:cs typeface="+mn-cs"/>
                        </a:rPr>
                        <a:t>-0,7</a:t>
                      </a:r>
                      <a:endParaRPr lang="pl-PL" sz="2000" b="1" i="0" u="none" strike="noStrike" kern="1200" dirty="0">
                        <a:solidFill>
                          <a:srgbClr val="C00000"/>
                        </a:solidFill>
                        <a:effectLst/>
                        <a:latin typeface="+mj-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dirty="0" smtClean="0">
                          <a:solidFill>
                            <a:srgbClr val="C00000"/>
                          </a:solidFill>
                          <a:effectLst/>
                          <a:latin typeface="+mj-lt"/>
                        </a:rPr>
                        <a:t>-0,09</a:t>
                      </a:r>
                      <a:endParaRPr lang="pl-PL" sz="2000" b="1" i="0" u="none" strike="noStrike" dirty="0">
                        <a:solidFill>
                          <a:srgbClr val="C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dirty="0" smtClean="0">
                          <a:solidFill>
                            <a:srgbClr val="C00000"/>
                          </a:solidFill>
                          <a:effectLst/>
                          <a:latin typeface="+mj-lt"/>
                        </a:rPr>
                        <a:t>-19,7</a:t>
                      </a:r>
                      <a:endParaRPr lang="pl-PL" sz="2000" b="1" i="0" u="none" strike="noStrike" dirty="0">
                        <a:solidFill>
                          <a:srgbClr val="C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dirty="0" smtClean="0">
                          <a:solidFill>
                            <a:srgbClr val="385723"/>
                          </a:solidFill>
                          <a:effectLst/>
                          <a:latin typeface="+mj-lt"/>
                        </a:rPr>
                        <a:t>+20,6</a:t>
                      </a:r>
                      <a:endParaRPr lang="pl-PL" sz="2000" b="1" i="0" u="none" strike="noStrike" dirty="0">
                        <a:solidFill>
                          <a:srgbClr val="385723"/>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0</a:t>
                      </a:r>
                      <a:endParaRPr lang="pl-PL" sz="2000" b="1"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pl-PL" sz="2000" b="0" kern="1200" dirty="0" smtClean="0">
                          <a:solidFill>
                            <a:schemeClr val="tx1"/>
                          </a:solidFill>
                          <a:latin typeface="+mj-lt"/>
                          <a:ea typeface="+mn-ea"/>
                          <a:cs typeface="Calibri" panose="020F0502020204030204" pitchFamily="34" charset="0"/>
                        </a:rPr>
                        <a:t>…</a:t>
                      </a:r>
                      <a:endParaRPr lang="pl-PL" sz="2000" b="0"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0</a:t>
                      </a:r>
                      <a:endParaRPr lang="pl-PL" sz="2000" b="1"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0</a:t>
                      </a:r>
                      <a:endParaRPr lang="pl-PL" sz="2000" b="1"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0</a:t>
                      </a:r>
                      <a:endParaRPr lang="pl-PL" sz="2000" b="1"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a:t>
                      </a:r>
                      <a:endParaRPr lang="pl-PL" sz="2000" b="1" kern="1200" dirty="0">
                        <a:solidFill>
                          <a:srgbClr val="385723"/>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03581193"/>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a:t>
                      </a:r>
                      <a:r>
                        <a:rPr lang="pl-PL" sz="2000" b="1" i="0" u="none" strike="noStrike" dirty="0" smtClean="0">
                          <a:solidFill>
                            <a:srgbClr val="000000"/>
                          </a:solidFill>
                          <a:effectLst/>
                          <a:latin typeface="+mj-lt"/>
                        </a:rPr>
                        <a:t>3.628</a:t>
                      </a:r>
                      <a:endParaRPr lang="pl-PL" sz="20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-2.524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a:t>
                      </a:r>
                      <a:r>
                        <a:rPr lang="pl-PL" sz="2000" b="1" i="0" u="none" strike="noStrike" dirty="0" smtClean="0">
                          <a:solidFill>
                            <a:srgbClr val="000000"/>
                          </a:solidFill>
                          <a:effectLst/>
                          <a:latin typeface="+mj-lt"/>
                        </a:rPr>
                        <a:t>858</a:t>
                      </a:r>
                      <a:endParaRPr lang="pl-PL" sz="20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a:t>
                      </a:r>
                      <a:r>
                        <a:rPr lang="pl-PL" sz="2000" b="1" i="0" u="none" strike="noStrike" dirty="0" smtClean="0">
                          <a:solidFill>
                            <a:srgbClr val="000000"/>
                          </a:solidFill>
                          <a:effectLst/>
                          <a:latin typeface="+mj-lt"/>
                        </a:rPr>
                        <a:t>112</a:t>
                      </a:r>
                      <a:endParaRPr lang="pl-PL" sz="20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594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0" dirty="0">
                          <a:solidFill>
                            <a:schemeClr val="tx1"/>
                          </a:solidFill>
                          <a:latin typeface="+mj-lt"/>
                          <a:cs typeface="Calibri" panose="020F0502020204030204" pitchFamily="34" charset="0"/>
                        </a:rPr>
                        <a:t>…</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413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333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165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3.935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216172649"/>
      </p:ext>
    </p:extLst>
  </p:cSld>
  <p:clrMapOvr>
    <a:masterClrMapping/>
  </p:clrMapOvr>
  <p:transition spd="slow">
    <p:cov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48</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1140313084"/>
              </p:ext>
            </p:extLst>
          </p:nvPr>
        </p:nvGraphicFramePr>
        <p:xfrm>
          <a:off x="1320367" y="1369723"/>
          <a:ext cx="9336113" cy="3860912"/>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-122,5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+106,3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+35,3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15106">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err="1">
                          <a:latin typeface="+mj-lt"/>
                          <a:cs typeface="Calibri" panose="020F0502020204030204" pitchFamily="34" charset="0"/>
                        </a:rPr>
                        <a:t>rawka</a:t>
                      </a:r>
                      <a:r>
                        <a:rPr lang="pl-PL" sz="2000" b="0" baseline="0" dirty="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C00000"/>
                          </a:solidFill>
                          <a:effectLst/>
                          <a:latin typeface="+mj-lt"/>
                        </a:rPr>
                        <a:t>-21,3</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385723"/>
                          </a:solidFill>
                          <a:effectLst/>
                          <a:latin typeface="+mj-lt"/>
                        </a:rPr>
                        <a:t>+4,0</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385723"/>
                          </a:solidFill>
                          <a:effectLst/>
                          <a:latin typeface="+mj-lt"/>
                        </a:rPr>
                        <a:t>+21,2</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C00000"/>
                          </a:solidFill>
                          <a:effectLst/>
                          <a:latin typeface="+mj-lt"/>
                        </a:rPr>
                        <a:t>-3,9</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683525"/>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err="1" smtClean="0">
                          <a:solidFill>
                            <a:schemeClr val="tx1"/>
                          </a:solidFill>
                          <a:latin typeface="+mn-lt"/>
                          <a:ea typeface="+mn-ea"/>
                          <a:cs typeface="Calibri" panose="020F0502020204030204" pitchFamily="34" charset="0"/>
                        </a:rPr>
                        <a:t>rawka</a:t>
                      </a:r>
                      <a:r>
                        <a:rPr lang="pl-PL" sz="2000" b="0" kern="1200" baseline="0" dirty="0" smtClean="0">
                          <a:solidFill>
                            <a:schemeClr val="tx1"/>
                          </a:solidFill>
                          <a:latin typeface="+mn-lt"/>
                          <a:ea typeface="+mn-ea"/>
                          <a:cs typeface="Calibri" panose="020F0502020204030204" pitchFamily="34" charset="0"/>
                        </a:rPr>
                        <a:t> B</a:t>
                      </a:r>
                      <a:endParaRPr lang="pl-PL" sz="2000" b="0" kern="1200" dirty="0" smtClean="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kern="1200" dirty="0" smtClean="0">
                          <a:solidFill>
                            <a:srgbClr val="385723"/>
                          </a:solidFill>
                          <a:effectLst/>
                          <a:latin typeface="+mj-lt"/>
                          <a:ea typeface="+mn-ea"/>
                          <a:cs typeface="+mn-cs"/>
                        </a:rPr>
                        <a:t>+0,7</a:t>
                      </a:r>
                      <a:endParaRPr lang="pl-PL" sz="2200" b="1" i="0" u="none" strike="noStrike" kern="1200" dirty="0">
                        <a:solidFill>
                          <a:srgbClr val="385723"/>
                        </a:solidFill>
                        <a:effectLst/>
                        <a:latin typeface="+mj-lt"/>
                        <a:ea typeface="+mn-ea"/>
                        <a:cs typeface="+mn-cs"/>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smtClean="0">
                          <a:solidFill>
                            <a:srgbClr val="385723"/>
                          </a:solidFill>
                          <a:effectLst/>
                          <a:latin typeface="+mj-lt"/>
                        </a:rPr>
                        <a:t>+0,09</a:t>
                      </a:r>
                      <a:endParaRPr lang="pl-PL" sz="2200" b="1" i="0" u="none" strike="noStrike" dirty="0">
                        <a:solidFill>
                          <a:srgbClr val="385723"/>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smtClean="0">
                          <a:solidFill>
                            <a:srgbClr val="385723"/>
                          </a:solidFill>
                          <a:effectLst/>
                          <a:latin typeface="+mj-lt"/>
                        </a:rPr>
                        <a:t>+19,7</a:t>
                      </a:r>
                      <a:endParaRPr lang="pl-PL" sz="2200" b="1" i="0" u="none" strike="noStrike" dirty="0">
                        <a:solidFill>
                          <a:srgbClr val="385723"/>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smtClean="0">
                          <a:solidFill>
                            <a:srgbClr val="C00000"/>
                          </a:solidFill>
                          <a:effectLst/>
                          <a:latin typeface="+mj-lt"/>
                        </a:rPr>
                        <a:t>-20,6</a:t>
                      </a:r>
                      <a:endParaRPr lang="pl-PL" sz="2200" b="1" i="0" u="none" strike="noStrike" dirty="0">
                        <a:solidFill>
                          <a:srgbClr val="C00000"/>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3245454"/>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smtClean="0">
                          <a:solidFill>
                            <a:srgbClr val="000000"/>
                          </a:solidFill>
                          <a:effectLst/>
                          <a:latin typeface="+mj-lt"/>
                        </a:rPr>
                        <a:t>2.852</a:t>
                      </a:r>
                      <a:endParaRPr lang="pl-PL" sz="22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000000"/>
                          </a:solidFill>
                          <a:effectLst/>
                          <a:latin typeface="+mj-lt"/>
                        </a:rPr>
                        <a:t>2.516</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smtClean="0">
                          <a:solidFill>
                            <a:srgbClr val="000000"/>
                          </a:solidFill>
                          <a:effectLst/>
                          <a:latin typeface="+mj-lt"/>
                        </a:rPr>
                        <a:t>1.275</a:t>
                      </a:r>
                      <a:endParaRPr lang="pl-PL" sz="22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smtClean="0">
                          <a:solidFill>
                            <a:srgbClr val="000000"/>
                          </a:solidFill>
                          <a:effectLst/>
                          <a:latin typeface="+mj-lt"/>
                        </a:rPr>
                        <a:t>565</a:t>
                      </a:r>
                      <a:endParaRPr lang="pl-PL" sz="2200" b="1" i="0" u="none" strike="noStrike" dirty="0">
                        <a:solidFill>
                          <a:srgbClr val="000000"/>
                        </a:solidFill>
                        <a:effectLst/>
                        <a:latin typeface="+mj-lt"/>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740235865"/>
      </p:ext>
    </p:extLst>
  </p:cSld>
  <p:clrMapOvr>
    <a:masterClrMapping/>
  </p:clrMapOvr>
  <p:transitio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a:t>Skarbnik m.st. Warszawy</a:t>
            </a:r>
          </a:p>
          <a:p>
            <a:r>
              <a:rPr lang="pl-PL" dirty="0"/>
              <a:t>Marzanna Krajewska</a:t>
            </a:r>
          </a:p>
          <a:p>
            <a:r>
              <a:rPr lang="pl-PL" dirty="0"/>
              <a:t>tel. (22) 443 28 00; e-mail: sekretariat.skarbnika@um.warszawa.pl</a:t>
            </a:r>
          </a:p>
        </p:txBody>
      </p:sp>
    </p:spTree>
    <p:extLst>
      <p:ext uri="{BB962C8B-B14F-4D97-AF65-F5344CB8AC3E}">
        <p14:creationId xmlns:p14="http://schemas.microsoft.com/office/powerpoint/2010/main" val="347788816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9" name="pole tekstowe 13"/>
          <p:cNvSpPr txBox="1">
            <a:spLocks noChangeArrowheads="1"/>
          </p:cNvSpPr>
          <p:nvPr/>
        </p:nvSpPr>
        <p:spPr bwMode="auto">
          <a:xfrm>
            <a:off x="1519018" y="306000"/>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+61,6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255691559"/>
              </p:ext>
            </p:extLst>
          </p:nvPr>
        </p:nvGraphicFramePr>
        <p:xfrm>
          <a:off x="72000" y="648000"/>
          <a:ext cx="12121200" cy="5347016"/>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rPr>
                        <a:t>+61.575.204</a:t>
                      </a:r>
                      <a:r>
                        <a:rPr lang="pl-PL" sz="1050" b="1" baseline="0" dirty="0">
                          <a:solidFill>
                            <a:srgbClr val="385723"/>
                          </a:solidFill>
                        </a:rPr>
                        <a:t> </a:t>
                      </a:r>
                      <a:r>
                        <a:rPr lang="pl-PL" sz="1200" b="1" baseline="0" dirty="0">
                          <a:solidFill>
                            <a:srgbClr val="385723"/>
                          </a:solidFill>
                        </a:rPr>
                        <a:t>zł</a:t>
                      </a:r>
                      <a:r>
                        <a:rPr lang="pl-PL" sz="1000" b="1" baseline="0" dirty="0">
                          <a:solidFill>
                            <a:srgbClr val="385723"/>
                          </a:solidFill>
                        </a:rPr>
                        <a:t/>
                      </a:r>
                      <a:br>
                        <a:rPr lang="pl-PL" sz="1000" b="1" baseline="0" dirty="0">
                          <a:solidFill>
                            <a:srgbClr val="385723"/>
                          </a:solidFill>
                        </a:rPr>
                      </a:br>
                      <a:r>
                        <a:rPr lang="pl-PL" sz="1100" b="1" baseline="0" dirty="0">
                          <a:solidFill>
                            <a:srgbClr val="385723"/>
                          </a:solidFill>
                        </a:rPr>
                        <a:t>(per saldo)</a:t>
                      </a:r>
                      <a:endParaRPr lang="pl-PL" sz="16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200" b="1" kern="1200" baseline="0" dirty="0">
                          <a:solidFill>
                            <a:schemeClr val="tx1"/>
                          </a:solidFill>
                          <a:latin typeface="+mn-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68000">
                <a:tc>
                  <a:txBody>
                    <a:bodyPr/>
                    <a:lstStyle/>
                    <a:p>
                      <a:pPr algn="r"/>
                      <a:r>
                        <a:rPr lang="pl-PL" sz="1200" b="1" dirty="0">
                          <a:solidFill>
                            <a:srgbClr val="385723"/>
                          </a:solidFill>
                        </a:rPr>
                        <a:t>+13.269.006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Śródmieście</a:t>
                      </a:r>
                      <a:r>
                        <a:rPr lang="pl-PL" sz="1050" b="0" kern="1200" baseline="0" dirty="0">
                          <a:solidFill>
                            <a:schemeClr val="tx1"/>
                          </a:solidFill>
                          <a:latin typeface="+mj-lt"/>
                          <a:ea typeface="+mn-ea"/>
                          <a:cs typeface="+mn-cs"/>
                        </a:rPr>
                        <a:t>, w tym z tytułu: zwrotu odpłatności za media (7.212.000 zł), sprzedaży nieruchomości zabudowanej położonej przy ul. Brackiej 5a (2.035.867 zł), wpływów z rocznych opłat za użytkowanie wieczyste (1.428.572 zł), wpływów z odsetek (1.105.188 zł).</a:t>
                      </a:r>
                    </a:p>
                  </a:txBody>
                  <a:tcPr marL="91426" marR="91426" marT="45719" marB="45719" anchor="ctr">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468000">
                <a:tc>
                  <a:txBody>
                    <a:bodyPr/>
                    <a:lstStyle/>
                    <a:p>
                      <a:pPr algn="r"/>
                      <a:r>
                        <a:rPr lang="pl-PL" sz="1200" b="1" kern="1200" dirty="0">
                          <a:solidFill>
                            <a:srgbClr val="385723"/>
                          </a:solidFill>
                          <a:effectLst/>
                          <a:latin typeface="+mn-lt"/>
                          <a:ea typeface="+mn-ea"/>
                          <a:cs typeface="+mn-cs"/>
                        </a:rPr>
                        <a:t>+11.208.483</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Wola </a:t>
                      </a:r>
                      <a:r>
                        <a:rPr lang="pl-PL" sz="1050" b="0" kern="1200" baseline="0" dirty="0">
                          <a:solidFill>
                            <a:schemeClr val="tx1"/>
                          </a:solidFill>
                          <a:latin typeface="+mj-lt"/>
                          <a:ea typeface="+mn-ea"/>
                          <a:cs typeface="+mn-cs"/>
                        </a:rPr>
                        <a:t>głównie z tytułu wpłat od dewelopera z przeznaczeniem na realizację zadania pn. „Budowa drogi (ul. 46 KD-D oraz odcinek 48 KD-D wraz z przebudową</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ul. </a:t>
                      </a:r>
                      <a:r>
                        <a:rPr lang="pl-PL" sz="1050" b="0" kern="1200" baseline="0" dirty="0" err="1">
                          <a:solidFill>
                            <a:schemeClr val="tx1"/>
                          </a:solidFill>
                          <a:latin typeface="+mj-lt"/>
                          <a:ea typeface="+mn-ea"/>
                          <a:cs typeface="+mn-cs"/>
                        </a:rPr>
                        <a:t>Karolkowej</a:t>
                      </a:r>
                      <a:r>
                        <a:rPr lang="pl-PL" sz="1050" b="0" kern="1200" baseline="0" dirty="0">
                          <a:solidFill>
                            <a:schemeClr val="tx1"/>
                          </a:solidFill>
                          <a:latin typeface="+mj-lt"/>
                          <a:ea typeface="+mn-ea"/>
                          <a:cs typeface="+mn-cs"/>
                        </a:rPr>
                        <a:t> 11 KD-Z) – rozliczenie z deweloperem” (10.608.483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684000">
                <a:tc>
                  <a:txBody>
                    <a:bodyPr/>
                    <a:lstStyle/>
                    <a:p>
                      <a:pPr algn="r"/>
                      <a:r>
                        <a:rPr lang="pl-PL" sz="1200" b="1" kern="1200" dirty="0">
                          <a:solidFill>
                            <a:srgbClr val="385723"/>
                          </a:solidFill>
                          <a:effectLst/>
                          <a:latin typeface="+mn-lt"/>
                          <a:ea typeface="+mn-ea"/>
                          <a:cs typeface="+mn-cs"/>
                        </a:rPr>
                        <a:t>+10.294.201</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Bielany</a:t>
                      </a:r>
                      <a:r>
                        <a:rPr lang="pl-PL" sz="1050" b="0" kern="1200" baseline="0" dirty="0">
                          <a:solidFill>
                            <a:schemeClr val="tx1"/>
                          </a:solidFill>
                          <a:latin typeface="+mj-lt"/>
                          <a:ea typeface="+mn-ea"/>
                          <a:cs typeface="+mn-cs"/>
                        </a:rPr>
                        <a:t>, w tym z tytułu: zwrotu odpłatności za media (3.410.000 zł), sprzedaży nieruchomości zabudowanej położonej przy ul. Nocznickiego 31 – naniesienia budowlane (3.056.451 zł), sprzedaży nieruchomości gruntowej położonej przy ul. Kasprowicza róg ul. Nocznickiego (2.400.000 zł), wpływów z pierwszej opłaty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za użytkowanie wieczyste części zabudowanej nieruchomości gruntowej przy ul. Nocznickiego 31 (1.377.750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46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+5.751.572 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Praga-Południe, </a:t>
                      </a:r>
                      <a:r>
                        <a:rPr lang="pl-PL" sz="1050" b="0" kern="1200" baseline="0" dirty="0">
                          <a:solidFill>
                            <a:schemeClr val="tx1"/>
                          </a:solidFill>
                          <a:latin typeface="+mj-lt"/>
                          <a:ea typeface="+mn-ea"/>
                          <a:cs typeface="+mn-cs"/>
                        </a:rPr>
                        <a:t>w tym z tytułu: wpłat od dewelopera na realizację zadania pn. „Budowa i modernizacja dróg gminnych” (1.095.382 zł) oraz wpływów z: rocznej opłaty </a:t>
                      </a:r>
                      <a:r>
                        <a:rPr lang="pl-PL" sz="1050" b="0" kern="1200" baseline="0" dirty="0" err="1">
                          <a:solidFill>
                            <a:schemeClr val="tx1"/>
                          </a:solidFill>
                          <a:latin typeface="+mj-lt"/>
                          <a:ea typeface="+mn-ea"/>
                          <a:cs typeface="+mn-cs"/>
                        </a:rPr>
                        <a:t>przekształceniowej</a:t>
                      </a:r>
                      <a:r>
                        <a:rPr lang="pl-PL" sz="1050" b="0" kern="1200" baseline="0" dirty="0">
                          <a:solidFill>
                            <a:schemeClr val="tx1"/>
                          </a:solidFill>
                          <a:latin typeface="+mj-lt"/>
                          <a:ea typeface="+mn-ea"/>
                          <a:cs typeface="+mn-cs"/>
                        </a:rPr>
                        <a:t> (900.000 zł), opłat za zajęcie pasa drogowego (700.000 zł), różnych dochodów (606.454 zł), pozostałych odsetek (589.788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468000">
                <a:tc>
                  <a:txBody>
                    <a:bodyPr/>
                    <a:lstStyle/>
                    <a:p>
                      <a:pPr algn="r"/>
                      <a:r>
                        <a:rPr lang="pl-PL" sz="1200" b="1" dirty="0">
                          <a:solidFill>
                            <a:srgbClr val="385723"/>
                          </a:solidFill>
                        </a:rPr>
                        <a:t>+5.643.263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n-lt"/>
                          <a:ea typeface="+mn-ea"/>
                          <a:cs typeface="+mn-cs"/>
                        </a:rPr>
                        <a:t>dz. Ochota,</a:t>
                      </a:r>
                      <a:r>
                        <a:rPr lang="pl-PL" sz="1050" b="0" kern="1200" baseline="0" dirty="0">
                          <a:solidFill>
                            <a:schemeClr val="tx1"/>
                          </a:solidFill>
                          <a:latin typeface="+mn-lt"/>
                          <a:ea typeface="+mn-ea"/>
                          <a:cs typeface="+mn-cs"/>
                        </a:rPr>
                        <a:t> </a:t>
                      </a:r>
                      <a:r>
                        <a:rPr lang="pl-PL" sz="1050" b="0" kern="1200" baseline="0" dirty="0">
                          <a:solidFill>
                            <a:schemeClr val="tx1"/>
                          </a:solidFill>
                          <a:latin typeface="+mj-lt"/>
                          <a:ea typeface="+mn-ea"/>
                          <a:cs typeface="+mn-cs"/>
                        </a:rPr>
                        <a:t>w tym z tytułu odszkodowania wraz z odsetkami z tytułu bezumownego korzystania z nieruchomości (3.400.000 zł) oraz wpływów z rocznej opłaty </a:t>
                      </a:r>
                      <a:r>
                        <a:rPr lang="pl-PL" sz="1050" b="0" kern="1200" baseline="0" dirty="0" err="1">
                          <a:solidFill>
                            <a:schemeClr val="tx1"/>
                          </a:solidFill>
                          <a:latin typeface="+mj-lt"/>
                          <a:ea typeface="+mn-ea"/>
                          <a:cs typeface="+mn-cs"/>
                        </a:rPr>
                        <a:t>przekształceniowej</a:t>
                      </a:r>
                      <a:r>
                        <a:rPr lang="pl-PL" sz="1050" b="0" kern="1200" baseline="0" dirty="0">
                          <a:solidFill>
                            <a:schemeClr val="tx1"/>
                          </a:solidFill>
                          <a:latin typeface="+mj-lt"/>
                          <a:ea typeface="+mn-ea"/>
                          <a:cs typeface="+mn-cs"/>
                        </a:rPr>
                        <a:t> (2.000.000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55703511"/>
                  </a:ext>
                </a:extLst>
              </a:tr>
              <a:tr h="0">
                <a:tc>
                  <a:txBody>
                    <a:bodyPr/>
                    <a:lstStyle/>
                    <a:p>
                      <a:pPr algn="r"/>
                      <a:r>
                        <a:rPr lang="pl-PL" sz="1200" b="1" dirty="0">
                          <a:solidFill>
                            <a:srgbClr val="385723"/>
                          </a:solidFill>
                        </a:rPr>
                        <a:t>+4.564.826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Białołęka</a:t>
                      </a:r>
                      <a:r>
                        <a:rPr lang="pl-PL" sz="1050" b="0" kern="1200" baseline="0" dirty="0">
                          <a:solidFill>
                            <a:schemeClr val="tx1"/>
                          </a:solidFill>
                          <a:latin typeface="+mj-lt"/>
                          <a:ea typeface="+mn-ea"/>
                          <a:cs typeface="+mn-cs"/>
                        </a:rPr>
                        <a:t>, głównie z tytułu wpływów z rocznych opłat za użytkowanie wieczyste (3.186.871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1122136"/>
                  </a:ext>
                </a:extLst>
              </a:tr>
              <a:tr h="684000">
                <a:tc>
                  <a:txBody>
                    <a:bodyPr/>
                    <a:lstStyle/>
                    <a:p>
                      <a:pPr algn="r"/>
                      <a:r>
                        <a:rPr lang="pl-PL" sz="1200" b="1" kern="1200" dirty="0">
                          <a:solidFill>
                            <a:srgbClr val="385723"/>
                          </a:solidFill>
                          <a:effectLst/>
                          <a:latin typeface="+mn-lt"/>
                          <a:ea typeface="+mn-ea"/>
                          <a:cs typeface="+mn-cs"/>
                        </a:rPr>
                        <a:t>+4.510.749</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Włochy, </a:t>
                      </a:r>
                      <a:r>
                        <a:rPr lang="pl-PL" sz="1050" b="0" kern="1200" baseline="0" dirty="0">
                          <a:solidFill>
                            <a:schemeClr val="tx1"/>
                          </a:solidFill>
                          <a:latin typeface="+mj-lt"/>
                          <a:ea typeface="+mn-ea"/>
                          <a:cs typeface="+mn-cs"/>
                        </a:rPr>
                        <a:t>w tym z tytułu: wpłat od dewelopera z przeznaczeniem na realizację zadania pn. „Przebudowa ronda przy ul. Wschodu Słońca i ronda </a:t>
                      </a:r>
                      <a:r>
                        <a:rPr lang="pl-PL" sz="1050" b="0" kern="1200" baseline="0" dirty="0" err="1">
                          <a:solidFill>
                            <a:schemeClr val="tx1"/>
                          </a:solidFill>
                          <a:latin typeface="+mj-lt"/>
                          <a:ea typeface="+mn-ea"/>
                          <a:cs typeface="+mn-cs"/>
                        </a:rPr>
                        <a:t>Dżohara</a:t>
                      </a:r>
                      <a:r>
                        <a:rPr lang="pl-PL" sz="1050" b="0" kern="1200" baseline="0" dirty="0">
                          <a:solidFill>
                            <a:schemeClr val="tx1"/>
                          </a:solidFill>
                          <a:latin typeface="+mj-lt"/>
                          <a:ea typeface="+mn-ea"/>
                          <a:cs typeface="+mn-cs"/>
                        </a:rPr>
                        <a:t> Dudajewa” (+3.900.000 zł), wpływów z rocznych opłat za użytkowanie wieczyste (+2.992.779 zł), wpłat od dewelopera przeznaczonych na realizację zadania pn. „Budowa ul. Działkowej i </a:t>
                      </a:r>
                      <a:r>
                        <a:rPr lang="pl-PL" sz="1050" b="0" kern="1200" baseline="0" dirty="0" err="1">
                          <a:solidFill>
                            <a:schemeClr val="tx1"/>
                          </a:solidFill>
                          <a:latin typeface="+mj-lt"/>
                          <a:ea typeface="+mn-ea"/>
                          <a:cs typeface="+mn-cs"/>
                        </a:rPr>
                        <a:t>Gidzińskiego</a:t>
                      </a:r>
                      <a:r>
                        <a:rPr lang="pl-PL" sz="1050" b="0" kern="1200" baseline="0" dirty="0">
                          <a:solidFill>
                            <a:schemeClr val="tx1"/>
                          </a:solidFill>
                          <a:latin typeface="+mj-lt"/>
                          <a:ea typeface="+mn-ea"/>
                          <a:cs typeface="+mn-cs"/>
                        </a:rPr>
                        <a:t> - rozliczenie z deweloperem” (–1.200.000 zł –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25588979"/>
                  </a:ext>
                </a:extLst>
              </a:tr>
              <a:tr h="468000">
                <a:tc>
                  <a:txBody>
                    <a:bodyPr/>
                    <a:lstStyle/>
                    <a:p>
                      <a:pPr algn="r"/>
                      <a:r>
                        <a:rPr lang="pl-PL" sz="1200" b="1" kern="1200" dirty="0">
                          <a:solidFill>
                            <a:srgbClr val="385723"/>
                          </a:solidFill>
                          <a:effectLst/>
                          <a:latin typeface="+mn-lt"/>
                          <a:ea typeface="+mn-ea"/>
                          <a:cs typeface="+mn-cs"/>
                        </a:rPr>
                        <a:t>+1.606.332</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Ursynów </a:t>
                      </a:r>
                      <a:r>
                        <a:rPr lang="pl-PL" sz="1050" b="0" kern="1200" baseline="0" dirty="0">
                          <a:solidFill>
                            <a:schemeClr val="tx1"/>
                          </a:solidFill>
                          <a:latin typeface="+mj-lt"/>
                          <a:ea typeface="+mn-ea"/>
                          <a:cs typeface="+mn-cs"/>
                        </a:rPr>
                        <a:t>w tym z tytułu wpływów z rocznych opłat za użytkowanie wieczyste (885.823 zł) oraz odszkodowania za nieruchomość przeznaczoną pod budowę drogi ekspresowej S2-Południowej Obwodnicy Warszawy na odcinku węzła „Puławska” do węzła „Lubelska” zadanie „A” (351.583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15157986"/>
                  </a:ext>
                </a:extLst>
              </a:tr>
              <a:tr h="324000">
                <a:tc>
                  <a:txBody>
                    <a:bodyPr/>
                    <a:lstStyle/>
                    <a:p>
                      <a:pPr algn="r"/>
                      <a:r>
                        <a:rPr lang="pl-PL" sz="1200" b="1" kern="1200" dirty="0">
                          <a:solidFill>
                            <a:srgbClr val="385723"/>
                          </a:solidFill>
                          <a:effectLst/>
                          <a:latin typeface="+mn-lt"/>
                          <a:ea typeface="+mn-ea"/>
                          <a:cs typeface="+mn-cs"/>
                        </a:rPr>
                        <a:t>+1.168.000</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Targówek </a:t>
                      </a:r>
                      <a:r>
                        <a:rPr lang="pl-PL" sz="1050" b="0" kern="1200" baseline="0" dirty="0">
                          <a:solidFill>
                            <a:schemeClr val="tx1"/>
                          </a:solidFill>
                          <a:latin typeface="+mj-lt"/>
                          <a:ea typeface="+mn-ea"/>
                          <a:cs typeface="+mn-cs"/>
                        </a:rPr>
                        <a:t>z tytułu zwrotu odpłatności za media (+980.000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13500137"/>
                  </a:ext>
                </a:extLst>
              </a:tr>
              <a:tr h="432000">
                <a:tc>
                  <a:txBody>
                    <a:bodyPr/>
                    <a:lstStyle/>
                    <a:p>
                      <a:pPr algn="r"/>
                      <a:r>
                        <a:rPr lang="pl-PL" sz="1200" b="1" dirty="0">
                          <a:solidFill>
                            <a:srgbClr val="385723"/>
                          </a:solidFill>
                        </a:rPr>
                        <a:t>+3.558.772 </a:t>
                      </a:r>
                      <a:r>
                        <a:rPr lang="pl-PL" sz="12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Pozostałe zmiany</a:t>
                      </a:r>
                      <a:r>
                        <a:rPr lang="pl-PL" sz="1050" b="0" kern="1200" baseline="0" dirty="0">
                          <a:solidFill>
                            <a:schemeClr val="tx1"/>
                          </a:solidFill>
                          <a:latin typeface="+mj-lt"/>
                          <a:ea typeface="+mn-ea"/>
                          <a:cs typeface="+mn-cs"/>
                        </a:rPr>
                        <a:t> dotyczą dzielnic: Wawer (+900.000 zł), Żoliborz (+839.266 zł), Mokotów (+563.200 zł), Ursus (+531.306 zł), Rembertów (+455.000 zł), Wilanów (+230.000 zł), Praga-Północ (+40.000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1"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Zmniejszenie</a:t>
            </a:r>
            <a:r>
              <a:rPr lang="pl-PL" altLang="pl-PL" sz="1800" dirty="0"/>
              <a:t> planu </a:t>
            </a:r>
            <a:r>
              <a:rPr lang="pl-PL" altLang="pl-PL" sz="1800" b="1" dirty="0"/>
              <a:t>dochodów</a:t>
            </a:r>
            <a:r>
              <a:rPr lang="pl-PL" altLang="pl-PL" sz="1800" dirty="0"/>
              <a:t> w 2024 r. o </a:t>
            </a:r>
            <a:r>
              <a:rPr lang="pl-PL" altLang="pl-PL" sz="1800" b="1" dirty="0"/>
              <a:t>49,3 mln zł</a:t>
            </a:r>
          </a:p>
        </p:txBody>
      </p:sp>
      <p:sp>
        <p:nvSpPr>
          <p:cNvPr id="12"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83360725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241,0 mln zł</a:t>
            </a:r>
          </a:p>
        </p:txBody>
      </p:sp>
      <p:sp>
        <p:nvSpPr>
          <p:cNvPr id="9" name="pole tekstowe 13"/>
          <p:cNvSpPr txBox="1">
            <a:spLocks noChangeArrowheads="1"/>
          </p:cNvSpPr>
          <p:nvPr/>
        </p:nvSpPr>
        <p:spPr bwMode="auto">
          <a:xfrm>
            <a:off x="1512206" y="288000"/>
            <a:ext cx="71978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-286,4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145633806"/>
              </p:ext>
            </p:extLst>
          </p:nvPr>
        </p:nvGraphicFramePr>
        <p:xfrm>
          <a:off x="70800" y="690919"/>
          <a:ext cx="12121200" cy="4749251"/>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-286.435.648 zł</a:t>
                      </a:r>
                      <a:br>
                        <a:rPr lang="pl-PL" sz="1200" b="1" baseline="0" dirty="0">
                          <a:solidFill>
                            <a:srgbClr val="C00000"/>
                          </a:solidFill>
                          <a:latin typeface="+mj-lt"/>
                        </a:rPr>
                      </a:br>
                      <a:r>
                        <a:rPr lang="pl-PL" sz="1100" b="1" baseline="0" dirty="0">
                          <a:solidFill>
                            <a:srgbClr val="C00000"/>
                          </a:solidFill>
                          <a:latin typeface="+mj-lt"/>
                        </a:rPr>
                        <a:t>(per saldo)</a:t>
                      </a:r>
                      <a:endParaRPr lang="pl-PL" sz="16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mn-cs"/>
                        </a:rPr>
                        <a:t>Część </a:t>
                      </a:r>
                      <a:r>
                        <a:rPr lang="pl-PL" sz="1200" b="1" kern="1200" baseline="0" dirty="0" err="1">
                          <a:solidFill>
                            <a:schemeClr val="tx1"/>
                          </a:solidFill>
                          <a:latin typeface="+mj-lt"/>
                          <a:ea typeface="+mn-ea"/>
                          <a:cs typeface="+mn-cs"/>
                        </a:rPr>
                        <a:t>ogólnomiejska</a:t>
                      </a:r>
                      <a:r>
                        <a:rPr lang="pl-PL" sz="1200" b="1" kern="1200" baseline="0" dirty="0">
                          <a:solidFill>
                            <a:schemeClr val="tx1"/>
                          </a:solidFill>
                          <a:latin typeface="+mj-lt"/>
                          <a:ea typeface="+mn-ea"/>
                          <a:cs typeface="+mn-cs"/>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468000">
                <a:tc>
                  <a:txBody>
                    <a:bodyPr/>
                    <a:lstStyle/>
                    <a:p>
                      <a:pPr algn="r"/>
                      <a:r>
                        <a:rPr lang="pl-PL" sz="1100" b="1" kern="1200" dirty="0">
                          <a:solidFill>
                            <a:srgbClr val="C00000"/>
                          </a:solidFill>
                          <a:latin typeface="+mj-lt"/>
                          <a:ea typeface="+mn-ea"/>
                          <a:cs typeface="+mn-cs"/>
                        </a:rPr>
                        <a:t>-185.580.300 zł</a:t>
                      </a:r>
                      <a:endParaRPr lang="pl-PL" sz="800" b="1" kern="1200" dirty="0">
                        <a:solidFill>
                          <a:srgbClr val="C00000"/>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a:solidFill>
                            <a:schemeClr val="tx1"/>
                          </a:solidFill>
                          <a:latin typeface="+mj-lt"/>
                          <a:ea typeface="+mn-ea"/>
                          <a:cs typeface="+mn-cs"/>
                        </a:rPr>
                        <a:t>Biura Gospodarki Odpadami </a:t>
                      </a:r>
                      <a:r>
                        <a:rPr lang="pl-PL" sz="1100" b="0" kern="1200" baseline="0" dirty="0">
                          <a:solidFill>
                            <a:schemeClr val="tx1"/>
                          </a:solidFill>
                          <a:latin typeface="+mj-lt"/>
                          <a:ea typeface="+mn-ea"/>
                          <a:cs typeface="+mn-cs"/>
                        </a:rPr>
                        <a:t>- </a:t>
                      </a:r>
                      <a:r>
                        <a:rPr lang="pl-PL" sz="1100" b="0" kern="1200" baseline="0" dirty="0">
                          <a:solidFill>
                            <a:schemeClr val="tx1"/>
                          </a:solidFill>
                          <a:latin typeface="+mn-lt"/>
                          <a:ea typeface="+mn-ea"/>
                          <a:cs typeface="+mn-cs"/>
                        </a:rPr>
                        <a:t>plan wydatków bieżących .</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-75.995.639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 Transportu Miejskiego, </a:t>
                      </a:r>
                      <a:r>
                        <a:rPr lang="pl-PL" sz="1100" b="0" kern="1200" baseline="0" dirty="0">
                          <a:solidFill>
                            <a:schemeClr val="tx1"/>
                          </a:solidFill>
                          <a:latin typeface="+mj-lt"/>
                          <a:ea typeface="+mn-ea"/>
                          <a:cs typeface="+mn-cs"/>
                        </a:rPr>
                        <a:t>w tym zmniejszenie w związku ze zwrotem podatku od towarów i usług VAT o 76.144.489 zł z jednoczesnym zmniejszeniem planu dochodów Zarządu Transportu Miejskiego.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64629355"/>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-16.695.809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Przeniesienie pomiędzy planem wydatków bieżących a planem wydatków majątkowych </a:t>
                      </a:r>
                      <a:r>
                        <a:rPr lang="pl-PL" sz="1100" b="0" kern="1200" baseline="0" dirty="0">
                          <a:solidFill>
                            <a:schemeClr val="tx1"/>
                          </a:solidFill>
                          <a:latin typeface="+mj-lt"/>
                          <a:ea typeface="+mn-ea"/>
                          <a:cs typeface="+mn-cs"/>
                        </a:rPr>
                        <a:t>na wniosek m.in. Biura Polityki Zdrowotnej (–7.500.449 zł), Zarządu Transportu Miejskiego (–3.257.069 zł), Biura Pomocy i Projektów Społecznych (–3.081.624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1194376"/>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-3.457.229 zł</a:t>
                      </a:r>
                      <a:br>
                        <a:rPr lang="pl-PL" sz="1100" b="1" kern="1200" dirty="0">
                          <a:solidFill>
                            <a:srgbClr val="C00000"/>
                          </a:solidFill>
                          <a:latin typeface="+mn-lt"/>
                          <a:ea typeface="+mn-ea"/>
                          <a:cs typeface="+mn-cs"/>
                        </a:rPr>
                      </a:br>
                      <a:r>
                        <a:rPr lang="pl-PL" sz="1000" b="1" kern="1200" dirty="0">
                          <a:solidFill>
                            <a:srgbClr val="C00000"/>
                          </a:solidFill>
                          <a:latin typeface="+mn-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Zarządu Oczyszczania Miasta, </a:t>
                      </a:r>
                      <a:r>
                        <a:rPr lang="pl-PL" sz="1100" b="0" kern="1200" baseline="0" dirty="0">
                          <a:solidFill>
                            <a:schemeClr val="tx1"/>
                          </a:solidFill>
                          <a:latin typeface="+mj-lt"/>
                          <a:ea typeface="+mn-ea"/>
                          <a:cs typeface="+mn-cs"/>
                        </a:rPr>
                        <a:t>głównie w związku z przeniesieniem wydatków na 2025 r. z przeznaczeniem na opróżnianie koszy (3.500.000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4610122"/>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+125.927.924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kern="1200" baseline="0" dirty="0">
                          <a:solidFill>
                            <a:schemeClr val="tx1"/>
                          </a:solidFill>
                          <a:latin typeface="+mj-lt"/>
                          <a:ea typeface="+mn-ea"/>
                          <a:cs typeface="+mn-cs"/>
                        </a:rPr>
                        <a:t>Plan wydatków oświatowo-edukacyjnych, </a:t>
                      </a:r>
                      <a:r>
                        <a:rPr lang="pl-PL" sz="1100" b="0" kern="1200" baseline="0" dirty="0">
                          <a:solidFill>
                            <a:schemeClr val="tx1"/>
                          </a:solidFill>
                          <a:latin typeface="+mj-lt"/>
                          <a:ea typeface="+mn-ea"/>
                          <a:cs typeface="+mn-cs"/>
                        </a:rPr>
                        <a:t>głównie z przeznaczeniem na dotacje dla placówek niepublicznych i publicznych nieprowadzonych przez m.st. Warszawę.</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27947482"/>
                  </a:ext>
                </a:extLst>
              </a:tr>
              <a:tr h="86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+18.094.971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Zarządu Dróg Miejskich, </a:t>
                      </a:r>
                      <a:r>
                        <a:rPr lang="pl-PL" sz="1100" b="0" kern="1200" baseline="0" dirty="0">
                          <a:solidFill>
                            <a:schemeClr val="tx1"/>
                          </a:solidFill>
                          <a:latin typeface="+mj-lt"/>
                          <a:ea typeface="+mn-ea"/>
                          <a:cs typeface="+mn-cs"/>
                        </a:rPr>
                        <a:t>w tym zwiększenie z przeznaczeniem na: frezowanie, Miejski System Informacji i urządzenia bezpieczeństwa ruchu oraz prace wdrożeniowe związane z infrastrukturą drogową (10.447.284 zł), Zintegrowany System Zarządzania Ruchem oraz energię (6.509.314 zł), oświetlenie ulic (5.134.840 zł), usuwanie i przechowywanie pojazdów (4.000.000 zł) z jednoczesnym zmniejszeniem o 8.367.084 zł wydatków zaplanowanych na utrzymanie i remonty obiektów mostowych w związku z przeniesieniem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857361"/>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+4.915.374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Zarządu Mienia m.st. Warszawy </a:t>
                      </a:r>
                      <a:r>
                        <a:rPr lang="pl-PL" sz="1100" b="0" kern="1200" baseline="0" dirty="0">
                          <a:solidFill>
                            <a:schemeClr val="tx1"/>
                          </a:solidFill>
                          <a:latin typeface="+mj-lt"/>
                          <a:ea typeface="+mn-ea"/>
                          <a:cs typeface="+mn-cs"/>
                        </a:rPr>
                        <a:t>z przeznaczeniem na wypłatę wynagrodzenia za administrowanie Pałacem Kultury i Nauki oraz na zakup usług pozostałych.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49215132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1499494659"/>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9" name="pole tekstowe 13"/>
          <p:cNvSpPr txBox="1">
            <a:spLocks noChangeArrowheads="1"/>
          </p:cNvSpPr>
          <p:nvPr/>
        </p:nvSpPr>
        <p:spPr bwMode="auto">
          <a:xfrm>
            <a:off x="1512000" y="288000"/>
            <a:ext cx="71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+45,4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628790326"/>
              </p:ext>
            </p:extLst>
          </p:nvPr>
        </p:nvGraphicFramePr>
        <p:xfrm>
          <a:off x="72000" y="648000"/>
          <a:ext cx="12125325" cy="5836892"/>
        </p:xfrm>
        <a:graphic>
          <a:graphicData uri="http://schemas.openxmlformats.org/drawingml/2006/table">
            <a:tbl>
              <a:tblPr firstRow="1" bandRow="1">
                <a:tableStyleId>{2D5ABB26-0587-4C30-8999-92F81FD0307C}</a:tableStyleId>
              </a:tblPr>
              <a:tblGrid>
                <a:gridCol w="1519717">
                  <a:extLst>
                    <a:ext uri="{9D8B030D-6E8A-4147-A177-3AD203B41FA5}">
                      <a16:colId xmlns:a16="http://schemas.microsoft.com/office/drawing/2014/main" val="20000"/>
                    </a:ext>
                  </a:extLst>
                </a:gridCol>
                <a:gridCol w="10605608">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latin typeface="+mj-lt"/>
                        </a:rPr>
                        <a:t>+45.424.048</a:t>
                      </a:r>
                      <a:r>
                        <a:rPr lang="pl-PL" sz="1050" b="1" baseline="0" dirty="0">
                          <a:solidFill>
                            <a:srgbClr val="385723"/>
                          </a:solidFill>
                          <a:latin typeface="+mj-lt"/>
                        </a:rPr>
                        <a:t> </a:t>
                      </a:r>
                      <a:r>
                        <a:rPr lang="pl-PL" sz="1200" b="1" baseline="0" dirty="0">
                          <a:solidFill>
                            <a:srgbClr val="385723"/>
                          </a:solidFill>
                          <a:latin typeface="+mj-lt"/>
                        </a:rPr>
                        <a:t>zł</a:t>
                      </a:r>
                      <a:br>
                        <a:rPr lang="pl-PL" sz="1200" b="1" baseline="0" dirty="0">
                          <a:solidFill>
                            <a:srgbClr val="385723"/>
                          </a:solidFill>
                          <a:latin typeface="+mj-lt"/>
                        </a:rPr>
                      </a:br>
                      <a:r>
                        <a:rPr lang="pl-PL" sz="1000" b="1" baseline="0" dirty="0">
                          <a:solidFill>
                            <a:srgbClr val="385723"/>
                          </a:solidFill>
                          <a:latin typeface="+mj-lt"/>
                        </a:rPr>
                        <a:t>(per saldo)</a:t>
                      </a:r>
                      <a:endParaRPr lang="pl-PL" sz="12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050" b="1" kern="1200" baseline="0" dirty="0">
                          <a:solidFill>
                            <a:schemeClr val="tx1"/>
                          </a:solidFill>
                          <a:latin typeface="+mj-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marL="0" algn="r" defTabSz="914400" rtl="0" eaLnBrk="1" latinLnBrk="0" hangingPunct="1"/>
                      <a:r>
                        <a:rPr lang="pl-PL" sz="1100" b="1" kern="1200" dirty="0">
                          <a:solidFill>
                            <a:srgbClr val="385723"/>
                          </a:solidFill>
                          <a:latin typeface="+mj-lt"/>
                          <a:ea typeface="+mn-ea"/>
                          <a:cs typeface="+mn-cs"/>
                        </a:rPr>
                        <a:t>+12.331.486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Śródmieście</a:t>
                      </a:r>
                      <a:r>
                        <a:rPr lang="pl-PL" sz="1000" b="0" kern="1200" baseline="0" dirty="0">
                          <a:solidFill>
                            <a:schemeClr val="tx1"/>
                          </a:solidFill>
                          <a:latin typeface="+mj-lt"/>
                          <a:ea typeface="+mn-ea"/>
                          <a:cs typeface="+mn-cs"/>
                        </a:rPr>
                        <a:t>, w tym z przeznaczeniem na rozliczenia ze wspólnotami mieszkaniowymi (8.680.000 zł) oraz podatek od towarów i usług VAT (1.072.000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marL="0" algn="r" defTabSz="914400" rtl="0" eaLnBrk="1" latinLnBrk="0" hangingPunct="1"/>
                      <a:r>
                        <a:rPr lang="pl-PL" sz="1100" b="1" kern="1200" dirty="0">
                          <a:solidFill>
                            <a:srgbClr val="385723"/>
                          </a:solidFill>
                          <a:latin typeface="+mj-lt"/>
                          <a:ea typeface="+mn-ea"/>
                          <a:cs typeface="+mn-cs"/>
                        </a:rPr>
                        <a:t>+4.601.438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Bielany</a:t>
                      </a:r>
                      <a:r>
                        <a:rPr lang="pl-PL" sz="1000" b="0" kern="1200" baseline="0" dirty="0">
                          <a:solidFill>
                            <a:schemeClr val="tx1"/>
                          </a:solidFill>
                          <a:latin typeface="+mj-lt"/>
                          <a:ea typeface="+mn-ea"/>
                          <a:cs typeface="+mn-cs"/>
                        </a:rPr>
                        <a:t>, głównie z przeznaczeniem na rozliczenia ze wspólnotami mieszkaniowymi (3.460.000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0">
                <a:tc>
                  <a:txBody>
                    <a:bodyPr/>
                    <a:lstStyle/>
                    <a:p>
                      <a:pPr marL="0" algn="r" defTabSz="914400" rtl="0" eaLnBrk="1" latinLnBrk="0" hangingPunct="1"/>
                      <a:r>
                        <a:rPr lang="pl-PL" sz="1100" b="1" kern="1200" dirty="0">
                          <a:solidFill>
                            <a:srgbClr val="385723"/>
                          </a:solidFill>
                          <a:latin typeface="+mj-lt"/>
                          <a:ea typeface="+mn-ea"/>
                          <a:cs typeface="+mn-cs"/>
                        </a:rPr>
                        <a:t>+4.312.298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Ochota</a:t>
                      </a:r>
                      <a:r>
                        <a:rPr lang="pl-PL" sz="1000" b="0" kern="1200" baseline="0" dirty="0">
                          <a:solidFill>
                            <a:schemeClr val="tx1"/>
                          </a:solidFill>
                          <a:latin typeface="+mj-lt"/>
                          <a:ea typeface="+mn-ea"/>
                          <a:cs typeface="+mn-cs"/>
                        </a:rPr>
                        <a:t>, w tym z przeznaczeniem na dotacje dla instytucji kultury i organizację wydarzeń kulturalnych dla mieszkańców (1.378.000 zł)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oraz remonty dróg (1.200.000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60355518"/>
                  </a:ext>
                </a:extLst>
              </a:tr>
              <a:tr h="0">
                <a:tc>
                  <a:txBody>
                    <a:bodyPr/>
                    <a:lstStyle/>
                    <a:p>
                      <a:pPr marL="0" algn="r" defTabSz="914400" rtl="0" eaLnBrk="1" latinLnBrk="0" hangingPunct="1"/>
                      <a:r>
                        <a:rPr lang="pl-PL" sz="1100" b="1" kern="1200" dirty="0">
                          <a:solidFill>
                            <a:srgbClr val="385723"/>
                          </a:solidFill>
                          <a:latin typeface="+mj-lt"/>
                          <a:ea typeface="+mn-ea"/>
                          <a:cs typeface="+mn-cs"/>
                        </a:rPr>
                        <a:t>+4.244.184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Praga-Południe</a:t>
                      </a:r>
                      <a:r>
                        <a:rPr lang="pl-PL" sz="1000" b="0" kern="1200" baseline="0" dirty="0">
                          <a:solidFill>
                            <a:schemeClr val="tx1"/>
                          </a:solidFill>
                          <a:latin typeface="+mj-lt"/>
                          <a:ea typeface="+mn-ea"/>
                          <a:cs typeface="+mn-cs"/>
                        </a:rPr>
                        <a:t>, w tym z przeznaczeniem na rozliczenia ze wspólnotami mieszkaniowymi (3.250.000 zł) oraz remonty obiektów sportowych (706.000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063957929"/>
                  </a:ext>
                </a:extLst>
              </a:tr>
              <a:tr h="0">
                <a:tc>
                  <a:txBody>
                    <a:bodyPr/>
                    <a:lstStyle/>
                    <a:p>
                      <a:pPr marL="0" algn="r" defTabSz="914400" rtl="0" eaLnBrk="1" latinLnBrk="0" hangingPunct="1"/>
                      <a:r>
                        <a:rPr lang="pl-PL" sz="1100" b="1" kern="1200" dirty="0">
                          <a:solidFill>
                            <a:srgbClr val="385723"/>
                          </a:solidFill>
                          <a:latin typeface="+mj-lt"/>
                          <a:ea typeface="+mn-ea"/>
                          <a:cs typeface="+mn-cs"/>
                        </a:rPr>
                        <a:t>+2.623.850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Włochy</a:t>
                      </a:r>
                      <a:r>
                        <a:rPr lang="pl-PL" sz="1000" b="0" kern="1200" baseline="0" dirty="0">
                          <a:solidFill>
                            <a:schemeClr val="tx1"/>
                          </a:solidFill>
                          <a:latin typeface="+mj-lt"/>
                          <a:ea typeface="+mn-ea"/>
                          <a:cs typeface="+mn-cs"/>
                        </a:rPr>
                        <a:t>, w tym z przeznaczeniem na: wydatki oświatowo-edukacyjne (659.480 zł), dotacje dla instytucji kultury (537.000 zł), utrzymanie mieszkaniowego zasobu komunalnego (501.530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2736562"/>
                  </a:ext>
                </a:extLst>
              </a:tr>
              <a:tr h="0">
                <a:tc>
                  <a:txBody>
                    <a:bodyPr/>
                    <a:lstStyle/>
                    <a:p>
                      <a:pPr marL="0" algn="r" defTabSz="914400" rtl="0" eaLnBrk="1" latinLnBrk="0" hangingPunct="1"/>
                      <a:r>
                        <a:rPr lang="pl-PL" sz="1100" b="1" kern="1200" dirty="0">
                          <a:solidFill>
                            <a:srgbClr val="385723"/>
                          </a:solidFill>
                          <a:latin typeface="+mj-lt"/>
                          <a:ea typeface="+mn-ea"/>
                          <a:cs typeface="+mn-cs"/>
                        </a:rPr>
                        <a:t>+1.953.099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Ursynów</a:t>
                      </a:r>
                      <a:r>
                        <a:rPr lang="pl-PL" sz="1000" b="0" kern="1200" baseline="0" dirty="0">
                          <a:solidFill>
                            <a:schemeClr val="tx1"/>
                          </a:solidFill>
                          <a:latin typeface="+mj-lt"/>
                          <a:ea typeface="+mn-ea"/>
                          <a:cs typeface="+mn-cs"/>
                        </a:rPr>
                        <a:t>, głównie z przeznaczeniem na dotacje dla instytucji kultury (1.056.000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3610981"/>
                  </a:ext>
                </a:extLst>
              </a:tr>
              <a:tr h="0">
                <a:tc>
                  <a:txBody>
                    <a:bodyPr/>
                    <a:lstStyle/>
                    <a:p>
                      <a:pPr marL="0" algn="r" defTabSz="914400" rtl="0" eaLnBrk="1" latinLnBrk="0" hangingPunct="1"/>
                      <a:r>
                        <a:rPr lang="pl-PL" sz="1100" b="1" kern="1200" dirty="0">
                          <a:solidFill>
                            <a:srgbClr val="385723"/>
                          </a:solidFill>
                          <a:latin typeface="+mj-lt"/>
                          <a:ea typeface="+mn-ea"/>
                          <a:cs typeface="+mn-cs"/>
                        </a:rPr>
                        <a:t>+1.679.118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Żoliborz</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w tym z przeznaczeniem na wydatki oświatowo-edukacyjne (1.102.228 zł) oraz dotację dla Ośrodka Sportu i Rekreacji (578.750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9636397"/>
                  </a:ext>
                </a:extLst>
              </a:tr>
              <a:tr h="0">
                <a:tc>
                  <a:txBody>
                    <a:bodyPr/>
                    <a:lstStyle/>
                    <a:p>
                      <a:pPr marL="0" algn="r" defTabSz="914400" rtl="0" eaLnBrk="1" latinLnBrk="0" hangingPunct="1"/>
                      <a:r>
                        <a:rPr lang="pl-PL" sz="1100" b="1" kern="1200" dirty="0">
                          <a:solidFill>
                            <a:srgbClr val="385723"/>
                          </a:solidFill>
                          <a:latin typeface="+mj-lt"/>
                          <a:ea typeface="+mn-ea"/>
                          <a:cs typeface="+mn-cs"/>
                        </a:rPr>
                        <a:t>+1.424.758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Białołęka </a:t>
                      </a:r>
                      <a:r>
                        <a:rPr lang="pl-PL" sz="1000" b="0" kern="1200" baseline="0" dirty="0">
                          <a:solidFill>
                            <a:schemeClr val="tx1"/>
                          </a:solidFill>
                          <a:latin typeface="+mj-lt"/>
                          <a:ea typeface="+mn-ea"/>
                          <a:cs typeface="+mn-cs"/>
                        </a:rPr>
                        <a:t>m.in. z przeznaczeniem na remonty dróg (943.938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6979468"/>
                  </a:ext>
                </a:extLst>
              </a:tr>
              <a:tr h="0">
                <a:tc>
                  <a:txBody>
                    <a:bodyPr/>
                    <a:lstStyle/>
                    <a:p>
                      <a:pPr marL="0" algn="r" defTabSz="914400" rtl="0" eaLnBrk="1" latinLnBrk="0" hangingPunct="1"/>
                      <a:r>
                        <a:rPr lang="pl-PL" sz="1100" b="1" kern="1200" dirty="0">
                          <a:solidFill>
                            <a:srgbClr val="385723"/>
                          </a:solidFill>
                          <a:latin typeface="+mj-lt"/>
                          <a:ea typeface="+mn-ea"/>
                          <a:cs typeface="+mn-cs"/>
                        </a:rPr>
                        <a:t>+1.338.147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Targówek</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utrzymanie mieszkaniowego zasobu komunalnego (1.168.000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45339101"/>
                  </a:ext>
                </a:extLst>
              </a:tr>
              <a:tr h="0">
                <a:tc>
                  <a:txBody>
                    <a:bodyPr/>
                    <a:lstStyle/>
                    <a:p>
                      <a:pPr marL="0" algn="r" defTabSz="914400" rtl="0" eaLnBrk="1" latinLnBrk="0" hangingPunct="1"/>
                      <a:r>
                        <a:rPr lang="pl-PL" sz="1100" b="1" kern="1200" dirty="0">
                          <a:solidFill>
                            <a:srgbClr val="385723"/>
                          </a:solidFill>
                          <a:latin typeface="+mj-lt"/>
                          <a:ea typeface="+mn-ea"/>
                          <a:cs typeface="+mn-cs"/>
                        </a:rPr>
                        <a:t>+1.039.926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Wola</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w tym z przeznaczeniem na wypłatę zasiłków celowych i dodatków mieszkaniowych (510.000 zł) oraz zajęcia szkolne w Ośrodku Sportu i Rekreacji (474.000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601725"/>
                  </a:ext>
                </a:extLst>
              </a:tr>
              <a:tr h="0">
                <a:tc>
                  <a:txBody>
                    <a:bodyPr/>
                    <a:lstStyle/>
                    <a:p>
                      <a:pPr marL="0" algn="r" defTabSz="914400" rtl="0" eaLnBrk="1" latinLnBrk="0" hangingPunct="1"/>
                      <a:r>
                        <a:rPr lang="pl-PL" sz="1100" b="1" kern="1200" dirty="0">
                          <a:solidFill>
                            <a:srgbClr val="385723"/>
                          </a:solidFill>
                          <a:latin typeface="+mj-lt"/>
                          <a:ea typeface="+mn-ea"/>
                          <a:cs typeface="+mn-cs"/>
                        </a:rPr>
                        <a:t>+2.296.663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Pozostałe zmiany</a:t>
                      </a:r>
                      <a:r>
                        <a:rPr lang="pl-PL" sz="1000" b="0" kern="1200" baseline="0" dirty="0">
                          <a:solidFill>
                            <a:schemeClr val="tx1"/>
                          </a:solidFill>
                          <a:latin typeface="+mj-lt"/>
                          <a:ea typeface="+mn-ea"/>
                          <a:cs typeface="+mn-cs"/>
                        </a:rPr>
                        <a:t> dotyczą dzielnic: Mokotów (+765.016 zł), Wilanów (+754.726 zł), Wawer (+324.852 zł), Rembertów (+287.200 zł), Praga-Północ (+83.783 zł),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Bemowo (+72.816 zł), Ursus (+5.870 zł), Wesoła (+2.400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51359390"/>
                  </a:ext>
                </a:extLst>
              </a:tr>
              <a:tr h="0">
                <a:tc>
                  <a:txBody>
                    <a:bodyPr/>
                    <a:lstStyle/>
                    <a:p>
                      <a:pPr marL="0" algn="r" defTabSz="914400" rtl="0" eaLnBrk="1" latinLnBrk="0" hangingPunct="1"/>
                      <a:r>
                        <a:rPr lang="pl-PL" sz="1100" b="1" kern="1200" dirty="0">
                          <a:solidFill>
                            <a:srgbClr val="385723"/>
                          </a:solidFill>
                          <a:latin typeface="+mj-lt"/>
                          <a:ea typeface="+mn-ea"/>
                          <a:cs typeface="+mn-cs"/>
                        </a:rPr>
                        <a:t>+11.259.327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Fundusz Pomocy </a:t>
                      </a:r>
                      <a:r>
                        <a:rPr lang="pl-PL" sz="1000" b="0" kern="1200" baseline="0" dirty="0">
                          <a:solidFill>
                            <a:schemeClr val="tx1"/>
                          </a:solidFill>
                          <a:latin typeface="+mj-lt"/>
                          <a:ea typeface="+mn-ea"/>
                          <a:cs typeface="+mn-cs"/>
                        </a:rPr>
                        <a:t>z przeznaczeniem na kształcenie uczniów będących obywatelami Ukrainy zgodnie z art. 50 ustawy z dnia 12 marca 2022 r. o pomocy obywatelom Ukrainy w związku z konfliktem zbrojnym na terytorium tego państwa w dzielnicach: Białołęka (1.659.324 zł), Wilanów (1.337.665 zł), Wola (1.286.151 zł), Ursynów (1.040.888 zł), Śródmieście (977.376 zł), Mokotów (934.723 zł), Ursus (714.345 zł), Praga-Południe (688.863 zł), Targówek (572.172 zł), Bemowo (413.789 zł), Ochota (378.145 zł), Wesoła (294.758 zł), Włochy (291.025 zł), Bielany (256.100 zł), Wawer (212.805 zł), Rembertów (92.375 zł), Żoliborz (57.771 zł), Praga-Północ (51.052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868429175"/>
                  </a:ext>
                </a:extLst>
              </a:tr>
              <a:tr h="0">
                <a:tc>
                  <a:txBody>
                    <a:bodyPr/>
                    <a:lstStyle/>
                    <a:p>
                      <a:pPr marL="0" algn="r" defTabSz="914400" rtl="0" eaLnBrk="1" latinLnBrk="0" hangingPunct="1"/>
                      <a:r>
                        <a:rPr lang="pl-PL" sz="1100" b="1" kern="1200" dirty="0">
                          <a:solidFill>
                            <a:srgbClr val="C00000"/>
                          </a:solidFill>
                          <a:latin typeface="+mj-lt"/>
                          <a:ea typeface="+mn-ea"/>
                          <a:cs typeface="+mn-cs"/>
                        </a:rPr>
                        <a:t>-3.680.246 zł </a:t>
                      </a:r>
                      <a:br>
                        <a:rPr lang="pl-PL" sz="1100" b="1" kern="1200" dirty="0">
                          <a:solidFill>
                            <a:srgbClr val="C00000"/>
                          </a:solidFill>
                          <a:latin typeface="+mj-lt"/>
                          <a:ea typeface="+mn-ea"/>
                          <a:cs typeface="+mn-cs"/>
                        </a:rPr>
                      </a:br>
                      <a:r>
                        <a:rPr lang="pl-PL" sz="8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Przeniesienie pomiędzy planem wydatków bieżących a planem wydatków majątkowych </a:t>
                      </a:r>
                      <a:r>
                        <a:rPr lang="pl-PL" sz="1000" b="0" kern="1200" baseline="0" dirty="0">
                          <a:solidFill>
                            <a:schemeClr val="tx1"/>
                          </a:solidFill>
                          <a:latin typeface="+mj-lt"/>
                          <a:ea typeface="+mn-ea"/>
                          <a:cs typeface="+mn-cs"/>
                        </a:rPr>
                        <a:t>na wniosek m.in. dzielnic: Wola (–2.125.745 zł), Praga-Południe (826.506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50162339"/>
                  </a:ext>
                </a:extLst>
              </a:tr>
            </a:tbl>
          </a:graphicData>
        </a:graphic>
      </p:graphicFrame>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
        <p:nvSpPr>
          <p:cNvPr id="12"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241,0 mln zł</a:t>
            </a:r>
          </a:p>
        </p:txBody>
      </p:sp>
    </p:spTree>
    <p:extLst>
      <p:ext uri="{BB962C8B-B14F-4D97-AF65-F5344CB8AC3E}">
        <p14:creationId xmlns:p14="http://schemas.microsoft.com/office/powerpoint/2010/main" val="174163569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664767112"/>
              </p:ext>
            </p:extLst>
          </p:nvPr>
        </p:nvGraphicFramePr>
        <p:xfrm>
          <a:off x="70800" y="647648"/>
          <a:ext cx="12121200" cy="3613076"/>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a:solidFill>
                            <a:srgbClr val="C00000"/>
                          </a:solidFill>
                          <a:latin typeface="+mj-lt"/>
                        </a:rPr>
                        <a:t>-156.573.744</a:t>
                      </a:r>
                      <a:r>
                        <a:rPr lang="pl-PL" sz="1050" b="1" baseline="0">
                          <a:solidFill>
                            <a:srgbClr val="C00000"/>
                          </a:solidFill>
                          <a:latin typeface="+mj-lt"/>
                        </a:rPr>
                        <a:t> </a:t>
                      </a:r>
                      <a:r>
                        <a:rPr lang="pl-PL" sz="1200" b="1" baseline="0" dirty="0">
                          <a:solidFill>
                            <a:srgbClr val="C00000"/>
                          </a:solidFill>
                          <a:latin typeface="+mj-lt"/>
                        </a:rPr>
                        <a:t>zł</a:t>
                      </a:r>
                      <a:endParaRPr lang="pl-PL" sz="12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050" b="1" kern="1200" baseline="0" dirty="0">
                          <a:solidFill>
                            <a:schemeClr val="tx1"/>
                          </a:solidFill>
                          <a:latin typeface="+mj-lt"/>
                          <a:ea typeface="+mn-ea"/>
                          <a:cs typeface="+mn-cs"/>
                        </a:rPr>
                        <a:t>Rezerwy bieżące: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-125.360.000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wydatki bieżące w zakresie oświaty i wychowania oraz edukacyjnej opieki wychowawczej </a:t>
                      </a:r>
                      <a:r>
                        <a:rPr lang="pl-PL" sz="1000" b="0" kern="1200" baseline="0" dirty="0">
                          <a:solidFill>
                            <a:schemeClr val="tx1"/>
                          </a:solidFill>
                          <a:latin typeface="+mj-lt"/>
                          <a:ea typeface="+mn-ea"/>
                          <a:cs typeface="+mn-cs"/>
                        </a:rPr>
                        <a:t>z przeznaczeniem na dotacje dla placówek niepublicznych i publicznych nieprowadzonych przez m.st. Warszawę.</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-21.423.067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zakresu realizacji zadań oraz skutki inflacji w dzielnicach </a:t>
                      </a:r>
                      <a:r>
                        <a:rPr lang="pl-PL" sz="1000" b="0" kern="1200" baseline="0" dirty="0">
                          <a:solidFill>
                            <a:schemeClr val="tx1"/>
                          </a:solidFill>
                          <a:latin typeface="+mj-lt"/>
                          <a:ea typeface="+mn-ea"/>
                          <a:cs typeface="+mn-cs"/>
                        </a:rPr>
                        <a:t>z</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przeznaczeniem na realizację zadań majątkowych w dzielnicach: Mokotów (17.549.900 zł), Wola (1.660.000 zł), Wilanów (200.000 zł) oraz na realizację zadań bieżących w dzielnicach: Ursynów (715.000 zł), Żoliborz (575.000 zł), Wilanów (508.000 zł), Włochy (140.167 zł), Wola (40.000 zł), Mokotów (25.000 zł), Ochota (5.000 zł), Praga-Północ (5.000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-5.496.600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wydatków przeznaczonych na zapewnienie porządku publicznego i bezpieczeństwa mieszkańców m.st. Warszawy </a:t>
                      </a:r>
                      <a:r>
                        <a:rPr lang="pl-PL" sz="1000" b="0" kern="1200" baseline="0" dirty="0">
                          <a:solidFill>
                            <a:schemeClr val="tx1"/>
                          </a:solidFill>
                          <a:latin typeface="+mj-lt"/>
                          <a:ea typeface="+mn-ea"/>
                          <a:cs typeface="+mn-cs"/>
                        </a:rPr>
                        <a:t>z przeznaczeniem dla Komendy Miejskiej Państwowej Straży Pożarnej m.st. Warszawy na zakup pojazdów ratowniczo-gaśniczych, dronów i pilarek ratowniczych;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dla Stołecznego Centrum Bezpieczeństwa na nagrody dla policjantów, patrole ponadnormatywne, utrzymanie koni policyjnych i zakup rowerów i kamizelek treningowych dla policjantów oraz na zakup pojazdów dla Komendy Stołecznej Policji; dla Straży Miejskiej m.st. Warszawy na szkolenia ratownicze i zakup sprzętu medycznego.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-4.094.077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rewitalizację i komunalną gospodarkę mieszkaniową </a:t>
                      </a:r>
                      <a:r>
                        <a:rPr lang="pl-PL" sz="1000" b="0" kern="1200" baseline="0" dirty="0">
                          <a:solidFill>
                            <a:schemeClr val="tx1"/>
                          </a:solidFill>
                          <a:latin typeface="+mj-lt"/>
                          <a:ea typeface="+mn-ea"/>
                          <a:cs typeface="+mn-cs"/>
                        </a:rPr>
                        <a:t>z przeznaczeniem na remonty w zasobie komunalnym dla dzielnic: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Praga-Północ (3.669.077 zł), Praga-Południe (425.000 zł) w związku z realizacją zadań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4302129"/>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-200.000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organizację obsługi mieszkańców w Urzędzie m.st. Warszawy </a:t>
                      </a:r>
                      <a:r>
                        <a:rPr lang="pl-PL" sz="1000" b="0" kern="1200" baseline="0" dirty="0">
                          <a:solidFill>
                            <a:schemeClr val="tx1"/>
                          </a:solidFill>
                          <a:latin typeface="+mj-lt"/>
                          <a:ea typeface="+mn-ea"/>
                          <a:cs typeface="+mn-cs"/>
                        </a:rPr>
                        <a:t>z przeznaczeniem dla dzielnicy Wola na realizację zadania majątkowego.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1512000" y="139129"/>
            <a:ext cx="9627555" cy="418869"/>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rezerw bieżących</a:t>
            </a:r>
            <a:r>
              <a:rPr lang="pl-PL" altLang="pl-PL" sz="1800" dirty="0">
                <a:latin typeface="+mj-lt"/>
              </a:rPr>
              <a:t> w 2024 r. o </a:t>
            </a:r>
            <a:r>
              <a:rPr lang="pl-PL" altLang="pl-PL" sz="1800" b="1" dirty="0">
                <a:solidFill>
                  <a:srgbClr val="C00000"/>
                </a:solidFill>
                <a:latin typeface="+mj-lt"/>
              </a:rPr>
              <a:t>156,6 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6" name="Tytuł 2"/>
          <p:cNvSpPr txBox="1">
            <a:spLocks/>
          </p:cNvSpPr>
          <p:nvPr/>
        </p:nvSpPr>
        <p:spPr>
          <a:xfrm>
            <a:off x="0" y="7043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1829184700"/>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2024 r.</a:t>
            </a:r>
          </a:p>
        </p:txBody>
      </p:sp>
      <p:graphicFrame>
        <p:nvGraphicFramePr>
          <p:cNvPr id="6" name="Tabela 5"/>
          <p:cNvGraphicFramePr>
            <a:graphicFrameLocks noGrp="1"/>
          </p:cNvGraphicFramePr>
          <p:nvPr>
            <p:extLst>
              <p:ext uri="{D42A27DB-BD31-4B8C-83A1-F6EECF244321}">
                <p14:modId xmlns:p14="http://schemas.microsoft.com/office/powerpoint/2010/main" val="3779157176"/>
              </p:ext>
            </p:extLst>
          </p:nvPr>
        </p:nvGraphicFramePr>
        <p:xfrm>
          <a:off x="2140632" y="1168316"/>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3.985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+37,3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2.294</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-56,2</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1.313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+141,7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378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8589</TotalTime>
  <Words>7657</Words>
  <Application>Microsoft Office PowerPoint</Application>
  <PresentationFormat>Panoramiczny</PresentationFormat>
  <Paragraphs>1003</Paragraphs>
  <Slides>49</Slides>
  <Notes>8</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49</vt:i4>
      </vt:variant>
    </vt:vector>
  </HeadingPairs>
  <TitlesOfParts>
    <vt:vector size="56"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29 sierpnia 2024 r. wraz z autopoprawkami A i B </vt:lpstr>
      <vt:lpstr>Projekt zmiany budżetu na 2024 rok na sesję Rady m.st. Warszawy   29 sierpnia 2024 r.</vt:lpstr>
      <vt:lpstr>Zmiana głównych parametrów budżetowych w 2024 r.</vt:lpstr>
      <vt:lpstr>Zmniejszenie planu dochodów w 2024 r. o 49,3 mln zł</vt:lpstr>
      <vt:lpstr>Zmniejszenie planu dochodów w 2024 r. o 49,3 mln zł</vt:lpstr>
      <vt:lpstr>Zmniejszenie planu wydatków bieżących w 2024 r. o 241,0 mln zł</vt:lpstr>
      <vt:lpstr>Zmniejszenie planu wydatków bieżących w 2024 r. o 241,0 mln zł</vt:lpstr>
      <vt:lpstr>Zmniejszenie planu rezerw bieżących w 2024 r. o 156,6 mln zł</vt:lpstr>
      <vt:lpstr>Zmiana wydatków majątkowych w 2024 r.</vt:lpstr>
      <vt:lpstr>Zwiększenie planu wydatków majątkowych w 2024 r. o 122,7 mln zł</vt:lpstr>
      <vt:lpstr>Prezentacja programu PowerPoint</vt:lpstr>
      <vt:lpstr>Zwiększenie planu wydatków majątkowych w 2024 r. o 122,7 mln zł</vt:lpstr>
      <vt:lpstr>Zwiększenie planu wydatków majątkowych w 2024 r. o 122,7 mln zł</vt:lpstr>
      <vt:lpstr>Projekt zmiany  Wieloletniej Prognozy Finansowej  na lata 2024–2055 na sesję Rady m.st. Warszawy w dn. 29 sierpnia 2024 r.</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2024 r.</vt:lpstr>
      <vt:lpstr>Zwiększenie planu dochodów w 2024 r. o 64,3 mln zł</vt:lpstr>
      <vt:lpstr>Zwiększenie planu wydatków bieżących w 2024 r. o 30,0 mln zł</vt:lpstr>
      <vt:lpstr>Zmniejszenie planu rezerw bieżących w 2024 r. o 8,2 mln zł</vt:lpstr>
      <vt:lpstr>Zwiększenie planu wydatków bieżących w 2024 r. o 30,0 mln zł</vt:lpstr>
      <vt:lpstr>Zmiany wydatków majątkowych w 2024 r.</vt:lpstr>
      <vt:lpstr>Zwiększenie planu wydatków majątkowych w 2024 r. o 12,2 mln zł</vt:lpstr>
      <vt:lpstr>Zwiększenie planu wydatków majątkowych w 2024 r. o 12,2 mln zł</vt:lpstr>
      <vt:lpstr>Zwiększenie planu wydatków majątkowych w 2024 r. o 12,2 mln zł</vt:lpstr>
      <vt:lpstr>Autopoprawka A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Wydatki majątkowe</vt:lpstr>
      <vt:lpstr>Autopoprawka B do projektu zmiany budżetu</vt:lpstr>
      <vt:lpstr>Zmiana głównych parametrów budżetowych w 2024 r.</vt:lpstr>
      <vt:lpstr>Wydatki majątkowe: +697.755 zł</vt:lpstr>
      <vt:lpstr>Autopoprawka B do projektu zmiany  Wieloletniej Prognozy Finansowej</vt:lpstr>
      <vt:lpstr>Wieloletnie przedsięwzięcia majątkowe:</vt:lpstr>
      <vt:lpstr>Wieloletnia Prognoza Finansowa  Zmiany w prognozie wydatków majątkowych</vt:lpstr>
      <vt:lpstr>Wynik budżetu i program kredytowy </vt:lpstr>
      <vt:lpstr>Wieloletnia Prognoza Finansowa  Zmiany w prognozie wyniku budżetu</vt:lpstr>
      <vt:lpstr>Wieloletnia Prognoza Finansowa  Zmiany w programie kredytowym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27.08.2024</dc:title>
  <dc:creator>Biuro Planowania Budżetowego</dc:creator>
  <cp:lastModifiedBy>Rogowiecki Dominik (PB)</cp:lastModifiedBy>
  <cp:revision>821</cp:revision>
  <cp:lastPrinted>2023-03-08T12:50:33Z</cp:lastPrinted>
  <dcterms:created xsi:type="dcterms:W3CDTF">2022-12-23T10:36:43Z</dcterms:created>
  <dcterms:modified xsi:type="dcterms:W3CDTF">2024-08-27T13:11:10Z</dcterms:modified>
</cp:coreProperties>
</file>