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3"/>
  </p:notesMasterIdLst>
  <p:sldIdLst>
    <p:sldId id="402" r:id="rId2"/>
    <p:sldId id="494" r:id="rId3"/>
    <p:sldId id="495" r:id="rId4"/>
    <p:sldId id="517" r:id="rId5"/>
    <p:sldId id="499" r:id="rId6"/>
    <p:sldId id="864" r:id="rId7"/>
    <p:sldId id="837" r:id="rId8"/>
    <p:sldId id="838" r:id="rId9"/>
    <p:sldId id="829" r:id="rId10"/>
    <p:sldId id="830" r:id="rId11"/>
    <p:sldId id="839" r:id="rId12"/>
    <p:sldId id="338" r:id="rId13"/>
    <p:sldId id="340" r:id="rId14"/>
    <p:sldId id="467" r:id="rId15"/>
    <p:sldId id="434" r:id="rId16"/>
    <p:sldId id="345" r:id="rId17"/>
    <p:sldId id="470" r:id="rId18"/>
    <p:sldId id="468" r:id="rId19"/>
    <p:sldId id="351" r:id="rId20"/>
    <p:sldId id="352" r:id="rId21"/>
    <p:sldId id="471" r:id="rId22"/>
    <p:sldId id="357" r:id="rId23"/>
    <p:sldId id="428" r:id="rId24"/>
    <p:sldId id="359" r:id="rId25"/>
    <p:sldId id="431" r:id="rId26"/>
    <p:sldId id="432" r:id="rId27"/>
    <p:sldId id="462" r:id="rId28"/>
    <p:sldId id="474" r:id="rId29"/>
    <p:sldId id="413" r:id="rId30"/>
    <p:sldId id="420" r:id="rId31"/>
    <p:sldId id="497" r:id="rId32"/>
    <p:sldId id="843" r:id="rId33"/>
    <p:sldId id="849" r:id="rId34"/>
    <p:sldId id="850" r:id="rId35"/>
    <p:sldId id="851" r:id="rId36"/>
    <p:sldId id="852" r:id="rId37"/>
    <p:sldId id="853" r:id="rId38"/>
    <p:sldId id="857" r:id="rId39"/>
    <p:sldId id="855" r:id="rId40"/>
    <p:sldId id="856" r:id="rId41"/>
    <p:sldId id="858" r:id="rId42"/>
    <p:sldId id="492" r:id="rId43"/>
    <p:sldId id="493" r:id="rId44"/>
    <p:sldId id="834" r:id="rId45"/>
    <p:sldId id="845" r:id="rId46"/>
    <p:sldId id="859" r:id="rId47"/>
    <p:sldId id="861" r:id="rId48"/>
    <p:sldId id="865" r:id="rId49"/>
    <p:sldId id="866" r:id="rId50"/>
    <p:sldId id="867" r:id="rId51"/>
    <p:sldId id="868" r:id="rId52"/>
    <p:sldId id="869" r:id="rId53"/>
    <p:sldId id="870" r:id="rId54"/>
    <p:sldId id="871" r:id="rId55"/>
    <p:sldId id="873" r:id="rId56"/>
    <p:sldId id="863" r:id="rId57"/>
    <p:sldId id="846" r:id="rId58"/>
    <p:sldId id="844" r:id="rId59"/>
    <p:sldId id="847" r:id="rId60"/>
    <p:sldId id="848" r:id="rId61"/>
    <p:sldId id="261" r:id="rId6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723"/>
    <a:srgbClr val="EFF8E9"/>
    <a:srgbClr val="FEDDD5"/>
    <a:srgbClr val="D1D1D1"/>
    <a:srgbClr val="D9F3D9"/>
    <a:srgbClr val="C6ECC6"/>
    <a:srgbClr val="E6E6E6"/>
    <a:srgbClr val="006600"/>
    <a:srgbClr val="FDBBAB"/>
    <a:srgbClr val="EEF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39" autoAdjust="0"/>
    <p:restoredTop sz="87288" autoAdjust="0"/>
  </p:normalViewPr>
  <p:slideViewPr>
    <p:cSldViewPr snapToGrid="0">
      <p:cViewPr varScale="1">
        <p:scale>
          <a:sx n="63" d="100"/>
          <a:sy n="63" d="100"/>
        </p:scale>
        <p:origin x="141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04\bpb$\Zespol_Z1\Analizy\2024\Przewidywane%20wykonanie\2025.01.20\2025.01.20%20-%20PW%202024%20(WPF%202025)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2024r</c:v>
                </c:pt>
              </c:strCache>
            </c:strRef>
          </c:tx>
          <c:spPr>
            <a:solidFill>
              <a:srgbClr val="333F50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1"/>
          <c:dPt>
            <c:idx val="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1-0556-47DB-B23F-ADF05EAE0666}"/>
              </c:ext>
            </c:extLst>
          </c:dPt>
          <c:dPt>
            <c:idx val="1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0-52FE-4D2F-AFBC-834D0DA9FCA5}"/>
              </c:ext>
            </c:extLst>
          </c:dPt>
          <c:dPt>
            <c:idx val="2"/>
            <c:invertIfNegative val="1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2FE-4D2F-AFBC-834D0DA9FCA5}"/>
              </c:ext>
            </c:extLst>
          </c:dPt>
          <c:dLbls>
            <c:dLbl>
              <c:idx val="2"/>
              <c:numFmt formatCode="\+#,##0;\-#,##0;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6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FE-4D2F-AFBC-834D0DA9FCA5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Arkusz1!$A$2:$A$4</c:f>
              <c:strCache>
                <c:ptCount val="3"/>
                <c:pt idx="0">
                  <c:v>Dochody</c:v>
                </c:pt>
                <c:pt idx="1">
                  <c:v>Wydatki</c:v>
                </c:pt>
                <c:pt idx="2">
                  <c:v>Nadwyżka</c:v>
                </c:pt>
              </c:strCache>
            </c:strRef>
          </c:cat>
          <c:val>
            <c:numRef>
              <c:f>Arkusz1!$B$2:$B$4</c:f>
              <c:numCache>
                <c:formatCode>#,##0</c:formatCode>
                <c:ptCount val="3"/>
                <c:pt idx="0">
                  <c:v>28379</c:v>
                </c:pt>
                <c:pt idx="1">
                  <c:v>27573</c:v>
                </c:pt>
                <c:pt idx="2">
                  <c:v>806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900000"/>
                  </a:solidFill>
                  <a:ln>
                    <a:noFill/>
                  </a:ln>
                  <a:effectLst>
                    <a:outerShdw blurRad="76200" dir="18900000" sy="23000" kx="-1200000" algn="bl" rotWithShape="0">
                      <a:prstClr val="black">
                        <a:alpha val="20000"/>
                      </a:prstClr>
                    </a:outerShdw>
                  </a:effectLst>
                </c14:spPr>
              </c14:invertSolidFillFmt>
            </c:ext>
            <c:ext xmlns:c16="http://schemas.microsoft.com/office/drawing/2014/chart" uri="{C3380CC4-5D6E-409C-BE32-E72D297353CC}">
              <c16:uniqueId val="{00000002-0556-47DB-B23F-ADF05EAE066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-838228544"/>
        <c:axId val="-838228000"/>
      </c:barChart>
      <c:catAx>
        <c:axId val="-83822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pl-PL"/>
          </a:p>
        </c:txPr>
        <c:crossAx val="-838228000"/>
        <c:crosses val="autoZero"/>
        <c:auto val="1"/>
        <c:lblAlgn val="ctr"/>
        <c:lblOffset val="100"/>
        <c:noMultiLvlLbl val="0"/>
      </c:catAx>
      <c:valAx>
        <c:axId val="-838228000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1000" dirty="0"/>
                  <a:t>w </a:t>
                </a:r>
                <a:r>
                  <a:rPr lang="pl-PL" sz="1000"/>
                  <a:t>mln zł</a:t>
                </a:r>
                <a:endParaRPr lang="pl-PL" sz="1000" dirty="0"/>
              </a:p>
            </c:rich>
          </c:tx>
          <c:layout>
            <c:manualLayout>
              <c:xMode val="edge"/>
              <c:yMode val="edge"/>
              <c:x val="3.2693089375955851E-2"/>
              <c:y val="0.4431918687801910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#,##0" sourceLinked="0"/>
        <c:majorTickMark val="none"/>
        <c:minorTickMark val="none"/>
        <c:tickLblPos val="nextTo"/>
        <c:crossAx val="-83822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000" b="1" dirty="0"/>
              <a:t>Dochody z PIT i CIT</a:t>
            </a:r>
            <a:br>
              <a:rPr lang="pl-PL" sz="1000" b="1" dirty="0"/>
            </a:br>
            <a:r>
              <a:rPr lang="pl-PL" sz="700" b="1" dirty="0"/>
              <a:t>(</a:t>
            </a:r>
            <a:r>
              <a:rPr lang="pl-PL" sz="700" b="0" dirty="0"/>
              <a:t>w 2024 r. bez jednorazowej</a:t>
            </a:r>
            <a:r>
              <a:rPr lang="pl-PL" sz="700" b="0" baseline="0" dirty="0"/>
              <a:t> kwoty 973 mln zł i z</a:t>
            </a:r>
            <a:r>
              <a:rPr lang="pl-PL" sz="700" b="0" i="0" u="none" strike="noStrike" baseline="0" dirty="0">
                <a:effectLst/>
              </a:rPr>
              <a:t> uwzględnieniem subwencji ogólnej oraz dotacji przedszkolnej </a:t>
            </a:r>
            <a:br>
              <a:rPr lang="pl-PL" sz="700" b="0" i="0" u="none" strike="noStrike" baseline="0" dirty="0">
                <a:effectLst/>
              </a:rPr>
            </a:br>
            <a:r>
              <a:rPr lang="pl-PL" sz="700" b="0" i="0" u="none" strike="noStrike" baseline="0" dirty="0">
                <a:effectLst/>
              </a:rPr>
              <a:t>oraz pomniejszenie o wpłatę na tzw. </a:t>
            </a:r>
            <a:r>
              <a:rPr lang="pl-PL" sz="700" b="0" i="0" u="none" strike="noStrike" baseline="0" dirty="0" err="1">
                <a:effectLst/>
              </a:rPr>
              <a:t>janosikowe</a:t>
            </a:r>
            <a:r>
              <a:rPr lang="pl-PL" sz="700" b="0" baseline="0" dirty="0"/>
              <a:t> w celu zapewnienia porównywalności między poprzednim </a:t>
            </a:r>
            <a:br>
              <a:rPr lang="pl-PL" sz="700" b="0" baseline="0" dirty="0"/>
            </a:br>
            <a:r>
              <a:rPr lang="pl-PL" sz="700" b="0" baseline="0" dirty="0"/>
              <a:t>a obowiązującym od 2025 r. </a:t>
            </a:r>
            <a:endParaRPr lang="pl-PL" sz="700" b="0" dirty="0"/>
          </a:p>
        </c:rich>
      </c:tx>
      <c:layout>
        <c:manualLayout>
          <c:xMode val="edge"/>
          <c:yMode val="edge"/>
          <c:x val="9.0396207374734087E-3"/>
          <c:y val="8.051790128505303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11594143210979205"/>
          <c:y val="0.1982910737701194"/>
          <c:w val="0.88405856789020798"/>
          <c:h val="0.652194919131499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Kwota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2024 r.</c:v>
                </c:pt>
                <c:pt idx="1">
                  <c:v>2025 r.</c:v>
                </c:pt>
                <c:pt idx="2">
                  <c:v>2026 r.</c:v>
                </c:pt>
                <c:pt idx="3">
                  <c:v>2027 r.</c:v>
                </c:pt>
                <c:pt idx="4">
                  <c:v>2028 r.</c:v>
                </c:pt>
                <c:pt idx="5">
                  <c:v>2029 r.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14590</c:v>
                </c:pt>
                <c:pt idx="1">
                  <c:v>17006.716872999998</c:v>
                </c:pt>
                <c:pt idx="2">
                  <c:v>18230</c:v>
                </c:pt>
                <c:pt idx="3">
                  <c:v>19390</c:v>
                </c:pt>
                <c:pt idx="4">
                  <c:v>20460</c:v>
                </c:pt>
                <c:pt idx="5">
                  <c:v>21589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07-43B3-9637-BB3ED30E22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546641816"/>
        <c:axId val="546633944"/>
      </c:barChart>
      <c:catAx>
        <c:axId val="546641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46633944"/>
        <c:crosses val="autoZero"/>
        <c:auto val="1"/>
        <c:lblAlgn val="ctr"/>
        <c:lblOffset val="100"/>
        <c:noMultiLvlLbl val="0"/>
      </c:catAx>
      <c:valAx>
        <c:axId val="546633944"/>
        <c:scaling>
          <c:orientation val="minMax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800" dirty="0"/>
                  <a:t>mln zł</a:t>
                </a:r>
              </a:p>
            </c:rich>
          </c:tx>
          <c:layout>
            <c:manualLayout>
              <c:xMode val="edge"/>
              <c:yMode val="edge"/>
              <c:x val="8.212240374794802E-3"/>
              <c:y val="0.4509313058886553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46641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000" b="1" dirty="0"/>
              <a:t>Wydatki bieżące</a:t>
            </a:r>
            <a:br>
              <a:rPr lang="pl-PL" sz="1000" b="1" dirty="0"/>
            </a:br>
            <a:r>
              <a:rPr lang="pl-PL" sz="700" b="1" dirty="0"/>
              <a:t>(</a:t>
            </a:r>
            <a:r>
              <a:rPr lang="pl-PL" sz="700" b="0" dirty="0"/>
              <a:t>w 2024 r. pomniejszone o  wpłatę na tzw. </a:t>
            </a:r>
            <a:r>
              <a:rPr lang="pl-PL" sz="700" b="0" dirty="0" err="1"/>
              <a:t>janosikowe</a:t>
            </a:r>
            <a:r>
              <a:rPr lang="pl-PL" sz="700" b="0" baseline="0" dirty="0"/>
              <a:t>)</a:t>
            </a:r>
            <a:endParaRPr lang="pl-PL" sz="700" b="0" dirty="0"/>
          </a:p>
        </c:rich>
      </c:tx>
      <c:layout>
        <c:manualLayout>
          <c:xMode val="edge"/>
          <c:yMode val="edge"/>
          <c:x val="9.0396207374734087E-3"/>
          <c:y val="8.051790128505303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12850489709483157"/>
          <c:y val="0.14150814455721478"/>
          <c:w val="0.87149510290516841"/>
          <c:h val="0.702268249841166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Inflacja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effectLst/>
          </c:spPr>
          <c:invertIfNegative val="0"/>
          <c:cat>
            <c:strRef>
              <c:f>Arkusz1!$A$2:$A$7</c:f>
              <c:strCache>
                <c:ptCount val="6"/>
                <c:pt idx="0">
                  <c:v>2024 r.</c:v>
                </c:pt>
                <c:pt idx="1">
                  <c:v>2025 r.</c:v>
                </c:pt>
                <c:pt idx="2">
                  <c:v>2026 r.</c:v>
                </c:pt>
                <c:pt idx="3">
                  <c:v>2027 r.</c:v>
                </c:pt>
                <c:pt idx="4">
                  <c:v>2028 r.</c:v>
                </c:pt>
                <c:pt idx="5">
                  <c:v>2029 r.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2">
                  <c:v>27171.380926420999</c:v>
                </c:pt>
                <c:pt idx="3">
                  <c:v>27877.836830507946</c:v>
                </c:pt>
                <c:pt idx="4">
                  <c:v>28574.782751270643</c:v>
                </c:pt>
                <c:pt idx="5">
                  <c:v>29289.152320052406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83-4944-A144-3292E41F4FD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WB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2024 r.</c:v>
                </c:pt>
                <c:pt idx="1">
                  <c:v>2025 r.</c:v>
                </c:pt>
                <c:pt idx="2">
                  <c:v>2026 r.</c:v>
                </c:pt>
                <c:pt idx="3">
                  <c:v>2027 r.</c:v>
                </c:pt>
                <c:pt idx="4">
                  <c:v>2028 r.</c:v>
                </c:pt>
                <c:pt idx="5">
                  <c:v>2029 r.</c:v>
                </c:pt>
              </c:strCache>
            </c:strRef>
          </c:cat>
          <c:val>
            <c:numRef>
              <c:f>Arkusz1!$C$2:$C$7</c:f>
              <c:numCache>
                <c:formatCode>General</c:formatCode>
                <c:ptCount val="6"/>
                <c:pt idx="0">
                  <c:v>22550</c:v>
                </c:pt>
                <c:pt idx="1">
                  <c:v>26354.394691000001</c:v>
                </c:pt>
                <c:pt idx="2">
                  <c:v>26151.165165999999</c:v>
                </c:pt>
                <c:pt idx="3">
                  <c:v>26326.072716999999</c:v>
                </c:pt>
                <c:pt idx="4">
                  <c:v>27613.291901000001</c:v>
                </c:pt>
                <c:pt idx="5">
                  <c:v>29161.907973000001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83-4944-A144-3292E41F4F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546641816"/>
        <c:axId val="546633944"/>
      </c:barChart>
      <c:catAx>
        <c:axId val="546641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46633944"/>
        <c:crosses val="autoZero"/>
        <c:auto val="1"/>
        <c:lblAlgn val="ctr"/>
        <c:lblOffset val="100"/>
        <c:noMultiLvlLbl val="0"/>
      </c:catAx>
      <c:valAx>
        <c:axId val="546633944"/>
        <c:scaling>
          <c:orientation val="minMax"/>
          <c:min val="100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l-PL" sz="800" dirty="0"/>
                  <a:t>mln zł</a:t>
                </a:r>
              </a:p>
            </c:rich>
          </c:tx>
          <c:layout>
            <c:manualLayout>
              <c:xMode val="edge"/>
              <c:yMode val="edge"/>
              <c:x val="1.241380451326848E-2"/>
              <c:y val="0.375458476517754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l-PL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46641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000" b="1" dirty="0"/>
              <a:t>Ustawowy</a:t>
            </a:r>
            <a:r>
              <a:rPr lang="pl-PL" sz="1000" b="1" baseline="0" dirty="0"/>
              <a:t> limit i wskaźnik obsługi długu w latach 2025-2034</a:t>
            </a:r>
          </a:p>
          <a:p>
            <a:pPr algn="l">
              <a:defRPr sz="1000" b="1"/>
            </a:pPr>
            <a:r>
              <a:rPr lang="pl-PL" sz="700" b="0" dirty="0"/>
              <a:t>(po uwzględnieniu wykonania 2024 r.)</a:t>
            </a:r>
          </a:p>
        </c:rich>
      </c:tx>
      <c:layout>
        <c:manualLayout>
          <c:xMode val="edge"/>
          <c:yMode val="edge"/>
          <c:x val="5.2528120448707805E-2"/>
          <c:y val="4.07062719901216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6.1341892412511388E-2"/>
          <c:y val="0.19293540787107499"/>
          <c:w val="0.75008908772591887"/>
          <c:h val="0.63997684887388939"/>
        </c:manualLayout>
      </c:layout>
      <c:lineChart>
        <c:grouping val="standard"/>
        <c:varyColors val="0"/>
        <c:ser>
          <c:idx val="1"/>
          <c:order val="0"/>
          <c:tx>
            <c:strRef>
              <c:f>ZADLUZENIE!$G$2</c:f>
              <c:strCache>
                <c:ptCount val="1"/>
                <c:pt idx="0">
                  <c:v>LIMIT OBSŁUGI DŁUGU Z WYKONANIEM 2024 R.</c:v>
                </c:pt>
              </c:strCache>
            </c:strRef>
          </c:tx>
          <c:spPr>
            <a:ln w="412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7"/>
              <c:layout>
                <c:manualLayout>
                  <c:x val="-2.9203166792720982E-2"/>
                  <c:y val="4.2978451223008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D20-41A5-BE37-7E69ABB742F9}"/>
                </c:ext>
              </c:extLst>
            </c:dLbl>
            <c:dLbl>
              <c:idx val="8"/>
              <c:layout>
                <c:manualLayout>
                  <c:x val="-2.9203166792720982E-2"/>
                  <c:y val="4.29784512230088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20-41A5-BE37-7E69ABB742F9}"/>
                </c:ext>
              </c:extLst>
            </c:dLbl>
            <c:dLbl>
              <c:idx val="9"/>
              <c:layout>
                <c:manualLayout>
                  <c:x val="-3.0871919180876464E-2"/>
                  <c:y val="3.92436239587698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20-41A5-BE37-7E69ABB742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ZADLUZENIE!$B$20:$B$29</c:f>
              <c:strCache>
                <c:ptCount val="10"/>
                <c:pt idx="0">
                  <c:v>2025 r.</c:v>
                </c:pt>
                <c:pt idx="1">
                  <c:v>2026 r.</c:v>
                </c:pt>
                <c:pt idx="2">
                  <c:v>2027 r.</c:v>
                </c:pt>
                <c:pt idx="3">
                  <c:v>2028 r.</c:v>
                </c:pt>
                <c:pt idx="4">
                  <c:v>2029 r.</c:v>
                </c:pt>
                <c:pt idx="5">
                  <c:v>2030 r.</c:v>
                </c:pt>
                <c:pt idx="6">
                  <c:v>2031 r.</c:v>
                </c:pt>
                <c:pt idx="7">
                  <c:v>2032 r.</c:v>
                </c:pt>
                <c:pt idx="8">
                  <c:v>2033 r.</c:v>
                </c:pt>
                <c:pt idx="9">
                  <c:v>2034 r.</c:v>
                </c:pt>
              </c:strCache>
            </c:strRef>
          </c:cat>
          <c:val>
            <c:numRef>
              <c:f>ZADLUZENIE!$G$20:$G$29</c:f>
              <c:numCache>
                <c:formatCode>0.0%</c:formatCode>
                <c:ptCount val="10"/>
                <c:pt idx="0">
                  <c:v>9.4E-2</c:v>
                </c:pt>
                <c:pt idx="1">
                  <c:v>6.9000000000000006E-2</c:v>
                </c:pt>
                <c:pt idx="2">
                  <c:v>6.3E-2</c:v>
                </c:pt>
                <c:pt idx="3">
                  <c:v>7.4999999999999997E-2</c:v>
                </c:pt>
                <c:pt idx="4">
                  <c:v>6.7000000000000004E-2</c:v>
                </c:pt>
                <c:pt idx="5">
                  <c:v>0.06</c:v>
                </c:pt>
                <c:pt idx="6">
                  <c:v>6.8000000000000005E-2</c:v>
                </c:pt>
                <c:pt idx="7">
                  <c:v>6.6000000000000003E-2</c:v>
                </c:pt>
                <c:pt idx="8">
                  <c:v>8.2000000000000003E-2</c:v>
                </c:pt>
                <c:pt idx="9">
                  <c:v>8.8999999999999996E-2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D20-41A5-BE37-7E69ABB742F9}"/>
            </c:ext>
          </c:extLst>
        </c:ser>
        <c:ser>
          <c:idx val="0"/>
          <c:order val="1"/>
          <c:tx>
            <c:strRef>
              <c:f>ZADLUZENIE!$H$2</c:f>
              <c:strCache>
                <c:ptCount val="1"/>
                <c:pt idx="0">
                  <c:v>WSKAŹNIK OBSŁUGI DŁUGU</c:v>
                </c:pt>
              </c:strCache>
            </c:strRef>
          </c:tx>
          <c:spPr>
            <a:ln w="41275" cap="rnd">
              <a:solidFill>
                <a:srgbClr val="007E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007E00"/>
                </a:solidFill>
              </a:ln>
              <a:effectLst/>
            </c:spPr>
          </c:marker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7E0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ZADLUZENIE!$B$20:$B$29</c:f>
              <c:strCache>
                <c:ptCount val="10"/>
                <c:pt idx="0">
                  <c:v>2025 r.</c:v>
                </c:pt>
                <c:pt idx="1">
                  <c:v>2026 r.</c:v>
                </c:pt>
                <c:pt idx="2">
                  <c:v>2027 r.</c:v>
                </c:pt>
                <c:pt idx="3">
                  <c:v>2028 r.</c:v>
                </c:pt>
                <c:pt idx="4">
                  <c:v>2029 r.</c:v>
                </c:pt>
                <c:pt idx="5">
                  <c:v>2030 r.</c:v>
                </c:pt>
                <c:pt idx="6">
                  <c:v>2031 r.</c:v>
                </c:pt>
                <c:pt idx="7">
                  <c:v>2032 r.</c:v>
                </c:pt>
                <c:pt idx="8">
                  <c:v>2033 r.</c:v>
                </c:pt>
                <c:pt idx="9">
                  <c:v>2034 r.</c:v>
                </c:pt>
              </c:strCache>
            </c:strRef>
          </c:cat>
          <c:val>
            <c:numRef>
              <c:f>ZADLUZENIE!$H$20:$H$29</c:f>
              <c:numCache>
                <c:formatCode>0.0%</c:formatCode>
                <c:ptCount val="10"/>
                <c:pt idx="0">
                  <c:v>0.03</c:v>
                </c:pt>
                <c:pt idx="1">
                  <c:v>2.9000000000000001E-2</c:v>
                </c:pt>
                <c:pt idx="2">
                  <c:v>3.3000000000000002E-2</c:v>
                </c:pt>
                <c:pt idx="3">
                  <c:v>3.6999999999999998E-2</c:v>
                </c:pt>
                <c:pt idx="4">
                  <c:v>3.2000000000000001E-2</c:v>
                </c:pt>
                <c:pt idx="5">
                  <c:v>3.5999999999999997E-2</c:v>
                </c:pt>
                <c:pt idx="6">
                  <c:v>3.2000000000000001E-2</c:v>
                </c:pt>
                <c:pt idx="7">
                  <c:v>3.1E-2</c:v>
                </c:pt>
                <c:pt idx="8">
                  <c:v>2.9000000000000001E-2</c:v>
                </c:pt>
                <c:pt idx="9">
                  <c:v>2.5999999999999999E-2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D20-41A5-BE37-7E69ABB742F9}"/>
            </c:ext>
          </c:extLst>
        </c:ser>
        <c:ser>
          <c:idx val="2"/>
          <c:order val="2"/>
          <c:tx>
            <c:strRef>
              <c:f>ZADLUZENIE!$F$2</c:f>
              <c:strCache>
                <c:ptCount val="1"/>
                <c:pt idx="0">
                  <c:v>LIMIT OBSŁUGI DŁUGU W UCHWALONYM WPF</c:v>
                </c:pt>
              </c:strCache>
            </c:strRef>
          </c:tx>
          <c:spPr>
            <a:ln w="28575" cap="rnd">
              <a:solidFill>
                <a:srgbClr val="FFA3A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FFA3A3"/>
                </a:solidFill>
              </a:ln>
              <a:effectLst/>
            </c:spPr>
          </c:marker>
          <c:dLbls>
            <c:dLbl>
              <c:idx val="5"/>
              <c:layout>
                <c:manualLayout>
                  <c:x val="4.9978477036126349E-3"/>
                  <c:y val="4.897989317534820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D20-41A5-BE37-7E69ABB742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ZADLUZENIE!$F$20:$F$29</c:f>
              <c:numCache>
                <c:formatCode>0.0%</c:formatCode>
                <c:ptCount val="10"/>
                <c:pt idx="0">
                  <c:v>7.6999999999999999E-2</c:v>
                </c:pt>
                <c:pt idx="1">
                  <c:v>5.3999999999999999E-2</c:v>
                </c:pt>
                <c:pt idx="2">
                  <c:v>5.1999999999999998E-2</c:v>
                </c:pt>
                <c:pt idx="3">
                  <c:v>6.5000000000000002E-2</c:v>
                </c:pt>
                <c:pt idx="4">
                  <c:v>5.6000000000000001E-2</c:v>
                </c:pt>
                <c:pt idx="5">
                  <c:v>4.9000000000000002E-2</c:v>
                </c:pt>
                <c:pt idx="6">
                  <c:v>5.8000000000000003E-2</c:v>
                </c:pt>
                <c:pt idx="7">
                  <c:v>7.2999999999999995E-2</c:v>
                </c:pt>
                <c:pt idx="8">
                  <c:v>8.6999999999999994E-2</c:v>
                </c:pt>
                <c:pt idx="9">
                  <c:v>0.09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D20-41A5-BE37-7E69ABB742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3509256"/>
        <c:axId val="783503024"/>
      </c:lineChart>
      <c:catAx>
        <c:axId val="783509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3503024"/>
        <c:crosses val="autoZero"/>
        <c:auto val="1"/>
        <c:lblAlgn val="ctr"/>
        <c:lblOffset val="100"/>
        <c:noMultiLvlLbl val="0"/>
      </c:catAx>
      <c:valAx>
        <c:axId val="7835030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783509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000" b="1" dirty="0"/>
              <a:t>Zadłużenie</a:t>
            </a:r>
            <a:r>
              <a:rPr lang="pl-PL" sz="1000" b="1" baseline="0" dirty="0"/>
              <a:t> na koniec roku i relacja do dochodów</a:t>
            </a:r>
            <a:br>
              <a:rPr lang="pl-PL" sz="1000" b="1" baseline="0" dirty="0"/>
            </a:br>
            <a:r>
              <a:rPr lang="pl-PL" sz="700" b="0" baseline="0" dirty="0"/>
              <a:t>(po uwzględnieniu wykonania 2024 r.)</a:t>
            </a:r>
            <a:endParaRPr lang="pl-PL" sz="700" b="0" dirty="0"/>
          </a:p>
        </c:rich>
      </c:tx>
      <c:layout>
        <c:manualLayout>
          <c:xMode val="edge"/>
          <c:yMode val="edge"/>
          <c:x val="9.0396207374734087E-3"/>
          <c:y val="8.051790128505303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4.4035086615234607E-2"/>
          <c:y val="0.11777652915303193"/>
          <c:w val="0.95596491338476552"/>
          <c:h val="0.725999901052378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Kwota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Arkusz1!$A$2:$A$11</c:f>
              <c:strCache>
                <c:ptCount val="10"/>
                <c:pt idx="0">
                  <c:v>2025 r.</c:v>
                </c:pt>
                <c:pt idx="1">
                  <c:v>2026 r.</c:v>
                </c:pt>
                <c:pt idx="2">
                  <c:v>2027 r.</c:v>
                </c:pt>
                <c:pt idx="3">
                  <c:v>2028 r.</c:v>
                </c:pt>
                <c:pt idx="4">
                  <c:v>2029 r.</c:v>
                </c:pt>
                <c:pt idx="5">
                  <c:v>2030 r.</c:v>
                </c:pt>
                <c:pt idx="6">
                  <c:v>2031 r.</c:v>
                </c:pt>
                <c:pt idx="7">
                  <c:v>2032 r.</c:v>
                </c:pt>
                <c:pt idx="8">
                  <c:v>2033 r.</c:v>
                </c:pt>
                <c:pt idx="9">
                  <c:v>2034 r.</c:v>
                </c:pt>
              </c:strCache>
            </c:strRef>
          </c:cat>
          <c:val>
            <c:numRef>
              <c:f>Arkusz1!$B$2:$B$11</c:f>
              <c:numCache>
                <c:formatCode>General</c:formatCode>
                <c:ptCount val="10"/>
                <c:pt idx="0">
                  <c:v>7095.9864809999999</c:v>
                </c:pt>
                <c:pt idx="1">
                  <c:v>10292.106543</c:v>
                </c:pt>
                <c:pt idx="2">
                  <c:v>10915.263462000001</c:v>
                </c:pt>
                <c:pt idx="3">
                  <c:v>10457.411324999999</c:v>
                </c:pt>
                <c:pt idx="4">
                  <c:v>10077.43194</c:v>
                </c:pt>
                <c:pt idx="5">
                  <c:v>9435.3520549999994</c:v>
                </c:pt>
                <c:pt idx="6">
                  <c:v>8895.530229</c:v>
                </c:pt>
                <c:pt idx="7">
                  <c:v>8327.7282899999991</c:v>
                </c:pt>
                <c:pt idx="8">
                  <c:v>7764</c:v>
                </c:pt>
                <c:pt idx="9">
                  <c:v>7245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1D-46F8-82BA-6D584833F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677659592"/>
        <c:axId val="677659264"/>
      </c:barChart>
      <c:lineChart>
        <c:grouping val="standard"/>
        <c:varyColors val="0"/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ln w="28575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chemeClr val="accent3">
                    <a:lumMod val="50000"/>
                  </a:schemeClr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404415528647606E-2"/>
                  <c:y val="0.1110351108539118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1D-46F8-82BA-6D584833F4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Arkusz1!$A$2:$A$11</c:f>
              <c:strCache>
                <c:ptCount val="10"/>
                <c:pt idx="0">
                  <c:v>2025 r.</c:v>
                </c:pt>
                <c:pt idx="1">
                  <c:v>2026 r.</c:v>
                </c:pt>
                <c:pt idx="2">
                  <c:v>2027 r.</c:v>
                </c:pt>
                <c:pt idx="3">
                  <c:v>2028 r.</c:v>
                </c:pt>
                <c:pt idx="4">
                  <c:v>2029 r.</c:v>
                </c:pt>
                <c:pt idx="5">
                  <c:v>2030 r.</c:v>
                </c:pt>
                <c:pt idx="6">
                  <c:v>2031 r.</c:v>
                </c:pt>
                <c:pt idx="7">
                  <c:v>2032 r.</c:v>
                </c:pt>
                <c:pt idx="8">
                  <c:v>2033 r.</c:v>
                </c:pt>
                <c:pt idx="9">
                  <c:v>2034 r.</c:v>
                </c:pt>
              </c:strCache>
            </c:strRef>
          </c:cat>
          <c:val>
            <c:numRef>
              <c:f>Arkusz1!$C$2:$C$11</c:f>
              <c:numCache>
                <c:formatCode>0.0%</c:formatCode>
                <c:ptCount val="10"/>
                <c:pt idx="0">
                  <c:v>0.27250000000000002</c:v>
                </c:pt>
                <c:pt idx="1">
                  <c:v>0.36559999999999998</c:v>
                </c:pt>
                <c:pt idx="2">
                  <c:v>0.37359999999999999</c:v>
                </c:pt>
                <c:pt idx="3">
                  <c:v>0.3533</c:v>
                </c:pt>
                <c:pt idx="4">
                  <c:v>0.32719999999999999</c:v>
                </c:pt>
                <c:pt idx="5">
                  <c:v>0.29399999999999998</c:v>
                </c:pt>
                <c:pt idx="6">
                  <c:v>0.2661</c:v>
                </c:pt>
                <c:pt idx="7">
                  <c:v>0.2394</c:v>
                </c:pt>
                <c:pt idx="8">
                  <c:v>0.214</c:v>
                </c:pt>
                <c:pt idx="9">
                  <c:v>0.193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01D-46F8-82BA-6D584833F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7656968"/>
        <c:axId val="677653360"/>
      </c:lineChart>
      <c:valAx>
        <c:axId val="6776592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77659592"/>
        <c:crosses val="autoZero"/>
        <c:crossBetween val="between"/>
      </c:valAx>
      <c:catAx>
        <c:axId val="677659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77659264"/>
        <c:crosses val="autoZero"/>
        <c:auto val="1"/>
        <c:lblAlgn val="ctr"/>
        <c:lblOffset val="100"/>
        <c:noMultiLvlLbl val="0"/>
      </c:catAx>
      <c:valAx>
        <c:axId val="677653360"/>
        <c:scaling>
          <c:orientation val="minMax"/>
          <c:min val="0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77656968"/>
        <c:crosses val="max"/>
        <c:crossBetween val="between"/>
      </c:valAx>
      <c:catAx>
        <c:axId val="6776569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776533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0.25803</cdr:x>
      <cdr:y>0.2794</cdr:y>
    </cdr:from>
    <cdr:to>
      <cdr:x>0.40286</cdr:x>
      <cdr:y>0.43919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560049" y="1057718"/>
          <a:ext cx="875639" cy="6049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pl-PL" sz="1000" b="1" dirty="0">
              <a:solidFill>
                <a:srgbClr val="008000"/>
              </a:solidFill>
            </a:rPr>
            <a:t>+16,6%</a:t>
          </a:r>
        </a:p>
      </cdr:txBody>
    </cdr:sp>
  </cdr:relSizeAnchor>
  <cdr:relSizeAnchor xmlns:cdr="http://schemas.openxmlformats.org/drawingml/2006/chartDrawing">
    <cdr:from>
      <cdr:x>0.41601</cdr:x>
      <cdr:y>0.24365</cdr:y>
    </cdr:from>
    <cdr:to>
      <cdr:x>0.56085</cdr:x>
      <cdr:y>0.40344</cdr:y>
    </cdr:to>
    <cdr:sp macro="" textlink="">
      <cdr:nvSpPr>
        <cdr:cNvPr id="3" name="pole tekstowe 1"/>
        <cdr:cNvSpPr txBox="1"/>
      </cdr:nvSpPr>
      <cdr:spPr>
        <a:xfrm xmlns:a="http://schemas.openxmlformats.org/drawingml/2006/main">
          <a:off x="2515172" y="922391"/>
          <a:ext cx="875700" cy="6049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l-PL" sz="1000" b="1" dirty="0">
              <a:solidFill>
                <a:srgbClr val="008000"/>
              </a:solidFill>
            </a:rPr>
            <a:t>+7,2%</a:t>
          </a:r>
        </a:p>
      </cdr:txBody>
    </cdr:sp>
  </cdr:relSizeAnchor>
  <cdr:relSizeAnchor xmlns:cdr="http://schemas.openxmlformats.org/drawingml/2006/chartDrawing">
    <cdr:from>
      <cdr:x>0.56085</cdr:x>
      <cdr:y>0.22068</cdr:y>
    </cdr:from>
    <cdr:to>
      <cdr:x>0.70568</cdr:x>
      <cdr:y>0.38047</cdr:y>
    </cdr:to>
    <cdr:sp macro="" textlink="">
      <cdr:nvSpPr>
        <cdr:cNvPr id="4" name="pole tekstowe 1"/>
        <cdr:cNvSpPr txBox="1"/>
      </cdr:nvSpPr>
      <cdr:spPr>
        <a:xfrm xmlns:a="http://schemas.openxmlformats.org/drawingml/2006/main">
          <a:off x="3390872" y="835415"/>
          <a:ext cx="875639" cy="6049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l-PL" sz="1000" b="1" dirty="0">
              <a:solidFill>
                <a:srgbClr val="008000"/>
              </a:solidFill>
            </a:rPr>
            <a:t>+6,4%</a:t>
          </a:r>
        </a:p>
      </cdr:txBody>
    </cdr:sp>
  </cdr:relSizeAnchor>
  <cdr:relSizeAnchor xmlns:cdr="http://schemas.openxmlformats.org/drawingml/2006/chartDrawing">
    <cdr:from>
      <cdr:x>0.71202</cdr:x>
      <cdr:y>0.19017</cdr:y>
    </cdr:from>
    <cdr:to>
      <cdr:x>0.85685</cdr:x>
      <cdr:y>0.34997</cdr:y>
    </cdr:to>
    <cdr:sp macro="" textlink="">
      <cdr:nvSpPr>
        <cdr:cNvPr id="5" name="pole tekstowe 1"/>
        <cdr:cNvSpPr txBox="1"/>
      </cdr:nvSpPr>
      <cdr:spPr>
        <a:xfrm xmlns:a="http://schemas.openxmlformats.org/drawingml/2006/main">
          <a:off x="4304879" y="719933"/>
          <a:ext cx="875638" cy="604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l-PL" sz="1000" b="1" dirty="0">
              <a:solidFill>
                <a:srgbClr val="008000"/>
              </a:solidFill>
            </a:rPr>
            <a:t>+5,5%</a:t>
          </a:r>
        </a:p>
      </cdr:txBody>
    </cdr:sp>
  </cdr:relSizeAnchor>
  <cdr:relSizeAnchor xmlns:cdr="http://schemas.openxmlformats.org/drawingml/2006/chartDrawing">
    <cdr:from>
      <cdr:x>0.85447</cdr:x>
      <cdr:y>0.15579</cdr:y>
    </cdr:from>
    <cdr:to>
      <cdr:x>0.9993</cdr:x>
      <cdr:y>0.31558</cdr:y>
    </cdr:to>
    <cdr:sp macro="" textlink="">
      <cdr:nvSpPr>
        <cdr:cNvPr id="6" name="pole tekstowe 1"/>
        <cdr:cNvSpPr txBox="1"/>
      </cdr:nvSpPr>
      <cdr:spPr>
        <a:xfrm xmlns:a="http://schemas.openxmlformats.org/drawingml/2006/main">
          <a:off x="5166113" y="589759"/>
          <a:ext cx="875639" cy="6049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l-PL" sz="1000" b="1" dirty="0">
              <a:solidFill>
                <a:srgbClr val="008000"/>
              </a:solidFill>
            </a:rPr>
            <a:t>+5,5%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0.28271</cdr:x>
      <cdr:y>0.23975</cdr:y>
    </cdr:from>
    <cdr:to>
      <cdr:x>0.42754</cdr:x>
      <cdr:y>0.39954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708813" y="837208"/>
          <a:ext cx="875411" cy="557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pl-PL" sz="1000" b="1" dirty="0">
              <a:solidFill>
                <a:srgbClr val="008000"/>
              </a:solidFill>
            </a:rPr>
            <a:t>+16,9%</a:t>
          </a:r>
        </a:p>
      </cdr:txBody>
    </cdr:sp>
  </cdr:relSizeAnchor>
  <cdr:relSizeAnchor xmlns:cdr="http://schemas.openxmlformats.org/drawingml/2006/chartDrawing">
    <cdr:from>
      <cdr:x>0.42758</cdr:x>
      <cdr:y>0.2212</cdr:y>
    </cdr:from>
    <cdr:to>
      <cdr:x>0.57242</cdr:x>
      <cdr:y>0.38099</cdr:y>
    </cdr:to>
    <cdr:sp macro="" textlink="">
      <cdr:nvSpPr>
        <cdr:cNvPr id="3" name="pole tekstowe 1"/>
        <cdr:cNvSpPr txBox="1"/>
      </cdr:nvSpPr>
      <cdr:spPr>
        <a:xfrm xmlns:a="http://schemas.openxmlformats.org/drawingml/2006/main">
          <a:off x="2584464" y="772419"/>
          <a:ext cx="875471" cy="557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l-PL" sz="1000" b="1" dirty="0">
              <a:solidFill>
                <a:srgbClr val="C00000"/>
              </a:solidFill>
            </a:rPr>
            <a:t>-0,8%</a:t>
          </a:r>
        </a:p>
      </cdr:txBody>
    </cdr:sp>
  </cdr:relSizeAnchor>
  <cdr:relSizeAnchor xmlns:cdr="http://schemas.openxmlformats.org/drawingml/2006/chartDrawing">
    <cdr:from>
      <cdr:x>0.56642</cdr:x>
      <cdr:y>0.19514</cdr:y>
    </cdr:from>
    <cdr:to>
      <cdr:x>0.71125</cdr:x>
      <cdr:y>0.35493</cdr:y>
    </cdr:to>
    <cdr:sp macro="" textlink="">
      <cdr:nvSpPr>
        <cdr:cNvPr id="4" name="pole tekstowe 1"/>
        <cdr:cNvSpPr txBox="1"/>
      </cdr:nvSpPr>
      <cdr:spPr>
        <a:xfrm xmlns:a="http://schemas.openxmlformats.org/drawingml/2006/main">
          <a:off x="3423675" y="681420"/>
          <a:ext cx="875410" cy="5579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l-PL" sz="1000" b="1" dirty="0">
              <a:solidFill>
                <a:srgbClr val="008000"/>
              </a:solidFill>
            </a:rPr>
            <a:t>+0,7%</a:t>
          </a:r>
        </a:p>
      </cdr:txBody>
    </cdr:sp>
  </cdr:relSizeAnchor>
  <cdr:relSizeAnchor xmlns:cdr="http://schemas.openxmlformats.org/drawingml/2006/chartDrawing">
    <cdr:from>
      <cdr:x>0.71808</cdr:x>
      <cdr:y>0.19902</cdr:y>
    </cdr:from>
    <cdr:to>
      <cdr:x>0.86291</cdr:x>
      <cdr:y>0.35882</cdr:y>
    </cdr:to>
    <cdr:sp macro="" textlink="">
      <cdr:nvSpPr>
        <cdr:cNvPr id="5" name="pole tekstowe 1"/>
        <cdr:cNvSpPr txBox="1"/>
      </cdr:nvSpPr>
      <cdr:spPr>
        <a:xfrm xmlns:a="http://schemas.openxmlformats.org/drawingml/2006/main">
          <a:off x="4340391" y="745530"/>
          <a:ext cx="875410" cy="5986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l-PL" sz="1000" b="1" dirty="0">
              <a:solidFill>
                <a:srgbClr val="008000"/>
              </a:solidFill>
            </a:rPr>
            <a:t>+4,9%</a:t>
          </a:r>
        </a:p>
      </cdr:txBody>
    </cdr:sp>
  </cdr:relSizeAnchor>
  <cdr:relSizeAnchor xmlns:cdr="http://schemas.openxmlformats.org/drawingml/2006/chartDrawing">
    <cdr:from>
      <cdr:x>0.85517</cdr:x>
      <cdr:y>0.17315</cdr:y>
    </cdr:from>
    <cdr:to>
      <cdr:x>1</cdr:x>
      <cdr:y>0.33294</cdr:y>
    </cdr:to>
    <cdr:sp macro="" textlink="">
      <cdr:nvSpPr>
        <cdr:cNvPr id="6" name="pole tekstowe 1"/>
        <cdr:cNvSpPr txBox="1"/>
      </cdr:nvSpPr>
      <cdr:spPr>
        <a:xfrm xmlns:a="http://schemas.openxmlformats.org/drawingml/2006/main">
          <a:off x="5168990" y="648640"/>
          <a:ext cx="875410" cy="5985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l-PL" sz="1000" b="1" dirty="0">
              <a:solidFill>
                <a:srgbClr val="008000"/>
              </a:solidFill>
            </a:rPr>
            <a:t>+5,6%</a:t>
          </a:r>
        </a:p>
      </cdr:txBody>
    </cdr:sp>
  </cdr:relSizeAnchor>
  <cdr:relSizeAnchor xmlns:cdr="http://schemas.openxmlformats.org/drawingml/2006/chartDrawing">
    <cdr:from>
      <cdr:x>0.3046</cdr:x>
      <cdr:y>0.28719</cdr:y>
    </cdr:from>
    <cdr:to>
      <cdr:x>0.41482</cdr:x>
      <cdr:y>0.36384</cdr:y>
    </cdr:to>
    <cdr:sp macro="" textlink="">
      <cdr:nvSpPr>
        <cdr:cNvPr id="7" name="Owal 6"/>
        <cdr:cNvSpPr/>
      </cdr:nvSpPr>
      <cdr:spPr>
        <a:xfrm xmlns:a="http://schemas.openxmlformats.org/drawingml/2006/main">
          <a:off x="1841139" y="1002860"/>
          <a:ext cx="666214" cy="26767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rgbClr val="C00000"/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pl-PL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l-PL"/>
        </a:p>
      </cdr:txBody>
    </cdr:sp>
  </cdr:relSizeAnchor>
  <cdr:relSizeAnchor xmlns:cdr="http://schemas.openxmlformats.org/drawingml/2006/chartDrawing">
    <cdr:from>
      <cdr:x>0.5833</cdr:x>
      <cdr:y>0.23975</cdr:y>
    </cdr:from>
    <cdr:to>
      <cdr:x>0.69352</cdr:x>
      <cdr:y>0.32271</cdr:y>
    </cdr:to>
    <cdr:sp macro="" textlink="">
      <cdr:nvSpPr>
        <cdr:cNvPr id="8" name="Owal 7"/>
        <cdr:cNvSpPr/>
      </cdr:nvSpPr>
      <cdr:spPr>
        <a:xfrm xmlns:a="http://schemas.openxmlformats.org/drawingml/2006/main">
          <a:off x="3525727" y="837208"/>
          <a:ext cx="666214" cy="28967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rgbClr val="C00000"/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pl-PL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l-PL"/>
        </a:p>
      </cdr:txBody>
    </cdr:sp>
  </cdr:relSizeAnchor>
  <cdr:relSizeAnchor xmlns:cdr="http://schemas.openxmlformats.org/drawingml/2006/chartDrawing">
    <cdr:from>
      <cdr:x>0.44489</cdr:x>
      <cdr:y>0.25982</cdr:y>
    </cdr:from>
    <cdr:to>
      <cdr:x>0.55511</cdr:x>
      <cdr:y>0.34164</cdr:y>
    </cdr:to>
    <cdr:sp macro="" textlink="">
      <cdr:nvSpPr>
        <cdr:cNvPr id="9" name="Owal 8"/>
        <cdr:cNvSpPr/>
      </cdr:nvSpPr>
      <cdr:spPr>
        <a:xfrm xmlns:a="http://schemas.openxmlformats.org/drawingml/2006/main">
          <a:off x="2689093" y="907292"/>
          <a:ext cx="666214" cy="285699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9050">
          <a:solidFill>
            <a:srgbClr val="C00000"/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pl-PL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0.81728</cdr:x>
      <cdr:y>0.61651</cdr:y>
    </cdr:from>
    <cdr:to>
      <cdr:x>0.99625</cdr:x>
      <cdr:y>0.73976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6569853" y="2237958"/>
          <a:ext cx="1438683" cy="4474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l"/>
          <a:r>
            <a:rPr lang="pl-PL" sz="900" b="1" dirty="0">
              <a:solidFill>
                <a:srgbClr val="007E00"/>
              </a:solidFill>
            </a:rPr>
            <a:t>Wskaźnik</a:t>
          </a:r>
          <a:r>
            <a:rPr lang="pl-PL" sz="900" b="1" baseline="0" dirty="0">
              <a:solidFill>
                <a:srgbClr val="007E00"/>
              </a:solidFill>
            </a:rPr>
            <a:t> obsługi długu</a:t>
          </a:r>
          <a:endParaRPr lang="pl-PL" sz="900" b="1" dirty="0">
            <a:solidFill>
              <a:srgbClr val="007E00"/>
            </a:solidFill>
          </a:endParaRPr>
        </a:p>
      </cdr:txBody>
    </cdr:sp>
  </cdr:relSizeAnchor>
  <cdr:relSizeAnchor xmlns:cdr="http://schemas.openxmlformats.org/drawingml/2006/chartDrawing">
    <cdr:from>
      <cdr:x>0.8025</cdr:x>
      <cdr:y>0.19284</cdr:y>
    </cdr:from>
    <cdr:to>
      <cdr:x>0.98147</cdr:x>
      <cdr:y>0.31609</cdr:y>
    </cdr:to>
    <cdr:sp macro="" textlink="">
      <cdr:nvSpPr>
        <cdr:cNvPr id="6" name="pole tekstowe 1"/>
        <cdr:cNvSpPr txBox="1"/>
      </cdr:nvSpPr>
      <cdr:spPr>
        <a:xfrm xmlns:a="http://schemas.openxmlformats.org/drawingml/2006/main">
          <a:off x="6451043" y="700005"/>
          <a:ext cx="1438683" cy="4474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pl-PL" sz="900" b="1" dirty="0">
              <a:solidFill>
                <a:srgbClr val="C00000"/>
              </a:solidFill>
            </a:rPr>
            <a:t>Limit</a:t>
          </a:r>
          <a:r>
            <a:rPr lang="pl-PL" sz="900" b="1" baseline="0" dirty="0">
              <a:solidFill>
                <a:srgbClr val="C00000"/>
              </a:solidFill>
            </a:rPr>
            <a:t> obsługi długu </a:t>
          </a:r>
          <a:br>
            <a:rPr lang="pl-PL" sz="900" b="1" baseline="0" dirty="0">
              <a:solidFill>
                <a:srgbClr val="C00000"/>
              </a:solidFill>
            </a:rPr>
          </a:br>
          <a:r>
            <a:rPr lang="pl-PL" sz="900" b="1" baseline="0" dirty="0">
              <a:solidFill>
                <a:srgbClr val="C00000"/>
              </a:solidFill>
            </a:rPr>
            <a:t>po uwzględnieniu wykonania 2024 r.</a:t>
          </a:r>
          <a:endParaRPr lang="pl-PL" sz="9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0.51854</cdr:x>
      <cdr:y>0.47434</cdr:y>
    </cdr:from>
    <cdr:to>
      <cdr:x>0.85032</cdr:x>
      <cdr:y>0.63867</cdr:y>
    </cdr:to>
    <cdr:sp macro="" textlink="">
      <cdr:nvSpPr>
        <cdr:cNvPr id="7" name="pole tekstowe 1"/>
        <cdr:cNvSpPr txBox="1"/>
      </cdr:nvSpPr>
      <cdr:spPr>
        <a:xfrm xmlns:a="http://schemas.openxmlformats.org/drawingml/2006/main">
          <a:off x="4168413" y="1721872"/>
          <a:ext cx="2667074" cy="5965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pl-PL" sz="900" b="1" dirty="0">
              <a:solidFill>
                <a:srgbClr val="FF6D6D"/>
              </a:solidFill>
            </a:rPr>
            <a:t>Limit</a:t>
          </a:r>
          <a:r>
            <a:rPr lang="pl-PL" sz="900" b="1" baseline="0" dirty="0">
              <a:solidFill>
                <a:srgbClr val="FF6D6D"/>
              </a:solidFill>
            </a:rPr>
            <a:t> obsługi długu </a:t>
          </a:r>
          <a:br>
            <a:rPr lang="pl-PL" sz="900" b="1" baseline="0" dirty="0">
              <a:solidFill>
                <a:srgbClr val="FF6D6D"/>
              </a:solidFill>
            </a:rPr>
          </a:br>
          <a:r>
            <a:rPr lang="pl-PL" sz="900" b="1" baseline="0" dirty="0">
              <a:solidFill>
                <a:srgbClr val="FF6D6D"/>
              </a:solidFill>
            </a:rPr>
            <a:t>w uchwalonej WPF edycji 2025</a:t>
          </a:r>
          <a:br>
            <a:rPr lang="pl-PL" sz="900" b="1" baseline="0" dirty="0">
              <a:solidFill>
                <a:srgbClr val="FF6D6D"/>
              </a:solidFill>
            </a:rPr>
          </a:br>
          <a:r>
            <a:rPr lang="pl-PL" sz="900" b="1" baseline="0" dirty="0">
              <a:solidFill>
                <a:srgbClr val="FF6D6D"/>
              </a:solidFill>
            </a:rPr>
            <a:t>obliczony na podstawie planu na 2024 r.</a:t>
          </a:r>
          <a:endParaRPr lang="pl-PL" sz="900" b="1" dirty="0">
            <a:solidFill>
              <a:srgbClr val="FF6D6D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3E98F-710C-451B-8FA2-3F3CF8121B50}" type="datetimeFigureOut">
              <a:rPr lang="pl-PL" smtClean="0"/>
              <a:t>01.04.2025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2F8F6-4D00-4E6D-A406-3A443E38E9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993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297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51049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30301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40365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75302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088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44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64276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48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96447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52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71213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56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2662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ok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60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2424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ok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5498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9410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1275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Plan na 1 stycznia: 3 mld 053 mln zł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0044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7486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8947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94624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2F8F6-4D00-4E6D-A406-3A443E38E913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2658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6000" b="1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8">
            <a:extLst>
              <a:ext uri="{FF2B5EF4-FFF2-40B4-BE49-F238E27FC236}">
                <a16:creationId xmlns:a16="http://schemas.microsoft.com/office/drawing/2014/main" id="{AE921C64-0565-41B9-8D4A-B4701B52F3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4727" y="4116721"/>
            <a:ext cx="8422546" cy="95817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200">
                <a:latin typeface="Engram Warsaw" pitchFamily="2" charset="-1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809660625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rozdział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44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5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819900" y="6613800"/>
            <a:ext cx="484079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3805496925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yk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tekstu 14"/>
          <p:cNvSpPr>
            <a:spLocks noGrp="1"/>
          </p:cNvSpPr>
          <p:nvPr>
            <p:ph type="body" sz="quarter" idx="10"/>
          </p:nvPr>
        </p:nvSpPr>
        <p:spPr>
          <a:xfrm>
            <a:off x="498476" y="1286872"/>
            <a:ext cx="6506332" cy="4525962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latin typeface="Engram Warsaw" pitchFamily="50" charset="-18"/>
              </a:defRPr>
            </a:lvl1pPr>
            <a:lvl2pPr>
              <a:lnSpc>
                <a:spcPct val="125000"/>
              </a:lnSpc>
              <a:defRPr sz="1500">
                <a:latin typeface="Engram Warsaw" pitchFamily="50" charset="-18"/>
              </a:defRPr>
            </a:lvl2pPr>
            <a:lvl3pPr>
              <a:lnSpc>
                <a:spcPct val="125000"/>
              </a:lnSpc>
              <a:defRPr sz="1500">
                <a:latin typeface="Engram Warsaw" pitchFamily="50" charset="-18"/>
              </a:defRPr>
            </a:lvl3pPr>
            <a:lvl4pPr>
              <a:lnSpc>
                <a:spcPct val="125000"/>
              </a:lnSpc>
              <a:defRPr sz="1500">
                <a:latin typeface="Engram Warsaw" pitchFamily="50" charset="-18"/>
              </a:defRPr>
            </a:lvl4pPr>
            <a:lvl5pPr>
              <a:lnSpc>
                <a:spcPct val="125000"/>
              </a:lnSpc>
              <a:defRPr sz="1500"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7" name="Symbol zastępczy wykresu 16"/>
          <p:cNvSpPr>
            <a:spLocks noGrp="1"/>
          </p:cNvSpPr>
          <p:nvPr>
            <p:ph type="chart" sz="quarter" idx="11"/>
          </p:nvPr>
        </p:nvSpPr>
        <p:spPr>
          <a:xfrm>
            <a:off x="7794625" y="1286872"/>
            <a:ext cx="3884613" cy="4525962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1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467476" y="6613800"/>
            <a:ext cx="5193222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893273317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abeli 2"/>
          <p:cNvSpPr>
            <a:spLocks noGrp="1"/>
          </p:cNvSpPr>
          <p:nvPr>
            <p:ph type="tbl" sz="quarter" idx="10"/>
          </p:nvPr>
        </p:nvSpPr>
        <p:spPr>
          <a:xfrm>
            <a:off x="498475" y="1266825"/>
            <a:ext cx="11180763" cy="45053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953250" y="6613800"/>
            <a:ext cx="4707447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l-PL" dirty="0"/>
              <a:t>Wykonanie budżetu m.st. Warszawy w 2022 roku – informacja wstępna</a:t>
            </a:r>
          </a:p>
        </p:txBody>
      </p:sp>
    </p:spTree>
    <p:extLst>
      <p:ext uri="{BB962C8B-B14F-4D97-AF65-F5344CB8AC3E}">
        <p14:creationId xmlns:p14="http://schemas.microsoft.com/office/powerpoint/2010/main" val="3509812893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az pion z o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7548594" y="0"/>
            <a:ext cx="4643406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0"/>
          </p:nvPr>
        </p:nvSpPr>
        <p:spPr>
          <a:xfrm>
            <a:off x="498474" y="1293017"/>
            <a:ext cx="6862445" cy="4400550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solidFill>
                  <a:schemeClr val="bg1"/>
                </a:solidFill>
                <a:latin typeface="Engram Warsaw" pitchFamily="50" charset="-18"/>
              </a:defRPr>
            </a:lvl1pPr>
            <a:lvl2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2pPr>
            <a:lvl3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3pPr>
            <a:lvl4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4pPr>
            <a:lvl5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4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228640583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az poziom z o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291398" y="1293017"/>
            <a:ext cx="6894000" cy="4400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10"/>
          </p:nvPr>
        </p:nvSpPr>
        <p:spPr>
          <a:xfrm>
            <a:off x="498474" y="1293017"/>
            <a:ext cx="4451031" cy="4400550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1500">
                <a:solidFill>
                  <a:schemeClr val="bg1"/>
                </a:solidFill>
                <a:latin typeface="Engram Warsaw" pitchFamily="50" charset="-18"/>
              </a:defRPr>
            </a:lvl1pPr>
            <a:lvl2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2pPr>
            <a:lvl3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3pPr>
            <a:lvl4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4pPr>
            <a:lvl5pPr>
              <a:lnSpc>
                <a:spcPct val="125000"/>
              </a:lnSpc>
              <a:defRPr sz="1600">
                <a:solidFill>
                  <a:schemeClr val="bg1"/>
                </a:solidFill>
                <a:latin typeface="Engram Warsaw" pitchFamily="50" charset="-18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9" name="Tytuł 18"/>
          <p:cNvSpPr>
            <a:spLocks noGrp="1"/>
          </p:cNvSpPr>
          <p:nvPr>
            <p:ph type="title"/>
          </p:nvPr>
        </p:nvSpPr>
        <p:spPr>
          <a:xfrm>
            <a:off x="498475" y="121763"/>
            <a:ext cx="6975475" cy="742304"/>
          </a:xfrm>
          <a:prstGeom prst="rect">
            <a:avLst/>
          </a:prstGeom>
        </p:spPr>
        <p:txBody>
          <a:bodyPr anchor="ctr"/>
          <a:lstStyle>
            <a:lvl1pPr>
              <a:defRPr sz="25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4"/>
          </p:nvPr>
        </p:nvSpPr>
        <p:spPr>
          <a:xfrm>
            <a:off x="11678920" y="6613987"/>
            <a:ext cx="513080" cy="2336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fld id="{2E27F4D3-B96E-4B1F-B7AA-4577FB9564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7548594" y="6613800"/>
            <a:ext cx="4112103" cy="23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Engram Warsaw" pitchFamily="50" charset="-18"/>
              </a:defRPr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003782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ńc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sz="quarter" idx="10"/>
          </p:nvPr>
        </p:nvSpPr>
        <p:spPr>
          <a:xfrm>
            <a:off x="1904302" y="4328719"/>
            <a:ext cx="8422546" cy="219791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Engram Warsaw Light" pitchFamily="2" charset="-1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sz="6000" b="1">
                <a:latin typeface="Engram Warsaw" pitchFamily="50" charset="-18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007691842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769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9" r:id="rId4"/>
    <p:sldLayoutId id="2147483660" r:id="rId5"/>
    <p:sldLayoutId id="2147483661" r:id="rId6"/>
    <p:sldLayoutId id="2147483654" r:id="rId7"/>
  </p:sldLayoutIdLst>
  <p:transition spd="slow">
    <p:cover/>
  </p:transition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99845" y="2019301"/>
            <a:ext cx="11792310" cy="3705224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pl-PL" sz="3200" dirty="0">
                <a:latin typeface="+mn-lt"/>
              </a:rPr>
              <a:t>Projekty zmiany budżetu 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i Wieloletniej Prognozy Finansowej</a:t>
            </a:r>
            <a:br>
              <a:rPr lang="pl-PL" sz="3200" dirty="0">
                <a:latin typeface="+mn-lt"/>
              </a:rPr>
            </a:br>
            <a:r>
              <a:rPr lang="pl-PL" sz="3200" dirty="0">
                <a:latin typeface="+mn-lt"/>
              </a:rPr>
              <a:t>na sesję Rady m.st. Warszawy </a:t>
            </a:r>
            <a:br>
              <a:rPr lang="pl-PL" sz="3200" dirty="0">
                <a:latin typeface="+mn-lt"/>
              </a:rPr>
            </a:br>
            <a:r>
              <a:rPr lang="pl-PL" sz="3200" b="0" dirty="0">
                <a:latin typeface="+mn-lt"/>
              </a:rPr>
              <a:t>w dniu 13 marca 2025 r.</a:t>
            </a:r>
            <a:br>
              <a:rPr lang="pl-PL" sz="3200" b="0" dirty="0">
                <a:latin typeface="+mn-lt"/>
              </a:rPr>
            </a:br>
            <a:r>
              <a:rPr lang="pl-PL" sz="3200" b="0" dirty="0">
                <a:latin typeface="+mn-lt"/>
              </a:rPr>
              <a:t>wraz z autopoprawkami A i B</a:t>
            </a:r>
            <a:br>
              <a:rPr lang="pl-PL" sz="3200" b="0" dirty="0">
                <a:latin typeface="+mn-lt"/>
              </a:rPr>
            </a:br>
            <a:br>
              <a:rPr lang="pl-PL" sz="3200" b="0" dirty="0">
                <a:latin typeface="+mn-lt"/>
              </a:rPr>
            </a:br>
            <a:r>
              <a:rPr lang="pl-PL" sz="2200" b="0" dirty="0">
                <a:latin typeface="+mn-lt"/>
              </a:rPr>
              <a:t>oraz z informacją o wykonaniu budżetu w 2024 roku</a:t>
            </a:r>
            <a:endParaRPr lang="pl-PL" sz="2200" dirty="0">
              <a:latin typeface="+mn-lt"/>
            </a:endParaRPr>
          </a:p>
        </p:txBody>
      </p:sp>
      <p:sp>
        <p:nvSpPr>
          <p:cNvPr id="5" name="Tytuł 1"/>
          <p:cNvSpPr>
            <a:spLocks noGrp="1"/>
          </p:cNvSpPr>
          <p:nvPr/>
        </p:nvSpPr>
        <p:spPr>
          <a:xfrm>
            <a:off x="3792855" y="6437207"/>
            <a:ext cx="4606290" cy="309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1200" dirty="0">
                <a:solidFill>
                  <a:schemeClr val="tx1"/>
                </a:solidFill>
                <a:latin typeface="Engram Warsaw" pitchFamily="50" charset="-18"/>
              </a:rPr>
              <a:t>13 marca 2025 r.</a:t>
            </a:r>
            <a:r>
              <a:rPr lang="pl-PL" sz="1200" dirty="0">
                <a:latin typeface="Engram Warsaw" pitchFamily="50" charset="-18"/>
              </a:rPr>
              <a:t>     |     </a:t>
            </a:r>
            <a:r>
              <a:rPr lang="pl-PL" sz="1200" dirty="0">
                <a:solidFill>
                  <a:schemeClr val="tx1"/>
                </a:solidFill>
                <a:latin typeface="Engram Warsaw" pitchFamily="50" charset="-18"/>
              </a:rPr>
              <a:t>Warszawa</a:t>
            </a:r>
          </a:p>
        </p:txBody>
      </p:sp>
    </p:spTree>
    <p:extLst>
      <p:ext uri="{BB962C8B-B14F-4D97-AF65-F5344CB8AC3E}">
        <p14:creationId xmlns:p14="http://schemas.microsoft.com/office/powerpoint/2010/main" val="1908105004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21" name="pole tekstowe 20"/>
          <p:cNvSpPr txBox="1"/>
          <p:nvPr/>
        </p:nvSpPr>
        <p:spPr>
          <a:xfrm>
            <a:off x="0" y="338028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80000"/>
            </a:pPr>
            <a:r>
              <a:rPr lang="pl-PL" sz="1400" b="1" dirty="0">
                <a:solidFill>
                  <a:srgbClr val="002060"/>
                </a:solidFill>
              </a:rPr>
              <a:t>Ograniczone możliwości finansowania zadań bieżących w Wieloletniej Prognozie Finansowej</a:t>
            </a:r>
          </a:p>
        </p:txBody>
      </p:sp>
      <p:graphicFrame>
        <p:nvGraphicFramePr>
          <p:cNvPr id="10" name="Wykres 9"/>
          <p:cNvGraphicFramePr/>
          <p:nvPr/>
        </p:nvGraphicFramePr>
        <p:xfrm>
          <a:off x="459932" y="1247971"/>
          <a:ext cx="6044400" cy="3746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1" name="Łącznik prosty 10"/>
          <p:cNvCxnSpPr/>
          <p:nvPr/>
        </p:nvCxnSpPr>
        <p:spPr>
          <a:xfrm>
            <a:off x="2301071" y="2679236"/>
            <a:ext cx="4500000" cy="0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trzałka w górę 11"/>
          <p:cNvSpPr/>
          <p:nvPr/>
        </p:nvSpPr>
        <p:spPr>
          <a:xfrm>
            <a:off x="6512682" y="2316031"/>
            <a:ext cx="391886" cy="358325"/>
          </a:xfrm>
          <a:prstGeom prst="up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"/>
          <p:cNvSpPr txBox="1"/>
          <p:nvPr/>
        </p:nvSpPr>
        <p:spPr>
          <a:xfrm>
            <a:off x="6218237" y="1754539"/>
            <a:ext cx="980775" cy="645062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400" b="1" dirty="0">
                <a:solidFill>
                  <a:srgbClr val="008000"/>
                </a:solidFill>
              </a:rPr>
              <a:t>+11%</a:t>
            </a:r>
          </a:p>
          <a:p>
            <a:pPr algn="ctr"/>
            <a:r>
              <a:rPr lang="pl-PL" sz="800" dirty="0"/>
              <a:t>2029 / 2024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7311171" y="1105787"/>
            <a:ext cx="4689230" cy="3888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100000"/>
              <a:buFont typeface="Wingdings" panose="05000000000000000000" pitchFamily="2" charset="2"/>
              <a:buChar char="Ø"/>
            </a:pPr>
            <a:r>
              <a:rPr lang="pl-PL" sz="1100" dirty="0"/>
              <a:t>W 2025 r. blisko </a:t>
            </a:r>
            <a:r>
              <a:rPr lang="pl-PL" sz="1100" b="1" dirty="0"/>
              <a:t>17%</a:t>
            </a:r>
            <a:r>
              <a:rPr lang="pl-PL" sz="1100" dirty="0"/>
              <a:t> wzrost finansowania zadań bieżących (średnio).</a:t>
            </a:r>
          </a:p>
          <a:p>
            <a:pPr marL="171450" lvl="0" indent="-171450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100000"/>
              <a:buFont typeface="Wingdings" panose="05000000000000000000" pitchFamily="2" charset="2"/>
              <a:buChar char="Ø"/>
            </a:pPr>
            <a:r>
              <a:rPr lang="pl-PL" sz="1100" dirty="0"/>
              <a:t>Wysoki wzrost możliwości wydatkowych w 2025 r. wynikający przede wszystkim z nowej ustawy o dochodach JST, ale także m.in. dzięki wyprzedzającemu zaangażowaniu części przewidywanego niewykonania planu wydatków w 2024 r. </a:t>
            </a:r>
            <a:br>
              <a:rPr lang="pl-PL" sz="1100" dirty="0"/>
            </a:br>
            <a:r>
              <a:rPr lang="pl-PL" sz="1100" dirty="0"/>
              <a:t>(</a:t>
            </a:r>
            <a:r>
              <a:rPr lang="pl-PL" sz="1100" b="1" dirty="0"/>
              <a:t>776 mln zł</a:t>
            </a:r>
            <a:r>
              <a:rPr lang="pl-PL" sz="1100" dirty="0"/>
              <a:t>) i wykorzystaniu części (</a:t>
            </a:r>
            <a:r>
              <a:rPr lang="pl-PL" sz="1100" b="1" dirty="0"/>
              <a:t>309 mln zł</a:t>
            </a:r>
            <a:r>
              <a:rPr lang="pl-PL" sz="1100" dirty="0"/>
              <a:t>) jednorazowych dochodów z 2024 r. (</a:t>
            </a:r>
            <a:r>
              <a:rPr lang="pl-PL" sz="1100" b="1" dirty="0"/>
              <a:t>973 mln zł</a:t>
            </a:r>
            <a:r>
              <a:rPr lang="pl-PL" sz="1100" dirty="0"/>
              <a:t> z podziału 10 mld zł dla JST).</a:t>
            </a:r>
          </a:p>
          <a:p>
            <a:pPr marL="171450" lvl="0" indent="-171450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100000"/>
              <a:buFont typeface="Wingdings" panose="05000000000000000000" pitchFamily="2" charset="2"/>
              <a:buChar char="Ø"/>
            </a:pPr>
            <a:r>
              <a:rPr lang="pl-PL" sz="1100" dirty="0"/>
              <a:t>Pomimo uwzględnionego w WPF wzrostu od 2026 r.  dochodów z PIT i CIT poziom możliwości wydatkowych ujęty w WPF jest ograniczony w stosunku do 2025 r., co jest konsekwencją wykorzystania w 2025 r. środków jednorazowych (PW 2024 </a:t>
            </a:r>
            <a:br>
              <a:rPr lang="pl-PL" sz="1100" dirty="0"/>
            </a:br>
            <a:r>
              <a:rPr lang="pl-PL" sz="1100" dirty="0"/>
              <a:t>i środki dodatkowe) oraz konieczności spełnienia ustawowych reguł ostrożnościowych (art. 242 i 243 </a:t>
            </a:r>
            <a:r>
              <a:rPr lang="pl-PL" sz="1100" dirty="0" err="1"/>
              <a:t>uofp</a:t>
            </a:r>
            <a:r>
              <a:rPr lang="pl-PL" sz="1100" dirty="0"/>
              <a:t>) badanego na etapie uchwalanej WPF na podstawie planu na 2024 r.</a:t>
            </a:r>
          </a:p>
          <a:p>
            <a:pPr marL="171450" indent="-171450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100000"/>
              <a:buFont typeface="Wingdings" panose="05000000000000000000" pitchFamily="2" charset="2"/>
              <a:buChar char="Ø"/>
            </a:pPr>
            <a:r>
              <a:rPr lang="pl-PL" sz="1100" dirty="0"/>
              <a:t>W celu zapewnienia w latach 2026-2029 realnego </a:t>
            </a:r>
            <a:br>
              <a:rPr lang="pl-PL" sz="1100" dirty="0"/>
            </a:br>
            <a:r>
              <a:rPr lang="pl-PL" sz="1100" dirty="0"/>
              <a:t>(po uwzględnieniu inflacji) poziomu wydatków bieżących </a:t>
            </a:r>
            <a:br>
              <a:rPr lang="pl-PL" sz="1100" dirty="0"/>
            </a:br>
            <a:r>
              <a:rPr lang="pl-PL" sz="1100" dirty="0"/>
              <a:t>z 2025 r. brakująca kwota w WPF wynosi </a:t>
            </a:r>
            <a:r>
              <a:rPr lang="pl-PL" sz="1100" b="1" dirty="0"/>
              <a:t>3,7 mld zł</a:t>
            </a:r>
            <a:r>
              <a:rPr lang="pl-PL" sz="1100" dirty="0"/>
              <a:t>, </a:t>
            </a:r>
            <a:br>
              <a:rPr lang="pl-PL" sz="1100" dirty="0"/>
            </a:br>
            <a:r>
              <a:rPr lang="pl-PL" sz="1100" dirty="0"/>
              <a:t>w tym </a:t>
            </a:r>
            <a:r>
              <a:rPr lang="pl-PL" sz="1100" b="1" dirty="0"/>
              <a:t>1 mld zł </a:t>
            </a:r>
            <a:r>
              <a:rPr lang="pl-PL" sz="1100" dirty="0"/>
              <a:t>w 2026 r..</a:t>
            </a:r>
            <a:endParaRPr lang="pl-PL" sz="1100" b="1" dirty="0"/>
          </a:p>
          <a:p>
            <a:pPr marL="171450" lvl="0" indent="-171450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100000"/>
              <a:buFont typeface="Wingdings" panose="05000000000000000000" pitchFamily="2" charset="2"/>
              <a:buChar char="Ø"/>
            </a:pPr>
            <a:endParaRPr lang="pl-PL" sz="1100" dirty="0"/>
          </a:p>
        </p:txBody>
      </p:sp>
      <p:cxnSp>
        <p:nvCxnSpPr>
          <p:cNvPr id="9" name="Łącznik prosty ze strzałką 8"/>
          <p:cNvCxnSpPr/>
          <p:nvPr/>
        </p:nvCxnSpPr>
        <p:spPr>
          <a:xfrm>
            <a:off x="3406391" y="2674356"/>
            <a:ext cx="3896430" cy="1866327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/>
          <p:nvPr/>
        </p:nvCxnSpPr>
        <p:spPr>
          <a:xfrm>
            <a:off x="4270022" y="2605501"/>
            <a:ext cx="3032799" cy="1782551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>
            <a:off x="5136302" y="2509152"/>
            <a:ext cx="2166519" cy="1725837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>
            <a:off x="6010062" y="2399601"/>
            <a:ext cx="1292759" cy="1701140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ole tekstowe 1"/>
          <p:cNvSpPr txBox="1"/>
          <p:nvPr/>
        </p:nvSpPr>
        <p:spPr>
          <a:xfrm>
            <a:off x="5136302" y="3131118"/>
            <a:ext cx="2059354" cy="7703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5875">
            <a:solidFill>
              <a:srgbClr val="C00000"/>
            </a:solidFill>
          </a:ln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b="1" dirty="0">
                <a:solidFill>
                  <a:srgbClr val="C00000"/>
                </a:solidFill>
              </a:rPr>
              <a:t>Brak 3,7 mld zł </a:t>
            </a:r>
            <a:br>
              <a:rPr lang="pl-PL" b="1" dirty="0">
                <a:solidFill>
                  <a:srgbClr val="C00000"/>
                </a:solidFill>
              </a:rPr>
            </a:br>
            <a:r>
              <a:rPr lang="pl-PL" b="1" dirty="0">
                <a:solidFill>
                  <a:srgbClr val="C00000"/>
                </a:solidFill>
              </a:rPr>
              <a:t>w latach 2026-2029 </a:t>
            </a:r>
            <a:br>
              <a:rPr lang="pl-PL" b="1" dirty="0">
                <a:solidFill>
                  <a:srgbClr val="C00000"/>
                </a:solidFill>
              </a:rPr>
            </a:br>
            <a:r>
              <a:rPr lang="pl-PL" b="1" dirty="0">
                <a:solidFill>
                  <a:srgbClr val="C00000"/>
                </a:solidFill>
              </a:rPr>
              <a:t>na wzrost inflacyjny </a:t>
            </a:r>
            <a:br>
              <a:rPr lang="pl-PL" b="1" dirty="0">
                <a:solidFill>
                  <a:srgbClr val="C00000"/>
                </a:solidFill>
              </a:rPr>
            </a:br>
            <a:r>
              <a:rPr lang="pl-PL" b="1" dirty="0">
                <a:solidFill>
                  <a:srgbClr val="C00000"/>
                </a:solidFill>
              </a:rPr>
              <a:t>w wydatkach bieżących</a:t>
            </a:r>
            <a:endParaRPr lang="pl-P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95571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11</a:t>
            </a:fld>
            <a:endParaRPr lang="pl-PL"/>
          </a:p>
        </p:txBody>
      </p:sp>
      <p:sp>
        <p:nvSpPr>
          <p:cNvPr id="21" name="pole tekstowe 20"/>
          <p:cNvSpPr txBox="1"/>
          <p:nvPr/>
        </p:nvSpPr>
        <p:spPr>
          <a:xfrm>
            <a:off x="0" y="1347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80000"/>
            </a:pPr>
            <a:r>
              <a:rPr lang="pl-PL" sz="2000" b="1" dirty="0">
                <a:solidFill>
                  <a:srgbClr val="002060"/>
                </a:solidFill>
              </a:rPr>
              <a:t>Propozycja rozdysponowania środków z wyniku budżetu za 2024 rok  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813162"/>
              </p:ext>
            </p:extLst>
          </p:nvPr>
        </p:nvGraphicFramePr>
        <p:xfrm>
          <a:off x="704138" y="1765557"/>
          <a:ext cx="4719510" cy="33268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2404">
                  <a:extLst>
                    <a:ext uri="{9D8B030D-6E8A-4147-A177-3AD203B41FA5}">
                      <a16:colId xmlns:a16="http://schemas.microsoft.com/office/drawing/2014/main" val="677593854"/>
                    </a:ext>
                  </a:extLst>
                </a:gridCol>
                <a:gridCol w="3947106">
                  <a:extLst>
                    <a:ext uri="{9D8B030D-6E8A-4147-A177-3AD203B41FA5}">
                      <a16:colId xmlns:a16="http://schemas.microsoft.com/office/drawing/2014/main" val="3142037260"/>
                    </a:ext>
                  </a:extLst>
                </a:gridCol>
              </a:tblGrid>
              <a:tr h="87289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 rok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1"/>
                          </a:solidFill>
                          <a:effectLst/>
                          <a:highlight>
                            <a:srgbClr val="008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+140 mln zł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327350"/>
                  </a:ext>
                </a:extLst>
              </a:tr>
              <a:tr h="3701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60 mln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0" dirty="0">
                          <a:solidFill>
                            <a:schemeClr val="tx1"/>
                          </a:solidFill>
                          <a:effectLst/>
                        </a:rPr>
                        <a:t>Przywrócenie środków z 2024 r. dot. zadań: </a:t>
                      </a:r>
                      <a:br>
                        <a:rPr lang="pl-PL" sz="9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l-PL" sz="900" b="0" dirty="0">
                          <a:solidFill>
                            <a:schemeClr val="tx1"/>
                          </a:solidFill>
                          <a:effectLst/>
                        </a:rPr>
                        <a:t>budżet obywatelski, „alkohol”, Fundusz Pomocy</a:t>
                      </a:r>
                      <a:endParaRPr lang="pl-PL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503448"/>
                  </a:ext>
                </a:extLst>
              </a:tr>
              <a:tr h="3411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37 mln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0" dirty="0">
                          <a:solidFill>
                            <a:schemeClr val="tx1"/>
                          </a:solidFill>
                          <a:effectLst/>
                        </a:rPr>
                        <a:t>Kontynuacja remontu mostu Poniatowskiego</a:t>
                      </a:r>
                      <a:endParaRPr lang="pl-PL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819269"/>
                  </a:ext>
                </a:extLst>
              </a:tr>
              <a:tr h="3780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26 mln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0" dirty="0">
                          <a:solidFill>
                            <a:schemeClr val="tx1"/>
                          </a:solidFill>
                          <a:effectLst/>
                        </a:rPr>
                        <a:t>Przywrócenie niewykorzystanych rezerw przez Dzielnice w 2024 r.</a:t>
                      </a:r>
                      <a:endParaRPr lang="pl-PL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912186"/>
                  </a:ext>
                </a:extLst>
              </a:tr>
              <a:tr h="3411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8,5 mln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0" dirty="0">
                          <a:solidFill>
                            <a:schemeClr val="tx1"/>
                          </a:solidFill>
                          <a:effectLst/>
                        </a:rPr>
                        <a:t>Inwestycje w obszarze ochrony zdrowia</a:t>
                      </a:r>
                      <a:endParaRPr lang="pl-PL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3739851"/>
                  </a:ext>
                </a:extLst>
              </a:tr>
              <a:tr h="3411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6,2 mln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0" dirty="0">
                          <a:solidFill>
                            <a:schemeClr val="tx1"/>
                          </a:solidFill>
                          <a:effectLst/>
                        </a:rPr>
                        <a:t>Konserwacja zabytków</a:t>
                      </a:r>
                      <a:endParaRPr lang="pl-PL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7731630"/>
                  </a:ext>
                </a:extLst>
              </a:tr>
              <a:tr h="3411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1,5 mln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0" dirty="0">
                          <a:solidFill>
                            <a:schemeClr val="tx1"/>
                          </a:solidFill>
                          <a:effectLst/>
                        </a:rPr>
                        <a:t>Oczyszczanie Nowego Centrum Warszawy</a:t>
                      </a:r>
                      <a:endParaRPr lang="pl-PL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352111"/>
                  </a:ext>
                </a:extLst>
              </a:tr>
              <a:tr h="3411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0,5 mln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0" dirty="0">
                          <a:solidFill>
                            <a:schemeClr val="tx1"/>
                          </a:solidFill>
                          <a:effectLst/>
                        </a:rPr>
                        <a:t>dz. Bielany (odszkodowanie ul. Popiela)</a:t>
                      </a:r>
                      <a:endParaRPr lang="pl-PL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5009938"/>
                  </a:ext>
                </a:extLst>
              </a:tr>
            </a:tbl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2F00B3B-D3A5-E5B8-37A7-2A6D572D3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723047"/>
              </p:ext>
            </p:extLst>
          </p:nvPr>
        </p:nvGraphicFramePr>
        <p:xfrm>
          <a:off x="6011244" y="1765556"/>
          <a:ext cx="4934662" cy="33268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7616">
                  <a:extLst>
                    <a:ext uri="{9D8B030D-6E8A-4147-A177-3AD203B41FA5}">
                      <a16:colId xmlns:a16="http://schemas.microsoft.com/office/drawing/2014/main" val="677593854"/>
                    </a:ext>
                  </a:extLst>
                </a:gridCol>
                <a:gridCol w="4127046">
                  <a:extLst>
                    <a:ext uri="{9D8B030D-6E8A-4147-A177-3AD203B41FA5}">
                      <a16:colId xmlns:a16="http://schemas.microsoft.com/office/drawing/2014/main" val="3142037260"/>
                    </a:ext>
                  </a:extLst>
                </a:gridCol>
              </a:tblGrid>
              <a:tr h="87289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2026 rok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1"/>
                          </a:solidFill>
                          <a:effectLst/>
                          <a:highlight>
                            <a:srgbClr val="008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+933 mln zł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327350"/>
                  </a:ext>
                </a:extLst>
              </a:tr>
              <a:tr h="3701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370 mln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0" dirty="0">
                          <a:solidFill>
                            <a:schemeClr val="tx1"/>
                          </a:solidFill>
                          <a:effectLst/>
                        </a:rPr>
                        <a:t>Edukacja (rezerwa)</a:t>
                      </a:r>
                      <a:endParaRPr lang="pl-PL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503448"/>
                  </a:ext>
                </a:extLst>
              </a:tr>
              <a:tr h="3411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232 mln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0" dirty="0">
                          <a:solidFill>
                            <a:schemeClr val="tx1"/>
                          </a:solidFill>
                          <a:effectLst/>
                        </a:rPr>
                        <a:t>Komunikacja miejska</a:t>
                      </a:r>
                      <a:endParaRPr lang="pl-PL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819269"/>
                  </a:ext>
                </a:extLst>
              </a:tr>
              <a:tr h="37800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130 mln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0" dirty="0">
                          <a:solidFill>
                            <a:schemeClr val="tx1"/>
                          </a:solidFill>
                          <a:effectLst/>
                        </a:rPr>
                        <a:t>Utrzymanie, remonty i oczyszczanie dróg</a:t>
                      </a:r>
                      <a:endParaRPr lang="pl-PL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1912186"/>
                  </a:ext>
                </a:extLst>
              </a:tr>
              <a:tr h="3411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100 mln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0" dirty="0">
                          <a:solidFill>
                            <a:schemeClr val="tx1"/>
                          </a:solidFill>
                          <a:effectLst/>
                        </a:rPr>
                        <a:t>Utrzymanie stanowisk pracy</a:t>
                      </a:r>
                      <a:endParaRPr lang="pl-PL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3739851"/>
                  </a:ext>
                </a:extLst>
              </a:tr>
              <a:tr h="3411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70 mln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0" dirty="0">
                          <a:solidFill>
                            <a:schemeClr val="tx1"/>
                          </a:solidFill>
                          <a:effectLst/>
                        </a:rPr>
                        <a:t>Bezpieczeństwo</a:t>
                      </a:r>
                      <a:endParaRPr lang="pl-PL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7731630"/>
                  </a:ext>
                </a:extLst>
              </a:tr>
              <a:tr h="3411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27 mln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0" dirty="0">
                          <a:solidFill>
                            <a:schemeClr val="tx1"/>
                          </a:solidFill>
                          <a:effectLst/>
                        </a:rPr>
                        <a:t>Kultura (w tym 7 mln zł na konserwację zabytków)</a:t>
                      </a:r>
                      <a:endParaRPr lang="pl-PL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352111"/>
                  </a:ext>
                </a:extLst>
              </a:tr>
              <a:tr h="3411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chemeClr val="tx1"/>
                          </a:solidFill>
                          <a:effectLst/>
                        </a:rPr>
                        <a:t>4 mln zł</a:t>
                      </a:r>
                      <a:endParaRPr lang="pl-PL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b="0" dirty="0">
                          <a:solidFill>
                            <a:schemeClr val="tx1"/>
                          </a:solidFill>
                          <a:effectLst/>
                        </a:rPr>
                        <a:t>Środowisko</a:t>
                      </a:r>
                      <a:endParaRPr lang="pl-PL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5009938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2C656F67-94B0-AECD-ABA4-F2890883160B}"/>
              </a:ext>
            </a:extLst>
          </p:cNvPr>
          <p:cNvSpPr txBox="1"/>
          <p:nvPr/>
        </p:nvSpPr>
        <p:spPr>
          <a:xfrm>
            <a:off x="-84756" y="541158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80000"/>
            </a:pPr>
            <a:r>
              <a:rPr lang="pl-PL" sz="1400" b="1" dirty="0"/>
              <a:t>Pozostaje kwota </a:t>
            </a:r>
            <a:r>
              <a:rPr lang="pl-PL" sz="2000" b="1" dirty="0">
                <a:solidFill>
                  <a:schemeClr val="bg1"/>
                </a:solidFill>
                <a:highlight>
                  <a:srgbClr val="008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248 mln zł</a:t>
            </a:r>
            <a:r>
              <a:rPr lang="pl-PL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400" b="1" dirty="0"/>
              <a:t>na zabezpieczenie potencjalnej wypłaty odszkodowań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0F60800-B415-B12C-5DE3-9A4C13218144}"/>
              </a:ext>
            </a:extLst>
          </p:cNvPr>
          <p:cNvSpPr txBox="1"/>
          <p:nvPr/>
        </p:nvSpPr>
        <p:spPr>
          <a:xfrm>
            <a:off x="0" y="657263"/>
            <a:ext cx="12192000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80000"/>
            </a:pPr>
            <a:r>
              <a:rPr lang="pl-PL" sz="2000" b="1" dirty="0">
                <a:solidFill>
                  <a:schemeClr val="bg1"/>
                </a:solidFill>
                <a:highlight>
                  <a:srgbClr val="000000"/>
                </a:highlight>
              </a:rPr>
              <a:t>Kwota do rozdysponowania</a:t>
            </a:r>
          </a:p>
          <a:p>
            <a:pPr lvl="0" algn="ctr">
              <a:lnSpc>
                <a:spcPct val="107000"/>
              </a:lnSpc>
              <a:spcBef>
                <a:spcPts val="400"/>
              </a:spcBef>
              <a:buClr>
                <a:srgbClr val="000066"/>
              </a:buClr>
              <a:buSzPct val="80000"/>
            </a:pPr>
            <a:r>
              <a:rPr lang="pl-PL" sz="2400" b="1" dirty="0">
                <a:solidFill>
                  <a:schemeClr val="bg1"/>
                </a:solidFill>
                <a:highlight>
                  <a:srgbClr val="008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mld 321 mln zł</a:t>
            </a:r>
          </a:p>
        </p:txBody>
      </p:sp>
      <p:cxnSp>
        <p:nvCxnSpPr>
          <p:cNvPr id="10" name="Łącznik prosty ze strzałką 9">
            <a:extLst>
              <a:ext uri="{FF2B5EF4-FFF2-40B4-BE49-F238E27FC236}">
                <a16:creationId xmlns:a16="http://schemas.microsoft.com/office/drawing/2014/main" id="{CEEB6700-0DB7-EAF7-B1D8-B3960F410B76}"/>
              </a:ext>
            </a:extLst>
          </p:cNvPr>
          <p:cNvCxnSpPr>
            <a:cxnSpLocks/>
          </p:cNvCxnSpPr>
          <p:nvPr/>
        </p:nvCxnSpPr>
        <p:spPr>
          <a:xfrm flipH="1">
            <a:off x="3801035" y="1537632"/>
            <a:ext cx="2042307" cy="793192"/>
          </a:xfrm>
          <a:prstGeom prst="straightConnector1">
            <a:avLst/>
          </a:prstGeom>
          <a:ln w="22225">
            <a:tailEnd type="triangl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Łącznik prosty ze strzałką 10">
            <a:extLst>
              <a:ext uri="{FF2B5EF4-FFF2-40B4-BE49-F238E27FC236}">
                <a16:creationId xmlns:a16="http://schemas.microsoft.com/office/drawing/2014/main" id="{2C5FA334-DAC5-7448-2FA8-1C6ED15B64AB}"/>
              </a:ext>
            </a:extLst>
          </p:cNvPr>
          <p:cNvCxnSpPr>
            <a:cxnSpLocks/>
          </p:cNvCxnSpPr>
          <p:nvPr/>
        </p:nvCxnSpPr>
        <p:spPr>
          <a:xfrm>
            <a:off x="6348659" y="1540019"/>
            <a:ext cx="1433072" cy="790805"/>
          </a:xfrm>
          <a:prstGeom prst="straightConnector1">
            <a:avLst/>
          </a:prstGeom>
          <a:ln w="22225">
            <a:tailEnd type="triangl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845169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03608" y="2619952"/>
            <a:ext cx="11584785" cy="13255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/>
              <a:t>Projekt zmiany budżetu na 2025 rok</a:t>
            </a:r>
            <a:br>
              <a:rPr lang="pl-PL" altLang="pl-PL" b="1" dirty="0">
                <a:cs typeface="Arial" charset="0"/>
              </a:rPr>
            </a:br>
            <a:r>
              <a:rPr lang="pl-PL" altLang="pl-PL" sz="3200" dirty="0">
                <a:cs typeface="Arial" charset="0"/>
              </a:rPr>
              <a:t>na sesję Rady m.st. Warszawy </a:t>
            </a:r>
            <a:br>
              <a:rPr lang="pl-PL" altLang="pl-PL" sz="3200" dirty="0">
                <a:cs typeface="Arial" charset="0"/>
              </a:rPr>
            </a:br>
            <a:r>
              <a:rPr lang="pl-PL" altLang="pl-PL" sz="3200" dirty="0">
                <a:cs typeface="Arial" charset="0"/>
              </a:rPr>
              <a:t> 13 marca 2025 r.</a:t>
            </a:r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6331712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13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11374518" cy="742304"/>
          </a:xfrm>
        </p:spPr>
        <p:txBody>
          <a:bodyPr/>
          <a:lstStyle/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>
                <a:latin typeface="+mj-lt"/>
              </a:rPr>
              <a:t>Zmiana głównych parametrów budżetowych w 2025 r.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217364"/>
              </p:ext>
            </p:extLst>
          </p:nvPr>
        </p:nvGraphicFramePr>
        <p:xfrm>
          <a:off x="2316000" y="1072620"/>
          <a:ext cx="7560000" cy="49858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0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591">
                  <a:extLst>
                    <a:ext uri="{9D8B030D-6E8A-4147-A177-3AD203B41FA5}">
                      <a16:colId xmlns:a16="http://schemas.microsoft.com/office/drawing/2014/main" val="2530149875"/>
                    </a:ext>
                  </a:extLst>
                </a:gridCol>
                <a:gridCol w="2280191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603311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Projekt zmiany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373483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5820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Dochody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+219,2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26.615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+1.049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30.642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397">
                <a:tc gridSpan="2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z tego: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   – wydatki bieżące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+116,0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26.587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   – 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+933,2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4.056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Wynik budżetu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-830,0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-4.027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892">
                <a:tc gridSpan="3">
                  <a:txBody>
                    <a:bodyPr/>
                    <a:lstStyle/>
                    <a:p>
                      <a:pPr algn="l"/>
                      <a:endParaRPr lang="pl-PL" sz="12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356120"/>
                  </a:ext>
                </a:extLst>
              </a:tr>
            </a:tbl>
          </a:graphicData>
        </a:graphic>
      </p:graphicFrame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8485531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z="800" smtClean="0"/>
              <a:pPr/>
              <a:t>14</a:t>
            </a:fld>
            <a:endParaRPr lang="pl-PL" sz="8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0" y="301529"/>
          <a:ext cx="12192000" cy="62877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8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35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200" b="1" baseline="0" dirty="0">
                          <a:solidFill>
                            <a:srgbClr val="006600"/>
                          </a:solidFill>
                          <a:latin typeface="+mj-lt"/>
                          <a:cs typeface="Calibri" panose="020F0502020204030204" pitchFamily="34" charset="0"/>
                        </a:rPr>
                        <a:t>+115.709.718 zł</a:t>
                      </a:r>
                      <a:br>
                        <a:rPr lang="pl-PL" sz="1400" b="1" baseline="0" dirty="0">
                          <a:solidFill>
                            <a:srgbClr val="006600"/>
                          </a:solidFill>
                          <a:latin typeface="+mj-lt"/>
                          <a:cs typeface="Calibri" panose="020F0502020204030204" pitchFamily="34" charset="0"/>
                        </a:rPr>
                      </a:br>
                      <a:r>
                        <a:rPr lang="pl-PL" sz="1100" b="1" baseline="0" dirty="0">
                          <a:solidFill>
                            <a:srgbClr val="006600"/>
                          </a:solidFill>
                          <a:latin typeface="+mj-lt"/>
                          <a:cs typeface="Calibri" panose="020F0502020204030204" pitchFamily="34" charset="0"/>
                        </a:rPr>
                        <a:t>(per saldo)</a:t>
                      </a:r>
                      <a:endParaRPr lang="pl-PL" sz="1200" b="1" dirty="0">
                        <a:solidFill>
                          <a:srgbClr val="0066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Część </a:t>
                      </a:r>
                      <a:r>
                        <a:rPr lang="pl-PL" sz="1200" b="1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ogólnomiejska</a:t>
                      </a: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 – główne pozycje: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1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+40.000.000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Zarząd Transportu Miejskiego </a:t>
                      </a:r>
                      <a: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 związku z rozliczeniem płatności dokonanych w 2024 r. przez m.st. Warszawę na rzecz Metra Warszawskiego Sp. z o.o. za usługi przewozowe.</a:t>
                      </a:r>
                      <a:endParaRPr lang="pl-PL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+22.695.583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Środki odprowadzane przez placówki oświatowe </a:t>
                      </a:r>
                      <a: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na rachunek dochodów budżetowych pozostających na 31.12.2024 r. na wydzielonym rachunku dochodów jednostek budżetowych prowadzących działalność określoną w ustawie Prawo oświatowe.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87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+21.245.000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Fundusz Przeciwdziałania COVID-19</a:t>
                      </a:r>
                      <a: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głównie w związku z przesunięciem z 2026 r. środków z Rządowego Funduszu Polski Ład: Program Inwestycji Strategicznych.</a:t>
                      </a:r>
                      <a:endParaRPr lang="pl-PL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1695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+12.200.000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Zarząd Dróg Miejskich</a:t>
                      </a:r>
                      <a: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z tytułu wpływów z opłat za korzystanie ze Strefy Parkowania Płatnego Niestrzeżonego.</a:t>
                      </a:r>
                      <a:endParaRPr lang="pl-PL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222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  <a:t>+8.260.469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Dotacje celowe z budżetu państwa</a:t>
                      </a:r>
                      <a: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z tego 4.926.382 zł na realizację zadań własnych i 3.334.087 zł na realizację zadań zleconych </a:t>
                      </a:r>
                      <a:b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</a:br>
                      <a: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z przeznaczeniem na realizację rządowych programów pn. „Dofinansowanie wynagrodzeń pracowników jednostek organizacyjnych pomocy społecznej w postaci dodatku motywacyjnego na lata 2024-2027” (6.288.186 zł) oraz „Dofinansowanie wynagrodzeń pracowników jednostek wspierania rodziny i systemu pieczy zastępczej na lata 2024-2027” (1.972.283 zł).</a:t>
                      </a:r>
                      <a:endParaRPr lang="pl-PL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1838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  <a:t>+6.472.835 zł</a:t>
                      </a:r>
                      <a:b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  <a:t>(per saldo)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Środki finansowe pochodzące z budżetu Województwa Mazowieckiego</a:t>
                      </a:r>
                      <a: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głównie przeznaczonych na dofinansowanie realizacji zadań </a:t>
                      </a:r>
                      <a:b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</a:br>
                      <a: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 ramach Instrumentu Wsparcia Zadań Ważnych dla Równomiernego Rozwoju Województwa Mazowieckiego (6.138.444 zł – per saldo), </a:t>
                      </a:r>
                      <a:b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</a:br>
                      <a: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 tym na: „Rozbudowę Szkoły Podstawowej nr 215 przy ul. Kwatery Głównej 13” (+2.000.000 zł), „Rozbudowę skrzyżowania drogi wojewódzkiej nr 898 - ul. 3 Maja i ul. Arkuszowej z drogą powiatową nr 5587W - ul. Estrady” (+1.850.000 zł).</a:t>
                      </a:r>
                      <a:endParaRPr lang="pl-PL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6296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1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+6.304.317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Fundusz Pomocy</a:t>
                      </a:r>
                      <a: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głównie z przeznaczeniem na kształcenie uczniów będących obywatelami Ukrainy, których pobyt na terenie Rzeczypospolitej Polskiej jest uznawany za legalny (6.275.402 zł).</a:t>
                      </a:r>
                      <a:endParaRPr lang="pl-PL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4024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+4.915.000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Środki z budżetu gminy Izabelin </a:t>
                      </a:r>
                      <a: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z przeznaczeniem na realizację zadania pn. „Rozbudowa skrzyżowania drogi wojewódzkiej nr 898 </a:t>
                      </a:r>
                      <a:b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</a:br>
                      <a: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- ul. 3 Maja i ul. Arkuszowej z drogą powiatową nr 5587W - ul. Estrady”.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544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+3.035.000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Udostępniania obiektów sportowych Stołecznego Centrum Sportu AKTYWNA WARSZAWA.</a:t>
                      </a:r>
                      <a:endParaRPr lang="pl-PL" sz="11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734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+2.589.766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Fundusz Termomodernizacji i Remontów </a:t>
                      </a:r>
                      <a: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z przeznaczeniem na realizację przedsięwzięć niskoemisyjnych.</a:t>
                      </a:r>
                      <a:endParaRPr lang="pl-PL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6208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  <a:t>+1.746.740 zł</a:t>
                      </a:r>
                      <a:b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pl-PL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  <a:t>(per saldo)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1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Środki UE</a:t>
                      </a:r>
                      <a: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w tym: zwiększenia na realizację projektów pn.: „Zakup 12 autobusów niskoemisyjnych dla m.st. Warszawy” (13.440.000 zł z jednoczesnym zmniejszeniem środków z Narodowego Funduszu Ochrony Środowiska i Gospodarki Wodnej) oraz „Capital </a:t>
                      </a:r>
                      <a:r>
                        <a:rPr lang="pl-PL" sz="1100" b="0" dirty="0" err="1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Cities</a:t>
                      </a:r>
                      <a:r>
                        <a:rPr lang="pl-PL" sz="11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- współpraca stolic w obszarze gospodarki odpadami niebezpiecznymi - Erywań, Warszawa, Tirana” (1.263.085 zł) z jednoczesnym zmniejszeniem dochodów o 13.917.942 zł w związku z realizacją w 2024 r. dochodów na realizację projektu pn. „Termomodernizacja 6 wybranych budynków oświatowych na terenie m.st. Warszawy - zakres 2”.</a:t>
                      </a:r>
                      <a:endParaRPr lang="pl-PL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57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Calibri" panose="020F0502020204030204" pitchFamily="34" charset="0"/>
                        </a:rPr>
                        <a:t>+1.523.988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Fundusz Pracy </a:t>
                      </a: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z przeznaczeniem na dofinansowanie kosztów wynagrodzeń pracowników Urzędu Pracy m.st. Warszawy.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292649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sz="800" dirty="0">
                <a:latin typeface="Arial" charset="0"/>
              </a:rPr>
              <a:t>Projekty zmian budżetu na 2025 r. i WPF na lata 2025–2055 na sesję Rady m.st. W–wy</a:t>
            </a:r>
            <a:endParaRPr lang="pl-PL" sz="800" dirty="0"/>
          </a:p>
        </p:txBody>
      </p:sp>
      <p:sp>
        <p:nvSpPr>
          <p:cNvPr id="13" name="Tytuł 2"/>
          <p:cNvSpPr>
            <a:spLocks noGrp="1"/>
          </p:cNvSpPr>
          <p:nvPr>
            <p:ph type="title"/>
          </p:nvPr>
        </p:nvSpPr>
        <p:spPr>
          <a:xfrm>
            <a:off x="1530258" y="-1228"/>
            <a:ext cx="9439155" cy="34416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Zwiększenie</a:t>
            </a:r>
            <a:r>
              <a:rPr lang="pl-PL" altLang="pl-PL" sz="1800" dirty="0"/>
              <a:t> planu </a:t>
            </a:r>
            <a:r>
              <a:rPr lang="pl-PL" altLang="pl-PL" sz="1800" b="1" dirty="0"/>
              <a:t>dochodów</a:t>
            </a:r>
            <a:r>
              <a:rPr lang="pl-PL" altLang="pl-PL" sz="1800" dirty="0"/>
              <a:t> w 2025 r. o </a:t>
            </a:r>
            <a:r>
              <a:rPr lang="pl-PL" altLang="pl-PL" sz="1800" b="1" dirty="0"/>
              <a:t>219,2 mln zł</a:t>
            </a:r>
          </a:p>
        </p:txBody>
      </p:sp>
      <p:sp>
        <p:nvSpPr>
          <p:cNvPr id="14" name="pole tekstowe 13"/>
          <p:cNvSpPr txBox="1">
            <a:spLocks noChangeArrowheads="1"/>
          </p:cNvSpPr>
          <p:nvPr/>
        </p:nvSpPr>
        <p:spPr bwMode="auto">
          <a:xfrm>
            <a:off x="7746507" y="-72295"/>
            <a:ext cx="60983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200" b="1" u="sng" dirty="0">
                <a:latin typeface="+mj-lt"/>
              </a:rPr>
              <a:t>CZĘŚĆ OGÓLNOMIEJSKA:</a:t>
            </a:r>
            <a:r>
              <a:rPr lang="pl-PL" altLang="pl-PL" sz="1200" b="1" dirty="0">
                <a:latin typeface="+mj-lt"/>
              </a:rPr>
              <a:t>  </a:t>
            </a:r>
            <a:r>
              <a:rPr lang="pl-PL" altLang="pl-PL" sz="1800" b="1" dirty="0">
                <a:solidFill>
                  <a:srgbClr val="006600"/>
                </a:solidFill>
                <a:latin typeface="+mj-lt"/>
              </a:rPr>
              <a:t>+115,7 </a:t>
            </a:r>
            <a:r>
              <a:rPr lang="pl-PL" altLang="pl-PL" sz="1600" b="1" dirty="0">
                <a:solidFill>
                  <a:srgbClr val="006600"/>
                </a:solidFill>
                <a:latin typeface="+mj-lt"/>
              </a:rPr>
              <a:t>mln zł</a:t>
            </a:r>
          </a:p>
        </p:txBody>
      </p:sp>
      <p:sp>
        <p:nvSpPr>
          <p:cNvPr id="15" name="Tytuł 2"/>
          <p:cNvSpPr txBox="1">
            <a:spLocks/>
          </p:cNvSpPr>
          <p:nvPr/>
        </p:nvSpPr>
        <p:spPr>
          <a:xfrm>
            <a:off x="0" y="-1228"/>
            <a:ext cx="1735766" cy="34416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DOCHODY</a:t>
            </a:r>
          </a:p>
        </p:txBody>
      </p:sp>
    </p:spTree>
    <p:extLst>
      <p:ext uri="{BB962C8B-B14F-4D97-AF65-F5344CB8AC3E}">
        <p14:creationId xmlns:p14="http://schemas.microsoft.com/office/powerpoint/2010/main" val="2306099924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519018" y="306000"/>
            <a:ext cx="86416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200" b="1" u="sng" dirty="0">
                <a:latin typeface="+mj-lt"/>
              </a:rPr>
              <a:t>CZĘŚĆ DZIELNICOWA</a:t>
            </a:r>
            <a:r>
              <a:rPr lang="pl-PL" altLang="pl-PL" sz="1200" b="1" dirty="0">
                <a:latin typeface="+mj-lt"/>
              </a:rPr>
              <a:t>:  </a:t>
            </a:r>
            <a:r>
              <a:rPr lang="pl-PL" altLang="pl-PL" sz="1800" b="1" dirty="0">
                <a:solidFill>
                  <a:srgbClr val="385723"/>
                </a:solidFill>
                <a:latin typeface="+mj-lt"/>
              </a:rPr>
              <a:t>+103,5 </a:t>
            </a:r>
            <a:r>
              <a:rPr lang="pl-PL" altLang="pl-PL" sz="16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464010"/>
              </p:ext>
            </p:extLst>
          </p:nvPr>
        </p:nvGraphicFramePr>
        <p:xfrm>
          <a:off x="35400" y="727654"/>
          <a:ext cx="12121200" cy="46636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400" b="1" baseline="0" dirty="0">
                          <a:solidFill>
                            <a:srgbClr val="385723"/>
                          </a:solidFill>
                        </a:rPr>
                        <a:t>+103.522.728 zł</a:t>
                      </a:r>
                      <a:br>
                        <a:rPr lang="pl-PL" sz="1400" b="1" baseline="0" dirty="0">
                          <a:solidFill>
                            <a:srgbClr val="385723"/>
                          </a:solidFill>
                        </a:rPr>
                      </a:br>
                      <a:r>
                        <a:rPr lang="pl-PL" sz="1200" b="1" baseline="0" dirty="0">
                          <a:solidFill>
                            <a:srgbClr val="385723"/>
                          </a:solidFill>
                        </a:rPr>
                        <a:t>(per saldo)</a:t>
                      </a:r>
                      <a:endParaRPr lang="pl-PL" sz="16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C8E6B4">
                        <a:alpha val="2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Część dzielnicowa – główne pozycje: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solidFill>
                            <a:srgbClr val="385723"/>
                          </a:solidFill>
                        </a:rPr>
                        <a:t>+66.007.514 </a:t>
                      </a:r>
                      <a:r>
                        <a:rPr lang="pl-PL" sz="1200" b="1" baseline="0" dirty="0">
                          <a:solidFill>
                            <a:srgbClr val="385723"/>
                          </a:solidFill>
                        </a:rPr>
                        <a:t>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Wola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z tytułu: sprzedaży nieruchomości gruntowych przy ul. Waliców i przy ul. Grzybowskiej (64.285.714 zł), zwrotów niewykorzystanych dotacji (1.721.800 zł).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+12.942.911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dz. Targówek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– zwiększenie o 12.942.911 zł, w tym z tytułu: wpływów ze sprzedaży nieruchomości gruntowej zabudowanej </a:t>
                      </a:r>
                      <a:b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przy ul. </a:t>
                      </a:r>
                      <a:r>
                        <a:rPr lang="pl-PL" sz="1200" b="0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Zabranieckiej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(9.814.711 zł), zwrotu odpłatności za media (1.520.800 zł), dochodów z najmu i dzierżawy mienia (1.417.400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773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+10.163.956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dz. Bemowo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– zwiększenie o 10.163.956 zł z tytułu wpłat od deweloperów z przeznaczeniem na realizację zadań inwestycyjnych </a:t>
                      </a:r>
                      <a:b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m.in. na „Budowę drogi 12 KD-D i 16 KD-L - rozliczenie z deweloperami” (8.448.433 zł)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023481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+7.826.441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dz. Ursynów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– zwiększenie o 7.826.441 zł, w tym z tytułu: zwrotów niewykorzystanych dotacji (5.826.441 zł), wpłat od inwestorów inwestycji </a:t>
                      </a:r>
                      <a:r>
                        <a:rPr lang="pl-PL" sz="1200" b="0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niedrogowych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(2.000.000 zł)..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066524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+3.290.500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dz. Rembertów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– zwiększenie o 3.290.500 zł z tytułu zwrotów niewykorzystanych dotacji.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452339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+1.172.247</a:t>
                      </a:r>
                      <a:r>
                        <a:rPr lang="pl-PL" sz="1200" b="1" kern="1200" baseline="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Praga-Północ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zwiększenie o 1.172.247 zł z tytułu wpłat od deweloperów z przeznaczeniem na realizację zadań inwestycyjnych </a:t>
                      </a:r>
                      <a:b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m.in. na „Nabycie nieruchomości pod budowę drogi projektowanej 10 KDD w rejonie ul. Namysłowskiej - rozliczenie z deweloperem” (1.010.995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4872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+1.154.591</a:t>
                      </a:r>
                      <a:r>
                        <a:rPr lang="pl-PL" sz="1200" b="1" kern="1200" baseline="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Mokotów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z tytułu wpłat od deweloperów z przeznaczeniem na realizację w latach 2025-2026 zadań inwestycyjnych.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16958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r>
                        <a:rPr lang="pl-PL" sz="1200" b="1" dirty="0">
                          <a:solidFill>
                            <a:srgbClr val="385723"/>
                          </a:solidFill>
                        </a:rPr>
                        <a:t>+964.568 </a:t>
                      </a:r>
                      <a:r>
                        <a:rPr lang="pl-PL" sz="1200" b="1" baseline="0" dirty="0">
                          <a:solidFill>
                            <a:srgbClr val="385723"/>
                          </a:solidFill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4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Pozostałe zmiany: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Wawer (+958.411 zł), Ursus (+3.787 zł), Białołęka (+2.370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288263"/>
                  </a:ext>
                </a:extLst>
              </a:tr>
            </a:tbl>
          </a:graphicData>
        </a:graphic>
      </p:graphicFrame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11" name="Tytuł 2"/>
          <p:cNvSpPr>
            <a:spLocks noGrp="1"/>
          </p:cNvSpPr>
          <p:nvPr>
            <p:ph type="title"/>
          </p:nvPr>
        </p:nvSpPr>
        <p:spPr>
          <a:xfrm>
            <a:off x="1530258" y="71969"/>
            <a:ext cx="9439155" cy="34416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Zwiększenie</a:t>
            </a:r>
            <a:r>
              <a:rPr lang="pl-PL" altLang="pl-PL" sz="1800" dirty="0"/>
              <a:t> planu </a:t>
            </a:r>
            <a:r>
              <a:rPr lang="pl-PL" altLang="pl-PL" sz="1800" b="1" dirty="0"/>
              <a:t>dochodów</a:t>
            </a:r>
            <a:r>
              <a:rPr lang="pl-PL" altLang="pl-PL" sz="1800" dirty="0"/>
              <a:t> w 2025 r. o </a:t>
            </a:r>
            <a:r>
              <a:rPr lang="pl-PL" altLang="pl-PL" sz="1800" b="1" dirty="0"/>
              <a:t>219,2 mln zł</a:t>
            </a:r>
          </a:p>
        </p:txBody>
      </p:sp>
      <p:sp>
        <p:nvSpPr>
          <p:cNvPr id="12" name="Tytuł 2"/>
          <p:cNvSpPr txBox="1">
            <a:spLocks/>
          </p:cNvSpPr>
          <p:nvPr/>
        </p:nvSpPr>
        <p:spPr>
          <a:xfrm>
            <a:off x="0" y="71969"/>
            <a:ext cx="1735766" cy="34416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DOCHODY</a:t>
            </a:r>
          </a:p>
        </p:txBody>
      </p:sp>
    </p:spTree>
    <p:extLst>
      <p:ext uri="{BB962C8B-B14F-4D97-AF65-F5344CB8AC3E}">
        <p14:creationId xmlns:p14="http://schemas.microsoft.com/office/powerpoint/2010/main" val="2833607256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16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512000" y="36000"/>
            <a:ext cx="9312469" cy="447020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>
                <a:latin typeface="+mj-lt"/>
              </a:rPr>
              <a:t>Zwiększenie</a:t>
            </a:r>
            <a:r>
              <a:rPr lang="pl-PL" altLang="pl-PL" sz="1800" dirty="0">
                <a:latin typeface="+mj-lt"/>
              </a:rPr>
              <a:t> planu </a:t>
            </a:r>
            <a:r>
              <a:rPr lang="pl-PL" altLang="pl-PL" sz="1800" b="1" dirty="0">
                <a:latin typeface="+mj-lt"/>
              </a:rPr>
              <a:t>wydatków bieżących</a:t>
            </a:r>
            <a:r>
              <a:rPr lang="pl-PL" altLang="pl-PL" sz="1800" dirty="0">
                <a:latin typeface="+mj-lt"/>
              </a:rPr>
              <a:t> w 2025 r. o </a:t>
            </a:r>
            <a:r>
              <a:rPr lang="pl-PL" altLang="pl-PL" sz="1800" b="1" dirty="0">
                <a:latin typeface="+mj-lt"/>
              </a:rPr>
              <a:t>116,0 mln 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512206" y="303498"/>
            <a:ext cx="71978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200" b="1" u="sng" dirty="0">
                <a:latin typeface="+mj-lt"/>
              </a:rPr>
              <a:t>CZĘŚĆ OGÓLNOMIEJSKA</a:t>
            </a:r>
            <a:r>
              <a:rPr lang="pl-PL" altLang="pl-PL" sz="1200" b="1" dirty="0">
                <a:latin typeface="+mj-lt"/>
              </a:rPr>
              <a:t>: </a:t>
            </a:r>
            <a:r>
              <a:rPr lang="pl-PL" altLang="pl-PL" sz="1200" b="1" dirty="0">
                <a:solidFill>
                  <a:srgbClr val="385723"/>
                </a:solidFill>
                <a:latin typeface="+mj-lt"/>
              </a:rPr>
              <a:t> </a:t>
            </a:r>
            <a:r>
              <a:rPr lang="pl-PL" altLang="pl-PL" sz="1800" b="1" dirty="0">
                <a:solidFill>
                  <a:srgbClr val="385723"/>
                </a:solidFill>
                <a:latin typeface="+mj-lt"/>
              </a:rPr>
              <a:t>+45,3 </a:t>
            </a:r>
            <a:r>
              <a:rPr lang="pl-PL" altLang="pl-PL" sz="16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298797"/>
              </p:ext>
            </p:extLst>
          </p:nvPr>
        </p:nvGraphicFramePr>
        <p:xfrm>
          <a:off x="70800" y="721915"/>
          <a:ext cx="12121200" cy="50428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lang="pl-PL" sz="13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+45.271.347 zł</a:t>
                      </a:r>
                      <a:br>
                        <a:rPr lang="pl-PL" sz="1200" b="1" baseline="0" dirty="0">
                          <a:solidFill>
                            <a:srgbClr val="385723"/>
                          </a:solidFill>
                          <a:latin typeface="+mj-lt"/>
                        </a:rPr>
                      </a:br>
                      <a:r>
                        <a:rPr lang="pl-PL" sz="11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(per saldo)</a:t>
                      </a:r>
                      <a:endParaRPr lang="pl-PL" sz="1600" b="1" dirty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Część </a:t>
                      </a:r>
                      <a:r>
                        <a:rPr lang="pl-PL" sz="1400" b="1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ogólnomiejska</a:t>
                      </a:r>
                      <a:r>
                        <a:rPr lang="pl-PL" sz="14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– główne pozycje: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+51.083.082 zł</a:t>
                      </a:r>
                      <a:b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05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9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Zarząd Dróg Miejskich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głównie z przeznaczeniem na: kontynuację remontu wiaduktu mostu Poniatowskiego (37.000.000 zł), funkcjonowanie Strefy Parkowania Płatnego Niestrzeżonego w związku z wdrożeniem projektów ruchu w SPPN (12.100.000 zł).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+18.028.476 zł</a:t>
                      </a:r>
                      <a:endParaRPr lang="pl-PL" sz="9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Programu profilaktyki i rozwiązywania problemów alkoholowych oraz przeciwdziałania narkomanii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(przywrócenie środków z 2024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8500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+6.519.106 zł</a:t>
                      </a:r>
                      <a:endParaRPr lang="pl-PL" sz="9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Biuro Stołecznego Konserwatora Zabytków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na dotacje na prace konserwatorskie i restauratorskie przy zabytkach.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3887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+5.997.034 zł</a:t>
                      </a:r>
                      <a:endParaRPr lang="pl-PL" sz="9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Wydatki oświatowe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jako równowartość środków odprowadzonych na rachunek dochodów budżetowych pozostających na 31.12.2024 r. </a:t>
                      </a:r>
                      <a:b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 wydzielonych rachunkach jednostek budżetowych prowadzących działalność określoną w ustawie Prawo oświatowe.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0576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+5.534.446 zł</a:t>
                      </a:r>
                      <a:b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05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9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Kontynuacja w 2025 r. realizacji zadań wyłonionych w ramach budżetu obywatelskiego 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 związku ze zmianą harmonogramu realizacji zadań.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596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+4.339.071 zł</a:t>
                      </a:r>
                      <a:endParaRPr lang="pl-PL" sz="9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Realizacja rządowych programów 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pn. „Dofinansowanie wynagrodzeń pracowników jednostek organizacyjnych pomocy społecznej </a:t>
                      </a:r>
                      <a:b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 postaci dodatku motywacyjnego na lata 2024-2027” oraz „Dofinansowanie wynagrodzeń pracowników jednostek wspierania rodziny </a:t>
                      </a:r>
                      <a:b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 systemu pieczy zastępczej na lata 2024-2027”.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6376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+3.347.201 zł</a:t>
                      </a:r>
                      <a:b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</a:br>
                      <a:r>
                        <a:rPr kumimoji="0" lang="pl-PL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(per saldo)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Realizacja projektów UE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na kontynuację realizacji projektów z 2024 r. w związku ze zmianą harmonogramów realizacji zadań (1.515.750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8239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+3.035.000 zł</a:t>
                      </a:r>
                      <a:endParaRPr kumimoji="0" lang="pl-PL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Plan wydatków bieżących Stołecznego Centrum Sportu AKTYWNA WARSZAWA.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5254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+2.256.140 zł</a:t>
                      </a:r>
                      <a:endParaRPr kumimoji="0" lang="pl-PL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Fundusz Pomocy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głównie w związku z wprowadzeniem zmian wynikających z rozliczenia środków z 2024 r.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53896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+1.527.669 zł</a:t>
                      </a:r>
                      <a:endParaRPr kumimoji="0" lang="pl-PL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Urząd Pracy m.st. Warszawy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głównie z przeznaczeniem na wynagrodzenia zasadnicze wraz ze składkami na ubezpieczenia społeczne zgodnie z decyzją Ministra Rodziny, Pracy i Polityki Społecznej (1.523.988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502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-13.967.688 </a:t>
                      </a: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zł</a:t>
                      </a:r>
                      <a:b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</a:br>
                      <a:r>
                        <a:rPr kumimoji="0" lang="pl-PL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(per saldo)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Przeniesienie pomiędzy planem wydatków bieżących a planem wydatków majątkowych.</a:t>
                      </a:r>
                      <a:endParaRPr lang="pl-PL" sz="12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151328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7" name="Tytuł 2"/>
          <p:cNvSpPr txBox="1">
            <a:spLocks/>
          </p:cNvSpPr>
          <p:nvPr/>
        </p:nvSpPr>
        <p:spPr>
          <a:xfrm>
            <a:off x="-71718" y="80101"/>
            <a:ext cx="1735766" cy="55625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WYDATKI BIEŻĄCE</a:t>
            </a:r>
          </a:p>
        </p:txBody>
      </p:sp>
    </p:spTree>
    <p:extLst>
      <p:ext uri="{BB962C8B-B14F-4D97-AF65-F5344CB8AC3E}">
        <p14:creationId xmlns:p14="http://schemas.microsoft.com/office/powerpoint/2010/main" val="1499494659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17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512000" y="36000"/>
            <a:ext cx="9312469" cy="447020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>
                <a:latin typeface="+mj-lt"/>
              </a:rPr>
              <a:t>Zwiększenie</a:t>
            </a:r>
            <a:r>
              <a:rPr lang="pl-PL" altLang="pl-PL" sz="1800" dirty="0">
                <a:latin typeface="+mj-lt"/>
              </a:rPr>
              <a:t> planu </a:t>
            </a:r>
            <a:r>
              <a:rPr lang="pl-PL" altLang="pl-PL" sz="1800" b="1" dirty="0">
                <a:latin typeface="+mj-lt"/>
              </a:rPr>
              <a:t>wydatków bieżących</a:t>
            </a:r>
            <a:r>
              <a:rPr lang="pl-PL" altLang="pl-PL" sz="1800" dirty="0">
                <a:latin typeface="+mj-lt"/>
              </a:rPr>
              <a:t> w 2025 r. o </a:t>
            </a:r>
            <a:r>
              <a:rPr lang="pl-PL" altLang="pl-PL" sz="1800" b="1" dirty="0">
                <a:latin typeface="+mj-lt"/>
              </a:rPr>
              <a:t>116,0 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924763"/>
              </p:ext>
            </p:extLst>
          </p:nvPr>
        </p:nvGraphicFramePr>
        <p:xfrm>
          <a:off x="70800" y="721915"/>
          <a:ext cx="12121200" cy="574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lang="pl-PL" sz="13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+70.690.130 zł</a:t>
                      </a:r>
                      <a:br>
                        <a:rPr lang="pl-PL" sz="1200" b="1" baseline="0" dirty="0">
                          <a:solidFill>
                            <a:srgbClr val="385723"/>
                          </a:solidFill>
                          <a:latin typeface="+mj-lt"/>
                        </a:rPr>
                      </a:br>
                      <a:r>
                        <a:rPr lang="pl-PL" sz="11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(per saldo)</a:t>
                      </a:r>
                      <a:endParaRPr lang="pl-PL" sz="1600" b="1" dirty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Część dzielnicowa – główne pozycje: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+24.281.580 zł</a:t>
                      </a:r>
                      <a:endParaRPr lang="pl-PL" sz="9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Fundusz Pomocy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na kształcenie uczniów będących obywatelami Ukrainy, których pobyt na terenie Rzeczypospolitej Polskiej jest uznawany za legalny (w tym w związku z wprowadzeniem zmian wynikających z rozliczenia środków z 2024 r. – 18.141.106 zł).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+16.572.053 zł</a:t>
                      </a:r>
                      <a:endParaRPr kumimoji="0" lang="pl-PL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Wydatki oświatowe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jako równowartość środków odprowadzonych na rachunek dochodów budżetowych pozostających na 31.12.2024 r. </a:t>
                      </a:r>
                      <a:b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 wydzielonych rachunkach jednostek budżetowych prowadzących działalność określoną w ustawie Prawo oświatowe.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2886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+6.471.567 zł</a:t>
                      </a:r>
                      <a:endParaRPr kumimoji="0" lang="pl-PL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Kontynuacja w 2025 r. realizacji zadań wyłonionych w ramach budżetu obywatelskiego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w związku ze zmianą harmonogramu realizacji zadań.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82456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+3.921.398 zł</a:t>
                      </a:r>
                      <a:endParaRPr kumimoji="0" lang="pl-PL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Rządowe programy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pn. „Dofinansowanie wynagrodzeń pracowników jednostek organizacyjnych pomocy społecznej w postaci dodatku motywacyjnego na lata 2024-2027” oraz „Dofinansowanie wynagrodzeń pracowników jednostek wspierania rodziny i systemu pieczy zastępczej na lata 2024-2027”.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6117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+2.366.981 zł</a:t>
                      </a:r>
                      <a:b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</a:br>
                      <a:r>
                        <a:rPr kumimoji="0" lang="pl-PL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(per saldo)</a:t>
                      </a:r>
                      <a:endParaRPr kumimoji="0" lang="pl-PL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Projekty UE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na kontynuację realizacji projektów z 2024 r. w związku ze zmianą harmonogramów realizacji zadań (1.342.196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57986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+10.026.417 zł</a:t>
                      </a:r>
                      <a:b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</a:br>
                      <a:r>
                        <a:rPr kumimoji="0" lang="pl-PL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(per saldo)</a:t>
                      </a:r>
                      <a:endParaRPr kumimoji="0" lang="pl-PL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Wola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 z przeznaczeniem na: dotacje dla instytucji kultury (2.802.650 zł), wydatki oświatowo-edukacyjne (2.560.500 zł), utrzymanie mieszkaniowego zasobu komunalnego (2.022.522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89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+8.305.428 zł</a:t>
                      </a:r>
                      <a:b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</a:br>
                      <a:r>
                        <a:rPr kumimoji="0" lang="pl-PL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(per saldo)</a:t>
                      </a:r>
                      <a:endParaRPr kumimoji="0" lang="pl-PL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Ursynów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m.in. z przeznaczeniem na remonty w placówkach oświatowych (6.679.814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4260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+3.362.733 zł</a:t>
                      </a:r>
                      <a:b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</a:br>
                      <a:r>
                        <a:rPr kumimoji="0" lang="pl-PL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(per saldo)</a:t>
                      </a:r>
                      <a:endParaRPr kumimoji="0" lang="pl-PL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Rembertów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głównie z przeznaczeniem na wydatki oświatowo-edukacyjne (3.319.183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6817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+3.361.443 zł</a:t>
                      </a:r>
                      <a:endParaRPr kumimoji="0" lang="pl-PL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385723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Targówek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głównie z przeznaczeniem na utrzymanie mieszkaniowego zasobu komunalnego (3.187.075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4227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-11.012.420 zł</a:t>
                      </a:r>
                      <a:b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</a:br>
                      <a:r>
                        <a:rPr kumimoji="0" lang="pl-PL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(per saldo)</a:t>
                      </a:r>
                      <a:endParaRPr kumimoji="0" lang="pl-PL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Przeniesienie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pomiędzy planem wydatków bieżących a planem wydatków majątkowych.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946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+3.032.950 zł</a:t>
                      </a:r>
                      <a:br>
                        <a:rPr lang="pl-PL" sz="1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05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2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Pozostałe zmiany dotyczą dzielnic: 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Wesoła (+1.089.899 zł), Bemowo (+419.484 zł), Mokotów (+373.842 zł), Wawer (+350.797 zł), Ursus (+348.474 zł), Praga-Północ (+209.994 zł), Ochota (+163.697 zł), Praga-Południe (+156.651 zł), Śródmieście (+155.365 zł), Żoliborz (+103.110 zł), Włochy (+47.345 zł), Wilanów (+21.062 zł), Bielany (–338.111 zł), Białołęka (–68.659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151328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7" name="Tytuł 2"/>
          <p:cNvSpPr txBox="1">
            <a:spLocks/>
          </p:cNvSpPr>
          <p:nvPr/>
        </p:nvSpPr>
        <p:spPr>
          <a:xfrm>
            <a:off x="-71718" y="80101"/>
            <a:ext cx="1735766" cy="55625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WYDATKI BIEŻĄCE</a:t>
            </a:r>
          </a:p>
        </p:txBody>
      </p:sp>
      <p:sp>
        <p:nvSpPr>
          <p:cNvPr id="11" name="pole tekstowe 13"/>
          <p:cNvSpPr txBox="1">
            <a:spLocks noChangeArrowheads="1"/>
          </p:cNvSpPr>
          <p:nvPr/>
        </p:nvSpPr>
        <p:spPr bwMode="auto">
          <a:xfrm>
            <a:off x="1510494" y="303498"/>
            <a:ext cx="46363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200" b="1" u="sng" dirty="0">
                <a:latin typeface="+mj-lt"/>
              </a:rPr>
              <a:t>CZĘŚĆ DZIELNICOWA</a:t>
            </a:r>
            <a:r>
              <a:rPr lang="pl-PL" altLang="pl-PL" sz="1200" b="1" dirty="0">
                <a:latin typeface="+mj-lt"/>
              </a:rPr>
              <a:t>:  </a:t>
            </a:r>
            <a:r>
              <a:rPr lang="pl-PL" altLang="pl-PL" sz="1800" b="1" dirty="0">
                <a:solidFill>
                  <a:srgbClr val="385723"/>
                </a:solidFill>
                <a:latin typeface="+mj-lt"/>
              </a:rPr>
              <a:t>+70,7 </a:t>
            </a:r>
            <a:r>
              <a:rPr lang="pl-PL" altLang="pl-PL" sz="16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</p:spTree>
    <p:extLst>
      <p:ext uri="{BB962C8B-B14F-4D97-AF65-F5344CB8AC3E}">
        <p14:creationId xmlns:p14="http://schemas.microsoft.com/office/powerpoint/2010/main" val="4203227968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033696"/>
              </p:ext>
            </p:extLst>
          </p:nvPr>
        </p:nvGraphicFramePr>
        <p:xfrm>
          <a:off x="35400" y="728369"/>
          <a:ext cx="12121200" cy="57613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0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400" b="1" baseline="0">
                          <a:solidFill>
                            <a:srgbClr val="C00000"/>
                          </a:solidFill>
                          <a:latin typeface="+mj-lt"/>
                        </a:rPr>
                        <a:t>-45.411.109</a:t>
                      </a:r>
                      <a:r>
                        <a:rPr lang="pl-PL" sz="1100" b="1" baseline="0">
                          <a:solidFill>
                            <a:srgbClr val="C00000"/>
                          </a:solidFill>
                          <a:latin typeface="+mj-lt"/>
                        </a:rPr>
                        <a:t> </a:t>
                      </a:r>
                      <a:r>
                        <a:rPr lang="pl-PL" sz="1400" b="1" baseline="0" dirty="0">
                          <a:solidFill>
                            <a:srgbClr val="C00000"/>
                          </a:solidFill>
                          <a:latin typeface="+mj-lt"/>
                        </a:rPr>
                        <a:t>zł</a:t>
                      </a:r>
                      <a:endParaRPr lang="pl-PL" sz="14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EDDD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Rezerwy bieżące: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ED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-18.391.910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rewitalizację i komunalną gospodarkę mieszkaniową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na wniesienie wkładu pieniężnego do spółek TBS w związku z realizacją zadań z zakresu mieszkalnictwa ujętego w Gminnym Programie Rewitalizacji m.st. Warszawy do roku 2030, dla dzielnicy Targówek na realizację zadań inwestycyjnych oraz dla Muzeum Warszawy na kontynuację </a:t>
                      </a:r>
                      <a:r>
                        <a:rPr lang="pl-PL" sz="1200" b="0" kern="1200" baseline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projektu Migawki- 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fotograficzne archiwum rewitalizacji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5824"/>
                  </a:ext>
                </a:extLst>
              </a:tr>
              <a:tr h="47965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-15.192.000 </a:t>
                      </a: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realizację zadań z zakresu pomocy społecznej i wspierania rodziny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dla Zespołu Żłobków m.st. Warszawy na realizację zadań inwestycyjnych pn.: „Przebudowa i doposażenie placów zabaw w żłobkach na terenie m.st Warszawy”, „Zakupy inwestycyjne dla Zespołu Żłobków m.st. Warszawy”, „Modernizacja budynku siedziby Zespołu Żłobków m.st. Warszawy”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30212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-5.411.000 </a:t>
                      </a: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zwiększenie wydatków przeznaczonych na zapewnienie porządku publicznego i bezpieczeństwa mieszkańców m.st. Warszawy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na: dofinansowanie zadań realizowanych przez policję, realizację zadania inwestycyjnego pn. „Rozbudowa i modernizacja systemu alarmowania i ostrzegania ludności”, zakup sprzętu radiokomunikacyjnego dla systemów Zintegrowanego Stanowiska Koordynacji i Reagowania oraz dla Komendy Miejskiej Państwowej Straży Pożarnej m.st. Warszawy na zakupy inwestycyjne (pojazdy gaśnicze, ratownictwa medycznego i </a:t>
                      </a:r>
                      <a:r>
                        <a:rPr lang="pl-PL" sz="1200" b="0" kern="1200" baseline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rozpoznawczo - 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ratownicze z wyposażeniem)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81213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-5.406.000 </a:t>
                      </a: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zwiększenie zakresu realizacji zadań oraz skutki inflacji w dzielnicach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dla dzielnic m.st. Warszawy: Ursynów (2.630.000 zł), Wesoła (716.000 zł) i Bielany (160.000 zł) na realizację zadań bieżących oraz dla dzielnicy Targówek na realizację inwestycji (1.900.000 zł)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782862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-815.000 </a:t>
                      </a: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organizację obsługi mieszkańców w Urzędzie m.st. Warszawy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dla dzielnic m.st. Warszawy: Bemowo i Bielany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68982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-87.189 </a:t>
                      </a: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ogólna z przeznaczeniem dla dzielnicy Wesoła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na realizację zadań bieżących w zakresie prowadzenia bieżącej działalności przez instytucje kultury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2969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-65.000 </a:t>
                      </a: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wdrożenie Elektronicznego Zarządzania Dokumentacją w Urzędzie m.st. Warszawy 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przeznaczeniem dla dzielnicy Ursynów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059023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-43.010 </a:t>
                      </a: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wydatki związane z realizacją i rozliczaniem projektów finansowanych z udziałem środków Unii Europejskiej </a:t>
                      </a:r>
                      <a:b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 innych źródeł zagranicznych niepodlegających zwrotowi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na pokrycie wkładów własnych w ramach realizowanych projektów UE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397939"/>
                  </a:ext>
                </a:extLst>
              </a:tr>
            </a:tbl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18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512000" y="36000"/>
            <a:ext cx="9312469" cy="447020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>
                <a:latin typeface="+mj-lt"/>
              </a:rPr>
              <a:t>Zwiększenie</a:t>
            </a:r>
            <a:r>
              <a:rPr lang="pl-PL" altLang="pl-PL" sz="1800" dirty="0">
                <a:latin typeface="+mj-lt"/>
              </a:rPr>
              <a:t> planu </a:t>
            </a:r>
            <a:r>
              <a:rPr lang="pl-PL" altLang="pl-PL" sz="1800" b="1" dirty="0">
                <a:latin typeface="+mj-lt"/>
              </a:rPr>
              <a:t>wydatków bieżących</a:t>
            </a:r>
            <a:r>
              <a:rPr lang="pl-PL" altLang="pl-PL" sz="1800" dirty="0">
                <a:latin typeface="+mj-lt"/>
              </a:rPr>
              <a:t> w 2025 r. o </a:t>
            </a:r>
            <a:r>
              <a:rPr lang="pl-PL" altLang="pl-PL" sz="1800" b="1" dirty="0">
                <a:latin typeface="+mj-lt"/>
              </a:rPr>
              <a:t>116,0 mln zł</a:t>
            </a:r>
          </a:p>
        </p:txBody>
      </p:sp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7" name="Tytuł 2"/>
          <p:cNvSpPr txBox="1">
            <a:spLocks/>
          </p:cNvSpPr>
          <p:nvPr/>
        </p:nvSpPr>
        <p:spPr>
          <a:xfrm>
            <a:off x="-71718" y="80101"/>
            <a:ext cx="1735766" cy="55625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WYDATKI BIEŻĄCE</a:t>
            </a:r>
          </a:p>
        </p:txBody>
      </p:sp>
      <p:sp>
        <p:nvSpPr>
          <p:cNvPr id="14" name="pole tekstowe 13"/>
          <p:cNvSpPr txBox="1">
            <a:spLocks noChangeArrowheads="1"/>
          </p:cNvSpPr>
          <p:nvPr/>
        </p:nvSpPr>
        <p:spPr bwMode="auto">
          <a:xfrm>
            <a:off x="1512000" y="302400"/>
            <a:ext cx="31839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200" b="1" u="sng" dirty="0">
                <a:latin typeface="+mj-lt"/>
              </a:rPr>
              <a:t>REZERWY</a:t>
            </a:r>
            <a:r>
              <a:rPr lang="pl-PL" altLang="pl-PL" sz="1200" b="1">
                <a:latin typeface="+mj-lt"/>
              </a:rPr>
              <a:t>:  </a:t>
            </a:r>
            <a:r>
              <a:rPr lang="pl-PL" altLang="pl-PL" sz="1800" b="1">
                <a:solidFill>
                  <a:srgbClr val="C00000"/>
                </a:solidFill>
                <a:latin typeface="+mj-lt"/>
              </a:rPr>
              <a:t>-45,4 </a:t>
            </a:r>
            <a:r>
              <a:rPr lang="pl-PL" altLang="pl-PL" sz="1600" b="1" dirty="0">
                <a:solidFill>
                  <a:srgbClr val="C00000"/>
                </a:solidFill>
                <a:latin typeface="+mj-lt"/>
              </a:rPr>
              <a:t>mln zł</a:t>
            </a:r>
          </a:p>
        </p:txBody>
      </p:sp>
    </p:spTree>
    <p:extLst>
      <p:ext uri="{BB962C8B-B14F-4D97-AF65-F5344CB8AC3E}">
        <p14:creationId xmlns:p14="http://schemas.microsoft.com/office/powerpoint/2010/main" val="2736403027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852475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400" dirty="0">
                <a:latin typeface="+mj-lt"/>
              </a:rPr>
              <a:t>Zmiana </a:t>
            </a:r>
            <a:r>
              <a:rPr lang="pl-PL" altLang="pl-PL" sz="2400" b="1" dirty="0">
                <a:latin typeface="+mj-lt"/>
              </a:rPr>
              <a:t>wydatków majątkowych</a:t>
            </a:r>
            <a:r>
              <a:rPr lang="pl-PL" altLang="pl-PL" sz="2400" dirty="0">
                <a:latin typeface="+mj-lt"/>
              </a:rPr>
              <a:t> w 2025 r.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0722"/>
              </p:ext>
            </p:extLst>
          </p:nvPr>
        </p:nvGraphicFramePr>
        <p:xfrm>
          <a:off x="2140632" y="1168316"/>
          <a:ext cx="7530858" cy="39815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7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2299">
                  <a:extLst>
                    <a:ext uri="{9D8B030D-6E8A-4147-A177-3AD203B41FA5}">
                      <a16:colId xmlns:a16="http://schemas.microsoft.com/office/drawing/2014/main" val="2216440684"/>
                    </a:ext>
                  </a:extLst>
                </a:gridCol>
                <a:gridCol w="2271401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325578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Projekt zmiany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325578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582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+933,2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4.056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91">
                <a:tc gridSpan="2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z tego: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– </a:t>
                      </a:r>
                      <a:r>
                        <a:rPr lang="pl-PL" sz="1800" b="0" dirty="0" err="1">
                          <a:latin typeface="+mj-lt"/>
                          <a:cs typeface="Calibri" panose="020F0502020204030204" pitchFamily="34" charset="0"/>
                        </a:rPr>
                        <a:t>ogólnomiejskie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+511,9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2.446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– dzielnicowe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+165,2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1.252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– pozostałe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+256,1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358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756142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5476246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34297" y="2530244"/>
            <a:ext cx="11326400" cy="1325563"/>
          </a:xfrm>
        </p:spPr>
        <p:txBody>
          <a:bodyPr/>
          <a:lstStyle/>
          <a:p>
            <a:r>
              <a:rPr lang="pl-PL" b="1" dirty="0"/>
              <a:t>Wykonanie budżetu w 2024 r.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27F4D3-B96E-4B1F-B7AA-4577FB9564B4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4540099"/>
      </p:ext>
    </p:extLst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20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718025" y="-65315"/>
            <a:ext cx="9122604" cy="36825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1600" b="1" dirty="0">
                <a:latin typeface="+mj-lt"/>
              </a:rPr>
              <a:t>Zwiększenie</a:t>
            </a:r>
            <a:r>
              <a:rPr lang="pl-PL" altLang="pl-PL" sz="1600" dirty="0">
                <a:latin typeface="+mj-lt"/>
              </a:rPr>
              <a:t> planu </a:t>
            </a:r>
            <a:r>
              <a:rPr lang="pl-PL" altLang="pl-PL" sz="1600" b="1" dirty="0">
                <a:latin typeface="+mj-lt"/>
              </a:rPr>
              <a:t>wydatków majątkowych</a:t>
            </a:r>
            <a:r>
              <a:rPr lang="pl-PL" altLang="pl-PL" sz="1600" dirty="0">
                <a:latin typeface="+mj-lt"/>
              </a:rPr>
              <a:t> w 2025 r. o </a:t>
            </a:r>
            <a:r>
              <a:rPr lang="pl-PL" altLang="pl-PL" sz="1600" b="1" dirty="0">
                <a:latin typeface="+mj-lt"/>
              </a:rPr>
              <a:t>933,2 mln 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18025" y="219492"/>
            <a:ext cx="705478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100" b="1" u="sng" dirty="0">
                <a:latin typeface="+mj-lt"/>
              </a:rPr>
              <a:t>CZĘŚĆ OGÓLNOMIEJSKA:</a:t>
            </a:r>
            <a:r>
              <a:rPr lang="pl-PL" altLang="pl-PL" sz="1100" b="1" dirty="0">
                <a:latin typeface="+mj-lt"/>
              </a:rPr>
              <a:t>  </a:t>
            </a:r>
            <a:r>
              <a:rPr lang="pl-PL" altLang="pl-PL" sz="1600" b="1" dirty="0">
                <a:solidFill>
                  <a:srgbClr val="385723"/>
                </a:solidFill>
                <a:latin typeface="+mj-lt"/>
              </a:rPr>
              <a:t>+511,9 </a:t>
            </a:r>
            <a:r>
              <a:rPr lang="pl-PL" altLang="pl-PL" sz="14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093073"/>
              </p:ext>
            </p:extLst>
          </p:nvPr>
        </p:nvGraphicFramePr>
        <p:xfrm>
          <a:off x="0" y="615951"/>
          <a:ext cx="12192000" cy="56514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0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1046">
                  <a:extLst>
                    <a:ext uri="{9D8B030D-6E8A-4147-A177-3AD203B41FA5}">
                      <a16:colId xmlns:a16="http://schemas.microsoft.com/office/drawing/2014/main" val="14730564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1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+511.896.301 zł</a:t>
                      </a:r>
                      <a:br>
                        <a:rPr lang="pl-PL" sz="11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9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(per</a:t>
                      </a:r>
                      <a:r>
                        <a:rPr lang="pl-PL" sz="900" b="1" kern="1200" baseline="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saldo)</a:t>
                      </a:r>
                      <a:endParaRPr lang="pl-PL" sz="10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</a:t>
                      </a:r>
                      <a:r>
                        <a:rPr lang="pl-PL" sz="10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ogólnomiejskiej</a:t>
                      </a:r>
                      <a:r>
                        <a:rPr lang="pl-PL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główne pozycje:</a:t>
                      </a:r>
                    </a:p>
                  </a:txBody>
                  <a:tcPr marL="91426" marR="91426" marT="45719" marB="45719" anchor="ctr"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Zwiększenia planu wydatków w związku z przeniesieniem do planu wydatków na 2025 r. kwot zaplanowanych w latach następnych w związku z realizacją m.in. następujących zadań</a:t>
                      </a:r>
                    </a:p>
                  </a:txBody>
                  <a:tcPr marL="91426" marR="91426" marT="45719" marB="45719" anchor="ctr"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6615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+270.023.505</a:t>
                      </a:r>
                      <a:r>
                        <a:rPr lang="pl-PL" sz="1100" b="1" kern="1200" baseline="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1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„Projekt i budowa II linii metra, w tym: dokończenie budowy odcinka zachodniego od szlaku za stacją "Powstańców Śląskich" do stacji "Połczyńska" wraz ze Stacją </a:t>
                      </a:r>
                      <a:r>
                        <a:rPr lang="pl-PL" sz="1050" b="0" i="0" kern="120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Techniczno</a:t>
                      </a:r>
                      <a:r>
                        <a:rPr lang="pl-PL" sz="105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Postojową "Mory"” (przeniesienie z 2026 r.)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+15.608.283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budynku Instytutu Głuchoniemych przy Pl. Trzech Krzyży 4/6” (przeniesienie z 2026 r.)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2572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+11.696.764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Sali Kongresowej w budynku Pałacu Kultury i Nauki - etap II”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19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+9.693.000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Kina Tęcza na potrzeby Centrum Kultury Filmowej im. Andrzeja Wajdy” (przeniesienie z 2026 r.)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864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+7.578.452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wiaduktów drogowych nad ul. Paryską w Warszawie” (przeniesienie z 2026 r.)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398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+4.950.000</a:t>
                      </a:r>
                      <a:r>
                        <a:rPr lang="pl-PL" sz="1100" b="1" kern="1200" baseline="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1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boiska bocznego w Ośrodku Polonia”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379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+4.500.000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„Zakup agregatów prądotwórczych dla miejskich podmiotów leczniczych”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6882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+4.000.000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„Przebudowa części nawierzchni Placu </a:t>
                      </a:r>
                      <a:r>
                        <a:rPr lang="pl-PL" sz="105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Defilad - </a:t>
                      </a: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etap II”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341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+3.000.000</a:t>
                      </a:r>
                      <a:r>
                        <a:rPr lang="pl-PL" sz="1100" b="1" kern="1200" baseline="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1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„System do Zarządzania Energią”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131214"/>
                  </a:ext>
                </a:extLst>
              </a:tr>
              <a:tr h="180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Zapewnienia finansowania realizacji zadań inwestycyjnych w związku z kontynuacją ich realizacji z 2024 r., w tym: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05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4131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+15.442.668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„Zagospodarowanie terenów zieleni nad Kanałem Żerańskim” 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016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+12.515.365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zabytkowych obiektów oraz budowa sali koncertowej przy ul. Grochowskiej na potrzeby </a:t>
                      </a:r>
                      <a:r>
                        <a:rPr lang="pl-PL" sz="105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Sinfonia</a:t>
                      </a: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050" b="0" i="0" kern="120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Varsovia</a:t>
                      </a:r>
                      <a:r>
                        <a:rPr lang="pl-PL" sz="105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etap I”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347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+12.000.000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„Wykup nieruchomości do zasobu m.st. Warszawy”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3201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+8.450.000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„Zakup sprzętu informatycznego i </a:t>
                      </a:r>
                      <a:r>
                        <a:rPr lang="pl-PL" sz="105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oprogramowania - </a:t>
                      </a: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część II”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7851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+7.744.166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„Pozyskanie nieruchomości pod inwestycje </a:t>
                      </a:r>
                      <a:r>
                        <a:rPr lang="pl-PL" sz="105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drogowe - </a:t>
                      </a: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część 2”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4693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+6.000.000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„Nabycie nieruchomości zlokalizowanej na terenie 7.UK w otoczeniu Pałacu Kultury i Nauki”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387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+5.451.784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„Projekt i budowa II linii metra, w tym: dokończenie budowy odcinka zachodniego od szlaku za stacją "Powstańców Śląskich" do stacji "Połczyńska" wraz ze Stacją </a:t>
                      </a:r>
                      <a:r>
                        <a:rPr lang="pl-PL" sz="1050" b="0" i="0" kern="120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Techniczno</a:t>
                      </a:r>
                      <a:r>
                        <a:rPr lang="pl-PL" sz="105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Postojową "Mory"”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20823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+4.839.368 zł</a:t>
                      </a:r>
                    </a:p>
                  </a:txBody>
                  <a:tcPr marL="91426" marR="91426" marT="45719" marB="45719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pawilonu nad Wisłą na potrzeby tańca i sztuk </a:t>
                      </a:r>
                      <a:r>
                        <a:rPr lang="pl-PL" sz="105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performatywnych</a:t>
                      </a: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(Muzeum Sztuki Nowoczesnej)”</a:t>
                      </a:r>
                    </a:p>
                  </a:txBody>
                  <a:tcPr marL="91426" marR="91426" marT="45719" marB="45719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871601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7" name="Tytuł 2"/>
          <p:cNvSpPr txBox="1">
            <a:spLocks/>
          </p:cNvSpPr>
          <p:nvPr/>
        </p:nvSpPr>
        <p:spPr>
          <a:xfrm>
            <a:off x="-71719" y="14786"/>
            <a:ext cx="1882589" cy="55625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600" b="1" dirty="0"/>
              <a:t>WYDATKI MAJĄTKOWE</a:t>
            </a:r>
          </a:p>
        </p:txBody>
      </p:sp>
    </p:spTree>
    <p:extLst>
      <p:ext uri="{BB962C8B-B14F-4D97-AF65-F5344CB8AC3E}">
        <p14:creationId xmlns:p14="http://schemas.microsoft.com/office/powerpoint/2010/main" val="149387990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21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718025" y="-65315"/>
            <a:ext cx="9122604" cy="36825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1600" b="1" dirty="0">
                <a:latin typeface="+mj-lt"/>
              </a:rPr>
              <a:t>Zwiększenie</a:t>
            </a:r>
            <a:r>
              <a:rPr lang="pl-PL" altLang="pl-PL" sz="1600" dirty="0">
                <a:latin typeface="+mj-lt"/>
              </a:rPr>
              <a:t> planu </a:t>
            </a:r>
            <a:r>
              <a:rPr lang="pl-PL" altLang="pl-PL" sz="1600" b="1" dirty="0">
                <a:latin typeface="+mj-lt"/>
              </a:rPr>
              <a:t>wydatków majątkowych</a:t>
            </a:r>
            <a:r>
              <a:rPr lang="pl-PL" altLang="pl-PL" sz="1600" dirty="0">
                <a:latin typeface="+mj-lt"/>
              </a:rPr>
              <a:t> w 2025 r. o </a:t>
            </a:r>
            <a:r>
              <a:rPr lang="pl-PL" altLang="pl-PL" sz="1600" b="1" dirty="0">
                <a:latin typeface="+mj-lt"/>
              </a:rPr>
              <a:t>933,2 mln 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1718025" y="219492"/>
            <a:ext cx="705478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100" b="1" u="sng" dirty="0">
                <a:latin typeface="+mj-lt"/>
              </a:rPr>
              <a:t>CZĘŚĆ OGÓLNOMIEJSKA:</a:t>
            </a:r>
            <a:r>
              <a:rPr lang="pl-PL" altLang="pl-PL" sz="1100" b="1" dirty="0">
                <a:latin typeface="+mj-lt"/>
              </a:rPr>
              <a:t>  </a:t>
            </a:r>
            <a:r>
              <a:rPr lang="pl-PL" altLang="pl-PL" sz="1600" b="1" dirty="0">
                <a:solidFill>
                  <a:srgbClr val="385723"/>
                </a:solidFill>
                <a:latin typeface="+mj-lt"/>
              </a:rPr>
              <a:t>+511,9 </a:t>
            </a:r>
            <a:r>
              <a:rPr lang="pl-PL" altLang="pl-PL" sz="14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602746"/>
              </p:ext>
            </p:extLst>
          </p:nvPr>
        </p:nvGraphicFramePr>
        <p:xfrm>
          <a:off x="0" y="615951"/>
          <a:ext cx="12192000" cy="41598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0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1046">
                  <a:extLst>
                    <a:ext uri="{9D8B030D-6E8A-4147-A177-3AD203B41FA5}">
                      <a16:colId xmlns:a16="http://schemas.microsoft.com/office/drawing/2014/main" val="14730564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1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+511.896.301 zł</a:t>
                      </a:r>
                      <a:br>
                        <a:rPr lang="pl-PL" sz="11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9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(per</a:t>
                      </a:r>
                      <a:r>
                        <a:rPr lang="pl-PL" sz="900" b="1" kern="1200" baseline="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saldo)</a:t>
                      </a:r>
                      <a:endParaRPr lang="pl-PL" sz="10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</a:t>
                      </a:r>
                      <a:r>
                        <a:rPr lang="pl-PL" sz="10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ogólnomiejskiej</a:t>
                      </a:r>
                      <a:r>
                        <a:rPr lang="pl-PL" sz="1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główne pozycje (c.d.):</a:t>
                      </a:r>
                    </a:p>
                  </a:txBody>
                  <a:tcPr marL="91426" marR="91426" marT="45719" marB="45719" anchor="ctr"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Zapewnienia finansowania realizacji zadań inwestycyjnych w związku z kontynuacją ich realizacji z 2024 r., w tym (c.d.):</a:t>
                      </a:r>
                    </a:p>
                  </a:txBody>
                  <a:tcPr marL="91426" marR="91426" marT="45719" marB="45719" anchor="ctr"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6615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+4.450.308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Sali Kongresowej w budynku Pałacu Kultury i </a:t>
                      </a:r>
                      <a:r>
                        <a:rPr lang="pl-PL" sz="105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Nauki - </a:t>
                      </a: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etap II”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2572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+4.010.845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„Realizacja wymagań interoperacyjności, mobilności systemów </a:t>
                      </a:r>
                      <a:r>
                        <a:rPr lang="pl-PL" sz="105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operacyjnych - </a:t>
                      </a: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część III” 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19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+3.558.775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„Wykorzystanie lokalnych źródeł energii odnawialnej - część II”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864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+2.500.000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„Pomoc finansowa dla Gminy Lądek-Zdrój na odbudowę infrastruktury drogowej”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398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+2.171.707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kotłowni”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885338"/>
                  </a:ext>
                </a:extLst>
              </a:tr>
              <a:tr h="180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Zmiany wynikającymi z realizacji projektów UE z jednoczesnym przeniesieniem środków: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05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4131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+52.618.060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Zwiększenie środków na realizację zadania pn. „Rozwój sieci tras rowerowych </a:t>
                      </a:r>
                      <a:r>
                        <a:rPr lang="pl-PL" sz="105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Warszawy - </a:t>
                      </a: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etap III” w związku ze zmianami wynikającymi z realizacji projektów UE</a:t>
                      </a:r>
                      <a:b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jednoczesnym przeniesieniem środków w łącznej kwocie 23.949.708 zł z zadań inwestycyjnych zaplanowanych do realizacji w 2025 r.pn.:</a:t>
                      </a:r>
                      <a:b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05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- </a:t>
                      </a: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„Budowa drogi dla rowerów wzdłuż ul. gen. W. Andersa wraz z infrastrukturą towarzyszącą na ul. Andersa, Muranowskiej, Bonifraterskiej i </a:t>
                      </a:r>
                      <a:r>
                        <a:rPr lang="pl-PL" sz="105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Świętojerskiej</a:t>
                      </a: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</a:p>
                    <a:p>
                      <a:pPr marL="0" indent="0">
                        <a:lnSpc>
                          <a:spcPct val="114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pl-PL" sz="105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- </a:t>
                      </a: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„Budowa drogi dla rowerów przy al. "Solidarności"”, „Ścieżki </a:t>
                      </a:r>
                      <a:r>
                        <a:rPr lang="pl-PL" sz="105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rowerowe - </a:t>
                      </a: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prace przygotowawcze”</a:t>
                      </a:r>
                    </a:p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związku z przeniesieniem zakresu rzeczowego tych inwestycji do realizacji w ramach zadania pn. „Rozwój sieci tras rowerowych </a:t>
                      </a:r>
                      <a:r>
                        <a:rPr lang="pl-PL" sz="105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Warszawy - </a:t>
                      </a: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etap III"”;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016135"/>
                  </a:ext>
                </a:extLst>
              </a:tr>
              <a:tr h="180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Przeniesienia środków z planu wydatków bieżących do planu wydatków majątkowych m.in. w związku z realizacją następujących zadań: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endParaRPr lang="pl-PL" sz="105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347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+12.000.000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„Przebudowa i doposażenie placów zabaw w żłobkach na terenie m.st. Warszawy”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3201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+2.392.000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„Zakupy inwestycyjne dla Zespołu Żłobków m.st. Warszawy”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78514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+2.228.988 zł</a:t>
                      </a:r>
                    </a:p>
                  </a:txBody>
                  <a:tcPr marL="91426" marR="91426" marT="45719" marB="45719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pl-PL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pomieszczeń wraz z adaptacją budynku przy ul. J. Słowackiego 75”</a:t>
                      </a:r>
                    </a:p>
                  </a:txBody>
                  <a:tcPr marL="91426" marR="91426" marT="45719" marB="45719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871601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7" name="Tytuł 2"/>
          <p:cNvSpPr txBox="1">
            <a:spLocks/>
          </p:cNvSpPr>
          <p:nvPr/>
        </p:nvSpPr>
        <p:spPr>
          <a:xfrm>
            <a:off x="-71719" y="14786"/>
            <a:ext cx="1882589" cy="55625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600" b="1" dirty="0"/>
              <a:t>WYDATKI MAJĄTKOWE</a:t>
            </a:r>
          </a:p>
        </p:txBody>
      </p:sp>
    </p:spTree>
    <p:extLst>
      <p:ext uri="{BB962C8B-B14F-4D97-AF65-F5344CB8AC3E}">
        <p14:creationId xmlns:p14="http://schemas.microsoft.com/office/powerpoint/2010/main" val="2473500339"/>
      </p:ext>
    </p:extLst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22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734235" y="72000"/>
            <a:ext cx="8944685" cy="7423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>
                <a:latin typeface="+mj-lt"/>
              </a:rPr>
              <a:t>Zwiększenie</a:t>
            </a:r>
            <a:r>
              <a:rPr lang="pl-PL" altLang="pl-PL" sz="2000" dirty="0">
                <a:latin typeface="+mj-lt"/>
              </a:rPr>
              <a:t> planu </a:t>
            </a:r>
            <a:r>
              <a:rPr lang="pl-PL" altLang="pl-PL" sz="2000" b="1" dirty="0">
                <a:latin typeface="+mj-lt"/>
              </a:rPr>
              <a:t>wydatków majątkowych</a:t>
            </a:r>
            <a:r>
              <a:rPr lang="pl-PL" altLang="pl-PL" sz="2000" dirty="0">
                <a:latin typeface="+mj-lt"/>
              </a:rPr>
              <a:t> w 2025 r. o </a:t>
            </a:r>
            <a:r>
              <a:rPr lang="pl-PL" altLang="pl-PL" sz="2000" b="1" dirty="0">
                <a:latin typeface="+mj-lt"/>
              </a:rPr>
              <a:t>933,2 mln 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2796988" y="649312"/>
            <a:ext cx="76086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u="sng" dirty="0">
                <a:latin typeface="+mj-lt"/>
              </a:rPr>
              <a:t>CZĘŚĆ DZIELNICOWA</a:t>
            </a:r>
            <a:r>
              <a:rPr lang="pl-PL" altLang="pl-PL" sz="1600" b="1" dirty="0">
                <a:latin typeface="+mj-lt"/>
              </a:rPr>
              <a:t>:  </a:t>
            </a:r>
            <a:r>
              <a:rPr lang="pl-PL" altLang="pl-PL" sz="2400" b="1" dirty="0">
                <a:solidFill>
                  <a:srgbClr val="385723"/>
                </a:solidFill>
                <a:latin typeface="+mj-lt"/>
              </a:rPr>
              <a:t>+165,2 </a:t>
            </a:r>
            <a:r>
              <a:rPr lang="pl-PL" altLang="pl-PL" sz="20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70178"/>
              </p:ext>
            </p:extLst>
          </p:nvPr>
        </p:nvGraphicFramePr>
        <p:xfrm>
          <a:off x="338920" y="1343546"/>
          <a:ext cx="11340000" cy="6095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7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2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+165.234.694 zł</a:t>
                      </a:r>
                      <a:br>
                        <a:rPr lang="pl-PL" sz="20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(per saldo)</a:t>
                      </a:r>
                      <a:endParaRPr lang="pl-PL" sz="20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dzielnicowej, z tego:</a:t>
                      </a:r>
                    </a:p>
                  </a:txBody>
                  <a:tcPr marL="91426" marR="91426" marT="45719" marB="45719" anchor="ctr"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443518"/>
              </p:ext>
            </p:extLst>
          </p:nvPr>
        </p:nvGraphicFramePr>
        <p:xfrm>
          <a:off x="338920" y="1956618"/>
          <a:ext cx="5670000" cy="37622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+12.888.339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Bemowo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953984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+2.429.092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Białołęka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789361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+22.492.240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Bielany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642534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+7.116.113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Mokotów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669745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+8.738.490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Ochota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+5.011.455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Praga–Południe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581818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+234.052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Praga–Północ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878716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Rembertów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259850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+3.522.883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Śródmieście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05195"/>
                  </a:ext>
                </a:extLst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687268"/>
              </p:ext>
            </p:extLst>
          </p:nvPr>
        </p:nvGraphicFramePr>
        <p:xfrm>
          <a:off x="6008920" y="1956612"/>
          <a:ext cx="5670000" cy="37622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+29.703.943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Targówek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940361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+3.540.497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Ursus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807684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+12.752.959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Ursynów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297735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+11.654.649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Wawer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442302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+4.438.810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Wesoła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788209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+10.885.117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Wilanów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283230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+840.600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Włochy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6187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+22.925.209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Wola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481906"/>
                  </a:ext>
                </a:extLst>
              </a:tr>
              <a:tr h="41803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+6.060.246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Żoliborz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274245"/>
                  </a:ext>
                </a:extLst>
              </a:tr>
            </a:tbl>
          </a:graphicData>
        </a:graphic>
      </p:graphicFrame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13" name="Tytuł 2"/>
          <p:cNvSpPr txBox="1">
            <a:spLocks/>
          </p:cNvSpPr>
          <p:nvPr/>
        </p:nvSpPr>
        <p:spPr>
          <a:xfrm>
            <a:off x="519674" y="392885"/>
            <a:ext cx="2214561" cy="55625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/>
              <a:t>WYDATKI MAJĄTKOWE</a:t>
            </a:r>
          </a:p>
        </p:txBody>
      </p:sp>
    </p:spTree>
    <p:extLst>
      <p:ext uri="{BB962C8B-B14F-4D97-AF65-F5344CB8AC3E}">
        <p14:creationId xmlns:p14="http://schemas.microsoft.com/office/powerpoint/2010/main" val="661797981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23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635624" y="72000"/>
            <a:ext cx="9025074" cy="7423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>
                <a:latin typeface="+mj-lt"/>
              </a:rPr>
              <a:t>Zwiększenie</a:t>
            </a:r>
            <a:r>
              <a:rPr lang="pl-PL" altLang="pl-PL" sz="2000" dirty="0">
                <a:latin typeface="+mj-lt"/>
              </a:rPr>
              <a:t> planu </a:t>
            </a:r>
            <a:r>
              <a:rPr lang="pl-PL" altLang="pl-PL" sz="2000" b="1" dirty="0">
                <a:latin typeface="+mj-lt"/>
              </a:rPr>
              <a:t>wydatków majątkowych</a:t>
            </a:r>
            <a:r>
              <a:rPr lang="pl-PL" altLang="pl-PL" sz="2000" dirty="0">
                <a:latin typeface="+mj-lt"/>
              </a:rPr>
              <a:t> w 2025 r. o </a:t>
            </a:r>
            <a:r>
              <a:rPr lang="pl-PL" altLang="pl-PL" sz="2000" b="1" dirty="0">
                <a:latin typeface="+mj-lt"/>
              </a:rPr>
              <a:t>933,2 mln 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2635624" y="621116"/>
            <a:ext cx="8641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600" b="1" u="sng" dirty="0">
                <a:latin typeface="+mj-lt"/>
              </a:rPr>
              <a:t>CZĘŚĆ POZOSTAŁA</a:t>
            </a:r>
            <a:r>
              <a:rPr lang="pl-PL" altLang="pl-PL" sz="1600" b="1" dirty="0">
                <a:latin typeface="+mj-lt"/>
              </a:rPr>
              <a:t>:  </a:t>
            </a:r>
            <a:r>
              <a:rPr lang="pl-PL" altLang="pl-PL" sz="2400" b="1" dirty="0">
                <a:solidFill>
                  <a:srgbClr val="385723"/>
                </a:solidFill>
                <a:latin typeface="+mj-lt"/>
              </a:rPr>
              <a:t>+256,1 </a:t>
            </a:r>
            <a:r>
              <a:rPr lang="pl-PL" altLang="pl-PL" sz="2000" b="1" dirty="0">
                <a:solidFill>
                  <a:srgbClr val="385723"/>
                </a:solidFill>
                <a:latin typeface="+mj-lt"/>
              </a:rPr>
              <a:t>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612550"/>
              </p:ext>
            </p:extLst>
          </p:nvPr>
        </p:nvGraphicFramePr>
        <p:xfrm>
          <a:off x="172720" y="1318303"/>
          <a:ext cx="11846560" cy="507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59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7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+256.094.000 zł</a:t>
                      </a:r>
                      <a:endParaRPr lang="pl-PL" sz="16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rgbClr val="EE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pozostałej, w tym:</a:t>
                      </a:r>
                    </a:p>
                  </a:txBody>
                  <a:tcPr marL="91426" marR="91426" marT="45719" marB="45719" anchor="ctr">
                    <a:solidFill>
                      <a:srgbClr val="EE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+150.000.000</a:t>
                      </a:r>
                      <a:r>
                        <a:rPr lang="pl-PL" sz="1800" b="1" kern="1200" baseline="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277812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„Wniesienie wkładu do spółki Tramwaje Warszawskie Sp. z o.o.” (przeniesienie z </a:t>
                      </a:r>
                      <a:r>
                        <a:rPr lang="pl-PL" sz="14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 2026-2027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1426" marR="91426" marT="45719" marB="45719" anchor="ctr"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+57.974.000</a:t>
                      </a:r>
                      <a:r>
                        <a:rPr lang="pl-PL" sz="1800" b="1" kern="1200" baseline="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277812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„Wniesienie wkładów do spółek TBS w związku z realizacją budownictwa społecznego i programu rewitalizacji”</a:t>
                      </a:r>
                    </a:p>
                  </a:txBody>
                  <a:tcPr marL="91426" marR="91426" marT="45719" marB="45719" anchor="ctr"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1560713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+33.300.000</a:t>
                      </a:r>
                      <a:r>
                        <a:rPr lang="pl-PL" sz="1800" b="1" kern="1200" baseline="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277812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Dokapitalizowania szpitali, z tego: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Szpital Czerniakowski Sp. z o.o. – 19.000.000 zł</a:t>
                      </a: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Szpital Wolski im. dr Anny Gostyńskiej Sp. z o.o. – 12.000.000 zł</a:t>
                      </a: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Szpital Praski pw. Przemienienia Pańskiego Sp. z o.o. – 1.750.000 zł</a:t>
                      </a: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Warszawski Szpital Południowy Sp. z o.o. – 550.000 zł</a:t>
                      </a:r>
                    </a:p>
                  </a:txBody>
                  <a:tcPr marL="91426" marR="91426" marT="45719" marB="45719" anchor="ctr"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506956"/>
                  </a:ext>
                </a:extLst>
              </a:tr>
              <a:tr h="2124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+14.820.000</a:t>
                      </a:r>
                      <a:r>
                        <a:rPr lang="pl-PL" sz="1800" b="1" kern="1200" baseline="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zł</a:t>
                      </a:r>
                    </a:p>
                  </a:txBody>
                  <a:tcPr marL="91426" marR="91426" marT="45719" marB="45719" anchor="ctr"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277812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Fundusz celowy, z tego:</a:t>
                      </a:r>
                    </a:p>
                    <a:p>
                      <a:pPr marL="7938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14.500.000 zł dla Komendy Miejskiej Państwowej Straży Pożarnej m.st. Warszawy na:</a:t>
                      </a:r>
                    </a:p>
                    <a:p>
                      <a:pPr marL="0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budowę nowej siedziby </a:t>
                      </a:r>
                      <a:r>
                        <a:rPr lang="pl-PL" sz="14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Jednostki Ratowniczo-Gaśniczej 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terenie dzielnicy Wawer – 8.000.000 zł</a:t>
                      </a:r>
                    </a:p>
                    <a:p>
                      <a:pPr marL="0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zakupy inwestycyjne (zakup specjalistycznych pojazdów wraz z wyposażeniem) – 5.500.000 zł</a:t>
                      </a:r>
                    </a:p>
                    <a:p>
                      <a:pPr marL="0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budowę nowej siedziby </a:t>
                      </a:r>
                      <a:r>
                        <a:rPr lang="pl-PL" sz="14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Jednostki Ratowniczo-Gaśniczej </a:t>
                      </a: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terenie dzielnicy Bielany – 1.000.000 zł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80000"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320.000 zł dla Komendy Wojewódzkiej Policji na zakupy dla Komendy Stołecznej Policji</a:t>
                      </a:r>
                      <a:b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(zakup oznakowanych samochodów osobowych na potrzeby Komisariatu Policji Warszawa Wawer</a:t>
                      </a:r>
                      <a:b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Komendy Rejonowej Policji Warszawa IV)</a:t>
                      </a:r>
                    </a:p>
                  </a:txBody>
                  <a:tcPr marL="91426" marR="91426" marT="45719" marB="45719" anchor="ctr"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305992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7" name="Tytuł 2"/>
          <p:cNvSpPr txBox="1">
            <a:spLocks/>
          </p:cNvSpPr>
          <p:nvPr/>
        </p:nvSpPr>
        <p:spPr>
          <a:xfrm>
            <a:off x="376517" y="350788"/>
            <a:ext cx="2259107" cy="55625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/>
              <a:t>WYDATKI MAJĄTKOWE</a:t>
            </a:r>
          </a:p>
        </p:txBody>
      </p:sp>
    </p:spTree>
    <p:extLst>
      <p:ext uri="{BB962C8B-B14F-4D97-AF65-F5344CB8AC3E}">
        <p14:creationId xmlns:p14="http://schemas.microsoft.com/office/powerpoint/2010/main" val="757284772"/>
      </p:ext>
    </p:extLst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33875" y="1190625"/>
            <a:ext cx="11924251" cy="345757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pl-PL" altLang="pl-PL" b="1" dirty="0">
                <a:cs typeface="Arial" charset="0"/>
              </a:rPr>
              <a:t>Projekt zmiany </a:t>
            </a:r>
            <a:br>
              <a:rPr lang="pl-PL" altLang="pl-PL" b="1" dirty="0">
                <a:cs typeface="Arial" charset="0"/>
              </a:rPr>
            </a:br>
            <a:r>
              <a:rPr lang="pl-PL" altLang="pl-PL" b="1" dirty="0">
                <a:cs typeface="Arial" charset="0"/>
              </a:rPr>
              <a:t>Wieloletniej Prognozy Finansowej </a:t>
            </a:r>
            <a:br>
              <a:rPr lang="pl-PL" altLang="pl-PL" b="1" dirty="0">
                <a:cs typeface="Arial" charset="0"/>
              </a:rPr>
            </a:br>
            <a:r>
              <a:rPr lang="pl-PL" altLang="pl-PL" b="1" dirty="0">
                <a:cs typeface="Arial" charset="0"/>
              </a:rPr>
              <a:t>na lata 2025–2055</a:t>
            </a:r>
            <a:br>
              <a:rPr lang="pl-PL" altLang="pl-PL" b="1" dirty="0">
                <a:cs typeface="Arial" charset="0"/>
              </a:rPr>
            </a:br>
            <a:r>
              <a:rPr lang="pl-PL" altLang="pl-PL" sz="3200" dirty="0">
                <a:cs typeface="Arial" charset="0"/>
              </a:rPr>
              <a:t>na sesję Rady m.st. Warszawy w dn. 13 marca 2025 r.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24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9045376"/>
      </p:ext>
    </p:extLst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25</a:t>
            </a:fld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947672"/>
              </p:ext>
            </p:extLst>
          </p:nvPr>
        </p:nvGraphicFramePr>
        <p:xfrm>
          <a:off x="1015654" y="1678157"/>
          <a:ext cx="10160692" cy="2617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9846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377230">
                  <a:extLst>
                    <a:ext uri="{9D8B030D-6E8A-4147-A177-3AD203B41FA5}">
                      <a16:colId xmlns:a16="http://schemas.microsoft.com/office/drawing/2014/main" val="2165852684"/>
                    </a:ext>
                  </a:extLst>
                </a:gridCol>
                <a:gridCol w="1594696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2029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+219,2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-77,5</a:t>
                      </a:r>
                      <a:endParaRPr lang="pl-PL" sz="20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-92,6</a:t>
                      </a:r>
                      <a:endParaRPr lang="pl-PL" sz="20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+44,5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+94,0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26.615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28.075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29.126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29.645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30.797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144.258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036" y="25200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dochodów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6738766"/>
      </p:ext>
    </p:extLst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5D0AD574-7346-DFB4-E3E3-E55E52F23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124028"/>
              </p:ext>
            </p:extLst>
          </p:nvPr>
        </p:nvGraphicFramePr>
        <p:xfrm>
          <a:off x="1011000" y="1678156"/>
          <a:ext cx="10170000" cy="2617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1200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37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800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378800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378800">
                  <a:extLst>
                    <a:ext uri="{9D8B030D-6E8A-4147-A177-3AD203B41FA5}">
                      <a16:colId xmlns:a16="http://schemas.microsoft.com/office/drawing/2014/main" val="67375346"/>
                    </a:ext>
                  </a:extLst>
                </a:gridCol>
                <a:gridCol w="1378800">
                  <a:extLst>
                    <a:ext uri="{9D8B030D-6E8A-4147-A177-3AD203B41FA5}">
                      <a16:colId xmlns:a16="http://schemas.microsoft.com/office/drawing/2014/main" val="414039947"/>
                    </a:ext>
                  </a:extLst>
                </a:gridCol>
                <a:gridCol w="1594800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2029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+116,0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+933,3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+40,4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+1.091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26.587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27.084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26.327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27.614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29.202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136.814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26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600" y="25200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wydatków bieżących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4286294"/>
      </p:ext>
    </p:extLst>
  </p:cSld>
  <p:clrMapOvr>
    <a:masterClrMapping/>
  </p:clrMapOvr>
  <p:transition spd="slow">
    <p:cov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052617"/>
              </p:ext>
            </p:extLst>
          </p:nvPr>
        </p:nvGraphicFramePr>
        <p:xfrm>
          <a:off x="1704038" y="1678156"/>
          <a:ext cx="8783925" cy="2617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9933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377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7302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377302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377302">
                  <a:extLst>
                    <a:ext uri="{9D8B030D-6E8A-4147-A177-3AD203B41FA5}">
                      <a16:colId xmlns:a16="http://schemas.microsoft.com/office/drawing/2014/main" val="67375346"/>
                    </a:ext>
                  </a:extLst>
                </a:gridCol>
                <a:gridCol w="1594784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5038">
                <a:tc>
                  <a:txBody>
                    <a:bodyPr/>
                    <a:lstStyle/>
                    <a:p>
                      <a:pPr algn="ctr"/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731">
                <a:tc gridSpan="6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215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+933,2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-75,8</a:t>
                      </a:r>
                      <a:endParaRPr lang="pl-PL" sz="20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-246,2</a:t>
                      </a:r>
                      <a:endParaRPr lang="pl-PL" sz="20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-74,0</a:t>
                      </a:r>
                      <a:endParaRPr lang="pl-PL" sz="20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+537,2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215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4.056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4.451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2.992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1.451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12.949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27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600" y="252000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wydatków majątkowych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2013893"/>
      </p:ext>
    </p:extLst>
  </p:cSld>
  <p:clrMapOvr>
    <a:masterClrMapping/>
  </p:clrMapOvr>
  <p:transition spd="slow">
    <p:cove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28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03425" y="378778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091265"/>
              </p:ext>
            </p:extLst>
          </p:nvPr>
        </p:nvGraphicFramePr>
        <p:xfrm>
          <a:off x="1040627" y="1156314"/>
          <a:ext cx="10110747" cy="47813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8127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31835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10785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507555"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zapewnienie 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środków na kontynuację realizacji przedsięwzięć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16"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kwota zadania</a:t>
                      </a: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16,9 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Zakup sprzętu informatycznego i oprogramowania - część II (na lata 2025-2026)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57,1 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15,4 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Zagospodarowanie terenów zieleni nad Kanałem Żerańskim (na 2025 r.)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32,2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14,7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Pozyskanie nieruchomości pod inwestycje drogowe - część 2 (na lata 2025-2026)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192,3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12,5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zabytkowych obiektów oraz budowa sali koncertowej przy ul. Grochowskiej na potrzeby </a:t>
                      </a:r>
                      <a:r>
                        <a:rPr lang="pl-PL" sz="13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Sinfonia</a:t>
                      </a: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3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Varsovia</a:t>
                      </a: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etap I (na 2025 r.)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113,0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58768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6,0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Przebudowa ulic Złotej i Zgoda w ramach projektu Nowe Centrum Warszawy (na 2026 r.) 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2365548"/>
      </p:ext>
    </p:extLst>
  </p:cSld>
  <p:clrMapOvr>
    <a:masterClrMapping/>
  </p:clrMapOvr>
  <p:transition spd="slow">
    <p:cov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29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530985"/>
              </p:ext>
            </p:extLst>
          </p:nvPr>
        </p:nvGraphicFramePr>
        <p:xfrm>
          <a:off x="696000" y="1080000"/>
          <a:ext cx="10837215" cy="41429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127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6931835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55371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91426" marR="91426" marT="45719" marB="45719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zwiększenia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limitów 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63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do kwoty</a:t>
                      </a: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+72,0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i budowa parkingu strategicznego Parkuj i Jedź (P+R) "Metro Bródno„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(72,9 mln zł w latach 2025-2027).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76,4 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+70,0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pływalni przy ul. Ostródzkiej (Białołęka).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81,3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+67,5 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Rozbudowa stacji metra C14 Stadion Narodowy o dodatkowe powiązanie podziemne z błoniami Stadionu Narodowego i peronami przystanku kolejowego Warszawa Stadion.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+57,3 mln 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i budowa II linii metra, w tym: dokończenie budowy odcinka zachodniego od szlaku za stacją "Powstańców Śląskich" do stacji "Połczyńska" wraz ze Stacją </a:t>
                      </a:r>
                      <a:r>
                        <a:rPr lang="pl-PL" sz="13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Techniczno</a:t>
                      </a: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Postojową "Mory" w 2026 r.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1.653 mln.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891304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+21,5 mln 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Sali Kongresowej w budynku Pałacu Kultury i Nauki - etap II. 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391,9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09192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7245111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</a:t>
            </a:fld>
            <a:endParaRPr lang="pl-PL"/>
          </a:p>
        </p:txBody>
      </p:sp>
      <p:graphicFrame>
        <p:nvGraphicFramePr>
          <p:cNvPr id="7" name="Symbol zastępczy zawartości 5">
            <a:extLst>
              <a:ext uri="{FF2B5EF4-FFF2-40B4-BE49-F238E27FC236}">
                <a16:creationId xmlns:a16="http://schemas.microsoft.com/office/drawing/2014/main" id="{EE8DABD3-71F4-4010-8FA2-AB385F37D5D0}"/>
              </a:ext>
            </a:extLst>
          </p:cNvPr>
          <p:cNvGraphicFramePr>
            <a:graphicFrameLocks noGrp="1"/>
          </p:cNvGraphicFramePr>
          <p:nvPr>
            <p:ph type="chart" sz="quarter" idx="11"/>
          </p:nvPr>
        </p:nvGraphicFramePr>
        <p:xfrm>
          <a:off x="7324661" y="1255785"/>
          <a:ext cx="420036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743700" y="6602777"/>
            <a:ext cx="4916997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Wykonanie budżetu m.st. Warszawy w 2024 roku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126810"/>
              </p:ext>
            </p:extLst>
          </p:nvPr>
        </p:nvGraphicFramePr>
        <p:xfrm>
          <a:off x="608086" y="1243209"/>
          <a:ext cx="5863937" cy="246836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989292">
                  <a:extLst>
                    <a:ext uri="{9D8B030D-6E8A-4147-A177-3AD203B41FA5}">
                      <a16:colId xmlns:a16="http://schemas.microsoft.com/office/drawing/2014/main" val="2847789616"/>
                    </a:ext>
                  </a:extLst>
                </a:gridCol>
                <a:gridCol w="2874645">
                  <a:extLst>
                    <a:ext uri="{9D8B030D-6E8A-4147-A177-3AD203B41FA5}">
                      <a16:colId xmlns:a16="http://schemas.microsoft.com/office/drawing/2014/main" val="1367803127"/>
                    </a:ext>
                  </a:extLst>
                </a:gridCol>
              </a:tblGrid>
              <a:tr h="822787">
                <a:tc>
                  <a:txBody>
                    <a:bodyPr/>
                    <a:lstStyle/>
                    <a:p>
                      <a:r>
                        <a:rPr lang="pl-PL" sz="2000" b="0" dirty="0"/>
                        <a:t>Dochody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/>
                        <a:t>28 </a:t>
                      </a:r>
                      <a:r>
                        <a:rPr lang="pl-PL" sz="2000" b="1" dirty="0"/>
                        <a:t>mld</a:t>
                      </a:r>
                      <a:r>
                        <a:rPr lang="pl-PL" sz="2400" b="1" dirty="0"/>
                        <a:t> 379 </a:t>
                      </a:r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15169165"/>
                  </a:ext>
                </a:extLst>
              </a:tr>
              <a:tr h="822787">
                <a:tc>
                  <a:txBody>
                    <a:bodyPr/>
                    <a:lstStyle/>
                    <a:p>
                      <a:r>
                        <a:rPr lang="pl-PL" sz="2000" b="0" dirty="0"/>
                        <a:t>Wydatki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/>
                        <a:t>27 </a:t>
                      </a:r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mld</a:t>
                      </a:r>
                      <a:r>
                        <a:rPr lang="pl-PL" sz="2400" b="1" dirty="0"/>
                        <a:t> 573 </a:t>
                      </a:r>
                      <a:r>
                        <a:rPr lang="pl-PL" sz="20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5178717"/>
                  </a:ext>
                </a:extLst>
              </a:tr>
              <a:tr h="8227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Nadwyżka budżetowa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24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+806 </a:t>
                      </a:r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25063"/>
                  </a:ext>
                </a:extLst>
              </a:tr>
            </a:tbl>
          </a:graphicData>
        </a:graphic>
      </p:graphicFrame>
      <p:sp>
        <p:nvSpPr>
          <p:cNvPr id="12" name="Tytuł 1"/>
          <p:cNvSpPr txBox="1">
            <a:spLocks/>
          </p:cNvSpPr>
          <p:nvPr/>
        </p:nvSpPr>
        <p:spPr>
          <a:xfrm>
            <a:off x="502199" y="201167"/>
            <a:ext cx="11433261" cy="644771"/>
          </a:xfrm>
          <a:prstGeom prst="rect">
            <a:avLst/>
          </a:prstGeom>
          <a:noFill/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r>
              <a:rPr lang="pl-PL" sz="2300" b="1" dirty="0">
                <a:solidFill>
                  <a:srgbClr val="003366"/>
                </a:solidFill>
              </a:rPr>
              <a:t>Wykonanie podstawowych wielkości budżetowych w 2024 roku</a:t>
            </a: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502199" y="3888184"/>
            <a:ext cx="6717804" cy="1136099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pl-PL" sz="1400" dirty="0"/>
              <a:t>Bez uwzględnienia dodatkowych dochodów z PIT w kwocie </a:t>
            </a:r>
            <a:r>
              <a:rPr lang="pl-PL" sz="1400" b="1" dirty="0"/>
              <a:t>973 mln zł, </a:t>
            </a:r>
            <a:r>
              <a:rPr lang="pl-PL" sz="1400" dirty="0"/>
              <a:t>które wpłynęły na rachunek Miasta w dniu 3 grudnia, </a:t>
            </a:r>
            <a:r>
              <a:rPr lang="pl-PL" sz="1400" b="1" dirty="0"/>
              <a:t>realizacja budżetu </a:t>
            </a:r>
            <a:br>
              <a:rPr lang="pl-PL" sz="1400" b="1" dirty="0"/>
            </a:br>
            <a:r>
              <a:rPr lang="pl-PL" sz="1400" b="1" dirty="0"/>
              <a:t>w 2024 r. zakończyłaby się deficytem w kwocie</a:t>
            </a:r>
            <a:r>
              <a:rPr lang="pl-PL" sz="1400" dirty="0"/>
              <a:t> </a:t>
            </a:r>
            <a:r>
              <a:rPr lang="pl-PL" sz="1400" b="1" dirty="0">
                <a:solidFill>
                  <a:srgbClr val="C00000"/>
                </a:solidFill>
              </a:rPr>
              <a:t>167 mln zł</a:t>
            </a:r>
            <a:r>
              <a:rPr lang="pl-PL" sz="1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8930746"/>
      </p:ext>
    </p:extLst>
  </p:cSld>
  <p:clrMapOvr>
    <a:masterClrMapping/>
  </p:clrMapOvr>
  <p:transition spd="slow">
    <p:cove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30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72000"/>
            <a:ext cx="697547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975906"/>
              </p:ext>
            </p:extLst>
          </p:nvPr>
        </p:nvGraphicFramePr>
        <p:xfrm>
          <a:off x="696000" y="1080000"/>
          <a:ext cx="10716952" cy="44573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200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8355352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</a:tblGrid>
              <a:tr h="50755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197</a:t>
                      </a:r>
                    </a:p>
                  </a:txBody>
                  <a:tcPr marL="91426" marR="91426" marT="45719" marB="45719"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nowych 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1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94,2 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Rozwój sieci tras rowerowych Warszawy- etap III 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(w tym: w latach 2025-2027 kwota 89,3 mln zł)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16,0 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hali sportowej w Szkole Podstawowej nr 112 przy ul. Zaułek 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(Białołęka)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320955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10,8 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Doposażenie w windy budynki mieszkalne 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(Włochy)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Dostosowanie budynku II Liceum Ogólnokształcącego im. Stefana Batorego 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przy ul. Myśliwieckiej 6 do przepisów ppoż. 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(Śródmieście)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13153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6,0 </a:t>
                      </a: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mln</a:t>
                      </a:r>
                      <a:r>
                        <a:rPr lang="pl-PL" sz="1600" b="1" baseline="0" dirty="0">
                          <a:solidFill>
                            <a:schemeClr val="tx1"/>
                          </a:solidFill>
                        </a:rPr>
                        <a:t> zł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Szkoły Podstawowej z Oddziałami Integracyjnymi nr 247 przy ul. Wrzeciono 9 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(Bielany)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3190066"/>
      </p:ext>
    </p:extLst>
  </p:cSld>
  <p:clrMapOvr>
    <a:masterClrMapping/>
  </p:clrMapOvr>
  <p:transition spd="slow">
    <p:cove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50227" y="2171700"/>
            <a:ext cx="11491546" cy="17738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/>
              <a:t>Autopoprawka A</a:t>
            </a:r>
            <a:br>
              <a:rPr lang="pl-PL" dirty="0"/>
            </a:br>
            <a:r>
              <a:rPr lang="pl-PL" dirty="0"/>
              <a:t>do projektu zmiany budżetu</a:t>
            </a:r>
            <a:endParaRPr lang="pl-PL" altLang="pl-PL" sz="3200" dirty="0">
              <a:cs typeface="Arial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31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5634660"/>
      </p:ext>
    </p:extLst>
  </p:cSld>
  <p:clrMapOvr>
    <a:masterClrMapping/>
  </p:clrMapOvr>
  <p:transition spd="slow">
    <p:cov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32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475750"/>
            <a:ext cx="11374518" cy="338554"/>
          </a:xfrm>
        </p:spPr>
        <p:txBody>
          <a:bodyPr/>
          <a:lstStyle/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>
                <a:latin typeface="+mj-lt"/>
              </a:rPr>
              <a:t>Zmiana głównych parametrów budżetowych w 2025 r.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805904"/>
              </p:ext>
            </p:extLst>
          </p:nvPr>
        </p:nvGraphicFramePr>
        <p:xfrm>
          <a:off x="1162051" y="954454"/>
          <a:ext cx="9553575" cy="49490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38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5125">
                  <a:extLst>
                    <a:ext uri="{9D8B030D-6E8A-4147-A177-3AD203B41FA5}">
                      <a16:colId xmlns:a16="http://schemas.microsoft.com/office/drawing/2014/main" val="2530149875"/>
                    </a:ext>
                  </a:extLst>
                </a:gridCol>
                <a:gridCol w="1845125">
                  <a:extLst>
                    <a:ext uri="{9D8B030D-6E8A-4147-A177-3AD203B41FA5}">
                      <a16:colId xmlns:a16="http://schemas.microsoft.com/office/drawing/2014/main" val="3006972610"/>
                    </a:ext>
                  </a:extLst>
                </a:gridCol>
                <a:gridCol w="2324966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603311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Projekt zmiany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Autopoprawka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373483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5820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Dochody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+219,2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+66,1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26.681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+1.049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+125,7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30.768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397">
                <a:tc gridSpan="2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z tego: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l-PL" sz="16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   – wydatki bieżące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+116,0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+27,2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26.614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   – 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+933,2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+98,5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4.154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Wynik budżetu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-830,0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-59,6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-4.087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892">
                <a:tc gridSpan="4">
                  <a:txBody>
                    <a:bodyPr/>
                    <a:lstStyle/>
                    <a:p>
                      <a:pPr algn="l"/>
                      <a:endParaRPr lang="pl-PL" sz="12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356120"/>
                  </a:ext>
                </a:extLst>
              </a:tr>
            </a:tbl>
          </a:graphicData>
        </a:graphic>
      </p:graphicFrame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4" name="pole tekstowe 13">
            <a:extLst>
              <a:ext uri="{FF2B5EF4-FFF2-40B4-BE49-F238E27FC236}">
                <a16:creationId xmlns:a16="http://schemas.microsoft.com/office/drawing/2014/main" id="{3EAA5810-AD55-4C7D-0321-4D28CD715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Autopoprawki A</a:t>
            </a:r>
          </a:p>
        </p:txBody>
      </p:sp>
    </p:spTree>
    <p:extLst>
      <p:ext uri="{BB962C8B-B14F-4D97-AF65-F5344CB8AC3E}">
        <p14:creationId xmlns:p14="http://schemas.microsoft.com/office/powerpoint/2010/main" val="3803721481"/>
      </p:ext>
    </p:extLst>
  </p:cSld>
  <p:clrMapOvr>
    <a:masterClrMapping/>
  </p:clrMapOvr>
  <p:transition spd="slow">
    <p:cover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33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494845" y="325688"/>
            <a:ext cx="9439155" cy="375155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/>
              <a:t>Zwiększenie</a:t>
            </a:r>
            <a:r>
              <a:rPr lang="pl-PL" altLang="pl-PL" sz="2000" dirty="0"/>
              <a:t> planu </a:t>
            </a:r>
            <a:r>
              <a:rPr lang="pl-PL" altLang="pl-PL" sz="2000" b="1" dirty="0"/>
              <a:t>dochodów</a:t>
            </a:r>
            <a:r>
              <a:rPr lang="pl-PL" altLang="pl-PL" sz="2000" dirty="0"/>
              <a:t> w 2025 r. o </a:t>
            </a:r>
            <a:r>
              <a:rPr lang="pl-PL" altLang="pl-PL" sz="2000" b="1" dirty="0">
                <a:solidFill>
                  <a:srgbClr val="385723"/>
                </a:solidFill>
              </a:rPr>
              <a:t>66,1</a:t>
            </a:r>
            <a:r>
              <a:rPr lang="pl-PL" altLang="pl-PL" sz="2000" dirty="0"/>
              <a:t> </a:t>
            </a:r>
            <a:r>
              <a:rPr lang="pl-PL" altLang="pl-PL" sz="2000" b="1" dirty="0">
                <a:solidFill>
                  <a:srgbClr val="385723"/>
                </a:solidFill>
              </a:rPr>
              <a:t>mln zł</a:t>
            </a:r>
          </a:p>
        </p:txBody>
      </p:sp>
      <p:sp>
        <p:nvSpPr>
          <p:cNvPr id="10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028759"/>
              </p:ext>
            </p:extLst>
          </p:nvPr>
        </p:nvGraphicFramePr>
        <p:xfrm>
          <a:off x="193200" y="701394"/>
          <a:ext cx="11805600" cy="4993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9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6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179">
                <a:tc>
                  <a:txBody>
                    <a:bodyPr/>
                    <a:lstStyle/>
                    <a:p>
                      <a:pPr algn="r"/>
                      <a:r>
                        <a:rPr lang="pl-PL" sz="13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+66.105.486</a:t>
                      </a:r>
                      <a:r>
                        <a:rPr lang="pl-PL" sz="1300" b="1" kern="1200" baseline="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 zł</a:t>
                      </a:r>
                      <a:br>
                        <a:rPr lang="pl-PL" sz="1300" b="1" kern="1200" baseline="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100" b="1" kern="1200" baseline="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100" b="1" kern="120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solidFill>
                      <a:srgbClr val="EEF7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Dochody:</a:t>
                      </a:r>
                    </a:p>
                  </a:txBody>
                  <a:tcPr marL="91426" marR="91426" marT="45719" marB="45719" anchor="ctr">
                    <a:lnB>
                      <a:noFill/>
                    </a:lnB>
                    <a:solidFill>
                      <a:srgbClr val="EE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+16.300.000</a:t>
                      </a:r>
                      <a:r>
                        <a:rPr lang="pl-PL" sz="1200" b="1" kern="1200" baseline="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2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Praga-Północ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z tytułu sprzedaży nieruchomości gruntowej położonej przy ul. Brzeskiej 16.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87128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r"/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+14.011.397 zł</a:t>
                      </a:r>
                      <a:endParaRPr lang="pl-PL" sz="12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Śródmieście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z tego z tytułu: wpływów z opłat rocznych za użytkowanie wieczyste (6.428.572 zł), wpływów ze sprzedaży lokali mieszkalnych przy ul. Noakowskiego 10 (6.180.382 zł), zwrotów niewykorzystanych dotacji (1.402.443 zł).</a:t>
                      </a: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329765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r"/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+8.644.301 zł</a:t>
                      </a:r>
                      <a:endParaRPr lang="pl-PL" sz="12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Stołeczny Zarząd Odbudowy Miasta 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tytułu wpłat od inwestorów inwestycji </a:t>
                      </a:r>
                      <a:r>
                        <a:rPr lang="pl-PL" sz="1200" b="0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niedrogowych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na realizację zadania pn. „Rozbudowa ul. Grzybowskiej na odc. al. Jana Pawła II - ul. Siedmiogrodzka”.</a:t>
                      </a: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91238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r"/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+6.541.299 zł</a:t>
                      </a:r>
                      <a:endParaRPr lang="pl-PL" sz="12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Fundusz Pomocy 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przeznaczeniem na kształcenie uczniów będących obywatelami Ukrainy, których pobyt na terenie Rzeczypospolitej Polskiej jest uznawany za legalny.</a:t>
                      </a: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57587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r"/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+5.651.499 zł</a:t>
                      </a:r>
                      <a:b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</a:br>
                      <a:r>
                        <a:rPr kumimoji="0" lang="pl-PL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(per saldo)</a:t>
                      </a:r>
                      <a:endParaRPr lang="pl-PL" sz="105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Praga-Południe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głównie z tytułu rozliczenia naniesień w związku z oddaniem w użytkowanie wieczyste nieruchomości położonych przy ul. Grochowskiej 45, 45A i 45B (4.120.697 zł) oraz przy ul. </a:t>
                      </a:r>
                      <a:r>
                        <a:rPr lang="pl-PL" sz="1200" b="0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Boremlowskiej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1A (1.230.802 zł).</a:t>
                      </a: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7355308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algn="r"/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+4.150.000 zł</a:t>
                      </a:r>
                      <a:endParaRPr lang="pl-PL" sz="12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Środki finansowe pochodzące z budżetu Województwa Mazowieckiego 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przeznaczonych na dofinansowanie realizacji zadań w ramach Instrumentu Wsparcia Zadań Ważnych dla Równomiernego Rozwoju Województwa Mazowieckiego, w tym na: „Modernizację budynków oświatowych” (2.000.000 zł), „Wykonanie Etapu I robót - stanu surowego zamkniętego z wymiennikiem gruntowym w ramach budowy siedziby Ośrodka Pomocy Społecznej Dzielnicy Bemowo m.st. Warszawy przy ul. Oławskiej” (2.000.000 zł).</a:t>
                      </a: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306881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/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+3.376.600</a:t>
                      </a:r>
                      <a:r>
                        <a:rPr lang="pl-PL" sz="1200" b="1" kern="1200" baseline="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2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Zarząd Mienia m.st. Warszawy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</a:t>
                      </a: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tytułu zwrotu podatku od towarów i usług (VAT).</a:t>
                      </a:r>
                    </a:p>
                  </a:txBody>
                  <a:tcPr marL="91426" marR="91426" marT="45719" marB="45719" anchor="ctr"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82434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+1.898.928</a:t>
                      </a:r>
                      <a:r>
                        <a:rPr lang="pl-PL" sz="1200" b="1" kern="1200" baseline="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2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Zwrot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dotacji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przez Gminę Głuchołazy przeznaczonej na odbudowę i naprawę gminnej infrastruktury zniszczonej podczas powodzi.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94889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+1.470.240</a:t>
                      </a:r>
                      <a:r>
                        <a:rPr lang="pl-PL" sz="1200" b="1" kern="1200" baseline="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200" b="1" kern="1200" dirty="0">
                        <a:solidFill>
                          <a:srgbClr val="3857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Mokotów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z tytułu wpłat od deweloperów z przeznaczeniem na realizację zadań inwestycyjnych.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157181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+1.000.000</a:t>
                      </a:r>
                      <a:r>
                        <a:rPr lang="pl-PL" sz="1200" b="1" kern="1200" baseline="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2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dz. Żoliborz</a:t>
                      </a: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tytułu zwrotów niewykorzystanych dotacji.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9771880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7" name="Tytuł 2"/>
          <p:cNvSpPr txBox="1">
            <a:spLocks/>
          </p:cNvSpPr>
          <p:nvPr/>
        </p:nvSpPr>
        <p:spPr>
          <a:xfrm>
            <a:off x="496540" y="325688"/>
            <a:ext cx="1735766" cy="38462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DOCHODY</a:t>
            </a:r>
          </a:p>
        </p:txBody>
      </p:sp>
    </p:spTree>
    <p:extLst>
      <p:ext uri="{BB962C8B-B14F-4D97-AF65-F5344CB8AC3E}">
        <p14:creationId xmlns:p14="http://schemas.microsoft.com/office/powerpoint/2010/main" val="4029735414"/>
      </p:ext>
    </p:extLst>
  </p:cSld>
  <p:clrMapOvr>
    <a:masterClrMapping/>
  </p:clrMapOvr>
  <p:transition spd="slow">
    <p:cover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34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371725" y="297652"/>
            <a:ext cx="9044180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100" b="1" dirty="0">
                <a:latin typeface="+mj-lt"/>
              </a:rPr>
              <a:t>Zwiększenie</a:t>
            </a:r>
            <a:r>
              <a:rPr lang="pl-PL" altLang="pl-PL" sz="2100" dirty="0">
                <a:latin typeface="+mj-lt"/>
              </a:rPr>
              <a:t> planu </a:t>
            </a:r>
            <a:r>
              <a:rPr lang="pl-PL" altLang="pl-PL" sz="2100" b="1" dirty="0">
                <a:latin typeface="+mj-lt"/>
              </a:rPr>
              <a:t>wydatków bieżących</a:t>
            </a:r>
            <a:r>
              <a:rPr lang="pl-PL" altLang="pl-PL" sz="2100" dirty="0">
                <a:latin typeface="+mj-lt"/>
              </a:rPr>
              <a:t> w 2025 r. o </a:t>
            </a:r>
            <a:r>
              <a:rPr lang="pl-PL" altLang="pl-PL" sz="2100" b="1" dirty="0">
                <a:latin typeface="+mj-lt"/>
              </a:rPr>
              <a:t>27,2 mln 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2371725" y="859791"/>
            <a:ext cx="8641654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900" b="1" u="sng" dirty="0">
                <a:latin typeface="+mj-lt"/>
              </a:rPr>
              <a:t>CZĘŚĆ OGÓLNOMIEJSKA</a:t>
            </a:r>
            <a:r>
              <a:rPr lang="pl-PL" altLang="pl-PL" sz="1900" b="1" dirty="0">
                <a:latin typeface="+mj-lt"/>
              </a:rPr>
              <a:t>:</a:t>
            </a:r>
            <a:r>
              <a:rPr lang="pl-PL" altLang="pl-PL" sz="1900" b="1" dirty="0">
                <a:solidFill>
                  <a:srgbClr val="C00000"/>
                </a:solidFill>
                <a:latin typeface="+mj-lt"/>
              </a:rPr>
              <a:t>  </a:t>
            </a:r>
            <a:r>
              <a:rPr lang="pl-PL" altLang="pl-PL" sz="1900" b="1" dirty="0">
                <a:solidFill>
                  <a:srgbClr val="385723"/>
                </a:solidFill>
                <a:latin typeface="+mj-lt"/>
              </a:rPr>
              <a:t>+3,5 mln zł</a:t>
            </a:r>
          </a:p>
        </p:txBody>
      </p:sp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488724"/>
              </p:ext>
            </p:extLst>
          </p:nvPr>
        </p:nvGraphicFramePr>
        <p:xfrm>
          <a:off x="235460" y="1450886"/>
          <a:ext cx="11700000" cy="3528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5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9049"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>
                          <a:solidFill>
                            <a:srgbClr val="385723"/>
                          </a:solidFill>
                          <a:latin typeface="+mj-lt"/>
                        </a:rPr>
                        <a:t>+3.450.089</a:t>
                      </a:r>
                      <a:r>
                        <a:rPr lang="pl-PL" sz="24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 zł</a:t>
                      </a:r>
                      <a:endParaRPr lang="pl-PL" sz="2400" b="1" dirty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Część </a:t>
                      </a:r>
                      <a:r>
                        <a:rPr lang="pl-PL" sz="1800" b="1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ogólnomiejska</a:t>
                      </a:r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tym:</a:t>
                      </a:r>
                    </a:p>
                  </a:txBody>
                  <a:tcPr marL="91426" marR="91426" marT="45719" marB="45719" anchor="ctr">
                    <a:lnB>
                      <a:noFill/>
                    </a:lnB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+3.376.600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Zarząd Mienia m.st. Warszawy </a:t>
                      </a:r>
                      <a:r>
                        <a:rPr lang="pl-PL" sz="16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 przeznaczeniem na zadania z zakresu zarządzania nieruchomościami: wynagrodzenia wraz z pochodnymi, zakup usług pozostałych i opłaty za administrowanie i czynsze.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1738791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+2.309.000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Przeniesienie z planu wydatków majątkowych do planu wydatków bieżących </a:t>
                      </a:r>
                      <a:b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6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 dofinansowanie zadań realizowanych przez Komendę Miejskiej Państwowej Straży Pożarnej m.st. Warszawy (1.600.000 zł) oraz zadania z zakresu zarządzania kryzysowego (709.000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838834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-1.955.000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Przeniesienie do części dzielnicowej </a:t>
                      </a:r>
                      <a:r>
                        <a:rPr lang="pl-PL" sz="16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 zakresie Programu profilaktyki i rozwiązywania problemów alkoholowych oraz przeciwdziałania narkomanii (przywrócenie z 2024 r.).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0484068"/>
                  </a:ext>
                </a:extLst>
              </a:tr>
            </a:tbl>
          </a:graphicData>
        </a:graphic>
      </p:graphicFrame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12" name="Tytuł 2"/>
          <p:cNvSpPr txBox="1">
            <a:spLocks/>
          </p:cNvSpPr>
          <p:nvPr/>
        </p:nvSpPr>
        <p:spPr>
          <a:xfrm>
            <a:off x="337683" y="515627"/>
            <a:ext cx="1735766" cy="59879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/>
              <a:t>WYDATKI</a:t>
            </a:r>
            <a:r>
              <a:rPr lang="pl-PL" altLang="pl-PL" sz="1800" b="1" dirty="0"/>
              <a:t> BIEŻĄCE</a:t>
            </a:r>
          </a:p>
        </p:txBody>
      </p:sp>
    </p:spTree>
    <p:extLst>
      <p:ext uri="{BB962C8B-B14F-4D97-AF65-F5344CB8AC3E}">
        <p14:creationId xmlns:p14="http://schemas.microsoft.com/office/powerpoint/2010/main" val="2565581703"/>
      </p:ext>
    </p:extLst>
  </p:cSld>
  <p:clrMapOvr>
    <a:masterClrMapping/>
  </p:clrMapOvr>
  <p:transition spd="slow">
    <p:cover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35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600325" y="539163"/>
            <a:ext cx="8826120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>
                <a:latin typeface="+mj-lt"/>
              </a:rPr>
              <a:t>Zmniejszenie</a:t>
            </a:r>
            <a:r>
              <a:rPr lang="pl-PL" altLang="pl-PL" sz="2000" dirty="0">
                <a:latin typeface="+mj-lt"/>
              </a:rPr>
              <a:t> planu </a:t>
            </a:r>
            <a:r>
              <a:rPr lang="pl-PL" altLang="pl-PL" sz="2000" b="1" dirty="0">
                <a:latin typeface="+mj-lt"/>
              </a:rPr>
              <a:t>rezerw bieżących</a:t>
            </a:r>
            <a:r>
              <a:rPr lang="pl-PL" altLang="pl-PL" sz="2000" dirty="0">
                <a:latin typeface="+mj-lt"/>
              </a:rPr>
              <a:t> w 2025 r. o </a:t>
            </a:r>
            <a:r>
              <a:rPr lang="pl-PL" altLang="pl-PL" sz="2000" b="1" dirty="0">
                <a:latin typeface="+mj-lt"/>
              </a:rPr>
              <a:t>3,6</a:t>
            </a:r>
            <a:r>
              <a:rPr lang="pl-PL" altLang="pl-PL" sz="2000" dirty="0">
                <a:latin typeface="+mj-lt"/>
              </a:rPr>
              <a:t> </a:t>
            </a:r>
            <a:r>
              <a:rPr lang="pl-PL" altLang="pl-PL" sz="2000" b="1" dirty="0">
                <a:latin typeface="+mj-lt"/>
              </a:rPr>
              <a:t>mln zł</a:t>
            </a:r>
          </a:p>
        </p:txBody>
      </p:sp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023416"/>
              </p:ext>
            </p:extLst>
          </p:nvPr>
        </p:nvGraphicFramePr>
        <p:xfrm>
          <a:off x="246000" y="1323144"/>
          <a:ext cx="11700000" cy="43623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4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solidFill>
                            <a:srgbClr val="C00000"/>
                          </a:solidFill>
                          <a:latin typeface="+mj-lt"/>
                        </a:rPr>
                        <a:t>-3.636.117 zł</a:t>
                      </a:r>
                    </a:p>
                  </a:txBody>
                  <a:tcPr marL="91426" marR="91426" marT="45719" marB="45719" anchor="ctr">
                    <a:solidFill>
                      <a:srgbClr val="FEDDD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Zmniejszenie rezerw bieżących:</a:t>
                      </a:r>
                    </a:p>
                  </a:txBody>
                  <a:tcPr marL="91426" marR="91426" marT="45719" marB="45719" anchor="ctr">
                    <a:lnB>
                      <a:noFill/>
                    </a:lnB>
                    <a:solidFill>
                      <a:srgbClr val="FED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r"/>
                      <a:r>
                        <a:rPr lang="pl-PL" sz="1600" b="1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-2.409.017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rewitalizację i komunalną gospodarkę mieszkaniową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dla dzielnic m.st. Warszawy: Praga-Północ (1.520.000 zł), Targówek (393.417 zł) i Praga-Południe (185.600 zł) na realizację zadań bieżących oraz </a:t>
                      </a:r>
                      <a:b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dla dzielnic m.st. Warszawy: Praga-Północ (230.000 zł) i Targówek (80.000 zł) na zadania inwestycyjne.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173879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-680.000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organizację obsługi mieszkańców w Urzędzie m.st. Warszawy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dla dzielnicy Rembertów na zadania inwestycyjne.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21917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-420.000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dostosowanie siedzib Obwodowych Komisji Wyborczych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dla dzielnic </a:t>
                      </a:r>
                      <a:b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m.st. Warszawy: Ochota i Rembertów na zadania inwestycyjne.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7047884"/>
                  </a:ext>
                </a:extLst>
              </a:tr>
              <a:tr h="445679">
                <a:tc>
                  <a:txBody>
                    <a:bodyPr/>
                    <a:lstStyle/>
                    <a:p>
                      <a:pPr algn="r"/>
                      <a:r>
                        <a:rPr lang="pl-PL" sz="1600" b="1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-120.000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Rezerwa celowa na bieżące zadania 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 dzielnicy Żoliborz (20.000 zł) oraz zakupy inwestycyjne dla Policji (100.000 zł)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82434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-7.100</a:t>
                      </a:r>
                      <a:r>
                        <a:rPr lang="pl-PL" sz="1600" b="1" kern="1200" baseline="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 zł</a:t>
                      </a:r>
                      <a:endParaRPr lang="pl-PL" sz="16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Rezerwa celowa na wydatki związane z realizacją i rozliczaniem projektów finansowanych z udziałem środków Unii Europejskiej i innych źródeł zagranicznych niepodlegających zwrotowi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 przeznaczeniem na wkład własny w ramach projektu UE pn. „Program Peer Learning w ramach projektu CLEVERFOOD”.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3492559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±</a:t>
                      </a: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3.191.000</a:t>
                      </a:r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zł</a:t>
                      </a:r>
                      <a:endParaRPr lang="pl-PL" sz="16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</a:pP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Wycofanie zmian </a:t>
                      </a: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ujętych w projekcie uchwały dotyczących zmniejszenia rezerwy celowej na zwiększenie wydatków przeznaczonych na zapewnienie porządku publicznego i bezpieczeństwa mieszkańców m.st. Warszawy przeznaczonych </a:t>
                      </a:r>
                      <a:b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2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 wydatki majątkowe.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295180"/>
                  </a:ext>
                </a:extLst>
              </a:tr>
            </a:tbl>
          </a:graphicData>
        </a:graphic>
      </p:graphicFrame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7" name="Tytuł 2"/>
          <p:cNvSpPr txBox="1">
            <a:spLocks/>
          </p:cNvSpPr>
          <p:nvPr/>
        </p:nvSpPr>
        <p:spPr>
          <a:xfrm>
            <a:off x="533400" y="632189"/>
            <a:ext cx="1735766" cy="55625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REZERWY</a:t>
            </a:r>
          </a:p>
        </p:txBody>
      </p:sp>
    </p:spTree>
    <p:extLst>
      <p:ext uri="{BB962C8B-B14F-4D97-AF65-F5344CB8AC3E}">
        <p14:creationId xmlns:p14="http://schemas.microsoft.com/office/powerpoint/2010/main" val="838572856"/>
      </p:ext>
    </p:extLst>
  </p:cSld>
  <p:clrMapOvr>
    <a:masterClrMapping/>
  </p:clrMapOvr>
  <p:transition spd="slow">
    <p:cover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36</a:t>
            </a:fld>
            <a:endParaRPr lang="pl-PL" dirty="0"/>
          </a:p>
        </p:txBody>
      </p:sp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857346" y="0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258542"/>
              </p:ext>
            </p:extLst>
          </p:nvPr>
        </p:nvGraphicFramePr>
        <p:xfrm>
          <a:off x="312675" y="1215236"/>
          <a:ext cx="11700000" cy="41462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5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4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</a:rPr>
                        <a:t>+23.753.128 zł</a:t>
                      </a:r>
                      <a:b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</a:rPr>
                      </a:br>
                      <a:r>
                        <a:rPr lang="pl-PL" sz="1400" b="1" dirty="0">
                          <a:solidFill>
                            <a:srgbClr val="385723"/>
                          </a:solidFill>
                          <a:latin typeface="+mj-lt"/>
                        </a:rPr>
                        <a:t>(per saldo)</a:t>
                      </a:r>
                      <a:endParaRPr lang="pl-PL" sz="2000" b="1" dirty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solidFill>
                      <a:srgbClr val="EEF7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Część dzielnicowa, w tym:</a:t>
                      </a:r>
                    </a:p>
                  </a:txBody>
                  <a:tcPr marL="91426" marR="91426" marT="45719" marB="45719" anchor="ctr">
                    <a:lnB>
                      <a:noFill/>
                    </a:lnB>
                    <a:solidFill>
                      <a:srgbClr val="EE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+12.725.499 zł</a:t>
                      </a:r>
                      <a:br>
                        <a:rPr lang="pl-PL" sz="18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+mn-cs"/>
                        </a:rPr>
                        <a:t>(per saldo)</a:t>
                      </a:r>
                    </a:p>
                  </a:txBody>
                  <a:tcPr marL="91426" marR="91426" marT="45719" marB="45719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dz. Śródmieście</a:t>
                      </a: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w tym z przeznaczeniem na: utrzymanie mieszkaniowego zasobu komunalnego (5.830.000 zł), remont elewacji budynku Centrum Pomocy Społecznej - Działu Wsparcia Społecznego przy ul. </a:t>
                      </a:r>
                      <a:r>
                        <a:rPr lang="pl-PL" sz="12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Świętojerskiej</a:t>
                      </a: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12a (1.600.000 zł), utrzymanie parków (1.118.710 zł), funkcjonowanie urzędu (1.000.000 zł).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58712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+1.791.949 zł</a:t>
                      </a:r>
                      <a:b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</a:b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(per saldo)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dz. Praga-Północ</a:t>
                      </a: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głównie z przeznaczeniem na dotacje dla instytucji kultury (1.588.000 zł).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387079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+1.044.444 zł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dz. Żoliborz </a:t>
                      </a: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głównie z przeznaczeniem na remonty w szkołach podstawowych (1.000.000 zł).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19198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+6.405.134 zł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Fundusz Pomocy </a:t>
                      </a: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przeznaczeniem na kształcenie uczniów będących obywatelami Ukrainy, których pobyt na terenie Rzeczypospolitej Polskiej jest uznawany za legalny.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70024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+1.955.000 zł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profilaktyki i rozwiązywania problemów alkoholowych oraz przeciwdziałania narkomanii</a:t>
                      </a: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(przywrócenie środków z 2024 r. dla 7 dzielnic).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35476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-168.898 zł</a:t>
                      </a:r>
                      <a:br>
                        <a:rPr lang="pl-PL" sz="1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1800" b="1" kern="120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Pozostałe zmiany </a:t>
                      </a: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dotyczą dzielnic: Targówek (+438.093 zł), Praga-Południe (+352.782 zł), Białołęka (+64.883 zł), </a:t>
                      </a:r>
                      <a:b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Włochy (+45.744 zł), Bemowo (+30.436 zł), Mokotów (+18.583 zł), Wesoła (+18.495 zł), Wola (+18.402 zł), Ochota (+7.653 zł), Rembertów (+7.600 zł), Bielany (+4.009 zł), Ursynów (–937.432 zł), Wilanów (–227.341 zł), Wawer (–10.805 zł).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316719"/>
                  </a:ext>
                </a:extLst>
              </a:tr>
            </a:tbl>
          </a:graphicData>
        </a:graphic>
      </p:graphicFrame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14" name="Tytuł 2"/>
          <p:cNvSpPr>
            <a:spLocks noGrp="1"/>
          </p:cNvSpPr>
          <p:nvPr>
            <p:ph type="title"/>
          </p:nvPr>
        </p:nvSpPr>
        <p:spPr>
          <a:xfrm>
            <a:off x="2371725" y="297652"/>
            <a:ext cx="9044180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100" b="1" dirty="0">
                <a:latin typeface="+mj-lt"/>
              </a:rPr>
              <a:t>Zwiększenie</a:t>
            </a:r>
            <a:r>
              <a:rPr lang="pl-PL" altLang="pl-PL" sz="2100" dirty="0">
                <a:latin typeface="+mj-lt"/>
              </a:rPr>
              <a:t> planu </a:t>
            </a:r>
            <a:r>
              <a:rPr lang="pl-PL" altLang="pl-PL" sz="2100" b="1" dirty="0">
                <a:latin typeface="+mj-lt"/>
              </a:rPr>
              <a:t>wydatków bieżących</a:t>
            </a:r>
            <a:r>
              <a:rPr lang="pl-PL" altLang="pl-PL" sz="2100" dirty="0">
                <a:latin typeface="+mj-lt"/>
              </a:rPr>
              <a:t> w 2025 r. o </a:t>
            </a:r>
            <a:r>
              <a:rPr lang="pl-PL" altLang="pl-PL" sz="2100" b="1" dirty="0">
                <a:latin typeface="+mj-lt"/>
              </a:rPr>
              <a:t>27,2 mln zł</a:t>
            </a:r>
          </a:p>
        </p:txBody>
      </p:sp>
      <p:sp>
        <p:nvSpPr>
          <p:cNvPr id="15" name="pole tekstowe 13"/>
          <p:cNvSpPr txBox="1">
            <a:spLocks noChangeArrowheads="1"/>
          </p:cNvSpPr>
          <p:nvPr/>
        </p:nvSpPr>
        <p:spPr bwMode="auto">
          <a:xfrm>
            <a:off x="2371725" y="859791"/>
            <a:ext cx="8641654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900" b="1" u="sng" dirty="0">
                <a:latin typeface="+mj-lt"/>
              </a:rPr>
              <a:t>CZĘŚĆ DZIELNICOWA</a:t>
            </a:r>
            <a:r>
              <a:rPr lang="pl-PL" altLang="pl-PL" sz="1900" b="1" dirty="0">
                <a:latin typeface="+mj-lt"/>
              </a:rPr>
              <a:t>:</a:t>
            </a:r>
            <a:r>
              <a:rPr lang="pl-PL" altLang="pl-PL" sz="1900" b="1" dirty="0">
                <a:solidFill>
                  <a:srgbClr val="C00000"/>
                </a:solidFill>
                <a:latin typeface="+mj-lt"/>
              </a:rPr>
              <a:t>  </a:t>
            </a:r>
            <a:r>
              <a:rPr lang="pl-PL" altLang="pl-PL" sz="1900" b="1" dirty="0">
                <a:solidFill>
                  <a:srgbClr val="385723"/>
                </a:solidFill>
                <a:latin typeface="+mj-lt"/>
              </a:rPr>
              <a:t>+23,8 mln zł</a:t>
            </a:r>
          </a:p>
        </p:txBody>
      </p:sp>
      <p:sp>
        <p:nvSpPr>
          <p:cNvPr id="16" name="Tytuł 2"/>
          <p:cNvSpPr txBox="1">
            <a:spLocks/>
          </p:cNvSpPr>
          <p:nvPr/>
        </p:nvSpPr>
        <p:spPr>
          <a:xfrm>
            <a:off x="337683" y="515627"/>
            <a:ext cx="1735766" cy="59879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/>
              <a:t>WYDATKI</a:t>
            </a:r>
            <a:r>
              <a:rPr lang="pl-PL" altLang="pl-PL" sz="1800" b="1" dirty="0"/>
              <a:t> BIEŻĄCE</a:t>
            </a:r>
          </a:p>
        </p:txBody>
      </p:sp>
    </p:spTree>
    <p:extLst>
      <p:ext uri="{BB962C8B-B14F-4D97-AF65-F5344CB8AC3E}">
        <p14:creationId xmlns:p14="http://schemas.microsoft.com/office/powerpoint/2010/main" val="177851232"/>
      </p:ext>
    </p:extLst>
  </p:cSld>
  <p:clrMapOvr>
    <a:masterClrMapping/>
  </p:clrMapOvr>
  <p:transition spd="slow">
    <p:cover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37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782637" y="551531"/>
            <a:ext cx="10626726" cy="742304"/>
          </a:xfrm>
        </p:spPr>
        <p:txBody>
          <a:bodyPr/>
          <a:lstStyle/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400" dirty="0">
                <a:latin typeface="+mj-lt"/>
              </a:rPr>
              <a:t>Zmiany </a:t>
            </a:r>
            <a:r>
              <a:rPr lang="pl-PL" altLang="pl-PL" sz="2400" b="1" dirty="0">
                <a:latin typeface="+mj-lt"/>
              </a:rPr>
              <a:t>wydatków majątkowych</a:t>
            </a:r>
            <a:r>
              <a:rPr lang="pl-PL" altLang="pl-PL" sz="2400" dirty="0">
                <a:latin typeface="+mj-lt"/>
              </a:rPr>
              <a:t> w 2025 r.</a:t>
            </a:r>
          </a:p>
        </p:txBody>
      </p:sp>
      <p:sp>
        <p:nvSpPr>
          <p:cNvPr id="6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933318"/>
              </p:ext>
            </p:extLst>
          </p:nvPr>
        </p:nvGraphicFramePr>
        <p:xfrm>
          <a:off x="1434353" y="1347610"/>
          <a:ext cx="9233649" cy="38854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5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2845">
                  <a:extLst>
                    <a:ext uri="{9D8B030D-6E8A-4147-A177-3AD203B41FA5}">
                      <a16:colId xmlns:a16="http://schemas.microsoft.com/office/drawing/2014/main" val="2216440684"/>
                    </a:ext>
                  </a:extLst>
                </a:gridCol>
                <a:gridCol w="1882845">
                  <a:extLst>
                    <a:ext uri="{9D8B030D-6E8A-4147-A177-3AD203B41FA5}">
                      <a16:colId xmlns:a16="http://schemas.microsoft.com/office/drawing/2014/main" val="1727726619"/>
                    </a:ext>
                  </a:extLst>
                </a:gridCol>
                <a:gridCol w="1882845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543943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Projekt zmiany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Autopoprawka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325578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582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+933,2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+98,5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4.154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91">
                <a:tc gridSpan="2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z tego: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l-PL" sz="1600" b="0" dirty="0">
                        <a:solidFill>
                          <a:srgbClr val="C0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– </a:t>
                      </a:r>
                      <a:r>
                        <a:rPr lang="pl-PL" sz="1800" b="0" dirty="0" err="1">
                          <a:latin typeface="+mj-lt"/>
                          <a:cs typeface="Calibri" panose="020F0502020204030204" pitchFamily="34" charset="0"/>
                        </a:rPr>
                        <a:t>ogólnomiejskie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+511,9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-33,9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2.412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– dzielnicowe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+165,2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+14,8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1.266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759">
                <a:tc>
                  <a:txBody>
                    <a:bodyPr/>
                    <a:lstStyle/>
                    <a:p>
                      <a:pPr algn="l"/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– pozostałe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+256,1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+117,6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476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756142"/>
                  </a:ext>
                </a:extLst>
              </a:tr>
            </a:tbl>
          </a:graphicData>
        </a:graphic>
      </p:graphicFrame>
      <p:sp>
        <p:nvSpPr>
          <p:cNvPr id="9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4005592"/>
      </p:ext>
    </p:extLst>
  </p:cSld>
  <p:clrMapOvr>
    <a:masterClrMapping/>
  </p:clrMapOvr>
  <p:transition spd="slow">
    <p:cove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38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486025" y="771496"/>
            <a:ext cx="944943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>
                <a:latin typeface="+mj-lt"/>
              </a:rPr>
              <a:t>Zwiększenie</a:t>
            </a:r>
            <a:r>
              <a:rPr lang="pl-PL" altLang="pl-PL" sz="2000" dirty="0">
                <a:latin typeface="+mj-lt"/>
              </a:rPr>
              <a:t> planu </a:t>
            </a:r>
            <a:r>
              <a:rPr lang="pl-PL" altLang="pl-PL" sz="2000" b="1" dirty="0">
                <a:latin typeface="+mj-lt"/>
              </a:rPr>
              <a:t>wydatków majątkowych</a:t>
            </a:r>
            <a:r>
              <a:rPr lang="pl-PL" altLang="pl-PL" sz="2000" dirty="0">
                <a:latin typeface="+mj-lt"/>
              </a:rPr>
              <a:t> w 2025 r. o </a:t>
            </a:r>
            <a:r>
              <a:rPr lang="pl-PL" altLang="pl-PL" sz="2000" b="1" dirty="0">
                <a:latin typeface="+mj-lt"/>
              </a:rPr>
              <a:t>98,5</a:t>
            </a:r>
            <a:r>
              <a:rPr lang="pl-PL" altLang="pl-PL" sz="2000" dirty="0">
                <a:latin typeface="+mj-lt"/>
              </a:rPr>
              <a:t> </a:t>
            </a:r>
            <a:r>
              <a:rPr lang="pl-PL" altLang="pl-PL" sz="2000" b="1" dirty="0">
                <a:latin typeface="+mj-lt"/>
              </a:rPr>
              <a:t>mln 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2486025" y="1388712"/>
            <a:ext cx="86416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800" b="1" u="sng" dirty="0">
                <a:latin typeface="+mj-lt"/>
              </a:rPr>
              <a:t>CZĘŚĆ OGÓLNOMIEJSKA</a:t>
            </a:r>
            <a:r>
              <a:rPr lang="pl-PL" altLang="pl-PL" sz="1800" b="1" dirty="0">
                <a:latin typeface="+mj-lt"/>
              </a:rPr>
              <a:t>:  </a:t>
            </a:r>
            <a:r>
              <a:rPr lang="pl-PL" altLang="pl-PL" sz="1800" b="1" dirty="0">
                <a:solidFill>
                  <a:srgbClr val="C00000"/>
                </a:solidFill>
                <a:latin typeface="+mj-lt"/>
              </a:rPr>
              <a:t>-33,9 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096178"/>
              </p:ext>
            </p:extLst>
          </p:nvPr>
        </p:nvGraphicFramePr>
        <p:xfrm>
          <a:off x="349759" y="2013449"/>
          <a:ext cx="11700001" cy="32287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2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1202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baseline="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-33.933.653 zł</a:t>
                      </a:r>
                      <a:br>
                        <a:rPr lang="pl-PL" sz="2000" b="1" kern="1200" baseline="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baseline="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2400" b="1" kern="1200" baseline="0" dirty="0">
                        <a:solidFill>
                          <a:srgbClr val="C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EDDD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Wydatki majątkowe w części </a:t>
                      </a:r>
                      <a:r>
                        <a:rPr lang="pl-PL" sz="1600" b="1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ogólnomiejskiej</a:t>
                      </a:r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w tym: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ED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188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-30.000.000 zł</a:t>
                      </a:r>
                    </a:p>
                  </a:txBody>
                  <a:tcPr marL="91426" marR="91426" marT="45719" marB="45719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Rozdysponowanie środków </a:t>
                      </a:r>
                      <a: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Programu Nowe Centrum Warszawy z przeznaczeniem m.in. na realizację </a:t>
                      </a:r>
                      <a:b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latach 2025-2027 zadania pn. „Rozbudowa ul. Grzybowskiej na odc. al. Jana Pawła II – </a:t>
                      </a:r>
                      <a:b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ul. Siedmiogrodzka”.</a:t>
                      </a:r>
                    </a:p>
                  </a:txBody>
                  <a:tcPr marL="91426" marR="91426" marT="45719" marB="45719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25553"/>
                  </a:ext>
                </a:extLst>
              </a:tr>
              <a:tr h="86918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-13.000.000 zł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Przeniesienia planu wydatków z 2025 r. na lata następne</a:t>
                      </a:r>
                      <a: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m.in. w związku z realizacją zadania </a:t>
                      </a:r>
                      <a:b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pn. „Wydatki na rozliczenie inwestycji zakończonych Zarządu Transportu Miejskiego</a:t>
                      </a:r>
                      <a:b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(przeniesienie na 2027 r.).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913769"/>
                  </a:ext>
                </a:extLst>
              </a:tr>
              <a:tr h="86918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+4.500.000 zł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Przeniesienie do planu wydatków na 2025 r. kwot zaplanowanych w latach następnych</a:t>
                      </a:r>
                      <a: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m.in. w związku z realizacją zadania pn. „Budowa pawilonu pingwinów przylądkowych w Miejskim Ogrodzie Zoologicznym im. Antoniny i Jana Żabińskich” – 4.500.000 zł.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254334"/>
                  </a:ext>
                </a:extLst>
              </a:tr>
            </a:tbl>
          </a:graphicData>
        </a:graphic>
      </p:graphicFrame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13735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sp>
        <p:nvSpPr>
          <p:cNvPr id="11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12" name="Tytuł 2"/>
          <p:cNvSpPr txBox="1">
            <a:spLocks/>
          </p:cNvSpPr>
          <p:nvPr/>
        </p:nvSpPr>
        <p:spPr>
          <a:xfrm>
            <a:off x="235460" y="1028091"/>
            <a:ext cx="2259107" cy="55625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/>
              <a:t>WYDATKI MAJĄTKOWE</a:t>
            </a:r>
          </a:p>
        </p:txBody>
      </p:sp>
    </p:spTree>
    <p:extLst>
      <p:ext uri="{BB962C8B-B14F-4D97-AF65-F5344CB8AC3E}">
        <p14:creationId xmlns:p14="http://schemas.microsoft.com/office/powerpoint/2010/main" val="132289695"/>
      </p:ext>
    </p:extLst>
  </p:cSld>
  <p:clrMapOvr>
    <a:masterClrMapping/>
  </p:clrMapOvr>
  <p:transition spd="slow">
    <p:cover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39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781300" y="226383"/>
            <a:ext cx="8897620" cy="74230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>
                <a:latin typeface="+mj-lt"/>
              </a:rPr>
              <a:t>Zwiększenie</a:t>
            </a:r>
            <a:r>
              <a:rPr lang="pl-PL" altLang="pl-PL" sz="2000" dirty="0">
                <a:latin typeface="+mj-lt"/>
              </a:rPr>
              <a:t> planu </a:t>
            </a:r>
            <a:r>
              <a:rPr lang="pl-PL" altLang="pl-PL" sz="2000" b="1" dirty="0">
                <a:latin typeface="+mj-lt"/>
              </a:rPr>
              <a:t>wydatków majątkowych</a:t>
            </a:r>
            <a:r>
              <a:rPr lang="pl-PL" altLang="pl-PL" sz="2000" dirty="0">
                <a:latin typeface="+mj-lt"/>
              </a:rPr>
              <a:t> w 2025 r. o </a:t>
            </a:r>
            <a:r>
              <a:rPr lang="pl-PL" altLang="pl-PL" sz="2000" b="1" dirty="0">
                <a:latin typeface="+mj-lt"/>
              </a:rPr>
              <a:t>98,5 mln 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2781300" y="785514"/>
            <a:ext cx="86416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800" b="1" u="sng" dirty="0">
                <a:latin typeface="+mj-lt"/>
              </a:rPr>
              <a:t>CZĘŚĆ DZIELNICOWA</a:t>
            </a:r>
            <a:r>
              <a:rPr lang="pl-PL" altLang="pl-PL" sz="1800" b="1" dirty="0">
                <a:latin typeface="+mj-lt"/>
              </a:rPr>
              <a:t>:  </a:t>
            </a:r>
            <a:r>
              <a:rPr lang="pl-PL" altLang="pl-PL" sz="1800" b="1" dirty="0">
                <a:solidFill>
                  <a:srgbClr val="385723"/>
                </a:solidFill>
                <a:latin typeface="+mj-lt"/>
              </a:rPr>
              <a:t>+14,8 mln zł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351825"/>
              </p:ext>
            </p:extLst>
          </p:nvPr>
        </p:nvGraphicFramePr>
        <p:xfrm>
          <a:off x="246706" y="1332000"/>
          <a:ext cx="11700000" cy="6095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0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564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+14.752.349 zł</a:t>
                      </a:r>
                      <a:br>
                        <a:rPr lang="pl-PL" sz="20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(per saldo)</a:t>
                      </a:r>
                      <a:endParaRPr lang="pl-PL" sz="1600" b="1" dirty="0">
                        <a:solidFill>
                          <a:srgbClr val="385723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Wydatki majątkowe w części dzielnicowej, z tego:</a:t>
                      </a:r>
                    </a:p>
                  </a:txBody>
                  <a:tcPr marL="91426" marR="91426" marT="45719" marB="45719" anchor="ctr"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943674"/>
              </p:ext>
            </p:extLst>
          </p:nvPr>
        </p:nvGraphicFramePr>
        <p:xfrm>
          <a:off x="246706" y="1921063"/>
          <a:ext cx="5850000" cy="37433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6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+2.636.873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Bemowo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953984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-4.000.000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Białołęka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789361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Bielany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642534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+20.000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Mokotów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669745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+560.000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Ochota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958369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+8.168.953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Praga–Południe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581818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+1.205.838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Praga–Północ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878716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+1.755.618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Rembertów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259850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+2.150.000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Śródmieście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05195"/>
                  </a:ext>
                </a:extLst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48376"/>
              </p:ext>
            </p:extLst>
          </p:nvPr>
        </p:nvGraphicFramePr>
        <p:xfrm>
          <a:off x="6096706" y="1921063"/>
          <a:ext cx="5850000" cy="37433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6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+80.000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Targówek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940361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+600.000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Ursus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807684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+400.000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Ursynów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297735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+2.499.632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Wawer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442302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Wesoła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788209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+1.720.036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Wilanów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283230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 zł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Włochy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6187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+350.000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Wola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481906"/>
                  </a:ext>
                </a:extLst>
              </a:tr>
              <a:tr h="41592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-3.394.601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400" b="1" i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dz. Żoliborz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274245"/>
                  </a:ext>
                </a:extLst>
              </a:tr>
            </a:tbl>
          </a:graphicData>
        </a:graphic>
      </p:graphicFrame>
      <p:sp>
        <p:nvSpPr>
          <p:cNvPr id="10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sp>
        <p:nvSpPr>
          <p:cNvPr id="13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14" name="Tytuł 2"/>
          <p:cNvSpPr txBox="1">
            <a:spLocks/>
          </p:cNvSpPr>
          <p:nvPr/>
        </p:nvSpPr>
        <p:spPr>
          <a:xfrm>
            <a:off x="328158" y="512903"/>
            <a:ext cx="2014992" cy="59879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1800" b="1" dirty="0"/>
              <a:t>WYDATKI MAJĄTKOWE</a:t>
            </a:r>
          </a:p>
        </p:txBody>
      </p:sp>
    </p:spTree>
    <p:extLst>
      <p:ext uri="{BB962C8B-B14F-4D97-AF65-F5344CB8AC3E}">
        <p14:creationId xmlns:p14="http://schemas.microsoft.com/office/powerpoint/2010/main" val="2290735230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1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743700" y="6602777"/>
            <a:ext cx="4916997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Wykonanie budżetu m.st. Warszawy w 2024 roku</a:t>
            </a:r>
          </a:p>
        </p:txBody>
      </p:sp>
      <p:sp>
        <p:nvSpPr>
          <p:cNvPr id="13" name="Tytuł 1"/>
          <p:cNvSpPr>
            <a:spLocks noGrp="1"/>
          </p:cNvSpPr>
          <p:nvPr>
            <p:ph type="title"/>
          </p:nvPr>
        </p:nvSpPr>
        <p:spPr>
          <a:xfrm>
            <a:off x="336000" y="225714"/>
            <a:ext cx="11520000" cy="486930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r>
              <a:rPr lang="pl-PL" sz="2200" b="1" dirty="0">
                <a:solidFill>
                  <a:srgbClr val="003366"/>
                </a:solidFill>
              </a:rPr>
              <a:t>Ponadplanowe dochody w 2024 roku 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207509"/>
              </p:ext>
            </p:extLst>
          </p:nvPr>
        </p:nvGraphicFramePr>
        <p:xfrm>
          <a:off x="336000" y="814609"/>
          <a:ext cx="11520000" cy="530009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120903">
                  <a:extLst>
                    <a:ext uri="{9D8B030D-6E8A-4147-A177-3AD203B41FA5}">
                      <a16:colId xmlns:a16="http://schemas.microsoft.com/office/drawing/2014/main" val="2847789616"/>
                    </a:ext>
                  </a:extLst>
                </a:gridCol>
                <a:gridCol w="2150879">
                  <a:extLst>
                    <a:ext uri="{9D8B030D-6E8A-4147-A177-3AD203B41FA5}">
                      <a16:colId xmlns:a16="http://schemas.microsoft.com/office/drawing/2014/main" val="1367803127"/>
                    </a:ext>
                  </a:extLst>
                </a:gridCol>
                <a:gridCol w="4248218">
                  <a:extLst>
                    <a:ext uri="{9D8B030D-6E8A-4147-A177-3AD203B41FA5}">
                      <a16:colId xmlns:a16="http://schemas.microsoft.com/office/drawing/2014/main" val="3224088683"/>
                    </a:ext>
                  </a:extLst>
                </a:gridCol>
              </a:tblGrid>
              <a:tr h="5963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Łącznie ponadplanowe dochody</a:t>
                      </a:r>
                      <a:b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 tym: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F3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+883 </a:t>
                      </a:r>
                      <a:r>
                        <a:rPr lang="pl-PL" sz="2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F3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l-PL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F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395249"/>
                  </a:ext>
                </a:extLst>
              </a:tr>
              <a:tr h="44328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pl-PL" sz="1400" b="0" dirty="0"/>
                        <a:t>1.  Dochody z UE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solidFill>
                            <a:srgbClr val="006600"/>
                          </a:solidFill>
                        </a:rPr>
                        <a:t>+232 </a:t>
                      </a:r>
                      <a:r>
                        <a:rPr lang="pl-PL" sz="1800" b="1" kern="1200" dirty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pl-PL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Przyspieszenie</a:t>
                      </a: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płatności z lat przyszłych wymagające obniżenia dochodów w latach przyszłych </a:t>
                      </a:r>
                      <a:endParaRPr lang="pl-PL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169165"/>
                  </a:ext>
                </a:extLst>
              </a:tr>
              <a:tr h="51934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pl-PL" sz="1400" b="0" dirty="0"/>
                        <a:t>2.  Podatek od czynności cywilnoprawnych (PCC)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solidFill>
                            <a:srgbClr val="006600"/>
                          </a:solidFill>
                        </a:rPr>
                        <a:t>+168 </a:t>
                      </a:r>
                      <a:r>
                        <a:rPr lang="pl-PL" sz="1800" b="1" kern="1200" dirty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chemeClr val="tx1"/>
                        </a:buClr>
                        <a:buSzPct val="100000"/>
                        <a:buFont typeface="Wingdings" panose="05000000000000000000" pitchFamily="2" charset="2"/>
                        <a:buNone/>
                      </a:pPr>
                      <a:endParaRPr lang="pl-PL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178717"/>
                  </a:ext>
                </a:extLst>
              </a:tr>
              <a:tr h="44328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pl-PL" sz="1400" b="0" dirty="0"/>
                        <a:t>3.  Podatek od nieruchomości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+159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chemeClr val="tx1"/>
                        </a:buClr>
                        <a:buSzPct val="100000"/>
                        <a:buFont typeface="Wingdings" panose="05000000000000000000" pitchFamily="2" charset="2"/>
                        <a:buNone/>
                      </a:pPr>
                      <a:endParaRPr lang="pl-PL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5681000"/>
                  </a:ext>
                </a:extLst>
              </a:tr>
              <a:tr h="44328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pl-PL" sz="1400" b="0" dirty="0"/>
                        <a:t>4.  Dochody z mienia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+102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pl-PL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Opłaty roczne za użytkowanie wieczyste: +39,7 mln zł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pl-PL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Najem i dzierżawa mienia: +52,6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199793"/>
                  </a:ext>
                </a:extLst>
              </a:tr>
              <a:tr h="44328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pl-PL" sz="1400" b="0" dirty="0"/>
                        <a:t>5. Podatek od spadków i darowizn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+48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893758"/>
                  </a:ext>
                </a:extLst>
              </a:tr>
              <a:tr h="44328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pl-PL" sz="1400" b="0" dirty="0"/>
                        <a:t>6.  Zwrot VAT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+47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617010"/>
                  </a:ext>
                </a:extLst>
              </a:tr>
              <a:tr h="44328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pl-PL" sz="1400" b="0" dirty="0"/>
                        <a:t>7. Opłata skarbowa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+39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586706"/>
                  </a:ext>
                </a:extLst>
              </a:tr>
              <a:tr h="44328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pl-PL" sz="1400" b="0" dirty="0"/>
                        <a:t>8. Sprzedaż lokali i nieruchomości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+24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pl-PL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193576"/>
                  </a:ext>
                </a:extLst>
              </a:tr>
              <a:tr h="44328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pl-PL" sz="1400" b="0" dirty="0"/>
                        <a:t>9. Opłaty za gospodarowanie odpadami</a:t>
                      </a:r>
                      <a:r>
                        <a:rPr lang="pl-PL" sz="1400" b="0" baseline="0" dirty="0"/>
                        <a:t> komunalnymi</a:t>
                      </a:r>
                      <a:endParaRPr lang="pl-PL" sz="14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+15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pl-PL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Dochody w kwocie</a:t>
                      </a: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 mld 052 mln zł, tj. wyższe o 162 mln zł od poniesionych wydatków w kwocie 890 mln zł.</a:t>
                      </a:r>
                      <a:endParaRPr lang="pl-PL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852902"/>
                  </a:ext>
                </a:extLst>
              </a:tr>
              <a:tr h="44328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pl-PL" sz="1400" b="0" dirty="0"/>
                        <a:t>10.  Sprzedaż biletów komunikacji miejskiej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-291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pl-PL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Dochody w kwocie 955 mln zł,</a:t>
                      </a: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tj. na poziomie 2023 r. </a:t>
                      </a:r>
                      <a:b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(949 mln zł), czyli o 5,3% wyższe niż przed pandemią </a:t>
                      </a:r>
                      <a:b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(906 mln zł w 2019 r.)</a:t>
                      </a:r>
                      <a:endParaRPr lang="pl-PL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139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044076"/>
      </p:ext>
    </p:extLst>
  </p:cSld>
  <p:clrMapOvr>
    <a:masterClrMapping/>
  </p:clrMapOvr>
  <p:transition spd="slow">
    <p:cover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40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486025" y="771496"/>
            <a:ext cx="9449435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>
                <a:latin typeface="+mj-lt"/>
              </a:rPr>
              <a:t>Zwiększenie</a:t>
            </a:r>
            <a:r>
              <a:rPr lang="pl-PL" altLang="pl-PL" sz="2000" dirty="0">
                <a:latin typeface="+mj-lt"/>
              </a:rPr>
              <a:t> planu </a:t>
            </a:r>
            <a:r>
              <a:rPr lang="pl-PL" altLang="pl-PL" sz="2000" b="1" dirty="0">
                <a:latin typeface="+mj-lt"/>
              </a:rPr>
              <a:t>wydatków majątkowych</a:t>
            </a:r>
            <a:r>
              <a:rPr lang="pl-PL" altLang="pl-PL" sz="2000" dirty="0">
                <a:latin typeface="+mj-lt"/>
              </a:rPr>
              <a:t> w 2025 r. o </a:t>
            </a:r>
            <a:r>
              <a:rPr lang="pl-PL" altLang="pl-PL" sz="2000" b="1" dirty="0">
                <a:latin typeface="+mj-lt"/>
              </a:rPr>
              <a:t>98,5</a:t>
            </a:r>
            <a:r>
              <a:rPr lang="pl-PL" altLang="pl-PL" sz="2000" dirty="0">
                <a:latin typeface="+mj-lt"/>
              </a:rPr>
              <a:t> </a:t>
            </a:r>
            <a:r>
              <a:rPr lang="pl-PL" altLang="pl-PL" sz="2000" b="1" dirty="0">
                <a:latin typeface="+mj-lt"/>
              </a:rPr>
              <a:t>mln zł</a:t>
            </a:r>
          </a:p>
        </p:txBody>
      </p:sp>
      <p:sp>
        <p:nvSpPr>
          <p:cNvPr id="9" name="pole tekstowe 13"/>
          <p:cNvSpPr txBox="1">
            <a:spLocks noChangeArrowheads="1"/>
          </p:cNvSpPr>
          <p:nvPr/>
        </p:nvSpPr>
        <p:spPr bwMode="auto">
          <a:xfrm>
            <a:off x="2486025" y="1388712"/>
            <a:ext cx="86416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800"/>
              </a:spcBef>
              <a:spcAft>
                <a:spcPts val="800"/>
              </a:spcAft>
              <a:buNone/>
              <a:tabLst>
                <a:tab pos="715963" algn="l"/>
              </a:tabLst>
            </a:pPr>
            <a:r>
              <a:rPr lang="pl-PL" altLang="pl-PL" sz="1800" b="1" u="sng" dirty="0">
                <a:latin typeface="+mj-lt"/>
              </a:rPr>
              <a:t>CZĘŚĆ POZOSTAŁA</a:t>
            </a:r>
            <a:r>
              <a:rPr lang="pl-PL" altLang="pl-PL" sz="1800" b="1" dirty="0">
                <a:latin typeface="+mj-lt"/>
              </a:rPr>
              <a:t>:  </a:t>
            </a:r>
            <a:r>
              <a:rPr lang="pl-PL" altLang="pl-PL" sz="1800" b="1" dirty="0">
                <a:solidFill>
                  <a:srgbClr val="385723"/>
                </a:solidFill>
                <a:latin typeface="+mj-lt"/>
              </a:rPr>
              <a:t>+117,6 mln zł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020799"/>
              </p:ext>
            </p:extLst>
          </p:nvPr>
        </p:nvGraphicFramePr>
        <p:xfrm>
          <a:off x="349759" y="1830567"/>
          <a:ext cx="11700001" cy="36230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2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1202"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baseline="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+117.640.000 zł</a:t>
                      </a:r>
                      <a:br>
                        <a:rPr lang="pl-PL" sz="2000" b="1" kern="1200" baseline="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pl-PL" sz="1400" b="1" kern="1200" baseline="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(per saldo)</a:t>
                      </a:r>
                      <a:endParaRPr lang="pl-PL" sz="2000" b="1" kern="1200" baseline="0" dirty="0">
                        <a:solidFill>
                          <a:srgbClr val="38572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EF7E8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Wydatki majątkowe w części pozostałej, w tym: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EEF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+117.000.000 zł</a:t>
                      </a:r>
                    </a:p>
                  </a:txBody>
                  <a:tcPr marL="91426" marR="91426" marT="45719" marB="45719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„Wniesienie wkładów do spółek TBS w związku z realizacją budownictwa społecznego i programu rewitalizacji”.</a:t>
                      </a:r>
                      <a:endParaRPr lang="pl-PL" sz="1400" b="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255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+5.000.000 zł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Dokapitalizowanie</a:t>
                      </a:r>
                      <a: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szpitali</a:t>
                      </a:r>
                      <a: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z tego: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Szpital Czerniakowski Sp. z o.o. – 2.500.000 zł;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Szpital Wolski im. dr Anny Gostyńskiej Sp. z o.o. – 2.500.000 zł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269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85723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+750.000 zł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„Wniesienie wkładów do spółki Stołeczne Centrum Opiekuńczo Lecznicze Sp. z o.o.”.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4813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-5.110.000 zł</a:t>
                      </a:r>
                      <a:b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</a:b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Engram Warsaw"/>
                          <a:ea typeface="+mn-ea"/>
                          <a:cs typeface="+mn-cs"/>
                        </a:rPr>
                        <a:t>(per saldo)</a:t>
                      </a:r>
                      <a:endParaRPr kumimoji="0" lang="pl-P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Engram Warsaw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Fundusz</a:t>
                      </a:r>
                      <a: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celowy</a:t>
                      </a:r>
                      <a: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z tego: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zmniejszenie o 5.500.000 zł dotacji dla Komendy Miejskiej Państwowej Straży Pożarnej m.st. Warszawy na zakupy inwestycyjne (zakup specjalistycznych pojazdów wraz z wyposażeniem) - wycofanie zmian ujętych w projekcie;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4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zwiększenie o 390.000 zł dla Komendy Wojewódzkiej Policji na zakupy dla Komendy Stołecznej Policji.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410748"/>
                  </a:ext>
                </a:extLst>
              </a:tr>
            </a:tbl>
          </a:graphicData>
        </a:graphic>
      </p:graphicFrame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13735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sp>
        <p:nvSpPr>
          <p:cNvPr id="11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12" name="Tytuł 2"/>
          <p:cNvSpPr txBox="1">
            <a:spLocks/>
          </p:cNvSpPr>
          <p:nvPr/>
        </p:nvSpPr>
        <p:spPr>
          <a:xfrm>
            <a:off x="235460" y="1028091"/>
            <a:ext cx="2259107" cy="55625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/>
              <a:t>WYDATKI MAJĄTKOWE</a:t>
            </a:r>
          </a:p>
        </p:txBody>
      </p:sp>
    </p:spTree>
    <p:extLst>
      <p:ext uri="{BB962C8B-B14F-4D97-AF65-F5344CB8AC3E}">
        <p14:creationId xmlns:p14="http://schemas.microsoft.com/office/powerpoint/2010/main" val="3394144604"/>
      </p:ext>
    </p:extLst>
  </p:cSld>
  <p:clrMapOvr>
    <a:masterClrMapping/>
  </p:clrMapOvr>
  <p:transition spd="slow">
    <p:cover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50227" y="1438276"/>
            <a:ext cx="11491546" cy="28860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/>
              <a:t>Autopoprawka A</a:t>
            </a:r>
            <a:br>
              <a:rPr lang="pl-PL" dirty="0"/>
            </a:br>
            <a:r>
              <a:rPr lang="pl-PL" dirty="0"/>
              <a:t>do projektu zmiany </a:t>
            </a:r>
            <a:br>
              <a:rPr lang="pl-PL" dirty="0"/>
            </a:br>
            <a:r>
              <a:rPr lang="pl-PL" dirty="0"/>
              <a:t>Wieloletniej Prognozy Finansowej</a:t>
            </a:r>
            <a:endParaRPr lang="pl-PL" altLang="pl-PL" sz="3200" dirty="0">
              <a:cs typeface="Arial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41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3364625"/>
      </p:ext>
    </p:extLst>
  </p:cSld>
  <p:clrMapOvr>
    <a:masterClrMapping/>
  </p:clrMapOvr>
  <p:transition spd="slow">
    <p:cover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42</a:t>
            </a:fld>
            <a:endParaRPr 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288600" y="1850685"/>
          <a:ext cx="9606159" cy="33611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8166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302066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302066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302066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302066">
                  <a:extLst>
                    <a:ext uri="{9D8B030D-6E8A-4147-A177-3AD203B41FA5}">
                      <a16:colId xmlns:a16="http://schemas.microsoft.com/office/drawing/2014/main" val="232356579"/>
                    </a:ext>
                  </a:extLst>
                </a:gridCol>
                <a:gridCol w="1302066">
                  <a:extLst>
                    <a:ext uri="{9D8B030D-6E8A-4147-A177-3AD203B41FA5}">
                      <a16:colId xmlns:a16="http://schemas.microsoft.com/office/drawing/2014/main" val="1236688718"/>
                    </a:ext>
                  </a:extLst>
                </a:gridCol>
                <a:gridCol w="1507663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2029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+219,2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-77,5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-92,6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+44,5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+94,0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+66,1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+0,1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-3,2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+63,1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460053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26.681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28.075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29.123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29.645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30.797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144.321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036" y="555949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dochodów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7" name="pole tekstowe 13"/>
          <p:cNvSpPr txBox="1">
            <a:spLocks noChangeArrowheads="1"/>
          </p:cNvSpPr>
          <p:nvPr/>
        </p:nvSpPr>
        <p:spPr bwMode="auto">
          <a:xfrm>
            <a:off x="1770853" y="186180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</p:spTree>
    <p:extLst>
      <p:ext uri="{BB962C8B-B14F-4D97-AF65-F5344CB8AC3E}">
        <p14:creationId xmlns:p14="http://schemas.microsoft.com/office/powerpoint/2010/main" val="2795992666"/>
      </p:ext>
    </p:extLst>
  </p:cSld>
  <p:clrMapOvr>
    <a:masterClrMapping/>
  </p:clrMapOvr>
  <p:transition spd="slow">
    <p:cover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43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036" y="555949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wydatków bieżących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7" name="pole tekstowe 13"/>
          <p:cNvSpPr txBox="1">
            <a:spLocks noChangeArrowheads="1"/>
          </p:cNvSpPr>
          <p:nvPr/>
        </p:nvSpPr>
        <p:spPr bwMode="auto">
          <a:xfrm>
            <a:off x="1770718" y="217395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6CE8F75A-BECF-288E-6617-D13AA7C2503F}"/>
              </a:ext>
            </a:extLst>
          </p:cNvPr>
          <p:cNvGraphicFramePr>
            <a:graphicFrameLocks noGrp="1"/>
          </p:cNvGraphicFramePr>
          <p:nvPr/>
        </p:nvGraphicFramePr>
        <p:xfrm>
          <a:off x="1985337" y="1839539"/>
          <a:ext cx="8212415" cy="33611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6934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124649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124649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124649">
                  <a:extLst>
                    <a:ext uri="{9D8B030D-6E8A-4147-A177-3AD203B41FA5}">
                      <a16:colId xmlns:a16="http://schemas.microsoft.com/office/drawing/2014/main" val="67375346"/>
                    </a:ext>
                  </a:extLst>
                </a:gridCol>
                <a:gridCol w="1124649">
                  <a:extLst>
                    <a:ext uri="{9D8B030D-6E8A-4147-A177-3AD203B41FA5}">
                      <a16:colId xmlns:a16="http://schemas.microsoft.com/office/drawing/2014/main" val="414039947"/>
                    </a:ext>
                  </a:extLst>
                </a:gridCol>
                <a:gridCol w="1124649">
                  <a:extLst>
                    <a:ext uri="{9D8B030D-6E8A-4147-A177-3AD203B41FA5}">
                      <a16:colId xmlns:a16="http://schemas.microsoft.com/office/drawing/2014/main" val="2703029546"/>
                    </a:ext>
                  </a:extLst>
                </a:gridCol>
                <a:gridCol w="1302236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2029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+116,0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+933,3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+40,4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+1.091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+27,2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-10,1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-5,5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+46,5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+58,2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712994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26.614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27.074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26.322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27.660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29.202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136.872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72082"/>
      </p:ext>
    </p:extLst>
  </p:cSld>
  <p:clrMapOvr>
    <a:masterClrMapping/>
  </p:clrMapOvr>
  <p:transition spd="slow">
    <p:cover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636347" y="4623544"/>
            <a:ext cx="301450" cy="202967"/>
          </a:xfrm>
          <a:prstGeom prst="rect">
            <a:avLst/>
          </a:prstGeom>
          <a:pattFill prst="dkUpDiag">
            <a:fgClr>
              <a:srgbClr val="C00000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Prostokąt 34"/>
          <p:cNvSpPr/>
          <p:nvPr/>
        </p:nvSpPr>
        <p:spPr>
          <a:xfrm>
            <a:off x="3635198" y="4882734"/>
            <a:ext cx="301450" cy="272069"/>
          </a:xfrm>
          <a:prstGeom prst="rect">
            <a:avLst/>
          </a:prstGeom>
          <a:pattFill prst="dkUpDiag">
            <a:fgClr>
              <a:schemeClr val="tx2">
                <a:lumMod val="60000"/>
                <a:lumOff val="40000"/>
              </a:schemeClr>
            </a:fgClr>
            <a:bgClr>
              <a:schemeClr val="bg1"/>
            </a:bgClr>
          </a:patt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8" name="Wykres 7"/>
          <p:cNvGraphicFramePr>
            <a:graphicFrameLocks/>
          </p:cNvGraphicFramePr>
          <p:nvPr/>
        </p:nvGraphicFramePr>
        <p:xfrm>
          <a:off x="-1" y="2984361"/>
          <a:ext cx="8038682" cy="3630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rójkąt równoramienny 14"/>
          <p:cNvSpPr/>
          <p:nvPr/>
        </p:nvSpPr>
        <p:spPr>
          <a:xfrm rot="10800000">
            <a:off x="2140299" y="1095192"/>
            <a:ext cx="4310743" cy="522592"/>
          </a:xfrm>
          <a:custGeom>
            <a:avLst/>
            <a:gdLst>
              <a:gd name="connsiteX0" fmla="*/ 0 w 3587262"/>
              <a:gd name="connsiteY0" fmla="*/ 430853 h 430853"/>
              <a:gd name="connsiteX1" fmla="*/ 0 w 3587262"/>
              <a:gd name="connsiteY1" fmla="*/ 0 h 430853"/>
              <a:gd name="connsiteX2" fmla="*/ 3587262 w 3587262"/>
              <a:gd name="connsiteY2" fmla="*/ 430853 h 430853"/>
              <a:gd name="connsiteX3" fmla="*/ 0 w 3587262"/>
              <a:gd name="connsiteY3" fmla="*/ 430853 h 430853"/>
              <a:gd name="connsiteX0" fmla="*/ 20097 w 3587262"/>
              <a:gd name="connsiteY0" fmla="*/ 280128 h 430853"/>
              <a:gd name="connsiteX1" fmla="*/ 0 w 3587262"/>
              <a:gd name="connsiteY1" fmla="*/ 0 h 430853"/>
              <a:gd name="connsiteX2" fmla="*/ 3587262 w 3587262"/>
              <a:gd name="connsiteY2" fmla="*/ 430853 h 430853"/>
              <a:gd name="connsiteX3" fmla="*/ 20097 w 3587262"/>
              <a:gd name="connsiteY3" fmla="*/ 280128 h 430853"/>
              <a:gd name="connsiteX0" fmla="*/ 20097 w 3587262"/>
              <a:gd name="connsiteY0" fmla="*/ 219838 h 430853"/>
              <a:gd name="connsiteX1" fmla="*/ 0 w 3587262"/>
              <a:gd name="connsiteY1" fmla="*/ 0 h 430853"/>
              <a:gd name="connsiteX2" fmla="*/ 3587262 w 3587262"/>
              <a:gd name="connsiteY2" fmla="*/ 430853 h 430853"/>
              <a:gd name="connsiteX3" fmla="*/ 20097 w 3587262"/>
              <a:gd name="connsiteY3" fmla="*/ 219838 h 430853"/>
              <a:gd name="connsiteX0" fmla="*/ 30145 w 3587262"/>
              <a:gd name="connsiteY0" fmla="*/ 280128 h 430853"/>
              <a:gd name="connsiteX1" fmla="*/ 0 w 3587262"/>
              <a:gd name="connsiteY1" fmla="*/ 0 h 430853"/>
              <a:gd name="connsiteX2" fmla="*/ 3587262 w 3587262"/>
              <a:gd name="connsiteY2" fmla="*/ 430853 h 430853"/>
              <a:gd name="connsiteX3" fmla="*/ 30145 w 3587262"/>
              <a:gd name="connsiteY3" fmla="*/ 280128 h 43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7262" h="430853">
                <a:moveTo>
                  <a:pt x="30145" y="280128"/>
                </a:moveTo>
                <a:lnTo>
                  <a:pt x="0" y="0"/>
                </a:lnTo>
                <a:lnTo>
                  <a:pt x="3587262" y="430853"/>
                </a:lnTo>
                <a:lnTo>
                  <a:pt x="30145" y="280128"/>
                </a:lnTo>
                <a:close/>
              </a:path>
            </a:pathLst>
          </a:custGeom>
          <a:pattFill prst="dkUpDiag">
            <a:fgClr>
              <a:srgbClr val="C00000"/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44</a:t>
            </a:fld>
            <a:endParaRPr lang="pl-PL"/>
          </a:p>
        </p:txBody>
      </p:sp>
      <p:sp>
        <p:nvSpPr>
          <p:cNvPr id="21" name="pole tekstowe 20"/>
          <p:cNvSpPr txBox="1"/>
          <p:nvPr/>
        </p:nvSpPr>
        <p:spPr>
          <a:xfrm>
            <a:off x="0" y="173356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80000"/>
            </a:pPr>
            <a:r>
              <a:rPr lang="pl-PL" sz="1400" b="1" dirty="0">
                <a:solidFill>
                  <a:srgbClr val="002060"/>
                </a:solidFill>
              </a:rPr>
              <a:t>Potencjał dłużny m.st. Warszawy</a:t>
            </a:r>
          </a:p>
        </p:txBody>
      </p:sp>
      <p:cxnSp>
        <p:nvCxnSpPr>
          <p:cNvPr id="18" name="Łącznik prosty ze strzałką 17"/>
          <p:cNvCxnSpPr/>
          <p:nvPr/>
        </p:nvCxnSpPr>
        <p:spPr>
          <a:xfrm flipV="1">
            <a:off x="3785923" y="2193921"/>
            <a:ext cx="4483870" cy="2531106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6340510" y="1457011"/>
            <a:ext cx="1929283" cy="477720"/>
          </a:xfrm>
          <a:prstGeom prst="straightConnector1">
            <a:avLst/>
          </a:prstGeom>
          <a:ln w="25400">
            <a:solidFill>
              <a:srgbClr val="C00000"/>
            </a:solidFill>
            <a:prstDash val="sys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ole tekstowe 1"/>
          <p:cNvSpPr txBox="1"/>
          <p:nvPr/>
        </p:nvSpPr>
        <p:spPr>
          <a:xfrm>
            <a:off x="8403166" y="1213705"/>
            <a:ext cx="3001713" cy="18409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5875">
            <a:solidFill>
              <a:srgbClr val="C00000"/>
            </a:solidFill>
          </a:ln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algn="ctr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100000"/>
            </a:pPr>
            <a:r>
              <a:rPr lang="pl-PL" sz="1400" b="1" dirty="0">
                <a:solidFill>
                  <a:srgbClr val="C00000"/>
                </a:solidFill>
              </a:rPr>
              <a:t>Przestrzeń we wskaźnikach dotyczących zadłużenia potencjalnie mogąca służyć  finansowaniu zwiększenia wydatków (przede wszystkim inwestycyjnych) dodatkowym długiem</a:t>
            </a:r>
          </a:p>
        </p:txBody>
      </p:sp>
      <p:sp>
        <p:nvSpPr>
          <p:cNvPr id="36" name="pole tekstowe 1"/>
          <p:cNvSpPr txBox="1"/>
          <p:nvPr/>
        </p:nvSpPr>
        <p:spPr>
          <a:xfrm>
            <a:off x="1930404" y="4863522"/>
            <a:ext cx="1866751" cy="258459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9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Bufor ostrożnościowy</a:t>
            </a:r>
            <a:endParaRPr lang="pl-PL" sz="9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" name="Wykres 6"/>
          <p:cNvGraphicFramePr/>
          <p:nvPr/>
        </p:nvGraphicFramePr>
        <p:xfrm>
          <a:off x="319254" y="785746"/>
          <a:ext cx="6352852" cy="2108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7197599"/>
      </p:ext>
    </p:extLst>
  </p:cSld>
  <p:clrMapOvr>
    <a:masterClrMapping/>
  </p:clrMapOvr>
  <p:transition spd="slow">
    <p:cover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425799"/>
              </p:ext>
            </p:extLst>
          </p:nvPr>
        </p:nvGraphicFramePr>
        <p:xfrm>
          <a:off x="1285875" y="1830556"/>
          <a:ext cx="9867900" cy="33594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1438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337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543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337543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337543">
                  <a:extLst>
                    <a:ext uri="{9D8B030D-6E8A-4147-A177-3AD203B41FA5}">
                      <a16:colId xmlns:a16="http://schemas.microsoft.com/office/drawing/2014/main" val="67375346"/>
                    </a:ext>
                  </a:extLst>
                </a:gridCol>
                <a:gridCol w="1337543">
                  <a:extLst>
                    <a:ext uri="{9D8B030D-6E8A-4147-A177-3AD203B41FA5}">
                      <a16:colId xmlns:a16="http://schemas.microsoft.com/office/drawing/2014/main" val="1947965166"/>
                    </a:ext>
                  </a:extLst>
                </a:gridCol>
                <a:gridCol w="1548747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5038">
                <a:tc>
                  <a:txBody>
                    <a:bodyPr/>
                    <a:lstStyle/>
                    <a:p>
                      <a:pPr algn="ctr"/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2029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731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215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+933,2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-75,8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-246,2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-74,0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+537,2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215">
                <a:tc>
                  <a:txBody>
                    <a:bodyPr/>
                    <a:lstStyle/>
                    <a:p>
                      <a:pPr algn="l"/>
                      <a:r>
                        <a:rPr lang="pl-PL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  <a:p>
                      <a:pPr algn="l"/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+98,5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-57,1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+537,3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+462,7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+1.046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93271"/>
                  </a:ext>
                </a:extLst>
              </a:tr>
              <a:tr h="742215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4.154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4.456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2.934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1.988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1.716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15.249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45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036" y="490125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wydatków majątkowych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3" name="pole tekstowe 13">
            <a:extLst>
              <a:ext uri="{FF2B5EF4-FFF2-40B4-BE49-F238E27FC236}">
                <a16:creationId xmlns:a16="http://schemas.microsoft.com/office/drawing/2014/main" id="{7C5F58EC-A842-09EE-EA27-71934652F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173" y="137303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</p:spTree>
    <p:extLst>
      <p:ext uri="{BB962C8B-B14F-4D97-AF65-F5344CB8AC3E}">
        <p14:creationId xmlns:p14="http://schemas.microsoft.com/office/powerpoint/2010/main" val="4093983448"/>
      </p:ext>
    </p:extLst>
  </p:cSld>
  <p:clrMapOvr>
    <a:masterClrMapping/>
  </p:clrMapOvr>
  <p:transition spd="slow">
    <p:cover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46</a:t>
            </a:fld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8351"/>
              </p:ext>
            </p:extLst>
          </p:nvPr>
        </p:nvGraphicFramePr>
        <p:xfrm>
          <a:off x="339047" y="670584"/>
          <a:ext cx="11431228" cy="59200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9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3913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7839554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  <a:gridCol w="1598488">
                  <a:extLst>
                    <a:ext uri="{9D8B030D-6E8A-4147-A177-3AD203B41FA5}">
                      <a16:colId xmlns:a16="http://schemas.microsoft.com/office/drawing/2014/main" val="1071488265"/>
                    </a:ext>
                  </a:extLst>
                </a:gridCol>
              </a:tblGrid>
              <a:tr h="39395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zwiększeń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limitów przedsięwzięć majątkowych</a:t>
                      </a:r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574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do kwoty</a:t>
                      </a:r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230917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+675,9 mln zł</a:t>
                      </a:r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zabytkowych obiektów oraz budowa sali koncertowej przy ul. Grochowskiej na potrzeby </a:t>
                      </a:r>
                      <a:r>
                        <a:rPr lang="pl-PL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Sinfonia</a:t>
                      </a: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Varsovia</a:t>
                      </a: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210,2 mln zł dodatkowe limity oraz 465,7 mln zł limity przeniesione z przedsięwzięcia „Modernizacja zabytkowych obiektów oraz budowa sali koncertowej przy ul. Grochowskiej na potrzeby </a:t>
                      </a:r>
                      <a:r>
                        <a:rPr lang="pl-PL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Sinfonia</a:t>
                      </a: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Varsovia</a:t>
                      </a: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- etap II”</a:t>
                      </a:r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788,8 mln zł</a:t>
                      </a:r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630075"/>
                  </a:ext>
                </a:extLst>
              </a:tr>
              <a:tr h="230917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+306,6 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rozwoju edukacji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797,5 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230917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+305,0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Wniesienie wkładu do spółki Szpital Wolski im. dr Anny Gostyńskiej Sp. z o.o. 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319,0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759768"/>
                  </a:ext>
                </a:extLst>
              </a:tr>
              <a:tr h="230917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+208,0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Wniesienie wkładu do spółki Tramwaje Warszawskie Sp. z o.o..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788,0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07987"/>
                  </a:ext>
                </a:extLst>
              </a:tr>
              <a:tr h="384862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+150,0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Wniesienie wkładu do spółki Szpital Czerniakowski Sp. z o.o.</a:t>
                      </a:r>
                      <a:b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(centralny blok operacyjny)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169,0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9160174"/>
                  </a:ext>
                </a:extLst>
              </a:tr>
              <a:tr h="538808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+117,0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Wniesienie wkładów do spółek TBS w związku z realizacją budownictwa społecznego i programu rewitalizacji – 117,0 mln zł (planowana budowa budynku mieszkalnego przy ul. Kłobuckiej)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201,3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30789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+100,0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obiektu Szpitala na Solcu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100,9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025462"/>
                  </a:ext>
                </a:extLst>
              </a:tr>
              <a:tr h="30789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+100,0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Zakupy inwestycyjne dla  miejskich podmiotów leczniczych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113,2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775794"/>
                  </a:ext>
                </a:extLst>
              </a:tr>
              <a:tr h="384862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+100,0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przygotowania m.st. Warszawy do działania w warunkach kryzysu - Warszawa chroni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110,5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30789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+75,0</a:t>
                      </a:r>
                      <a:r>
                        <a:rPr lang="pl-PL" sz="12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mln zł</a:t>
                      </a:r>
                      <a:endParaRPr lang="pl-PL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Panele fotowoltaiczne na dachach budynków miejskich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97,0</a:t>
                      </a:r>
                      <a:r>
                        <a:rPr lang="pl-PL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mln zł</a:t>
                      </a:r>
                      <a:endParaRPr lang="pl-PL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112408"/>
                  </a:ext>
                </a:extLst>
              </a:tr>
              <a:tr h="30789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+70,0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Budowa pływalni przy ul. Ostródzkiej (dz. Białołęka)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81,3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238975"/>
                  </a:ext>
                </a:extLst>
              </a:tr>
              <a:tr h="384862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+35,0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wdrożenia systemu do zarządzania energią wraz z poprawą efektywności energetycznej w obiektach miejskich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43,2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149788"/>
                  </a:ext>
                </a:extLst>
              </a:tr>
              <a:tr h="230917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+10,0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Wniesienie wkładu do spółki Szpital Grochowski im. dr  med.  Rafała </a:t>
                      </a:r>
                      <a:r>
                        <a:rPr lang="pl-PL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Masztaka</a:t>
                      </a: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Sp. z o.o.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44,5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675433"/>
                  </a:ext>
                </a:extLst>
              </a:tr>
            </a:tbl>
          </a:graphicData>
        </a:graphic>
      </p:graphicFrame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sp>
        <p:nvSpPr>
          <p:cNvPr id="9" name="Tytuł 2"/>
          <p:cNvSpPr txBox="1">
            <a:spLocks/>
          </p:cNvSpPr>
          <p:nvPr/>
        </p:nvSpPr>
        <p:spPr>
          <a:xfrm>
            <a:off x="421725" y="102359"/>
            <a:ext cx="6975475" cy="74230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078819"/>
      </p:ext>
    </p:extLst>
  </p:cSld>
  <p:clrMapOvr>
    <a:masterClrMapping/>
  </p:clrMapOvr>
  <p:transition spd="slow">
    <p:cover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47</a:t>
            </a:fld>
            <a:endParaRPr lang="pl-PL" dirty="0"/>
          </a:p>
        </p:txBody>
      </p:sp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A</a:t>
            </a:r>
          </a:p>
        </p:txBody>
      </p:sp>
      <p:sp>
        <p:nvSpPr>
          <p:cNvPr id="9" name="Tytuł 2"/>
          <p:cNvSpPr txBox="1">
            <a:spLocks/>
          </p:cNvSpPr>
          <p:nvPr/>
        </p:nvSpPr>
        <p:spPr>
          <a:xfrm>
            <a:off x="432000" y="216000"/>
            <a:ext cx="6975475" cy="74230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800" dirty="0">
                <a:latin typeface="+mj-lt"/>
              </a:rPr>
              <a:t>Wydatki majątkowe</a:t>
            </a:r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346433"/>
              </p:ext>
            </p:extLst>
          </p:nvPr>
        </p:nvGraphicFramePr>
        <p:xfrm>
          <a:off x="696000" y="1080000"/>
          <a:ext cx="10716952" cy="38813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200">
                  <a:extLst>
                    <a:ext uri="{9D8B030D-6E8A-4147-A177-3AD203B41FA5}">
                      <a16:colId xmlns:a16="http://schemas.microsoft.com/office/drawing/2014/main" val="2293524519"/>
                    </a:ext>
                  </a:extLst>
                </a:gridCol>
                <a:gridCol w="8355352">
                  <a:extLst>
                    <a:ext uri="{9D8B030D-6E8A-4147-A177-3AD203B41FA5}">
                      <a16:colId xmlns:a16="http://schemas.microsoft.com/office/drawing/2014/main" val="3460433117"/>
                    </a:ext>
                  </a:extLst>
                </a:gridCol>
              </a:tblGrid>
              <a:tr h="507555"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91426" marR="91426" marT="45719" marB="45719"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nowych </a:t>
                      </a:r>
                      <a:r>
                        <a:rPr lang="pl-PL" sz="18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przedsięwzięć majątkowych</a:t>
                      </a:r>
                    </a:p>
                  </a:txBody>
                  <a:tcPr marL="91426" marR="91426" marT="45719" marB="45719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816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pl-PL" sz="1300" b="0" dirty="0">
                          <a:solidFill>
                            <a:schemeClr val="tx1"/>
                          </a:solidFill>
                        </a:rPr>
                        <a:t>w tym:</a:t>
                      </a: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algn="just"/>
                      <a:endParaRPr lang="pl-PL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extLst>
                  <a:ext uri="{0D108BD9-81ED-4DB2-BD59-A6C34878D82A}">
                    <a16:rowId xmlns:a16="http://schemas.microsoft.com/office/drawing/2014/main" val="498292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+132,3 mln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Zagospodarowanie nieruchomości położonej przy ul. Sobieskiego 100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8986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r"/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600" b="1" dirty="0">
                          <a:solidFill>
                            <a:schemeClr val="tx1"/>
                          </a:solidFill>
                        </a:rPr>
                        <a:t>+57,8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Wniesienie wkładów do spółki Stołeczne Centrum Opiekuńczo-Lecznicze Sp. z o.o. 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(budowa nowego pawilonu)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6379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+45,0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Rozbudowa SOR w Szpitalu Bielańskim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94055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+35,0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budynku Zespołu Szkół Specjalnych nr 89 przy ul. Skaryszewskiej 8 wraz z nadbudową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28681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/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+30,0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Zespołu Szkół Samochodowych i Licealnych przy ul. Włościańskiej 35</a:t>
                      </a:r>
                      <a:b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(Żoliborz)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40075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91426" marR="91426" marT="45719" marB="45719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+15,0 mln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pl-PL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Modernizacja instalacji oświetlenia w budynkach jednostek miejskich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131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876646"/>
      </p:ext>
    </p:extLst>
  </p:cSld>
  <p:clrMapOvr>
    <a:masterClrMapping/>
  </p:clrMapOvr>
  <p:transition spd="slow">
    <p:cover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50227" y="2171700"/>
            <a:ext cx="11491546" cy="17738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/>
              <a:t>Autopoprawka B</a:t>
            </a:r>
            <a:br>
              <a:rPr lang="pl-PL" dirty="0"/>
            </a:br>
            <a:r>
              <a:rPr lang="pl-PL" dirty="0"/>
              <a:t>do projektu zmiany budżetu</a:t>
            </a:r>
            <a:endParaRPr lang="pl-PL" altLang="pl-PL" sz="3200" dirty="0">
              <a:cs typeface="Arial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48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2670401"/>
      </p:ext>
    </p:extLst>
  </p:cSld>
  <p:clrMapOvr>
    <a:masterClrMapping/>
  </p:clrMapOvr>
  <p:transition spd="slow">
    <p:cover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49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2000" y="475750"/>
            <a:ext cx="11374518" cy="338554"/>
          </a:xfrm>
        </p:spPr>
        <p:txBody>
          <a:bodyPr/>
          <a:lstStyle/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400" b="1" dirty="0">
                <a:latin typeface="+mj-lt"/>
              </a:rPr>
              <a:t>Zmiana głównych parametrów budżetowych w 2025 r.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068545"/>
              </p:ext>
            </p:extLst>
          </p:nvPr>
        </p:nvGraphicFramePr>
        <p:xfrm>
          <a:off x="821933" y="954454"/>
          <a:ext cx="10838763" cy="49490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4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4487">
                  <a:extLst>
                    <a:ext uri="{9D8B030D-6E8A-4147-A177-3AD203B41FA5}">
                      <a16:colId xmlns:a16="http://schemas.microsoft.com/office/drawing/2014/main" val="2530149875"/>
                    </a:ext>
                  </a:extLst>
                </a:gridCol>
                <a:gridCol w="1754487">
                  <a:extLst>
                    <a:ext uri="{9D8B030D-6E8A-4147-A177-3AD203B41FA5}">
                      <a16:colId xmlns:a16="http://schemas.microsoft.com/office/drawing/2014/main" val="3006972610"/>
                    </a:ext>
                  </a:extLst>
                </a:gridCol>
                <a:gridCol w="1754487">
                  <a:extLst>
                    <a:ext uri="{9D8B030D-6E8A-4147-A177-3AD203B41FA5}">
                      <a16:colId xmlns:a16="http://schemas.microsoft.com/office/drawing/2014/main" val="1420520860"/>
                    </a:ext>
                  </a:extLst>
                </a:gridCol>
                <a:gridCol w="2210757">
                  <a:extLst>
                    <a:ext uri="{9D8B030D-6E8A-4147-A177-3AD203B41FA5}">
                      <a16:colId xmlns:a16="http://schemas.microsoft.com/office/drawing/2014/main" val="3459496494"/>
                    </a:ext>
                  </a:extLst>
                </a:gridCol>
              </a:tblGrid>
              <a:tr h="603311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Projekt zmiany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Autopoprawka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Autopoprawka B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9244"/>
                  </a:ext>
                </a:extLst>
              </a:tr>
              <a:tr h="373483">
                <a:tc>
                  <a:txBody>
                    <a:bodyPr/>
                    <a:lstStyle/>
                    <a:p>
                      <a:pPr algn="l"/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95820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Dochody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+219,2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+66,1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26.681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Wydatki ogółem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+1.049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+mn-cs"/>
                        </a:rPr>
                        <a:t>+125,7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+mn-cs"/>
                        </a:rPr>
                        <a:t>+14,0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30.782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397">
                <a:tc gridSpan="2">
                  <a:txBody>
                    <a:bodyPr/>
                    <a:lstStyle/>
                    <a:p>
                      <a:pPr algn="l"/>
                      <a:r>
                        <a:rPr lang="pl-PL" sz="1600" b="0" dirty="0">
                          <a:latin typeface="+mj-lt"/>
                          <a:cs typeface="Calibri" panose="020F0502020204030204" pitchFamily="34" charset="0"/>
                        </a:rPr>
                        <a:t>   z tego: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l-PL" sz="16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6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l-PL" sz="2800" b="1" dirty="0">
                        <a:latin typeface="+mj-lt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   – wydatki bieżące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+116,0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+27,2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26.607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    – wydatki majątkowe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+933,2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+98,5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+21,2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latin typeface="+mj-lt"/>
                        </a:rPr>
                        <a:t>4.175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892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Wynik budżetu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-830,0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-59,6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-14,0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-4.101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892">
                <a:tc gridSpan="5">
                  <a:txBody>
                    <a:bodyPr/>
                    <a:lstStyle/>
                    <a:p>
                      <a:pPr algn="l"/>
                      <a:endParaRPr lang="pl-PL" sz="12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pl-PL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356120"/>
                  </a:ext>
                </a:extLst>
              </a:tr>
            </a:tbl>
          </a:graphicData>
        </a:graphic>
      </p:graphicFrame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4" name="pole tekstowe 13">
            <a:extLst>
              <a:ext uri="{FF2B5EF4-FFF2-40B4-BE49-F238E27FC236}">
                <a16:creationId xmlns:a16="http://schemas.microsoft.com/office/drawing/2014/main" id="{3EAA5810-AD55-4C7D-0321-4D28CD715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B</a:t>
            </a:r>
          </a:p>
        </p:txBody>
      </p:sp>
    </p:spTree>
    <p:extLst>
      <p:ext uri="{BB962C8B-B14F-4D97-AF65-F5344CB8AC3E}">
        <p14:creationId xmlns:p14="http://schemas.microsoft.com/office/powerpoint/2010/main" val="1090658061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12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743700" y="6602777"/>
            <a:ext cx="4916997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Wykonanie budżetu m.st. Warszawy w 2024 roku</a:t>
            </a:r>
          </a:p>
        </p:txBody>
      </p:sp>
      <p:sp>
        <p:nvSpPr>
          <p:cNvPr id="13" name="Tytuł 1"/>
          <p:cNvSpPr>
            <a:spLocks noGrp="1"/>
          </p:cNvSpPr>
          <p:nvPr>
            <p:ph type="title"/>
          </p:nvPr>
        </p:nvSpPr>
        <p:spPr>
          <a:xfrm>
            <a:off x="336000" y="156519"/>
            <a:ext cx="11520000" cy="486930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r>
              <a:rPr lang="pl-PL" sz="2200" b="1" dirty="0">
                <a:solidFill>
                  <a:srgbClr val="003366"/>
                </a:solidFill>
              </a:rPr>
              <a:t>Odchylenie wykonania od planu w wydatkach bieżących w 2024 roku 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888987"/>
              </p:ext>
            </p:extLst>
          </p:nvPr>
        </p:nvGraphicFramePr>
        <p:xfrm>
          <a:off x="444154" y="824158"/>
          <a:ext cx="10361497" cy="526938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225007">
                  <a:extLst>
                    <a:ext uri="{9D8B030D-6E8A-4147-A177-3AD203B41FA5}">
                      <a16:colId xmlns:a16="http://schemas.microsoft.com/office/drawing/2014/main" val="2847789616"/>
                    </a:ext>
                  </a:extLst>
                </a:gridCol>
                <a:gridCol w="3136490">
                  <a:extLst>
                    <a:ext uri="{9D8B030D-6E8A-4147-A177-3AD203B41FA5}">
                      <a16:colId xmlns:a16="http://schemas.microsoft.com/office/drawing/2014/main" val="1367803127"/>
                    </a:ext>
                  </a:extLst>
                </a:gridCol>
              </a:tblGrid>
              <a:tr h="61585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„Oszczędności” w wydatkach bieżących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w tym:</a:t>
                      </a:r>
                      <a:endParaRPr lang="pl-PL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F3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32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r>
                        <a:rPr lang="pl-PL" sz="3200" b="1" kern="1200" baseline="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24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mld</a:t>
                      </a:r>
                      <a:r>
                        <a:rPr lang="pl-PL" sz="3200" b="1" kern="1200" baseline="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 411</a:t>
                      </a:r>
                      <a:r>
                        <a:rPr lang="pl-PL" sz="32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2400" b="1" kern="1200" dirty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F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395249"/>
                  </a:ext>
                </a:extLst>
              </a:tr>
              <a:tr h="410489">
                <a:tc>
                  <a:txBody>
                    <a:bodyPr/>
                    <a:lstStyle/>
                    <a:p>
                      <a:r>
                        <a:rPr lang="pl-PL" sz="1800" b="0" dirty="0"/>
                        <a:t>1. Niewykorzystanie rezerwy budżetowe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-338 mln zł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169165"/>
                  </a:ext>
                </a:extLst>
              </a:tr>
              <a:tr h="410489">
                <a:tc>
                  <a:txBody>
                    <a:bodyPr/>
                    <a:lstStyle/>
                    <a:p>
                      <a:r>
                        <a:rPr lang="pl-PL" sz="1800" b="0" dirty="0"/>
                        <a:t>2. Zakup usług przewozowych </a:t>
                      </a:r>
                      <a:r>
                        <a:rPr lang="pl-PL" sz="1800" b="0" baseline="0" dirty="0"/>
                        <a:t>w komunikacji miejskiej</a:t>
                      </a:r>
                      <a:endParaRPr lang="pl-PL" sz="1800" b="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-232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5178717"/>
                  </a:ext>
                </a:extLst>
              </a:tr>
              <a:tr h="410489">
                <a:tc>
                  <a:txBody>
                    <a:bodyPr/>
                    <a:lstStyle/>
                    <a:p>
                      <a:r>
                        <a:rPr lang="pl-PL" sz="1800" b="0" dirty="0"/>
                        <a:t>3. System gospodarowania odpadami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-164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681000"/>
                  </a:ext>
                </a:extLst>
              </a:tr>
              <a:tr h="410489">
                <a:tc>
                  <a:txBody>
                    <a:bodyPr/>
                    <a:lstStyle/>
                    <a:p>
                      <a:r>
                        <a:rPr lang="pl-PL" sz="1800" b="0" dirty="0"/>
                        <a:t>4. Odsetki od długu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-99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9886095"/>
                  </a:ext>
                </a:extLst>
              </a:tr>
              <a:tr h="410489">
                <a:tc>
                  <a:txBody>
                    <a:bodyPr/>
                    <a:lstStyle/>
                    <a:p>
                      <a:r>
                        <a:rPr lang="pl-PL" sz="1800" b="0" dirty="0"/>
                        <a:t>5. Ochrona zdrowia i pomoc społeczna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-97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000476"/>
                  </a:ext>
                </a:extLst>
              </a:tr>
              <a:tr h="410489">
                <a:tc>
                  <a:txBody>
                    <a:bodyPr/>
                    <a:lstStyle/>
                    <a:p>
                      <a:r>
                        <a:rPr lang="pl-PL" sz="1800" b="0" dirty="0"/>
                        <a:t>6. Utrzymanie, remonty, oświetlenie dróg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-78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256289"/>
                  </a:ext>
                </a:extLst>
              </a:tr>
              <a:tr h="410489">
                <a:tc>
                  <a:txBody>
                    <a:bodyPr/>
                    <a:lstStyle/>
                    <a:p>
                      <a:r>
                        <a:rPr lang="pl-PL" sz="1800" b="0" dirty="0"/>
                        <a:t>7. Edukacja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-72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5807324"/>
                  </a:ext>
                </a:extLst>
              </a:tr>
              <a:tr h="410489">
                <a:tc>
                  <a:txBody>
                    <a:bodyPr/>
                    <a:lstStyle/>
                    <a:p>
                      <a:r>
                        <a:rPr lang="pl-PL" sz="1800" b="0" dirty="0"/>
                        <a:t>8. Mieszkaniowy zasób komunalny </a:t>
                      </a:r>
                      <a:br>
                        <a:rPr lang="pl-PL" sz="1800" b="0" dirty="0"/>
                      </a:br>
                      <a:r>
                        <a:rPr lang="pl-PL" sz="1200" b="0" baseline="0" dirty="0"/>
                        <a:t>        </a:t>
                      </a:r>
                      <a:r>
                        <a:rPr lang="pl-PL" sz="1200" b="0" dirty="0"/>
                        <a:t>(eksploatacja, remonty, rozliczenia ze wspólnotami mieszkaniowymi)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-42 mln</a:t>
                      </a:r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zł</a:t>
                      </a:r>
                      <a:endParaRPr lang="pl-PL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2550528"/>
                  </a:ext>
                </a:extLst>
              </a:tr>
              <a:tr h="410489">
                <a:tc>
                  <a:txBody>
                    <a:bodyPr/>
                    <a:lstStyle/>
                    <a:p>
                      <a:r>
                        <a:rPr lang="pl-PL" sz="1800" b="0" dirty="0"/>
                        <a:t>9. Obsługa informatyczna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-30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4093192"/>
                  </a:ext>
                </a:extLst>
              </a:tr>
              <a:tr h="410489">
                <a:tc>
                  <a:txBody>
                    <a:bodyPr/>
                    <a:lstStyle/>
                    <a:p>
                      <a:r>
                        <a:rPr lang="pl-PL" sz="1800" b="0" dirty="0"/>
                        <a:t>10. Fundusz wynagrodzeń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-29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504987"/>
                  </a:ext>
                </a:extLst>
              </a:tr>
              <a:tr h="410489">
                <a:tc>
                  <a:txBody>
                    <a:bodyPr/>
                    <a:lstStyle/>
                    <a:p>
                      <a:r>
                        <a:rPr lang="pl-PL" sz="1800" b="0" dirty="0"/>
                        <a:t>11. Utrzymanie terenów zielonych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-25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4466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347131"/>
      </p:ext>
    </p:extLst>
  </p:cSld>
  <p:clrMapOvr>
    <a:masterClrMapping/>
  </p:clrMapOvr>
  <p:transition spd="slow">
    <p:cover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50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371725" y="297652"/>
            <a:ext cx="9044180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100" b="1" dirty="0">
                <a:latin typeface="+mj-lt"/>
              </a:rPr>
              <a:t>Zmniejszenie</a:t>
            </a:r>
            <a:r>
              <a:rPr lang="pl-PL" altLang="pl-PL" sz="2100" dirty="0">
                <a:latin typeface="+mj-lt"/>
              </a:rPr>
              <a:t> planu </a:t>
            </a:r>
            <a:r>
              <a:rPr lang="pl-PL" altLang="pl-PL" sz="2100" b="1" dirty="0">
                <a:latin typeface="+mj-lt"/>
              </a:rPr>
              <a:t>wydatków bieżących</a:t>
            </a:r>
            <a:r>
              <a:rPr lang="pl-PL" altLang="pl-PL" sz="2100" dirty="0">
                <a:latin typeface="+mj-lt"/>
              </a:rPr>
              <a:t> w 2025 r. o </a:t>
            </a:r>
            <a:r>
              <a:rPr lang="pl-PL" altLang="pl-PL" sz="2100" b="1" dirty="0">
                <a:latin typeface="+mj-lt"/>
              </a:rPr>
              <a:t>7,2 mln zł</a:t>
            </a:r>
          </a:p>
        </p:txBody>
      </p:sp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B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273526"/>
              </p:ext>
            </p:extLst>
          </p:nvPr>
        </p:nvGraphicFramePr>
        <p:xfrm>
          <a:off x="235460" y="1450886"/>
          <a:ext cx="11700000" cy="36245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5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22"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>
                          <a:solidFill>
                            <a:srgbClr val="C00000"/>
                          </a:solidFill>
                          <a:latin typeface="+mj-lt"/>
                        </a:rPr>
                        <a:t>-7.160.000 </a:t>
                      </a:r>
                      <a:r>
                        <a:rPr lang="pl-PL" sz="2400" b="1" baseline="0" dirty="0">
                          <a:solidFill>
                            <a:srgbClr val="C00000"/>
                          </a:solidFill>
                          <a:latin typeface="+mj-lt"/>
                        </a:rPr>
                        <a:t>zł</a:t>
                      </a:r>
                      <a:endParaRPr lang="pl-PL" sz="24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Wydatki bieżące, z tego:</a:t>
                      </a:r>
                    </a:p>
                  </a:txBody>
                  <a:tcPr marL="91426" marR="91426" marT="45719" marB="45719" anchor="ctr">
                    <a:lnB>
                      <a:noFill/>
                    </a:lnB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1133332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-7.160.000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Uruchomienie rezerwy celowej na rewitalizację i komunalną gospodarkę mieszkaniową </a:t>
                      </a:r>
                      <a:b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przeznaczeniem na realizację zadań inwestycyjnych w dzielnicy Praga-Południe</a:t>
                      </a:r>
                      <a:r>
                        <a:rPr lang="pl-PL" sz="14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1738791"/>
                  </a:ext>
                </a:extLst>
              </a:tr>
              <a:tr h="1699194">
                <a:tc>
                  <a:txBody>
                    <a:bodyPr/>
                    <a:lstStyle/>
                    <a:p>
                      <a:pPr marL="0" lvl="1" indent="0" algn="r"/>
                      <a:r>
                        <a:rPr lang="pl-PL" sz="18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±948.996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Przeniesienie w części dzielnicowej </a:t>
                      </a: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związku z pismem Wojewody Mazowieckiego w sprawie wysokości średniej miesięcznej wojewódzkiej kwoty dotacji na jednego uczestnika środowiskowego domu samopomocy od 1 stycznia 2025 r. z przeznaczeniem na bieżące prowadzenie ośrodków wsparcia dla osób z zaburzeniami psychicznymi oraz realizację Programu kompleksowego wsparcia dla rodzin </a:t>
                      </a:r>
                      <a:b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„Za życiem” w dzielnicach m.st. Warszawy: Ochota (+527.220 zł), (Białołęka +386.628 zł), Wawer (+35.148 zł), Wilanów (–773.256 zł), Ursus (–175.740 zł).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8388344"/>
                  </a:ext>
                </a:extLst>
              </a:tr>
            </a:tbl>
          </a:graphicData>
        </a:graphic>
      </p:graphicFrame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12" name="Tytuł 2"/>
          <p:cNvSpPr txBox="1">
            <a:spLocks/>
          </p:cNvSpPr>
          <p:nvPr/>
        </p:nvSpPr>
        <p:spPr>
          <a:xfrm>
            <a:off x="337683" y="515627"/>
            <a:ext cx="1735766" cy="59879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/>
              <a:t>WYDATKI</a:t>
            </a:r>
            <a:r>
              <a:rPr lang="pl-PL" altLang="pl-PL" sz="1800" b="1" dirty="0"/>
              <a:t> BIEŻĄCE</a:t>
            </a:r>
          </a:p>
        </p:txBody>
      </p:sp>
    </p:spTree>
    <p:extLst>
      <p:ext uri="{BB962C8B-B14F-4D97-AF65-F5344CB8AC3E}">
        <p14:creationId xmlns:p14="http://schemas.microsoft.com/office/powerpoint/2010/main" val="3546070624"/>
      </p:ext>
    </p:extLst>
  </p:cSld>
  <p:clrMapOvr>
    <a:masterClrMapping/>
  </p:clrMapOvr>
  <p:transition spd="slow">
    <p:cover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51</a:t>
            </a:fld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371725" y="297652"/>
            <a:ext cx="9044180" cy="742304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pl-PL" altLang="pl-PL" sz="2100" b="1" dirty="0">
                <a:latin typeface="+mj-lt"/>
              </a:rPr>
              <a:t>Zwiększenie</a:t>
            </a:r>
            <a:r>
              <a:rPr lang="pl-PL" altLang="pl-PL" sz="2100" dirty="0">
                <a:latin typeface="+mj-lt"/>
              </a:rPr>
              <a:t> planu </a:t>
            </a:r>
            <a:r>
              <a:rPr lang="pl-PL" altLang="pl-PL" sz="2100" b="1" dirty="0">
                <a:latin typeface="+mj-lt"/>
              </a:rPr>
              <a:t>wydatków majątkowych</a:t>
            </a:r>
            <a:r>
              <a:rPr lang="pl-PL" altLang="pl-PL" sz="2100" dirty="0">
                <a:latin typeface="+mj-lt"/>
              </a:rPr>
              <a:t> w 2025 r. o </a:t>
            </a:r>
            <a:r>
              <a:rPr lang="pl-PL" altLang="pl-PL" sz="2100" b="1" dirty="0">
                <a:latin typeface="+mj-lt"/>
              </a:rPr>
              <a:t>21,2 mln zł</a:t>
            </a:r>
          </a:p>
        </p:txBody>
      </p:sp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40224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B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432863"/>
              </p:ext>
            </p:extLst>
          </p:nvPr>
        </p:nvGraphicFramePr>
        <p:xfrm>
          <a:off x="246000" y="1297384"/>
          <a:ext cx="11700000" cy="48016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5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22"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>
                          <a:solidFill>
                            <a:srgbClr val="385723"/>
                          </a:solidFill>
                          <a:latin typeface="+mj-lt"/>
                        </a:rPr>
                        <a:t>+21.180.185 </a:t>
                      </a:r>
                      <a:r>
                        <a:rPr lang="pl-PL" sz="2400" b="1" baseline="0" dirty="0">
                          <a:solidFill>
                            <a:srgbClr val="385723"/>
                          </a:solidFill>
                          <a:latin typeface="+mj-lt"/>
                        </a:rPr>
                        <a:t>zł</a:t>
                      </a:r>
                      <a:endParaRPr lang="pl-PL" sz="2400" b="1" dirty="0">
                        <a:solidFill>
                          <a:srgbClr val="385723"/>
                        </a:solidFill>
                        <a:latin typeface="+mj-lt"/>
                      </a:endParaRPr>
                    </a:p>
                  </a:txBody>
                  <a:tcPr marL="91426" marR="91426" marT="45719" marB="45719" anchor="ctr">
                    <a:solidFill>
                      <a:srgbClr val="EFF8E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Wydatki majątkowe, z tego:</a:t>
                      </a:r>
                    </a:p>
                  </a:txBody>
                  <a:tcPr marL="91426" marR="91426" marT="45719" marB="45719" anchor="ctr">
                    <a:lnB>
                      <a:noFill/>
                    </a:lnB>
                    <a:solidFill>
                      <a:srgbClr val="EFF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8169"/>
                  </a:ext>
                </a:extLst>
              </a:tr>
              <a:tr h="1133332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+6.050.000 zł</a:t>
                      </a:r>
                    </a:p>
                  </a:txBody>
                  <a:tcPr marL="91426" marR="91426" marT="45719" marB="45719" anchor="ctr"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Część </a:t>
                      </a:r>
                      <a:r>
                        <a:rPr lang="pl-PL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ogólnomiejska</a:t>
                      </a: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171450" lvl="0" indent="-17145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„Modernizacja wyciągów narciarskich w Ośrodku Górka </a:t>
                      </a:r>
                      <a:r>
                        <a:rPr lang="pl-PL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Szczęśliwicka</a:t>
                      </a: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”:     3.550.000 zł</a:t>
                      </a:r>
                    </a:p>
                    <a:p>
                      <a:pPr marL="171450" lvl="0" indent="-17145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„Rewitalizacja Ośrodka Hutnik przy ul. Marymonckiej 42 - część 2”:                  2.500.000 zł</a:t>
                      </a:r>
                    </a:p>
                  </a:txBody>
                  <a:tcPr marL="91426" marR="91426" marT="45719" marB="45719"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1738791"/>
                  </a:ext>
                </a:extLst>
              </a:tr>
              <a:tr h="1699194">
                <a:tc>
                  <a:txBody>
                    <a:bodyPr/>
                    <a:lstStyle/>
                    <a:p>
                      <a:pPr algn="r"/>
                      <a:r>
                        <a:rPr lang="pl-PL" sz="1800" b="1" kern="1200" dirty="0">
                          <a:solidFill>
                            <a:srgbClr val="38572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+15.130.185 zł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 rtl="0" eaLnBrk="1" latinLnBrk="0" hangingPunct="1">
                        <a:lnSpc>
                          <a:spcPct val="11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Część dzielnicowa:</a:t>
                      </a:r>
                    </a:p>
                    <a:p>
                      <a:pPr marL="171450" lvl="0" indent="-17145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Praga-Południe </a:t>
                      </a: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zwiększenie o 7.285.000 zł, głównie w związku z realizacją zadania pn. „Modernizacja podwórek w ramach Gminnego Programu Rewitalizacji” – 6.140.000 zł</a:t>
                      </a:r>
                    </a:p>
                    <a:p>
                      <a:pPr marL="171450" lvl="0" indent="-17145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Włochy</a:t>
                      </a: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zwiększenie o 3.950.185 zł (per saldo), głównie w związku z realizacją zadania pn. „Poprawa efektywności energetycznej dla Szkoły Podstawowej nr 227 ul. Astronautów 17” – 2.500.000 zł</a:t>
                      </a:r>
                    </a:p>
                    <a:p>
                      <a:pPr marL="171450" lvl="0" indent="-17145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Wilanów</a:t>
                      </a: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zwiększenie o 1.895.000 zł, w tym na:</a:t>
                      </a:r>
                    </a:p>
                    <a:p>
                      <a:pPr marL="452438" lvl="0" indent="-185738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Engram Warsaw" pitchFamily="2" charset="-18"/>
                        <a:buChar char="-"/>
                      </a:pP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zadania z zakresu działalności rekreacyjno-sportowej – 655.000 zł, głównie w związku z realizacją zadania pn. „Modernizacja pomieszczeń zaplecza sportowego hali sportowej przy ul. </a:t>
                      </a:r>
                      <a:r>
                        <a:rPr lang="pl-PL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Gubinowskiej</a:t>
                      </a: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28/30 (Centrum Sportu Wilanów)” – 500.000 zł</a:t>
                      </a:r>
                    </a:p>
                    <a:p>
                      <a:pPr marL="452438" lvl="0" indent="-185738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Engram Warsaw" pitchFamily="2" charset="-18"/>
                        <a:buChar char="-"/>
                      </a:pP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realizację zadania pn. „Modernizacja obiektu użyteczności publicznej przy ul. Kolegiackiej” – 500.000 zł</a:t>
                      </a:r>
                    </a:p>
                    <a:p>
                      <a:pPr marL="171450" lvl="0" indent="-17145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Wawer</a:t>
                      </a: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zwiększenie o 1.600.000 zł w związku z realizacją zadania pn. „Termomodernizacja hali sportowej przy Szkole Podstawowej nr 204 przy ul. Bajkowej”</a:t>
                      </a:r>
                    </a:p>
                    <a:p>
                      <a:pPr marL="171450" indent="-17145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pl-PL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pozostałe zmiany </a:t>
                      </a: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dotyczą dzielnic: Rembertów (+300.000 zł), Żoliborz (+100.000 zł)</a:t>
                      </a:r>
                    </a:p>
                  </a:txBody>
                  <a:tcPr marL="91426" marR="91426" marT="45719" marB="45719" anchor="ctr"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8388344"/>
                  </a:ext>
                </a:extLst>
              </a:tr>
            </a:tbl>
          </a:graphicData>
        </a:graphic>
      </p:graphicFrame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12" name="Tytuł 2"/>
          <p:cNvSpPr txBox="1">
            <a:spLocks/>
          </p:cNvSpPr>
          <p:nvPr/>
        </p:nvSpPr>
        <p:spPr>
          <a:xfrm>
            <a:off x="235460" y="515627"/>
            <a:ext cx="2055677" cy="59879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pl-PL" altLang="pl-PL" sz="2000" b="1" dirty="0"/>
              <a:t>WYDATKI</a:t>
            </a:r>
            <a:r>
              <a:rPr lang="pl-PL" altLang="pl-PL" sz="1800" b="1" dirty="0"/>
              <a:t> MAJĄTKOWE</a:t>
            </a:r>
          </a:p>
        </p:txBody>
      </p:sp>
    </p:spTree>
    <p:extLst>
      <p:ext uri="{BB962C8B-B14F-4D97-AF65-F5344CB8AC3E}">
        <p14:creationId xmlns:p14="http://schemas.microsoft.com/office/powerpoint/2010/main" val="2475447237"/>
      </p:ext>
    </p:extLst>
  </p:cSld>
  <p:clrMapOvr>
    <a:masterClrMapping/>
  </p:clrMapOvr>
  <p:transition spd="slow">
    <p:cover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50227" y="1438276"/>
            <a:ext cx="11491546" cy="288607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b="1" dirty="0"/>
              <a:t>Autopoprawka B</a:t>
            </a:r>
            <a:br>
              <a:rPr lang="pl-PL" dirty="0"/>
            </a:br>
            <a:r>
              <a:rPr lang="pl-PL" dirty="0"/>
              <a:t>do projektu zmiany </a:t>
            </a:r>
            <a:br>
              <a:rPr lang="pl-PL" dirty="0"/>
            </a:br>
            <a:r>
              <a:rPr lang="pl-PL" dirty="0"/>
              <a:t>Wieloletniej Prognozy Finansowej</a:t>
            </a:r>
            <a:endParaRPr lang="pl-PL" altLang="pl-PL" sz="3200" dirty="0">
              <a:cs typeface="Arial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52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8632423"/>
      </p:ext>
    </p:extLst>
  </p:cSld>
  <p:clrMapOvr>
    <a:masterClrMapping/>
  </p:clrMapOvr>
  <p:transition spd="slow">
    <p:cover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53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036" y="555949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wydatków bieżących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7" name="pole tekstowe 13"/>
          <p:cNvSpPr txBox="1">
            <a:spLocks noChangeArrowheads="1"/>
          </p:cNvSpPr>
          <p:nvPr/>
        </p:nvSpPr>
        <p:spPr bwMode="auto">
          <a:xfrm>
            <a:off x="1770718" y="217395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B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6CE8F75A-BECF-288E-6617-D13AA7C250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986106"/>
              </p:ext>
            </p:extLst>
          </p:nvPr>
        </p:nvGraphicFramePr>
        <p:xfrm>
          <a:off x="1985337" y="1839539"/>
          <a:ext cx="8212415" cy="41044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6934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124649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124649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124649">
                  <a:extLst>
                    <a:ext uri="{9D8B030D-6E8A-4147-A177-3AD203B41FA5}">
                      <a16:colId xmlns:a16="http://schemas.microsoft.com/office/drawing/2014/main" val="67375346"/>
                    </a:ext>
                  </a:extLst>
                </a:gridCol>
                <a:gridCol w="1124649">
                  <a:extLst>
                    <a:ext uri="{9D8B030D-6E8A-4147-A177-3AD203B41FA5}">
                      <a16:colId xmlns:a16="http://schemas.microsoft.com/office/drawing/2014/main" val="414039947"/>
                    </a:ext>
                  </a:extLst>
                </a:gridCol>
                <a:gridCol w="1124649">
                  <a:extLst>
                    <a:ext uri="{9D8B030D-6E8A-4147-A177-3AD203B41FA5}">
                      <a16:colId xmlns:a16="http://schemas.microsoft.com/office/drawing/2014/main" val="2703029546"/>
                    </a:ext>
                  </a:extLst>
                </a:gridCol>
                <a:gridCol w="1302236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2029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+116,0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+933,3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+40,4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+1.091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+27,2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-10,1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-5,5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+46,5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+58,2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712994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b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B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-7,2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-9,8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-1,7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-18,7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855580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26.607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27.065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26.320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27.660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29.202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136.853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477430"/>
      </p:ext>
    </p:extLst>
  </p:cSld>
  <p:clrMapOvr>
    <a:masterClrMapping/>
  </p:clrMapOvr>
  <p:transition spd="slow">
    <p:cover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932339"/>
              </p:ext>
            </p:extLst>
          </p:nvPr>
        </p:nvGraphicFramePr>
        <p:xfrm>
          <a:off x="1265326" y="1625072"/>
          <a:ext cx="9867900" cy="41016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1438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337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543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337543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337543">
                  <a:extLst>
                    <a:ext uri="{9D8B030D-6E8A-4147-A177-3AD203B41FA5}">
                      <a16:colId xmlns:a16="http://schemas.microsoft.com/office/drawing/2014/main" val="67375346"/>
                    </a:ext>
                  </a:extLst>
                </a:gridCol>
                <a:gridCol w="1337543">
                  <a:extLst>
                    <a:ext uri="{9D8B030D-6E8A-4147-A177-3AD203B41FA5}">
                      <a16:colId xmlns:a16="http://schemas.microsoft.com/office/drawing/2014/main" val="1947965166"/>
                    </a:ext>
                  </a:extLst>
                </a:gridCol>
                <a:gridCol w="1548747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5038">
                <a:tc>
                  <a:txBody>
                    <a:bodyPr/>
                    <a:lstStyle/>
                    <a:p>
                      <a:pPr algn="ctr"/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2029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731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215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+933,2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-75,8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-246,2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-74,0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+537,2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215">
                <a:tc>
                  <a:txBody>
                    <a:bodyPr/>
                    <a:lstStyle/>
                    <a:p>
                      <a:pPr algn="l"/>
                      <a:r>
                        <a:rPr lang="pl-PL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  <a:p>
                      <a:pPr algn="l"/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+98,5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-57,1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+537,3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+462,7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+1.046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593271"/>
                  </a:ext>
                </a:extLst>
              </a:tr>
              <a:tr h="742215">
                <a:tc>
                  <a:txBody>
                    <a:bodyPr/>
                    <a:lstStyle/>
                    <a:p>
                      <a:pPr algn="l"/>
                      <a:r>
                        <a:rPr lang="pl-PL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  <a:p>
                      <a:pPr algn="l"/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B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385723"/>
                          </a:solidFill>
                          <a:latin typeface="+mj-lt"/>
                          <a:cs typeface="Calibri" panose="020F0502020204030204" pitchFamily="34" charset="0"/>
                        </a:rPr>
                        <a:t>+21,2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+10,3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+32,9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1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799463"/>
                  </a:ext>
                </a:extLst>
              </a:tr>
              <a:tr h="742215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4.175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4.466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2.935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1.988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1.716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15.282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54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036" y="490125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wydatków majątkowych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3" name="pole tekstowe 13">
            <a:extLst>
              <a:ext uri="{FF2B5EF4-FFF2-40B4-BE49-F238E27FC236}">
                <a16:creationId xmlns:a16="http://schemas.microsoft.com/office/drawing/2014/main" id="{7C5F58EC-A842-09EE-EA27-71934652F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173" y="137303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B</a:t>
            </a:r>
          </a:p>
        </p:txBody>
      </p:sp>
    </p:spTree>
    <p:extLst>
      <p:ext uri="{BB962C8B-B14F-4D97-AF65-F5344CB8AC3E}">
        <p14:creationId xmlns:p14="http://schemas.microsoft.com/office/powerpoint/2010/main" val="343476470"/>
      </p:ext>
    </p:extLst>
  </p:cSld>
  <p:clrMapOvr>
    <a:masterClrMapping/>
  </p:clrMapOvr>
  <p:transition spd="slow">
    <p:cover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55</a:t>
            </a:fld>
            <a:endParaRPr lang="pl-PL" dirty="0"/>
          </a:p>
        </p:txBody>
      </p:sp>
      <p:sp>
        <p:nvSpPr>
          <p:cNvPr id="8" name="pole tekstowe 13"/>
          <p:cNvSpPr txBox="1">
            <a:spLocks noChangeArrowheads="1"/>
          </p:cNvSpPr>
          <p:nvPr/>
        </p:nvSpPr>
        <p:spPr bwMode="auto">
          <a:xfrm>
            <a:off x="1775173" y="399819"/>
            <a:ext cx="86416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800"/>
              </a:spcAft>
              <a:buNone/>
            </a:pPr>
            <a:r>
              <a:rPr lang="pl-PL" altLang="pl-PL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Autopoprawka B</a:t>
            </a:r>
          </a:p>
        </p:txBody>
      </p:sp>
      <p:sp>
        <p:nvSpPr>
          <p:cNvPr id="10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14362F32-D432-FD03-5BBB-0AD1B6CC130D}"/>
              </a:ext>
            </a:extLst>
          </p:cNvPr>
          <p:cNvSpPr txBox="1">
            <a:spLocks/>
          </p:cNvSpPr>
          <p:nvPr/>
        </p:nvSpPr>
        <p:spPr>
          <a:xfrm>
            <a:off x="654548" y="998057"/>
            <a:ext cx="11457972" cy="4508892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marL="342900" lvl="0" indent="-3429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"/>
            </a:pPr>
            <a:r>
              <a:rPr lang="pl-PL" sz="1200" b="1" dirty="0">
                <a:latin typeface="+mj-lt"/>
                <a:ea typeface="Calibri" panose="020F0502020204030204" pitchFamily="34" charset="0"/>
              </a:rPr>
              <a:t>R</a:t>
            </a:r>
            <a:r>
              <a:rPr lang="x-none" sz="1200" b="1" dirty="0">
                <a:effectLst/>
                <a:latin typeface="+mj-lt"/>
                <a:ea typeface="Calibri" panose="020F0502020204030204" pitchFamily="34" charset="0"/>
              </a:rPr>
              <a:t>ozdysponowanie środków zaplanowanych na programy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</a:rPr>
              <a:t>:</a:t>
            </a:r>
            <a:endParaRPr lang="pl-PL" sz="12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719138" lvl="0" indent="-18415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"/>
            </a:pP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11.281.135</a:t>
            </a:r>
            <a:r>
              <a:rPr lang="x-none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zł 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x-none" sz="12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Wydatki związane z realizacją i rozliczeniem projektów finansowanych w ramach Krajowego Planu Odbudowy </a:t>
            </a:r>
            <a:r>
              <a:rPr lang="pl-PL" sz="12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pl-PL" sz="1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9138" lvl="0" indent="-184150">
              <a:lnSpc>
                <a:spcPct val="125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"/>
            </a:pP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7.355.000</a:t>
            </a:r>
            <a:r>
              <a:rPr lang="x-none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zł 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x-none" sz="12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Program rozwoju infrastruktury lokalnej </a:t>
            </a:r>
            <a:r>
              <a:rPr lang="pl-PL" sz="12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					</a:t>
            </a:r>
            <a:endParaRPr lang="pl-PL" sz="1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9138" lvl="0" indent="-184150">
              <a:lnSpc>
                <a:spcPct val="125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"/>
            </a:pPr>
            <a:r>
              <a:rPr lang="x-none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.125.000</a:t>
            </a:r>
            <a:r>
              <a:rPr lang="x-none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zł 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x-none" sz="12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Program budownictwa społecznego i modernizacji budynków</a:t>
            </a:r>
            <a:r>
              <a:rPr lang="pl-PL" sz="12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				</a:t>
            </a:r>
            <a:endParaRPr lang="pl-PL" sz="1200" b="1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34988" lvl="0">
              <a:lnSpc>
                <a:spcPct val="125000"/>
              </a:lnSpc>
              <a:spcBef>
                <a:spcPts val="200"/>
              </a:spcBef>
              <a:spcAft>
                <a:spcPts val="200"/>
              </a:spcAft>
            </a:pPr>
            <a:endParaRPr lang="pl-PL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5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"/>
            </a:pPr>
            <a:r>
              <a:rPr lang="pl-PL" sz="12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większenie planowanych wydatków na przedsięwzięcia</a:t>
            </a:r>
            <a:r>
              <a:rPr lang="pl-PL" sz="12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w tym m.in.:</a:t>
            </a:r>
            <a:endParaRPr lang="pl-PL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9138" lvl="0" indent="-184150">
              <a:lnSpc>
                <a:spcPct val="125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"/>
            </a:pPr>
            <a:r>
              <a:rPr lang="x-none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.404.955</a:t>
            </a:r>
            <a:r>
              <a:rPr lang="x-none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zł 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x-none" sz="12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Termomodernizacja hali sportowej przy Szkole Podstawowej nr 204 przy ul. Bajkowej (Wawer)</a:t>
            </a:r>
            <a:endParaRPr lang="pl-PL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9138" lvl="0" indent="-184150">
              <a:lnSpc>
                <a:spcPct val="125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"/>
            </a:pPr>
            <a:r>
              <a:rPr lang="x-none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.000.000</a:t>
            </a:r>
            <a:r>
              <a:rPr lang="x-none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zł 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x-none" sz="12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Modernizacja boiska oraz hali sportowej przy Szkole Podstawowej nr 267 (Żoliborz)</a:t>
            </a:r>
            <a:endParaRPr lang="pl-PL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9138" lvl="0" indent="-184150">
              <a:lnSpc>
                <a:spcPct val="125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"/>
            </a:pPr>
            <a:r>
              <a:rPr lang="x-none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1.5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00.000</a:t>
            </a:r>
            <a:r>
              <a:rPr lang="x-none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zł 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x-none" sz="12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Przebudowa ul. Mierosławskiego (Żoliborz)</a:t>
            </a:r>
            <a:endParaRPr lang="pl-PL" sz="12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19138" lvl="0" indent="-184150">
              <a:lnSpc>
                <a:spcPct val="125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"/>
            </a:pPr>
            <a:endParaRPr lang="pl-PL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25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"/>
            </a:pPr>
            <a:r>
              <a:rPr lang="pl-PL" sz="1200" b="1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prowadzenie nowych przedsięwzięć</a:t>
            </a:r>
            <a:r>
              <a:rPr lang="pl-PL" sz="12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w tym m.in.:</a:t>
            </a:r>
            <a:endParaRPr lang="pl-PL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9138" lvl="0" indent="-184150">
              <a:lnSpc>
                <a:spcPct val="125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"/>
            </a:pPr>
            <a:r>
              <a:rPr lang="x-none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13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.170.000</a:t>
            </a:r>
            <a:r>
              <a:rPr lang="x-none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zł 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x-none" sz="12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Modernizacja podwórek w ramach Gminnego Programu Rewitalizacji (Praga-Południe)</a:t>
            </a:r>
            <a:endParaRPr lang="pl-PL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9138" lvl="0" indent="-184150">
              <a:lnSpc>
                <a:spcPct val="125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"/>
            </a:pPr>
            <a:r>
              <a:rPr lang="x-none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.925.995</a:t>
            </a:r>
            <a:r>
              <a:rPr lang="x-none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zł 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x-none" sz="12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Poprawa efektywności energetycznej dla Szkoły Podstawowej nr 227 ul. Astronautów 17 (Włochy)</a:t>
            </a:r>
            <a:endParaRPr lang="pl-PL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9138" lvl="0" indent="-184150">
              <a:lnSpc>
                <a:spcPct val="125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"/>
            </a:pPr>
            <a:r>
              <a:rPr lang="x-none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.000.000</a:t>
            </a:r>
            <a:r>
              <a:rPr lang="x-none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zł </a:t>
            </a:r>
            <a:r>
              <a:rPr lang="pl-PL" sz="1200" b="1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x-none" sz="1200" dirty="0"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Termomodernizacja Domu Kultury przy ul. Chrobrego 27 (Włochy)</a:t>
            </a:r>
            <a:endParaRPr lang="pl-PL" sz="1200" dirty="0">
              <a:effectLst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19138" indent="-184150">
              <a:lnSpc>
                <a:spcPct val="125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"/>
            </a:pPr>
            <a:r>
              <a:rPr lang="pl-PL" sz="1200" b="1" dirty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3.100.000 zł    </a:t>
            </a:r>
            <a:r>
              <a:rPr lang="pl-PL" sz="1200" dirty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Modernizacja widowni i budynku przy ul. Międzynarodowa 67 - Muszla koncertowa w Parku Skaryszewskim (Praga-Południe)</a:t>
            </a:r>
            <a:endParaRPr lang="pl-PL" sz="1200" dirty="0">
              <a:latin typeface="+mj-lt"/>
            </a:endParaRPr>
          </a:p>
          <a:p>
            <a:pPr marL="719138" lvl="0" indent="-184150" algn="just">
              <a:lnSpc>
                <a:spcPct val="125000"/>
              </a:lnSpc>
              <a:spcBef>
                <a:spcPts val="200"/>
              </a:spcBef>
              <a:spcAft>
                <a:spcPts val="200"/>
              </a:spcAft>
              <a:buFont typeface="Symbol" panose="05050102010706020507" pitchFamily="18" charset="2"/>
              <a:buChar char=""/>
            </a:pPr>
            <a:endParaRPr lang="pl-PL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126709"/>
      </p:ext>
    </p:extLst>
  </p:cSld>
  <p:clrMapOvr>
    <a:masterClrMapping/>
  </p:clrMapOvr>
  <p:transition spd="slow">
    <p:cover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694154" y="1314450"/>
            <a:ext cx="10515600" cy="3829050"/>
          </a:xfrm>
          <a:prstGeom prst="rect">
            <a:avLst/>
          </a:prstGeom>
        </p:spPr>
        <p:txBody>
          <a:bodyPr/>
          <a:lstStyle/>
          <a:p>
            <a:r>
              <a:rPr lang="pl-PL" b="1" dirty="0"/>
              <a:t>Wynik budżetu i program kredytowy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>
          <a:xfrm>
            <a:off x="11678920" y="6565264"/>
            <a:ext cx="513080" cy="33591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56</a:t>
            </a:fld>
            <a:endParaRPr lang="pl-PL" dirty="0"/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4507752"/>
      </p:ext>
    </p:extLst>
  </p:cSld>
  <p:clrMapOvr>
    <a:masterClrMapping/>
  </p:clrMapOvr>
  <p:transition spd="slow">
    <p:cover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57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50847" y="323035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prognozie wyniku budżetu</a:t>
            </a:r>
          </a:p>
        </p:txBody>
      </p:sp>
      <p:sp>
        <p:nvSpPr>
          <p:cNvPr id="6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5D0AD574-7346-DFB4-E3E3-E55E52F23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158604"/>
              </p:ext>
            </p:extLst>
          </p:nvPr>
        </p:nvGraphicFramePr>
        <p:xfrm>
          <a:off x="1057275" y="1376776"/>
          <a:ext cx="10125072" cy="41044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0091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3649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978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364978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364978">
                  <a:extLst>
                    <a:ext uri="{9D8B030D-6E8A-4147-A177-3AD203B41FA5}">
                      <a16:colId xmlns:a16="http://schemas.microsoft.com/office/drawing/2014/main" val="67375346"/>
                    </a:ext>
                  </a:extLst>
                </a:gridCol>
                <a:gridCol w="1364978">
                  <a:extLst>
                    <a:ext uri="{9D8B030D-6E8A-4147-A177-3AD203B41FA5}">
                      <a16:colId xmlns:a16="http://schemas.microsoft.com/office/drawing/2014/main" val="3699737960"/>
                    </a:ext>
                  </a:extLst>
                </a:gridCol>
                <a:gridCol w="1650091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826286">
                <a:tc>
                  <a:txBody>
                    <a:bodyPr/>
                    <a:lstStyle/>
                    <a:p>
                      <a:pPr algn="ctr"/>
                      <a:endParaRPr lang="pl-PL" sz="2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2029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585">
                <a:tc gridSpan="7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20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20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-830,0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-934,9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+152,6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+118,2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-40,0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-1.534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  <a:p>
                      <a:pPr algn="l"/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-59,6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+59,4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-583,8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-462,7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-1.042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062098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  <a:p>
                      <a:pPr algn="l"/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20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B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C00000"/>
                          </a:solidFill>
                          <a:latin typeface="+mj-lt"/>
                          <a:cs typeface="Calibri" panose="020F0502020204030204" pitchFamily="34" charset="0"/>
                        </a:rPr>
                        <a:t>-14,0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+0,3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0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-14,3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24764"/>
                  </a:ext>
                </a:extLst>
              </a:tr>
              <a:tr h="743337">
                <a:tc>
                  <a:txBody>
                    <a:bodyPr/>
                    <a:lstStyle/>
                    <a:p>
                      <a:pPr algn="l"/>
                      <a:r>
                        <a:rPr lang="pl-PL" sz="20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-4.101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-3.456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-132,9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-3,2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-121,4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+mj-lt"/>
                          <a:cs typeface="Calibri" panose="020F0502020204030204" pitchFamily="34" charset="0"/>
                        </a:rPr>
                        <a:t>-7.814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912615"/>
      </p:ext>
    </p:extLst>
  </p:cSld>
  <p:clrMapOvr>
    <a:masterClrMapping/>
  </p:clrMapOvr>
  <p:transition spd="slow">
    <p:cover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4"/>
          </p:nvPr>
        </p:nvSpPr>
        <p:spPr>
          <a:xfrm>
            <a:off x="11678920" y="6590665"/>
            <a:ext cx="513080" cy="257385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58</a:t>
            </a:fld>
            <a:endParaRPr lang="pl-PL" dirty="0"/>
          </a:p>
        </p:txBody>
      </p:sp>
      <p:sp>
        <p:nvSpPr>
          <p:cNvPr id="9" name="Tytuł 2"/>
          <p:cNvSpPr>
            <a:spLocks noGrp="1"/>
          </p:cNvSpPr>
          <p:nvPr>
            <p:ph type="title"/>
          </p:nvPr>
        </p:nvSpPr>
        <p:spPr>
          <a:xfrm>
            <a:off x="327036" y="245927"/>
            <a:ext cx="11537928" cy="945036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altLang="pl-PL" sz="2400" dirty="0">
                <a:latin typeface="+mj-lt"/>
              </a:rPr>
              <a:t>Wieloletnia Prognoza Finansowa </a:t>
            </a:r>
            <a:br>
              <a:rPr lang="pl-PL" altLang="pl-PL" sz="2400" dirty="0">
                <a:latin typeface="+mj-lt"/>
              </a:rPr>
            </a:br>
            <a:r>
              <a:rPr lang="pl-PL" altLang="pl-PL" sz="2400" b="1" dirty="0">
                <a:latin typeface="+mj-lt"/>
              </a:rPr>
              <a:t>Zmiany w programie kredytowym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975573"/>
              </p:ext>
            </p:extLst>
          </p:nvPr>
        </p:nvGraphicFramePr>
        <p:xfrm>
          <a:off x="429457" y="1274032"/>
          <a:ext cx="11231241" cy="45760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5218">
                  <a:extLst>
                    <a:ext uri="{9D8B030D-6E8A-4147-A177-3AD203B41FA5}">
                      <a16:colId xmlns:a16="http://schemas.microsoft.com/office/drawing/2014/main" val="3288171132"/>
                    </a:ext>
                  </a:extLst>
                </a:gridCol>
                <a:gridCol w="1340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623">
                  <a:extLst>
                    <a:ext uri="{9D8B030D-6E8A-4147-A177-3AD203B41FA5}">
                      <a16:colId xmlns:a16="http://schemas.microsoft.com/office/drawing/2014/main" val="3393036705"/>
                    </a:ext>
                  </a:extLst>
                </a:gridCol>
                <a:gridCol w="1340623">
                  <a:extLst>
                    <a:ext uri="{9D8B030D-6E8A-4147-A177-3AD203B41FA5}">
                      <a16:colId xmlns:a16="http://schemas.microsoft.com/office/drawing/2014/main" val="785722401"/>
                    </a:ext>
                  </a:extLst>
                </a:gridCol>
                <a:gridCol w="1340623">
                  <a:extLst>
                    <a:ext uri="{9D8B030D-6E8A-4147-A177-3AD203B41FA5}">
                      <a16:colId xmlns:a16="http://schemas.microsoft.com/office/drawing/2014/main" val="1778449290"/>
                    </a:ext>
                  </a:extLst>
                </a:gridCol>
                <a:gridCol w="1340623">
                  <a:extLst>
                    <a:ext uri="{9D8B030D-6E8A-4147-A177-3AD203B41FA5}">
                      <a16:colId xmlns:a16="http://schemas.microsoft.com/office/drawing/2014/main" val="1002800483"/>
                    </a:ext>
                  </a:extLst>
                </a:gridCol>
                <a:gridCol w="1340623">
                  <a:extLst>
                    <a:ext uri="{9D8B030D-6E8A-4147-A177-3AD203B41FA5}">
                      <a16:colId xmlns:a16="http://schemas.microsoft.com/office/drawing/2014/main" val="3837108012"/>
                    </a:ext>
                  </a:extLst>
                </a:gridCol>
                <a:gridCol w="1552285">
                  <a:extLst>
                    <a:ext uri="{9D8B030D-6E8A-4147-A177-3AD203B41FA5}">
                      <a16:colId xmlns:a16="http://schemas.microsoft.com/office/drawing/2014/main" val="3422950535"/>
                    </a:ext>
                  </a:extLst>
                </a:gridCol>
              </a:tblGrid>
              <a:tr h="739451">
                <a:tc>
                  <a:txBody>
                    <a:bodyPr/>
                    <a:lstStyle/>
                    <a:p>
                      <a:pPr algn="ctr"/>
                      <a:endParaRPr lang="pl-PL" sz="20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  <a:cs typeface="Calibri" panose="020F0502020204030204" pitchFamily="34" charset="0"/>
                        </a:rPr>
                        <a:t>2024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2025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2026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2027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2028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2029  r.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>
                          <a:latin typeface="+mj-lt"/>
                          <a:cs typeface="Calibri" panose="020F0502020204030204" pitchFamily="34" charset="0"/>
                        </a:rPr>
                        <a:t>Łącznie</a:t>
                      </a:r>
                    </a:p>
                  </a:txBody>
                  <a:tcPr marL="91448" marR="91448" marT="45727" marB="4572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924">
                <a:tc gridSpan="8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+mj-lt"/>
                          <a:cs typeface="Calibri" panose="020F0502020204030204" pitchFamily="34" charset="0"/>
                        </a:rPr>
                        <a:t>w mln zł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106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Przed zmianą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  <a:cs typeface="Calibri" panose="020F0502020204030204" pitchFamily="34" charset="0"/>
                        </a:rPr>
                        <a:t>1.254</a:t>
                      </a:r>
                    </a:p>
                    <a:p>
                      <a:pPr algn="ctr"/>
                      <a:r>
                        <a:rPr lang="pl-PL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  <a:cs typeface="Calibri" panose="020F0502020204030204" pitchFamily="34" charset="0"/>
                        </a:rPr>
                        <a:t>(plan)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latin typeface="+mj-lt"/>
                          <a:cs typeface="Calibri" panose="020F0502020204030204" pitchFamily="34" charset="0"/>
                        </a:rPr>
                        <a:t>2.081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latin typeface="+mj-lt"/>
                          <a:cs typeface="Calibri" panose="020F0502020204030204" pitchFamily="34" charset="0"/>
                        </a:rPr>
                        <a:t>2.942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latin typeface="+mj-lt"/>
                          <a:cs typeface="Calibri" panose="020F0502020204030204" pitchFamily="34" charset="0"/>
                        </a:rPr>
                        <a:t>798,7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latin typeface="+mj-lt"/>
                          <a:cs typeface="Calibri" panose="020F0502020204030204" pitchFamily="34" charset="0"/>
                        </a:rPr>
                        <a:t>131,4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latin typeface="+mj-lt"/>
                          <a:cs typeface="Calibri" panose="020F0502020204030204" pitchFamily="34" charset="0"/>
                        </a:rPr>
                        <a:t>7.207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007754"/>
                  </a:ext>
                </a:extLst>
              </a:tr>
              <a:tr h="715106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Projekt</a:t>
                      </a:r>
                      <a:r>
                        <a:rPr lang="pl-PL" sz="1800" b="0" baseline="0" dirty="0">
                          <a:latin typeface="+mj-lt"/>
                          <a:cs typeface="Calibri" panose="020F0502020204030204" pitchFamily="34" charset="0"/>
                        </a:rPr>
                        <a:t> zmiany</a:t>
                      </a:r>
                      <a:endParaRPr lang="pl-PL" sz="1800" b="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>
                          <a:solidFill>
                            <a:schemeClr val="accent3">
                              <a:lumMod val="60000"/>
                              <a:lumOff val="40000"/>
                            </a:schemeClr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-638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+137,6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+849,0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-231,3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-117,4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106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 err="1">
                          <a:latin typeface="+mj-lt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</a:p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1800" b="0" dirty="0" err="1">
                          <a:latin typeface="+mj-lt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 A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+21,2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-5,1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-59,4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+580,6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+462,7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1.000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9191004"/>
                  </a:ext>
                </a:extLst>
              </a:tr>
              <a:tr h="715106">
                <a:tc>
                  <a:txBody>
                    <a:bodyPr/>
                    <a:lstStyle/>
                    <a:p>
                      <a:pPr algn="l"/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Autopop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  <a:p>
                      <a:pPr algn="l"/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pl-PL" sz="1800" b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rawka</a:t>
                      </a:r>
                      <a:r>
                        <a:rPr lang="pl-PL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B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385723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+8,0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-7,7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rgbClr val="C00000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-0,3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22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7156409"/>
                  </a:ext>
                </a:extLst>
              </a:tr>
              <a:tr h="665219">
                <a:tc>
                  <a:txBody>
                    <a:bodyPr/>
                    <a:lstStyle/>
                    <a:p>
                      <a:pPr algn="l"/>
                      <a:r>
                        <a:rPr lang="pl-PL" sz="1800" b="0" dirty="0">
                          <a:latin typeface="+mj-lt"/>
                          <a:cs typeface="Calibri" panose="020F0502020204030204" pitchFamily="34" charset="0"/>
                        </a:rPr>
                        <a:t>Po zmianie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616</a:t>
                      </a:r>
                    </a:p>
                    <a:p>
                      <a:pPr algn="ctr"/>
                      <a:r>
                        <a:rPr lang="pl-PL" sz="14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(wykonanie)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latin typeface="+mj-lt"/>
                          <a:cs typeface="Calibri" panose="020F0502020204030204" pitchFamily="34" charset="0"/>
                        </a:rPr>
                        <a:t>2.248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latin typeface="+mj-lt"/>
                          <a:cs typeface="Calibri" panose="020F0502020204030204" pitchFamily="34" charset="0"/>
                        </a:rPr>
                        <a:t>3.778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latin typeface="+mj-lt"/>
                          <a:cs typeface="Calibri" panose="020F0502020204030204" pitchFamily="34" charset="0"/>
                        </a:rPr>
                        <a:t>508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latin typeface="+mj-lt"/>
                          <a:cs typeface="Calibri" panose="020F0502020204030204" pitchFamily="34" charset="0"/>
                        </a:rPr>
                        <a:t>595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latin typeface="+mj-lt"/>
                          <a:cs typeface="Calibri" panose="020F0502020204030204" pitchFamily="34" charset="0"/>
                        </a:rPr>
                        <a:t>463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200" b="1" dirty="0">
                          <a:latin typeface="+mj-lt"/>
                          <a:cs typeface="Calibri" panose="020F0502020204030204" pitchFamily="34" charset="0"/>
                        </a:rPr>
                        <a:t>8.207</a:t>
                      </a:r>
                    </a:p>
                  </a:txBody>
                  <a:tcPr marL="91448" marR="91448" marT="45727" marB="45727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664253"/>
                  </a:ext>
                </a:extLst>
              </a:tr>
            </a:tbl>
          </a:graphicData>
        </a:graphic>
      </p:graphicFrame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9187647"/>
      </p:ext>
    </p:extLst>
  </p:cSld>
  <p:clrMapOvr>
    <a:masterClrMapping/>
  </p:clrMapOvr>
  <p:transition spd="slow">
    <p:cover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34297" y="2530244"/>
            <a:ext cx="11326400" cy="1325563"/>
          </a:xfrm>
        </p:spPr>
        <p:txBody>
          <a:bodyPr/>
          <a:lstStyle/>
          <a:p>
            <a:r>
              <a:rPr lang="pl-PL" b="1" dirty="0"/>
              <a:t>Podsumowanie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E27F4D3-B96E-4B1F-B7AA-4577FB9564B4}" type="slidenum">
              <a:rPr lang="pl-PL" smtClean="0"/>
              <a:pPr/>
              <a:t>59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0289338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8489" y="499806"/>
            <a:ext cx="10509896" cy="48693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l-PL" sz="2200" b="1" dirty="0">
                <a:solidFill>
                  <a:srgbClr val="003366"/>
                </a:solidFill>
              </a:rPr>
              <a:t>Realizacja planu wydatków majątkowych w 2024 roku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8" name="Symbol zastępczy stopki 1"/>
          <p:cNvSpPr>
            <a:spLocks noGrp="1"/>
          </p:cNvSpPr>
          <p:nvPr>
            <p:ph type="ftr" sz="quarter" idx="3"/>
          </p:nvPr>
        </p:nvSpPr>
        <p:spPr>
          <a:xfrm>
            <a:off x="6743700" y="6602777"/>
            <a:ext cx="4916997" cy="272641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Wykonanie budżetu m.st. Warszawy w 2024 roku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006871"/>
              </p:ext>
            </p:extLst>
          </p:nvPr>
        </p:nvGraphicFramePr>
        <p:xfrm>
          <a:off x="584488" y="1328276"/>
          <a:ext cx="9995120" cy="329114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931880">
                  <a:extLst>
                    <a:ext uri="{9D8B030D-6E8A-4147-A177-3AD203B41FA5}">
                      <a16:colId xmlns:a16="http://schemas.microsoft.com/office/drawing/2014/main" val="2847789616"/>
                    </a:ext>
                  </a:extLst>
                </a:gridCol>
                <a:gridCol w="3063240">
                  <a:extLst>
                    <a:ext uri="{9D8B030D-6E8A-4147-A177-3AD203B41FA5}">
                      <a16:colId xmlns:a16="http://schemas.microsoft.com/office/drawing/2014/main" val="1367803127"/>
                    </a:ext>
                  </a:extLst>
                </a:gridCol>
              </a:tblGrid>
              <a:tr h="822787">
                <a:tc>
                  <a:txBody>
                    <a:bodyPr/>
                    <a:lstStyle/>
                    <a:p>
                      <a:r>
                        <a:rPr lang="pl-PL" sz="2000" b="0" dirty="0"/>
                        <a:t>Plan wydatków majątkowych na 31 grudnia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/>
                        <a:t>3 </a:t>
                      </a:r>
                      <a:r>
                        <a:rPr lang="pl-PL" sz="2000" b="1" dirty="0"/>
                        <a:t>mld</a:t>
                      </a:r>
                      <a:r>
                        <a:rPr lang="pl-PL" sz="2400" b="1" dirty="0"/>
                        <a:t> 272 </a:t>
                      </a:r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5169165"/>
                  </a:ext>
                </a:extLst>
              </a:tr>
              <a:tr h="822787">
                <a:tc>
                  <a:txBody>
                    <a:bodyPr/>
                    <a:lstStyle/>
                    <a:p>
                      <a:r>
                        <a:rPr lang="pl-PL" sz="2000" b="0" dirty="0"/>
                        <a:t>Wykonanie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mld </a:t>
                      </a:r>
                      <a:r>
                        <a:rPr lang="pl-PL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946</a:t>
                      </a:r>
                      <a:r>
                        <a:rPr lang="pl-PL" sz="20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mln zł</a:t>
                      </a:r>
                      <a:endParaRPr lang="pl-PL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5178717"/>
                  </a:ext>
                </a:extLst>
              </a:tr>
              <a:tr h="822787">
                <a:tc>
                  <a:txBody>
                    <a:bodyPr/>
                    <a:lstStyle/>
                    <a:p>
                      <a:r>
                        <a:rPr lang="pl-PL" sz="2000" b="0" dirty="0"/>
                        <a:t>Odchylenie realizacji od planu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-326</a:t>
                      </a:r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25063"/>
                  </a:ext>
                </a:extLst>
              </a:tr>
              <a:tr h="822787">
                <a:tc>
                  <a:txBody>
                    <a:bodyPr/>
                    <a:lstStyle/>
                    <a:p>
                      <a:r>
                        <a:rPr lang="pl-PL" sz="2000" b="0" dirty="0"/>
                        <a:t>Stopień realizacji planu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90,0%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548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905996"/>
      </p:ext>
    </p:extLst>
  </p:cSld>
  <p:clrMapOvr>
    <a:masterClrMapping/>
  </p:clrMapOvr>
  <p:transition spd="slow">
    <p:cover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60</a:t>
            </a:fld>
            <a:endParaRPr lang="pl-PL"/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285750" y="344042"/>
            <a:ext cx="11649710" cy="644771"/>
          </a:xfrm>
          <a:prstGeom prst="rect">
            <a:avLst/>
          </a:prstGeom>
          <a:noFill/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pl-PL" sz="2300" b="1" dirty="0">
                <a:solidFill>
                  <a:srgbClr val="003366"/>
                </a:solidFill>
              </a:rPr>
              <a:t>Podsumowanie: projekt zmian z aut. A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4C746BC9-24CD-262E-92EA-AB9FBDCFB0C2}"/>
              </a:ext>
            </a:extLst>
          </p:cNvPr>
          <p:cNvSpPr txBox="1">
            <a:spLocks/>
          </p:cNvSpPr>
          <p:nvPr/>
        </p:nvSpPr>
        <p:spPr>
          <a:xfrm>
            <a:off x="679132" y="1172717"/>
            <a:ext cx="11074717" cy="3380233"/>
          </a:xfrm>
          <a:prstGeom prst="rect">
            <a:avLst/>
          </a:prstGeom>
          <a:noFill/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kern="1200">
                <a:solidFill>
                  <a:schemeClr val="tx1"/>
                </a:solidFill>
                <a:latin typeface="Engram Warsaw" pitchFamily="50" charset="-18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  <a:spcAft>
                <a:spcPts val="1200"/>
              </a:spcAft>
              <a:buSzPct val="80000"/>
            </a:pPr>
            <a:r>
              <a:rPr lang="pl-PL" sz="2100" b="1" dirty="0"/>
              <a:t>Skutek proponowanych zmian budżetowych:</a:t>
            </a:r>
          </a:p>
          <a:p>
            <a:pPr marL="447675" indent="-266700">
              <a:spcBef>
                <a:spcPts val="120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q"/>
            </a:pPr>
            <a:r>
              <a:rPr lang="pl-PL" sz="1800" dirty="0"/>
              <a:t>Realizacja wniosków dysponentów.</a:t>
            </a:r>
          </a:p>
          <a:p>
            <a:pPr marL="447675" indent="-266700">
              <a:spcBef>
                <a:spcPts val="120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q"/>
            </a:pPr>
            <a:r>
              <a:rPr lang="pl-PL" sz="1800" dirty="0"/>
              <a:t>Częściowe uzupełnienie możliwości finansowania zadań bieżących w 2026 r.</a:t>
            </a:r>
          </a:p>
          <a:p>
            <a:pPr marL="447675" indent="-266700">
              <a:spcBef>
                <a:spcPts val="120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q"/>
            </a:pPr>
            <a:r>
              <a:rPr lang="pl-PL" sz="1800" dirty="0"/>
              <a:t>Powiększenie możliwości finansowania programu inwestycyjnego o </a:t>
            </a:r>
            <a:r>
              <a:rPr lang="pl-PL" sz="1800" b="1" dirty="0"/>
              <a:t>1 mld zł </a:t>
            </a:r>
            <a:r>
              <a:rPr lang="pl-PL" sz="1800" dirty="0"/>
              <a:t>na skutek powiększenia i wydłużenia programu kredytowego na lata 2028-2029 o </a:t>
            </a:r>
            <a:r>
              <a:rPr lang="pl-PL" sz="1800" b="1" dirty="0"/>
              <a:t>1 mld zł</a:t>
            </a:r>
            <a:r>
              <a:rPr lang="pl-PL" sz="1800" dirty="0"/>
              <a:t>.</a:t>
            </a:r>
          </a:p>
          <a:p>
            <a:pPr marL="447675" indent="-266700">
              <a:spcBef>
                <a:spcPts val="120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q"/>
            </a:pPr>
            <a:r>
              <a:rPr lang="pl-PL" sz="1800" dirty="0"/>
              <a:t>Program inwestycyjny w Wieloletniej Prognozie Finansowej edycji 2025 ulega zwiększeniu łącznie o </a:t>
            </a:r>
            <a:r>
              <a:rPr lang="pl-PL" sz="1800" b="1" dirty="0"/>
              <a:t>3,7 mld zł </a:t>
            </a:r>
            <a:r>
              <a:rPr lang="pl-PL" sz="1800" dirty="0"/>
              <a:t>(2,7 mld zł na etapie uchwalonej WPF i 1 mld zł w aktualnej zmianie WPF).</a:t>
            </a:r>
          </a:p>
        </p:txBody>
      </p:sp>
      <p:sp>
        <p:nvSpPr>
          <p:cNvPr id="11" name="Symbol zastępczy stopki 1">
            <a:extLst>
              <a:ext uri="{FF2B5EF4-FFF2-40B4-BE49-F238E27FC236}">
                <a16:creationId xmlns:a16="http://schemas.microsoft.com/office/drawing/2014/main" id="{3FDC4230-573D-A171-4BF2-242DD9DE82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33050" y="6602777"/>
            <a:ext cx="6027648" cy="272641"/>
          </a:xfrm>
          <a:prstGeom prst="rect">
            <a:avLst/>
          </a:prstGeom>
        </p:spPr>
        <p:txBody>
          <a:bodyPr/>
          <a:lstStyle/>
          <a:p>
            <a:r>
              <a:rPr lang="pl-PL" altLang="pl-PL" dirty="0">
                <a:latin typeface="Arial" charset="0"/>
              </a:rPr>
              <a:t>Projekty zmian budżetu na 2025 r. i WPF na lata 2025–2055 na sesję Rady m.st. W–wy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8006465"/>
      </p:ext>
    </p:extLst>
  </p:cSld>
  <p:clrMapOvr>
    <a:masterClrMapping/>
  </p:clrMapOvr>
  <p:transition spd="slow">
    <p:cover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2524989"/>
            <a:ext cx="9144000" cy="1379827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Dziękuję za uwagę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l-PL" dirty="0"/>
              <a:t>Skarbnik m.st. Warszawy</a:t>
            </a:r>
          </a:p>
          <a:p>
            <a:r>
              <a:rPr lang="pl-PL" dirty="0"/>
              <a:t>Marzanna Krajewska</a:t>
            </a:r>
          </a:p>
          <a:p>
            <a:r>
              <a:rPr lang="pl-PL" dirty="0"/>
              <a:t>tel. (22) 443 28 00</a:t>
            </a:r>
            <a:r>
              <a:rPr lang="pl-PL"/>
              <a:t>; e-mail</a:t>
            </a:r>
            <a:r>
              <a:rPr lang="pl-PL" dirty="0"/>
              <a:t>: sekretariat.skarbnika@um.warszawa.pl</a:t>
            </a:r>
          </a:p>
        </p:txBody>
      </p:sp>
    </p:spTree>
    <p:extLst>
      <p:ext uri="{BB962C8B-B14F-4D97-AF65-F5344CB8AC3E}">
        <p14:creationId xmlns:p14="http://schemas.microsoft.com/office/powerpoint/2010/main" val="3477888161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7</a:t>
            </a:fld>
            <a:endParaRPr lang="pl-PL"/>
          </a:p>
        </p:txBody>
      </p:sp>
      <p:sp>
        <p:nvSpPr>
          <p:cNvPr id="21" name="pole tekstowe 20"/>
          <p:cNvSpPr txBox="1"/>
          <p:nvPr/>
        </p:nvSpPr>
        <p:spPr>
          <a:xfrm>
            <a:off x="0" y="61938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80000"/>
            </a:pPr>
            <a:r>
              <a:rPr lang="pl-PL" sz="2000" b="1" dirty="0">
                <a:solidFill>
                  <a:srgbClr val="002060"/>
                </a:solidFill>
              </a:rPr>
              <a:t>Wynik budżetu za 2024 rok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3164031" y="1740572"/>
          <a:ext cx="5863937" cy="246836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840030">
                  <a:extLst>
                    <a:ext uri="{9D8B030D-6E8A-4147-A177-3AD203B41FA5}">
                      <a16:colId xmlns:a16="http://schemas.microsoft.com/office/drawing/2014/main" val="2847789616"/>
                    </a:ext>
                  </a:extLst>
                </a:gridCol>
                <a:gridCol w="3023907">
                  <a:extLst>
                    <a:ext uri="{9D8B030D-6E8A-4147-A177-3AD203B41FA5}">
                      <a16:colId xmlns:a16="http://schemas.microsoft.com/office/drawing/2014/main" val="1367803127"/>
                    </a:ext>
                  </a:extLst>
                </a:gridCol>
              </a:tblGrid>
              <a:tr h="822787">
                <a:tc>
                  <a:txBody>
                    <a:bodyPr/>
                    <a:lstStyle/>
                    <a:p>
                      <a:r>
                        <a:rPr lang="pl-PL" sz="2000" b="0" dirty="0"/>
                        <a:t>Planowany deficyt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/>
                        <a:t>-1 </a:t>
                      </a:r>
                      <a:r>
                        <a:rPr lang="pl-PL" sz="2000" b="1" dirty="0"/>
                        <a:t>mld</a:t>
                      </a:r>
                      <a:r>
                        <a:rPr lang="pl-PL" sz="2400" b="1" dirty="0"/>
                        <a:t> 814 </a:t>
                      </a:r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15169165"/>
                  </a:ext>
                </a:extLst>
              </a:tr>
              <a:tr h="822787">
                <a:tc>
                  <a:txBody>
                    <a:bodyPr/>
                    <a:lstStyle/>
                    <a:p>
                      <a:r>
                        <a:rPr lang="pl-PL" sz="2000" b="0" dirty="0"/>
                        <a:t>Wykonana nadwyżka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/>
                        <a:t>+806 </a:t>
                      </a:r>
                      <a:r>
                        <a:rPr lang="pl-PL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5178717"/>
                  </a:ext>
                </a:extLst>
              </a:tr>
              <a:tr h="8227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Ponadplanowy wynik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pl-PL" sz="2400" b="1" kern="1200" dirty="0">
                          <a:solidFill>
                            <a:srgbClr val="007000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pl-PL" sz="2000" b="1" kern="1200" dirty="0">
                          <a:solidFill>
                            <a:srgbClr val="007000"/>
                          </a:solidFill>
                          <a:latin typeface="+mn-lt"/>
                          <a:ea typeface="+mn-ea"/>
                          <a:cs typeface="+mn-cs"/>
                        </a:rPr>
                        <a:t>mld</a:t>
                      </a:r>
                      <a:r>
                        <a:rPr lang="pl-PL" sz="2400" b="1" kern="1200" dirty="0">
                          <a:solidFill>
                            <a:srgbClr val="007000"/>
                          </a:solidFill>
                          <a:latin typeface="+mn-lt"/>
                          <a:ea typeface="+mn-ea"/>
                          <a:cs typeface="+mn-cs"/>
                        </a:rPr>
                        <a:t> 620 </a:t>
                      </a:r>
                      <a:r>
                        <a:rPr lang="pl-PL" sz="2000" b="1" kern="1200" dirty="0">
                          <a:solidFill>
                            <a:srgbClr val="007000"/>
                          </a:solidFill>
                          <a:latin typeface="+mn-lt"/>
                          <a:ea typeface="+mn-ea"/>
                          <a:cs typeface="+mn-cs"/>
                        </a:rPr>
                        <a:t>mln zł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25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943901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21" name="pole tekstowe 20"/>
          <p:cNvSpPr txBox="1"/>
          <p:nvPr/>
        </p:nvSpPr>
        <p:spPr>
          <a:xfrm>
            <a:off x="0" y="61938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80000"/>
            </a:pPr>
            <a:r>
              <a:rPr lang="pl-PL" sz="2000" b="1" dirty="0">
                <a:solidFill>
                  <a:srgbClr val="002060"/>
                </a:solidFill>
              </a:rPr>
              <a:t>Rozliczenie ponadplanowego wyniku budżetu za 2024 rok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887298"/>
              </p:ext>
            </p:extLst>
          </p:nvPr>
        </p:nvGraphicFramePr>
        <p:xfrm>
          <a:off x="850745" y="1536071"/>
          <a:ext cx="10483795" cy="2804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7074">
                  <a:extLst>
                    <a:ext uri="{9D8B030D-6E8A-4147-A177-3AD203B41FA5}">
                      <a16:colId xmlns:a16="http://schemas.microsoft.com/office/drawing/2014/main" val="88161348"/>
                    </a:ext>
                  </a:extLst>
                </a:gridCol>
                <a:gridCol w="8356721">
                  <a:extLst>
                    <a:ext uri="{9D8B030D-6E8A-4147-A177-3AD203B41FA5}">
                      <a16:colId xmlns:a16="http://schemas.microsoft.com/office/drawing/2014/main" val="2862051482"/>
                    </a:ext>
                  </a:extLst>
                </a:gridCol>
              </a:tblGrid>
              <a:tr h="51631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8000"/>
                          </a:solidFill>
                          <a:effectLst/>
                        </a:rPr>
                        <a:t>2 mld 620 mln zł</a:t>
                      </a:r>
                      <a:endParaRPr lang="pl-PL" sz="16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</a:rPr>
                        <a:t>Ponadplanowy wynik budżetu w 2024 r.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395572"/>
                  </a:ext>
                </a:extLst>
              </a:tr>
              <a:tr h="337747">
                <a:tc gridSpan="2">
                  <a:txBody>
                    <a:bodyPr/>
                    <a:lstStyle/>
                    <a:p>
                      <a:pPr marL="1168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dirty="0">
                          <a:solidFill>
                            <a:schemeClr val="tx1"/>
                          </a:solidFill>
                          <a:effectLst/>
                        </a:rPr>
                        <a:t>przeznaczenie kwoty:</a:t>
                      </a:r>
                      <a:endParaRPr lang="pl-PL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853608"/>
                  </a:ext>
                </a:extLst>
              </a:tr>
              <a:tr h="4875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</a:rPr>
                        <a:t>764 mln zł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</a:rPr>
                        <a:t>już zaangażowane środki w WPF edycji 2025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0820245"/>
                  </a:ext>
                </a:extLst>
              </a:tr>
              <a:tr h="4875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</a:rPr>
                        <a:t>234 mln zł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</a:rPr>
                        <a:t>korekta dochodów UE w WPF edycji 2025 w związku z ich realizacją w 2024 r.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2708949"/>
                  </a:ext>
                </a:extLst>
              </a:tr>
              <a:tr h="4875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</a:rPr>
                        <a:t>301 mln zł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</a:rPr>
                        <a:t>przywrócenie niewykonanych wydatków majątkowych z 2024 r.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279488"/>
                  </a:ext>
                </a:extLst>
              </a:tr>
              <a:tr h="48757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8000"/>
                          </a:solidFill>
                          <a:effectLst/>
                        </a:rPr>
                        <a:t>1 mld 321 mln zł</a:t>
                      </a:r>
                      <a:endParaRPr lang="pl-PL" sz="1600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Pozostaje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171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304990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78920" y="6614422"/>
            <a:ext cx="513080" cy="233627"/>
          </a:xfrm>
          <a:prstGeom prst="rect">
            <a:avLst/>
          </a:prstGeom>
        </p:spPr>
        <p:txBody>
          <a:bodyPr/>
          <a:lstStyle/>
          <a:p>
            <a:fld id="{2E27F4D3-B96E-4B1F-B7AA-4577FB9564B4}" type="slidenum">
              <a:rPr lang="pl-PL" smtClean="0"/>
              <a:pPr/>
              <a:t>9</a:t>
            </a:fld>
            <a:endParaRPr lang="pl-PL"/>
          </a:p>
        </p:txBody>
      </p:sp>
      <p:graphicFrame>
        <p:nvGraphicFramePr>
          <p:cNvPr id="5" name="Wykres 4"/>
          <p:cNvGraphicFramePr/>
          <p:nvPr/>
        </p:nvGraphicFramePr>
        <p:xfrm>
          <a:off x="248920" y="1150698"/>
          <a:ext cx="6045975" cy="3785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Łącznik prosty 2"/>
          <p:cNvCxnSpPr/>
          <p:nvPr/>
        </p:nvCxnSpPr>
        <p:spPr>
          <a:xfrm flipV="1">
            <a:off x="2019719" y="2677998"/>
            <a:ext cx="4644000" cy="831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trzałka w górę 13"/>
          <p:cNvSpPr/>
          <p:nvPr/>
        </p:nvSpPr>
        <p:spPr>
          <a:xfrm>
            <a:off x="6365890" y="2236878"/>
            <a:ext cx="391886" cy="441119"/>
          </a:xfrm>
          <a:prstGeom prst="up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ole tekstowe 1"/>
          <p:cNvSpPr txBox="1"/>
          <p:nvPr/>
        </p:nvSpPr>
        <p:spPr>
          <a:xfrm>
            <a:off x="6071445" y="1672201"/>
            <a:ext cx="980775" cy="645062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400" b="1" dirty="0">
                <a:solidFill>
                  <a:srgbClr val="008000"/>
                </a:solidFill>
              </a:rPr>
              <a:t>+27%</a:t>
            </a:r>
          </a:p>
          <a:p>
            <a:pPr algn="ctr"/>
            <a:r>
              <a:rPr lang="pl-PL" sz="800" dirty="0"/>
              <a:t>2029 / 2024</a:t>
            </a:r>
          </a:p>
        </p:txBody>
      </p:sp>
      <p:sp>
        <p:nvSpPr>
          <p:cNvPr id="18" name="Owal 17"/>
          <p:cNvSpPr/>
          <p:nvPr/>
        </p:nvSpPr>
        <p:spPr>
          <a:xfrm>
            <a:off x="1925662" y="2311121"/>
            <a:ext cx="713432" cy="390024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ole tekstowe 20"/>
          <p:cNvSpPr txBox="1"/>
          <p:nvPr/>
        </p:nvSpPr>
        <p:spPr>
          <a:xfrm>
            <a:off x="0" y="338028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80000"/>
            </a:pPr>
            <a:r>
              <a:rPr lang="pl-PL" sz="1400" b="1" dirty="0">
                <a:solidFill>
                  <a:srgbClr val="002060"/>
                </a:solidFill>
              </a:rPr>
              <a:t>Brak przesłanek do zmiany prognozy dochodów z PIT i CIT ujętej w Wieloletniej Prognozie Finansowej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7061968" y="1150698"/>
            <a:ext cx="4925716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100000"/>
              <a:buFont typeface="Wingdings" panose="05000000000000000000" pitchFamily="2" charset="2"/>
              <a:buChar char="Ø"/>
            </a:pPr>
            <a:r>
              <a:rPr lang="pl-PL" sz="1100" dirty="0"/>
              <a:t>W nowym systemie dochodów JST obowiązującym od 2025 r. dochody z PIT i CIT stanowią </a:t>
            </a:r>
            <a:r>
              <a:rPr lang="pl-PL" sz="1100" b="1" dirty="0"/>
              <a:t>2/3</a:t>
            </a:r>
            <a:r>
              <a:rPr lang="pl-PL" sz="1100" dirty="0"/>
              <a:t> dochodów ogółem Warszawy. Warszawa nie otrzymuje subwencji ogólnej ponieważ zwiększenie dochodów z PIT i CIT wynikające z nowych zasad przewyższa naliczone potrzeby finansowe (wyrównawcze, oświatowe, edukacyjne, rozwojowe, uzupełniające).</a:t>
            </a:r>
          </a:p>
          <a:p>
            <a:pPr marL="171450" indent="-171450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100000"/>
              <a:buFont typeface="Wingdings" panose="05000000000000000000" pitchFamily="2" charset="2"/>
              <a:buChar char="Ø"/>
            </a:pPr>
            <a:r>
              <a:rPr lang="pl-PL" sz="1100" dirty="0"/>
              <a:t>W 2025 r. ponadstandardowy wzrost dochodów dzięki nowej ustawie o dochodach JST.</a:t>
            </a:r>
          </a:p>
          <a:p>
            <a:pPr marL="171450" lvl="0" indent="-171450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100000"/>
              <a:buFont typeface="Wingdings" panose="05000000000000000000" pitchFamily="2" charset="2"/>
              <a:buChar char="Ø"/>
            </a:pPr>
            <a:r>
              <a:rPr lang="pl-PL" sz="1100" dirty="0"/>
              <a:t>W kolejnych latach WPF zakłada wzrost dochodów powiązany </a:t>
            </a:r>
            <a:br>
              <a:rPr lang="pl-PL" sz="1100" dirty="0"/>
            </a:br>
            <a:r>
              <a:rPr lang="pl-PL" sz="1100" dirty="0"/>
              <a:t>z prognozą  makroekonomiczną Ministerstwa Finansów </a:t>
            </a:r>
            <a:br>
              <a:rPr lang="pl-PL" sz="1100" dirty="0"/>
            </a:br>
            <a:r>
              <a:rPr lang="pl-PL" sz="1100" dirty="0"/>
              <a:t>(poziom dynamiki PKB, wynagrodzeń, zatrudnienia) </a:t>
            </a:r>
            <a:br>
              <a:rPr lang="pl-PL" sz="1100" dirty="0"/>
            </a:br>
            <a:r>
              <a:rPr lang="pl-PL" sz="1100" dirty="0"/>
              <a:t>–  </a:t>
            </a:r>
            <a:r>
              <a:rPr lang="pl-PL" sz="1100" b="1" dirty="0">
                <a:solidFill>
                  <a:srgbClr val="C00000"/>
                </a:solidFill>
              </a:rPr>
              <a:t>w obecnym stanie wiedzy brak przesłanek do podwyższenia prognozy dochodów</a:t>
            </a:r>
            <a:r>
              <a:rPr lang="pl-PL" sz="1100" dirty="0">
                <a:solidFill>
                  <a:srgbClr val="C00000"/>
                </a:solidFill>
              </a:rPr>
              <a:t>.</a:t>
            </a:r>
          </a:p>
          <a:p>
            <a:pPr marL="171450" lvl="0" indent="-171450">
              <a:spcBef>
                <a:spcPts val="400"/>
              </a:spcBef>
              <a:spcAft>
                <a:spcPts val="400"/>
              </a:spcAft>
              <a:buClr>
                <a:srgbClr val="000066"/>
              </a:buClr>
              <a:buSzPct val="100000"/>
              <a:buFont typeface="Wingdings" panose="05000000000000000000" pitchFamily="2" charset="2"/>
              <a:buChar char="Ø"/>
            </a:pPr>
            <a:r>
              <a:rPr lang="pl-PL" sz="1100" dirty="0"/>
              <a:t>W nowym systemie obowiązującym od 2025 r. bazą dochodów JST z PIT i CIT są dochody podatników w miejsce poprzednio obowiązującego powiązania z poziomem odprowadzanych podatków, co z jednej strony uniezależnia dochody JST od zmian </a:t>
            </a:r>
            <a:br>
              <a:rPr lang="pl-PL" sz="1100" dirty="0"/>
            </a:br>
            <a:r>
              <a:rPr lang="pl-PL" sz="1100" dirty="0"/>
              <a:t>w systemie podatkowym, jednakże z drugiej strony nie pozwala oczekiwać dynamiczniejszego niż wzrost gospodarczy przyrostu dochodów np. ze względu na zamrożenie progów podatkowych, tak jak to miało miejsce w poprzednim systemie.</a:t>
            </a:r>
          </a:p>
        </p:txBody>
      </p:sp>
    </p:spTree>
    <p:extLst>
      <p:ext uri="{BB962C8B-B14F-4D97-AF65-F5344CB8AC3E}">
        <p14:creationId xmlns:p14="http://schemas.microsoft.com/office/powerpoint/2010/main" val="914253132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Motyw pakietu Office">
  <a:themeElements>
    <a:clrScheme name="warszawa_urzędow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95959"/>
      </a:accent1>
      <a:accent2>
        <a:srgbClr val="FFC837"/>
      </a:accent2>
      <a:accent3>
        <a:srgbClr val="E62314"/>
      </a:accent3>
      <a:accent4>
        <a:srgbClr val="7F7F7F"/>
      </a:accent4>
      <a:accent5>
        <a:srgbClr val="FA552D"/>
      </a:accent5>
      <a:accent6>
        <a:srgbClr val="000000"/>
      </a:accent6>
      <a:hlink>
        <a:srgbClr val="0563C1"/>
      </a:hlink>
      <a:folHlink>
        <a:srgbClr val="954F72"/>
      </a:folHlink>
    </a:clrScheme>
    <a:fontScheme name="Warszawa">
      <a:majorFont>
        <a:latin typeface="Engram Warsaw"/>
        <a:ea typeface=""/>
        <a:cs typeface=""/>
      </a:majorFont>
      <a:minorFont>
        <a:latin typeface="Engram Warsaw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52A83190-5C58-43DF-A99C-86CC3ACE509E}" vid="{2EB448BE-35FD-4700-9329-7C2864931BE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12530</TotalTime>
  <Words>9698</Words>
  <Application>Microsoft Office PowerPoint</Application>
  <PresentationFormat>Panoramiczny</PresentationFormat>
  <Paragraphs>1317</Paragraphs>
  <Slides>61</Slides>
  <Notes>19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61</vt:i4>
      </vt:variant>
    </vt:vector>
  </HeadingPairs>
  <TitlesOfParts>
    <vt:vector size="68" baseType="lpstr">
      <vt:lpstr>Arial</vt:lpstr>
      <vt:lpstr>Calibri</vt:lpstr>
      <vt:lpstr>Engram Warsaw</vt:lpstr>
      <vt:lpstr>Engram Warsaw Light</vt:lpstr>
      <vt:lpstr>Symbol</vt:lpstr>
      <vt:lpstr>Wingdings</vt:lpstr>
      <vt:lpstr>Motyw pakietu Office</vt:lpstr>
      <vt:lpstr>Projekty zmiany budżetu  i Wieloletniej Prognozy Finansowej na sesję Rady m.st. Warszawy  w dniu 13 marca 2025 r. wraz z autopoprawkami A i B  oraz z informacją o wykonaniu budżetu w 2024 roku</vt:lpstr>
      <vt:lpstr>Wykonanie budżetu w 2024 r.</vt:lpstr>
      <vt:lpstr>Prezentacja programu PowerPoint</vt:lpstr>
      <vt:lpstr>Ponadplanowe dochody w 2024 roku </vt:lpstr>
      <vt:lpstr>Odchylenie wykonania od planu w wydatkach bieżących w 2024 roku </vt:lpstr>
      <vt:lpstr>Realizacja planu wydatków majątkowych w 2024 roku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Projekt zmiany budżetu na 2025 rok na sesję Rady m.st. Warszawy   13 marca 2025 r.</vt:lpstr>
      <vt:lpstr>Zmiana głównych parametrów budżetowych w 2025 r.</vt:lpstr>
      <vt:lpstr>Zwiększenie planu dochodów w 2025 r. o 219,2 mln zł</vt:lpstr>
      <vt:lpstr>Zwiększenie planu dochodów w 2025 r. o 219,2 mln zł</vt:lpstr>
      <vt:lpstr>Zwiększenie planu wydatków bieżących w 2025 r. o 116,0 mln zł</vt:lpstr>
      <vt:lpstr>Zwiększenie planu wydatków bieżących w 2025 r. o 116,0 mln zł</vt:lpstr>
      <vt:lpstr>Zwiększenie planu wydatków bieżących w 2025 r. o 116,0 mln zł</vt:lpstr>
      <vt:lpstr>Zmiana wydatków majątkowych w 2025 r.</vt:lpstr>
      <vt:lpstr>Zwiększenie planu wydatków majątkowych w 2025 r. o 933,2 mln zł</vt:lpstr>
      <vt:lpstr>Zwiększenie planu wydatków majątkowych w 2025 r. o 933,2 mln zł</vt:lpstr>
      <vt:lpstr>Zwiększenie planu wydatków majątkowych w 2025 r. o 933,2 mln zł</vt:lpstr>
      <vt:lpstr>Zwiększenie planu wydatków majątkowych w 2025 r. o 933,2 mln zł</vt:lpstr>
      <vt:lpstr>Projekt zmiany  Wieloletniej Prognozy Finansowej  na lata 2025–2055 na sesję Rady m.st. Warszawy w dn. 13 marca 2025 r.</vt:lpstr>
      <vt:lpstr>Wieloletnia Prognoza Finansowa  Zmiany w prognozie dochodów</vt:lpstr>
      <vt:lpstr>Wieloletnia Prognoza Finansowa  Zmiany w prognozie wydatków bieżących</vt:lpstr>
      <vt:lpstr>Wieloletnia Prognoza Finansowa  Zmiany w prognozie wydatków majątkowych</vt:lpstr>
      <vt:lpstr>Wydatki majątkowe</vt:lpstr>
      <vt:lpstr>Wydatki majątkowe</vt:lpstr>
      <vt:lpstr>Wydatki majątkowe</vt:lpstr>
      <vt:lpstr>Autopoprawka A do projektu zmiany budżetu</vt:lpstr>
      <vt:lpstr>Zmiana głównych parametrów budżetowych w 2025 r.</vt:lpstr>
      <vt:lpstr>Zwiększenie planu dochodów w 2025 r. o 66,1 mln zł</vt:lpstr>
      <vt:lpstr>Zwiększenie planu wydatków bieżących w 2025 r. o 27,2 mln zł</vt:lpstr>
      <vt:lpstr>Zmniejszenie planu rezerw bieżących w 2025 r. o 3,6 mln zł</vt:lpstr>
      <vt:lpstr>Zwiększenie planu wydatków bieżących w 2025 r. o 27,2 mln zł</vt:lpstr>
      <vt:lpstr>Zmiany wydatków majątkowych w 2025 r.</vt:lpstr>
      <vt:lpstr>Zwiększenie planu wydatków majątkowych w 2025 r. o 98,5 mln zł</vt:lpstr>
      <vt:lpstr>Zwiększenie planu wydatków majątkowych w 2025 r. o 98,5 mln zł</vt:lpstr>
      <vt:lpstr>Zwiększenie planu wydatków majątkowych w 2025 r. o 98,5 mln zł</vt:lpstr>
      <vt:lpstr>Autopoprawka A do projektu zmiany  Wieloletniej Prognozy Finansowej</vt:lpstr>
      <vt:lpstr>Wieloletnia Prognoza Finansowa  Zmiany w prognozie dochodów</vt:lpstr>
      <vt:lpstr>Wieloletnia Prognoza Finansowa  Zmiany w prognozie wydatków bieżących</vt:lpstr>
      <vt:lpstr>Prezentacja programu PowerPoint</vt:lpstr>
      <vt:lpstr>Wieloletnia Prognoza Finansowa  Zmiany w prognozie wydatków majątkowych</vt:lpstr>
      <vt:lpstr>Prezentacja programu PowerPoint</vt:lpstr>
      <vt:lpstr>Prezentacja programu PowerPoint</vt:lpstr>
      <vt:lpstr>Autopoprawka B do projektu zmiany budżetu</vt:lpstr>
      <vt:lpstr>Zmiana głównych parametrów budżetowych w 2025 r.</vt:lpstr>
      <vt:lpstr>Zmniejszenie planu wydatków bieżących w 2025 r. o 7,2 mln zł</vt:lpstr>
      <vt:lpstr>Zwiększenie planu wydatków majątkowych w 2025 r. o 21,2 mln zł</vt:lpstr>
      <vt:lpstr>Autopoprawka B do projektu zmiany  Wieloletniej Prognozy Finansowej</vt:lpstr>
      <vt:lpstr>Wieloletnia Prognoza Finansowa  Zmiany w prognozie wydatków bieżących</vt:lpstr>
      <vt:lpstr>Wieloletnia Prognoza Finansowa  Zmiany w prognozie wydatków majątkowych</vt:lpstr>
      <vt:lpstr>Prezentacja programu PowerPoint</vt:lpstr>
      <vt:lpstr>Wynik budżetu i program kredytowy </vt:lpstr>
      <vt:lpstr>Wieloletnia Prognoza Finansowa  Zmiany w prognozie wyniku budżetu</vt:lpstr>
      <vt:lpstr>Wieloletnia Prognoza Finansowa  Zmiany w programie kredytowym</vt:lpstr>
      <vt:lpstr>Podsumowanie</vt:lpstr>
      <vt:lpstr>Prezentacja programu PowerPoint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zmiana 13.03.2025</dc:title>
  <dc:creator>Biuro Planowania Budżetowego</dc:creator>
  <cp:lastModifiedBy>Zieliński Zbigniew (PB)</cp:lastModifiedBy>
  <cp:revision>1078</cp:revision>
  <cp:lastPrinted>2025-03-10T07:24:06Z</cp:lastPrinted>
  <dcterms:created xsi:type="dcterms:W3CDTF">2022-12-23T10:36:43Z</dcterms:created>
  <dcterms:modified xsi:type="dcterms:W3CDTF">2025-04-01T09:35:33Z</dcterms:modified>
</cp:coreProperties>
</file>